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3" r:id="rId4"/>
    <p:sldMasterId id="2147483654"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2" Type="http://schemas.openxmlformats.org/officeDocument/2006/relationships/slide" Target="slides/slide5.xml"/><Relationship Id="rId13" Type="http://schemas.openxmlformats.org/officeDocument/2006/relationships/slide" Target="slides/slide6.xml"/><Relationship Id="rId10" Type="http://schemas.openxmlformats.org/officeDocument/2006/relationships/slide" Target="slides/slide3.xml"/><Relationship Id="rId11" Type="http://schemas.openxmlformats.org/officeDocument/2006/relationships/slide" Target="slides/slide4.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slide" Target="slides/slide20.xml"/><Relationship Id="rId2" Type="http://schemas.openxmlformats.org/officeDocument/2006/relationships/presProps" Target="presProps.xml"/><Relationship Id="rId21" Type="http://schemas.openxmlformats.org/officeDocument/2006/relationships/slide" Target="slides/slide14.xml"/><Relationship Id="rId1" Type="http://schemas.openxmlformats.org/officeDocument/2006/relationships/theme" Target="theme/theme2.xml"/><Relationship Id="rId22" Type="http://schemas.openxmlformats.org/officeDocument/2006/relationships/slide" Target="slides/slide15.xml"/><Relationship Id="rId4" Type="http://schemas.openxmlformats.org/officeDocument/2006/relationships/slideMaster" Target="slideMasters/slideMaster1.xml"/><Relationship Id="rId23" Type="http://schemas.openxmlformats.org/officeDocument/2006/relationships/slide" Target="slides/slide16.xml"/><Relationship Id="rId3" Type="http://schemas.openxmlformats.org/officeDocument/2006/relationships/tableStyles" Target="tableStyles.xml"/><Relationship Id="rId24" Type="http://schemas.openxmlformats.org/officeDocument/2006/relationships/slide" Target="slides/slide17.xml"/><Relationship Id="rId20" Type="http://schemas.openxmlformats.org/officeDocument/2006/relationships/slide" Target="slides/slide13.xml"/><Relationship Id="rId9" Type="http://schemas.openxmlformats.org/officeDocument/2006/relationships/slide" Target="slides/slide2.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 Target="slides/slide1.xml"/><Relationship Id="rId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200" u="none" cap="none" strike="noStrike">
                <a:solidFill>
                  <a:schemeClr val="dk1"/>
                </a:solidFill>
                <a:latin typeface="Calibri"/>
                <a:ea typeface="Calibri"/>
                <a:cs typeface="Calibri"/>
                <a:sym typeface="Calibri"/>
              </a:defRPr>
            </a:lvl1pPr>
          </a:lstStyle>
          <a:p>
            <a:pPr indent="0" lvl="0" marL="0">
              <a:spcBef>
                <a:spcPts val="0"/>
              </a:spcBef>
              <a:buSzPct val="25000"/>
              <a:buNone/>
            </a:pPr>
            <a:fld id="{00000000-1234-1234-1234-123412341234}" type="slidenum">
              <a:rPr lang="en-GB"/>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9" name="Shape 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0" name="Shape 24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41" name="Shape 24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GB" sz="1200" u="none" cap="none" strike="noStrike">
                <a:solidFill>
                  <a:schemeClr val="dk1"/>
                </a:solidFill>
                <a:latin typeface="Calibri"/>
                <a:ea typeface="Calibri"/>
                <a:cs typeface="Calibri"/>
                <a:sym typeface="Calibri"/>
              </a:rPr>
              <a:t>Facebook (2004) Twitter (2006) Slideshare (2006) Mendeley (2007) academia.edu (2008)</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49" name="Shape 2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55" name="Shape 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2" name="Shape 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77" name="Shape 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Facebook (2004) Twitter (2006) Mendeley (2007) academia.edu (2008)</a:t>
            </a:r>
          </a:p>
        </p:txBody>
      </p:sp>
      <p:sp>
        <p:nvSpPr>
          <p:cNvPr id="186" name="Shape 18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Henry Oldenburg</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First secretary of the Royal Society</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The Philosophical Transactions of the Royal Society of London (Phil Trans)</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Established principles of scientific priority &amp; peer review</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Evolved in the age of print</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Modern scholarly journals do not pay authors for their articles</a:t>
            </a:r>
          </a:p>
        </p:txBody>
      </p:sp>
      <p:sp>
        <p:nvSpPr>
          <p:cNvPr id="195" name="Shape 19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GB"/>
              <a:t>Robert Maxwell</a:t>
            </a:r>
          </a:p>
        </p:txBody>
      </p:sp>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11" name="Shape 11"/>
        <p:cNvGrpSpPr/>
        <p:nvPr/>
      </p:nvGrpSpPr>
      <p:grpSpPr>
        <a:xfrm>
          <a:off x="0" y="0"/>
          <a:ext cx="0" cy="0"/>
          <a:chOff x="0" y="0"/>
          <a:chExt cx="0" cy="0"/>
        </a:xfrm>
      </p:grpSpPr>
      <p:sp>
        <p:nvSpPr>
          <p:cNvPr id="12" name="Shape 12"/>
          <p:cNvSpPr txBox="1"/>
          <p:nvPr>
            <p:ph idx="1" type="body"/>
          </p:nvPr>
        </p:nvSpPr>
        <p:spPr>
          <a:xfrm>
            <a:off x="108197" y="908720"/>
            <a:ext cx="6408960" cy="360040"/>
          </a:xfrm>
          <a:prstGeom prst="rect">
            <a:avLst/>
          </a:prstGeom>
          <a:noFill/>
          <a:ln>
            <a:noFill/>
          </a:ln>
        </p:spPr>
        <p:txBody>
          <a:bodyPr anchorCtr="0" anchor="t" bIns="91425" lIns="91425" rIns="91425" tIns="91425"/>
          <a:lstStyle>
            <a:lvl1pPr indent="0" marL="0" rtl="0">
              <a:spcBef>
                <a:spcPts val="0"/>
              </a:spcBef>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 name="Shape 13"/>
          <p:cNvSpPr txBox="1"/>
          <p:nvPr>
            <p:ph idx="2" type="body"/>
          </p:nvPr>
        </p:nvSpPr>
        <p:spPr>
          <a:xfrm>
            <a:off x="107505" y="1484313"/>
            <a:ext cx="8208962" cy="1657351"/>
          </a:xfrm>
          <a:prstGeom prst="rect">
            <a:avLst/>
          </a:prstGeom>
          <a:noFill/>
          <a:ln>
            <a:noFill/>
          </a:ln>
        </p:spPr>
        <p:txBody>
          <a:bodyPr anchorCtr="0" anchor="t" bIns="91425" lIns="91425" rIns="91425" tIns="91425"/>
          <a:lstStyle>
            <a:lvl1pPr indent="0" marL="0" marR="0" rtl="0" algn="l">
              <a:lnSpc>
                <a:spcPct val="100000"/>
              </a:lnSpc>
              <a:spcBef>
                <a:spcPts val="960"/>
              </a:spcBef>
              <a:spcAft>
                <a:spcPts val="0"/>
              </a:spcAft>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 name="Shape 14"/>
          <p:cNvSpPr txBox="1"/>
          <p:nvPr>
            <p:ph idx="3" type="body"/>
          </p:nvPr>
        </p:nvSpPr>
        <p:spPr>
          <a:xfrm>
            <a:off x="108197" y="3356992"/>
            <a:ext cx="8135938" cy="719136"/>
          </a:xfrm>
          <a:prstGeom prst="rect">
            <a:avLst/>
          </a:prstGeom>
          <a:noFill/>
          <a:ln>
            <a:noFill/>
          </a:ln>
        </p:spPr>
        <p:txBody>
          <a:bodyPr anchorCtr="0" anchor="t" bIns="91425" lIns="91425" rIns="91425" tIns="91425"/>
          <a:lstStyle>
            <a:lvl1pPr indent="0" marL="0" rtl="0">
              <a:spcBef>
                <a:spcPts val="0"/>
              </a:spcBef>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17" name="Shape 17"/>
        <p:cNvGrpSpPr/>
        <p:nvPr/>
      </p:nvGrpSpPr>
      <p:grpSpPr>
        <a:xfrm>
          <a:off x="0" y="0"/>
          <a:ext cx="0" cy="0"/>
          <a:chOff x="0" y="0"/>
          <a:chExt cx="0" cy="0"/>
        </a:xfrm>
      </p:grpSpPr>
      <p:sp>
        <p:nvSpPr>
          <p:cNvPr id="18" name="Shape 18"/>
          <p:cNvSpPr txBox="1"/>
          <p:nvPr>
            <p:ph idx="1" type="body"/>
          </p:nvPr>
        </p:nvSpPr>
        <p:spPr>
          <a:xfrm>
            <a:off x="323850" y="333375"/>
            <a:ext cx="5688012" cy="1295400"/>
          </a:xfrm>
          <a:prstGeom prst="rect">
            <a:avLst/>
          </a:prstGeom>
          <a:noFill/>
          <a:ln>
            <a:noFill/>
          </a:ln>
        </p:spPr>
        <p:txBody>
          <a:bodyPr anchorCtr="0" anchor="t" bIns="91425" lIns="91425" rIns="91425" tIns="91425"/>
          <a:lstStyle>
            <a:lvl1pPr indent="0" marL="0" marR="0" rtl="0" algn="l">
              <a:lnSpc>
                <a:spcPct val="100000"/>
              </a:lnSpc>
              <a:spcBef>
                <a:spcPts val="960"/>
              </a:spcBef>
              <a:spcAft>
                <a:spcPts val="0"/>
              </a:spcAft>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2" type="body"/>
          </p:nvPr>
        </p:nvSpPr>
        <p:spPr>
          <a:xfrm>
            <a:off x="323577" y="2060575"/>
            <a:ext cx="5760591" cy="2447925"/>
          </a:xfrm>
          <a:prstGeom prst="rect">
            <a:avLst/>
          </a:prstGeom>
          <a:noFill/>
          <a:ln>
            <a:noFill/>
          </a:ln>
        </p:spPr>
        <p:txBody>
          <a:bodyPr anchorCtr="0" anchor="t" bIns="91425" lIns="91425" rIns="91425" tIns="91425"/>
          <a:lstStyle>
            <a:lvl1pPr indent="0" marL="0" rtl="0">
              <a:spcBef>
                <a:spcPts val="0"/>
              </a:spcBef>
              <a:buClr>
                <a:srgbClr val="FFFFFF"/>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 name="Shape 22"/>
        <p:cNvGrpSpPr/>
        <p:nvPr/>
      </p:nvGrpSpPr>
      <p:grpSpPr>
        <a:xfrm>
          <a:off x="0" y="0"/>
          <a:ext cx="0" cy="0"/>
          <a:chOff x="0" y="0"/>
          <a:chExt cx="0" cy="0"/>
        </a:xfrm>
      </p:grpSpPr>
      <p:sp>
        <p:nvSpPr>
          <p:cNvPr id="23" name="Shape 23"/>
          <p:cNvSpPr txBox="1"/>
          <p:nvPr>
            <p:ph type="title"/>
          </p:nvPr>
        </p:nvSpPr>
        <p:spPr>
          <a:xfrm>
            <a:off x="251519" y="274637"/>
            <a:ext cx="8373616" cy="1143000"/>
          </a:xfrm>
          <a:prstGeom prst="rect">
            <a:avLst/>
          </a:prstGeom>
          <a:noFill/>
          <a:ln>
            <a:noFill/>
          </a:ln>
        </p:spPr>
        <p:txBody>
          <a:bodyPr anchorCtr="0" anchor="t" bIns="91425" lIns="91425" rIns="91425" tIns="91425"/>
          <a:lstStyle>
            <a:lvl1pPr rtl="0" algn="l">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323528" y="1600200"/>
            <a:ext cx="4172271"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2" type="body"/>
          </p:nvPr>
        </p:nvSpPr>
        <p:spPr>
          <a:xfrm>
            <a:off x="4572000" y="1600200"/>
            <a:ext cx="4114800" cy="384502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 name="Shape 26"/>
        <p:cNvGrpSpPr/>
        <p:nvPr/>
      </p:nvGrpSpPr>
      <p:grpSpPr>
        <a:xfrm>
          <a:off x="0" y="0"/>
          <a:ext cx="0" cy="0"/>
          <a:chOff x="0" y="0"/>
          <a:chExt cx="0" cy="0"/>
        </a:xfrm>
      </p:grpSpPr>
      <p:sp>
        <p:nvSpPr>
          <p:cNvPr id="27" name="Shape 27"/>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
        <p:nvSpPr>
          <p:cNvPr id="29" name="Shape 2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
        <p:nvSpPr>
          <p:cNvPr id="31" name="Shape 3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lvl1pPr indent="0" marL="0" marR="0" rtl="0" algn="l">
              <a:spcBef>
                <a:spcPts val="0"/>
              </a:spcBef>
              <a:buNone/>
              <a:defRPr b="0" baseline="0" i="0" sz="1800" u="none" cap="none" strike="noStrike">
                <a:solidFill>
                  <a:srgbClr val="000000"/>
                </a:solidFill>
                <a:latin typeface="Arial"/>
                <a:ea typeface="Arial"/>
                <a:cs typeface="Arial"/>
                <a:sym typeface="Arial"/>
              </a:defRPr>
            </a:lvl1pPr>
          </a:lstStyle>
          <a:p>
            <a:pPr indent="0" lvl="0" marL="0">
              <a:spcBef>
                <a:spcPts val="0"/>
              </a:spcBef>
              <a:buSzPct val="25000"/>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35" name="Shape 35"/>
        <p:cNvGrpSpPr/>
        <p:nvPr/>
      </p:nvGrpSpPr>
      <p:grpSpPr>
        <a:xfrm>
          <a:off x="0" y="0"/>
          <a:ext cx="0" cy="0"/>
          <a:chOff x="0" y="0"/>
          <a:chExt cx="0" cy="0"/>
        </a:xfrm>
      </p:grpSpPr>
      <p:sp>
        <p:nvSpPr>
          <p:cNvPr id="36" name="Shape 36"/>
          <p:cNvSpPr txBox="1"/>
          <p:nvPr>
            <p:ph type="title"/>
          </p:nvPr>
        </p:nvSpPr>
        <p:spPr>
          <a:xfrm>
            <a:off x="251519" y="274637"/>
            <a:ext cx="8373616" cy="1143000"/>
          </a:xfrm>
          <a:prstGeom prst="rect">
            <a:avLst/>
          </a:prstGeom>
          <a:noFill/>
          <a:ln>
            <a:noFill/>
          </a:ln>
        </p:spPr>
        <p:txBody>
          <a:bodyPr anchorCtr="0" anchor="ctr" bIns="91425" lIns="91425" rIns="91425" tIns="91425"/>
          <a:lstStyle>
            <a:lvl1pPr rtl="0" algn="l">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nvSpPr>
        <p:spPr>
          <a:xfrm>
            <a:off x="395536" y="1996209"/>
            <a:ext cx="8228781" cy="590542"/>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321959"/>
              </a:buClr>
              <a:buFont typeface="Arial"/>
              <a:buNone/>
            </a:pPr>
            <a:r>
              <a:t/>
            </a:r>
            <a:endParaRPr b="1" baseline="0" i="0" sz="2800" u="none" cap="none" strike="noStrike">
              <a:solidFill>
                <a:srgbClr val="321959"/>
              </a:solidFill>
              <a:latin typeface="Arial"/>
              <a:ea typeface="Arial"/>
              <a:cs typeface="Arial"/>
              <a:sym typeface="Arial"/>
            </a:endParaRPr>
          </a:p>
        </p:txBody>
      </p:sp>
      <p:sp>
        <p:nvSpPr>
          <p:cNvPr id="38" name="Shape 38"/>
          <p:cNvSpPr txBox="1"/>
          <p:nvPr>
            <p:ph idx="1" type="body"/>
          </p:nvPr>
        </p:nvSpPr>
        <p:spPr>
          <a:xfrm>
            <a:off x="251519" y="1557337"/>
            <a:ext cx="8352730" cy="503236"/>
          </a:xfrm>
          <a:prstGeom prst="rect">
            <a:avLst/>
          </a:prstGeom>
          <a:noFill/>
          <a:ln>
            <a:noFill/>
          </a:ln>
        </p:spPr>
        <p:txBody>
          <a:bodyPr anchorCtr="0" anchor="t" bIns="91425" lIns="91425" rIns="91425" tIns="91425"/>
          <a:lstStyle>
            <a:lvl1pPr indent="0" marL="0" rtl="0">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2" type="body"/>
          </p:nvPr>
        </p:nvSpPr>
        <p:spPr>
          <a:xfrm>
            <a:off x="250825" y="2205038"/>
            <a:ext cx="8353425" cy="576262"/>
          </a:xfrm>
          <a:prstGeom prst="rect">
            <a:avLst/>
          </a:prstGeom>
          <a:noFill/>
          <a:ln>
            <a:noFill/>
          </a:ln>
        </p:spPr>
        <p:txBody>
          <a:bodyPr anchorCtr="0" anchor="t" bIns="91425" lIns="91425" rIns="91425" tIns="91425"/>
          <a:lstStyle>
            <a:lvl1pPr indent="0" marL="0" marR="0" rtl="0" algn="l">
              <a:lnSpc>
                <a:spcPct val="100000"/>
              </a:lnSpc>
              <a:spcBef>
                <a:spcPts val="480"/>
              </a:spcBef>
              <a:spcAft>
                <a:spcPts val="0"/>
              </a:spcAft>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3" type="body"/>
          </p:nvPr>
        </p:nvSpPr>
        <p:spPr>
          <a:xfrm>
            <a:off x="251519" y="3140967"/>
            <a:ext cx="8280399" cy="1150936"/>
          </a:xfrm>
          <a:prstGeom prst="rect">
            <a:avLst/>
          </a:prstGeom>
          <a:noFill/>
          <a:ln>
            <a:noFill/>
          </a:ln>
        </p:spPr>
        <p:txBody>
          <a:bodyPr anchorCtr="0" anchor="t" bIns="91425" lIns="91425" rIns="91425" tIns="91425"/>
          <a:lstStyle>
            <a:lvl1pPr indent="0" marL="0" marR="0" rtl="0" algn="l">
              <a:lnSpc>
                <a:spcPct val="100000"/>
              </a:lnSpc>
              <a:spcBef>
                <a:spcPts val="400"/>
              </a:spcBef>
              <a:spcAft>
                <a:spcPts val="0"/>
              </a:spcAft>
              <a:buClr>
                <a:srgbClr val="262626"/>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theme" Target="../theme/theme1.xml"/><Relationship Id="rId3"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03.png"/><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 Id="rId4" Type="http://schemas.openxmlformats.org/officeDocument/2006/relationships/slideLayout" Target="../slideLayouts/slideLayout5.xml"/><Relationship Id="rId3" Type="http://schemas.openxmlformats.org/officeDocument/2006/relationships/slideLayout" Target="../slideLayouts/slideLayout4.xml"/><Relationship Id="rId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17255" y="-13500"/>
            <a:ext cx="9178512" cy="6885003"/>
          </a:xfrm>
          <a:prstGeom prst="rect">
            <a:avLst/>
          </a:prstGeom>
          <a:noFill/>
          <a:ln>
            <a:noFill/>
          </a:ln>
        </p:spPr>
      </p:pic>
      <p:pic>
        <p:nvPicPr>
          <p:cNvPr id="10" name="Shape 10"/>
          <p:cNvPicPr preferRelativeResize="0"/>
          <p:nvPr/>
        </p:nvPicPr>
        <p:blipFill rotWithShape="1">
          <a:blip r:embed="rId2">
            <a:alphaModFix/>
          </a:blip>
          <a:srcRect b="0" l="0" r="0" t="0"/>
          <a:stretch/>
        </p:blipFill>
        <p:spPr>
          <a:xfrm>
            <a:off x="-18000" y="-7380"/>
            <a:ext cx="9179999" cy="68727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1">
            <a:alphaModFix/>
          </a:blip>
          <a:srcRect b="0" l="0" r="0" t="0"/>
          <a:stretch/>
        </p:blipFill>
        <p:spPr>
          <a:xfrm>
            <a:off x="-36000" y="-20855"/>
            <a:ext cx="9216000" cy="68997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 name="Shape 20"/>
        <p:cNvGrpSpPr/>
        <p:nvPr/>
      </p:nvGrpSpPr>
      <p:grpSpPr>
        <a:xfrm>
          <a:off x="0" y="0"/>
          <a:ext cx="0" cy="0"/>
          <a:chOff x="0" y="0"/>
          <a:chExt cx="0" cy="0"/>
        </a:xfrm>
      </p:grpSpPr>
      <p:pic>
        <p:nvPicPr>
          <p:cNvPr id="21" name="Shape 21"/>
          <p:cNvPicPr preferRelativeResize="0"/>
          <p:nvPr/>
        </p:nvPicPr>
        <p:blipFill rotWithShape="1">
          <a:blip r:embed="rId1">
            <a:alphaModFix/>
          </a:blip>
          <a:srcRect b="0" l="0" r="0" t="0"/>
          <a:stretch/>
        </p:blipFill>
        <p:spPr>
          <a:xfrm>
            <a:off x="-18000" y="-7380"/>
            <a:ext cx="9179999" cy="68727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 Id="rId3" Type="http://schemas.openxmlformats.org/officeDocument/2006/relationships/hyperlink" Target="http://eprints.soton.ac.uk/253351/" TargetMode="External"/><Relationship Id="rId5" Type="http://schemas.openxmlformats.org/officeDocument/2006/relationships/hyperlink" Target="http://poynder.blogspot.co.uk/2014/06/the-subversive-proposal-at-20.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ethos.bl.uk/" TargetMode="External"/><Relationship Id="rId3" Type="http://schemas.openxmlformats.org/officeDocument/2006/relationships/hyperlink" Target="http://www.sherpa.ac.uk/romeo/search.php" TargetMode="External"/><Relationship Id="rId6" Type="http://schemas.openxmlformats.org/officeDocument/2006/relationships/image" Target="../media/image16.jpg"/><Relationship Id="rId5" Type="http://schemas.openxmlformats.org/officeDocument/2006/relationships/hyperlink" Target="http://journals.ed.ac.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mendeley.com/" TargetMode="External"/><Relationship Id="rId3" Type="http://schemas.openxmlformats.org/officeDocument/2006/relationships/hyperlink" Target="http://sparceurope.org/oaca/" TargetMode="External"/><Relationship Id="rId6" Type="http://schemas.openxmlformats.org/officeDocument/2006/relationships/hyperlink" Target="https://www.academia.edu/" TargetMode="External"/><Relationship Id="rId5" Type="http://schemas.openxmlformats.org/officeDocument/2006/relationships/hyperlink" Target="http://figshare.com/" TargetMode="External"/><Relationship Id="rId8" Type="http://schemas.openxmlformats.org/officeDocument/2006/relationships/image" Target="../media/image17.jpg"/><Relationship Id="rId7" Type="http://schemas.openxmlformats.org/officeDocument/2006/relationships/hyperlink" Target="https://www.researchgate.ne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impactstory.org/" TargetMode="External"/><Relationship Id="rId3" Type="http://schemas.openxmlformats.org/officeDocument/2006/relationships/hyperlink" Target="http://www.plumanalytics.com/" TargetMode="External"/><Relationship Id="rId9" Type="http://schemas.openxmlformats.org/officeDocument/2006/relationships/hyperlink" Target="http://www.irus.mimas.ac.uk/" TargetMode="External"/><Relationship Id="rId6" Type="http://schemas.openxmlformats.org/officeDocument/2006/relationships/image" Target="../media/image25.png"/><Relationship Id="rId5" Type="http://schemas.openxmlformats.org/officeDocument/2006/relationships/hyperlink" Target="http://www.altmetric.com/" TargetMode="External"/><Relationship Id="rId8" Type="http://schemas.openxmlformats.org/officeDocument/2006/relationships/hyperlink" Target="http://journals.plos.org/plosone/article?id=10.1371/journal.pone.0121708" TargetMode="External"/><Relationship Id="rId7" Type="http://schemas.openxmlformats.org/officeDocument/2006/relationships/hyperlink" Target="http://journal.frontiersin.org/article/10.3389/fpsyg.2013.00058/abstrac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twitter.com/BeckettResearch/lists/leeds-beckett-university/members" TargetMode="Externa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2" Type="http://schemas.openxmlformats.org/officeDocument/2006/relationships/hyperlink" Target="http://libguides.leedsbeckett.ac.uk/menshealthweek2015"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10" Type="http://schemas.openxmlformats.org/officeDocument/2006/relationships/hyperlink" Target="http://libguides.leedsbeckett.ac.uk/MentalHealthAwareness" TargetMode="External"/><Relationship Id="rId4" Type="http://schemas.openxmlformats.org/officeDocument/2006/relationships/image" Target="../media/image23.png"/><Relationship Id="rId11" Type="http://schemas.openxmlformats.org/officeDocument/2006/relationships/hyperlink" Target="http://libguides.leedsbeckett.ac.uk/daw2015" TargetMode="External"/><Relationship Id="rId3" Type="http://schemas.openxmlformats.org/officeDocument/2006/relationships/image" Target="../media/image24.png"/><Relationship Id="rId9" Type="http://schemas.openxmlformats.org/officeDocument/2006/relationships/hyperlink" Target="http://libguides.leedsbeckett.ac.uk/LeTour2014" TargetMode="External"/><Relationship Id="rId6" Type="http://schemas.openxmlformats.org/officeDocument/2006/relationships/hyperlink" Target="http://libguides.leedsbeckett.ac.uk/world_diabetes_day" TargetMode="External"/><Relationship Id="rId5" Type="http://schemas.openxmlformats.org/officeDocument/2006/relationships/image" Target="../media/image22.png"/><Relationship Id="rId8" Type="http://schemas.openxmlformats.org/officeDocument/2006/relationships/hyperlink" Target="http://libguides.leedsbeckett.ac.uk/Budget2014" TargetMode="External"/><Relationship Id="rId7" Type="http://schemas.openxmlformats.org/officeDocument/2006/relationships/hyperlink" Target="http://libguides.leedsbeckett.ac.uk/IWD201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hyperlink" Target="http://ukcorr.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eprints.rclis.org/6375/" TargetMode="External"/><Relationship Id="rId3" Type="http://schemas.openxmlformats.org/officeDocument/2006/relationships/hyperlink" Target="http://www.earlham.edu/~peters/fos/overview.htm" TargetMode="External"/><Relationship Id="rId6" Type="http://schemas.openxmlformats.org/officeDocument/2006/relationships/hyperlink" Target="http://ejournals.bc.edu/ojs/index.php/ital/article/view/3378" TargetMode="External"/><Relationship Id="rId5" Type="http://schemas.openxmlformats.org/officeDocument/2006/relationships/hyperlink" Target="http://www.soros.org/openaccess/read.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09.png"/><Relationship Id="rId3" Type="http://schemas.openxmlformats.org/officeDocument/2006/relationships/image" Target="../media/image0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 Id="rId3" Type="http://schemas.openxmlformats.org/officeDocument/2006/relationships/hyperlink" Target="http://www.hefce.ac.uk/pubs/year/2014/20140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commons.wikimedia.org/wiki/File:Status_Quo1978.jpg" TargetMode="External"/><Relationship Id="rId3" Type="http://schemas.openxmlformats.org/officeDocument/2006/relationships/image" Target="../media/image05.jpg"/><Relationship Id="rId5" Type="http://schemas.openxmlformats.org/officeDocument/2006/relationships/image" Target="../media/image0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commons.wikimedia.org/wiki/File:1665_phil_trans_vol_i_title.png" TargetMode="External"/><Relationship Id="rId3" Type="http://schemas.openxmlformats.org/officeDocument/2006/relationships/image" Target="../media/image11.png"/><Relationship Id="rId6" Type="http://schemas.openxmlformats.org/officeDocument/2006/relationships/hyperlink" Target="http://commons.wikimedia.org/wiki/File:Henry_Oldenburg.jpg" TargetMode="External"/><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idx="1" type="body"/>
          </p:nvPr>
        </p:nvSpPr>
        <p:spPr>
          <a:xfrm>
            <a:off x="108197" y="908720"/>
            <a:ext cx="6408960" cy="360040"/>
          </a:xfrm>
          <a:prstGeom prst="rect">
            <a:avLst/>
          </a:prstGeom>
          <a:noFill/>
          <a:ln>
            <a:noFill/>
          </a:ln>
        </p:spPr>
        <p:txBody>
          <a:bodyPr anchorCtr="0" anchor="t" bIns="45700" lIns="91425" rIns="91425" tIns="45700">
            <a:noAutofit/>
          </a:bodyPr>
          <a:lstStyle/>
          <a:p>
            <a:pPr indent="0" lvl="0" marL="0" marR="0" rtl="0" algn="l">
              <a:spcBef>
                <a:spcPts val="0"/>
              </a:spcBef>
              <a:buClr>
                <a:srgbClr val="FFFFFF"/>
              </a:buClr>
              <a:buSzPct val="25000"/>
              <a:buFont typeface="Arial"/>
              <a:buNone/>
            </a:pPr>
            <a:r>
              <a:rPr lang="en-GB" sz="1800">
                <a:solidFill>
                  <a:srgbClr val="FFFFFF"/>
                </a:solidFill>
              </a:rPr>
              <a:t>PORESO2015</a:t>
            </a:r>
          </a:p>
        </p:txBody>
      </p:sp>
      <p:sp>
        <p:nvSpPr>
          <p:cNvPr id="43" name="Shape 43"/>
          <p:cNvSpPr txBox="1"/>
          <p:nvPr>
            <p:ph idx="2" type="body"/>
          </p:nvPr>
        </p:nvSpPr>
        <p:spPr>
          <a:xfrm>
            <a:off x="107505" y="1484313"/>
            <a:ext cx="8208962" cy="165735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Arial"/>
              <a:buNone/>
            </a:pPr>
            <a:r>
              <a:rPr b="0" baseline="0" i="0" lang="en-GB" sz="4800" u="none" cap="none" strike="noStrike">
                <a:solidFill>
                  <a:srgbClr val="FFFFFF"/>
                </a:solidFill>
                <a:latin typeface="Arial"/>
                <a:ea typeface="Arial"/>
                <a:cs typeface="Arial"/>
                <a:sym typeface="Arial"/>
              </a:rPr>
              <a:t>Philosophical Transactions to the Finch report</a:t>
            </a:r>
          </a:p>
        </p:txBody>
      </p:sp>
      <p:sp>
        <p:nvSpPr>
          <p:cNvPr id="44" name="Shape 44"/>
          <p:cNvSpPr txBox="1"/>
          <p:nvPr>
            <p:ph idx="3" type="body"/>
          </p:nvPr>
        </p:nvSpPr>
        <p:spPr>
          <a:xfrm>
            <a:off x="108197" y="3356992"/>
            <a:ext cx="8135938" cy="1008111"/>
          </a:xfrm>
          <a:prstGeom prst="rect">
            <a:avLst/>
          </a:prstGeom>
          <a:noFill/>
          <a:ln>
            <a:noFill/>
          </a:ln>
        </p:spPr>
        <p:txBody>
          <a:bodyPr anchorCtr="0" anchor="t" bIns="45700" lIns="91425" rIns="91425" tIns="45700">
            <a:noAutofit/>
          </a:bodyPr>
          <a:lstStyle/>
          <a:p>
            <a:pPr indent="0" lvl="0" marL="0" marR="0" rtl="0" algn="l">
              <a:spcBef>
                <a:spcPts val="0"/>
              </a:spcBef>
              <a:buClr>
                <a:srgbClr val="FFFFFF"/>
              </a:buClr>
              <a:buSzPct val="25000"/>
              <a:buFont typeface="Arial"/>
              <a:buNone/>
            </a:pPr>
            <a:r>
              <a:rPr b="0" baseline="0" i="0" lang="en-GB" sz="2800" u="none" cap="none" strike="noStrike">
                <a:solidFill>
                  <a:srgbClr val="FFFFFF"/>
                </a:solidFill>
                <a:latin typeface="Arial"/>
                <a:ea typeface="Arial"/>
                <a:cs typeface="Arial"/>
                <a:sym typeface="Arial"/>
              </a:rPr>
              <a:t>The events that defined academic dissemination</a:t>
            </a:r>
          </a:p>
        </p:txBody>
      </p:sp>
      <p:pic>
        <p:nvPicPr>
          <p:cNvPr id="45" name="Shape 45"/>
          <p:cNvPicPr preferRelativeResize="0"/>
          <p:nvPr/>
        </p:nvPicPr>
        <p:blipFill rotWithShape="1">
          <a:blip r:embed="rId3">
            <a:alphaModFix/>
          </a:blip>
          <a:srcRect b="0" l="0" r="0" t="0"/>
          <a:stretch/>
        </p:blipFill>
        <p:spPr>
          <a:xfrm>
            <a:off x="4427983" y="5997457"/>
            <a:ext cx="2359953" cy="828162"/>
          </a:xfrm>
          <a:prstGeom prst="rect">
            <a:avLst/>
          </a:prstGeom>
          <a:noFill/>
          <a:ln>
            <a:noFill/>
          </a:ln>
        </p:spPr>
      </p:pic>
      <p:sp>
        <p:nvSpPr>
          <p:cNvPr id="46" name="Shape 46"/>
          <p:cNvSpPr txBox="1"/>
          <p:nvPr/>
        </p:nvSpPr>
        <p:spPr>
          <a:xfrm>
            <a:off x="2555675" y="6042985"/>
            <a:ext cx="1872300" cy="737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GB" sz="1800" u="none" cap="none" strike="noStrike">
                <a:solidFill>
                  <a:schemeClr val="dk1"/>
                </a:solidFill>
                <a:latin typeface="Arial"/>
                <a:ea typeface="Arial"/>
                <a:cs typeface="Arial"/>
                <a:sym typeface="Arial"/>
              </a:rPr>
              <a:t>Nick Sheppard</a:t>
            </a:r>
          </a:p>
          <a:p>
            <a:pPr indent="0" lvl="0" marL="0" marR="0" rtl="0" algn="r">
              <a:spcBef>
                <a:spcPts val="0"/>
              </a:spcBef>
              <a:buSzPct val="25000"/>
              <a:buNone/>
            </a:pPr>
            <a:r>
              <a:rPr lang="en-GB" sz="1800">
                <a:solidFill>
                  <a:schemeClr val="dk1"/>
                </a:solidFill>
              </a:rPr>
              <a:t>9th June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Stevan Harnad’s subversive proposal (199</a:t>
            </a:r>
            <a:r>
              <a:rPr b="1" lang="en-GB" sz="4400">
                <a:solidFill>
                  <a:schemeClr val="accent1"/>
                </a:solidFill>
              </a:rPr>
              <a:t>4</a:t>
            </a:r>
            <a:r>
              <a:rPr b="1" baseline="0" i="0" lang="en-GB" sz="4400" u="none" cap="none" strike="noStrike">
                <a:solidFill>
                  <a:schemeClr val="accent1"/>
                </a:solidFill>
                <a:latin typeface="Arial"/>
                <a:ea typeface="Arial"/>
                <a:cs typeface="Arial"/>
                <a:sym typeface="Arial"/>
              </a:rPr>
              <a:t>)</a:t>
            </a:r>
          </a:p>
        </p:txBody>
      </p:sp>
      <p:sp>
        <p:nvSpPr>
          <p:cNvPr id="205" name="Shape 205"/>
          <p:cNvSpPr/>
          <p:nvPr/>
        </p:nvSpPr>
        <p:spPr>
          <a:xfrm>
            <a:off x="323528" y="1845978"/>
            <a:ext cx="8352928" cy="2031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1" lang="en-GB" sz="1800" u="none" cap="none" strike="noStrike">
                <a:solidFill>
                  <a:schemeClr val="accent1"/>
                </a:solidFill>
                <a:latin typeface="Arial"/>
                <a:ea typeface="Arial"/>
                <a:cs typeface="Arial"/>
                <a:sym typeface="Arial"/>
              </a:rPr>
              <a:t>“If all scholars' preprints were universally available to all scholars by anonymous ftp (and gopher, and World-Wide Web, and the search/retrieval wonders of the future), NO scholar would ever consent to WITHDRAW any preprint of his from the public eye after the refereed version was accepted for paper "PUBLICation." Instead, everyone would, quite naturally, substitute the refereed, published reprint for the unrefereed preprint.”</a:t>
            </a:r>
          </a:p>
          <a:p>
            <a:pPr indent="0" lvl="0" marL="0" marR="0" rtl="0" algn="l">
              <a:spcBef>
                <a:spcPts val="0"/>
              </a:spcBef>
              <a:buSzPct val="25000"/>
              <a:buNone/>
            </a:pPr>
            <a:r>
              <a:rPr b="0" baseline="0" i="1" lang="en-GB" sz="1800" u="sng" cap="none" strike="noStrike">
                <a:solidFill>
                  <a:schemeClr val="hlink"/>
                </a:solidFill>
                <a:latin typeface="Arial"/>
                <a:ea typeface="Arial"/>
                <a:cs typeface="Arial"/>
                <a:sym typeface="Arial"/>
                <a:hlinkClick r:id="rId3"/>
              </a:rPr>
              <a:t>http://eprints.soton.ac.uk/253351/</a:t>
            </a:r>
            <a:r>
              <a:rPr b="0" baseline="0" i="1" lang="en-GB" sz="1800" u="none" cap="none" strike="noStrike">
                <a:solidFill>
                  <a:schemeClr val="accent1"/>
                </a:solidFill>
                <a:latin typeface="Arial"/>
                <a:ea typeface="Arial"/>
                <a:cs typeface="Arial"/>
                <a:sym typeface="Arial"/>
              </a:rPr>
              <a:t> </a:t>
            </a:r>
          </a:p>
        </p:txBody>
      </p:sp>
      <p:pic>
        <p:nvPicPr>
          <p:cNvPr id="206" name="Shape 206"/>
          <p:cNvPicPr preferRelativeResize="0"/>
          <p:nvPr/>
        </p:nvPicPr>
        <p:blipFill>
          <a:blip r:embed="rId4">
            <a:alphaModFix/>
          </a:blip>
          <a:stretch>
            <a:fillRect/>
          </a:stretch>
        </p:blipFill>
        <p:spPr>
          <a:xfrm>
            <a:off x="502700" y="4362450"/>
            <a:ext cx="2186775" cy="1880600"/>
          </a:xfrm>
          <a:prstGeom prst="rect">
            <a:avLst/>
          </a:prstGeom>
          <a:noFill/>
          <a:ln>
            <a:noFill/>
          </a:ln>
        </p:spPr>
      </p:pic>
      <p:sp>
        <p:nvSpPr>
          <p:cNvPr id="207" name="Shape 207"/>
          <p:cNvSpPr txBox="1"/>
          <p:nvPr/>
        </p:nvSpPr>
        <p:spPr>
          <a:xfrm>
            <a:off x="3247000" y="4362450"/>
            <a:ext cx="5154299" cy="1033799"/>
          </a:xfrm>
          <a:prstGeom prst="rect">
            <a:avLst/>
          </a:prstGeom>
          <a:noFill/>
          <a:ln>
            <a:noFill/>
          </a:ln>
        </p:spPr>
        <p:txBody>
          <a:bodyPr anchorCtr="0" anchor="t" bIns="91425" lIns="91425" rIns="91425" tIns="91425">
            <a:noAutofit/>
          </a:bodyPr>
          <a:lstStyle/>
          <a:p>
            <a:pPr>
              <a:spcBef>
                <a:spcPts val="0"/>
              </a:spcBef>
              <a:buNone/>
            </a:pPr>
            <a:r>
              <a:rPr i="1" lang="en-GB" sz="1800"/>
              <a:t>“one of the seminal texts of the open access movement”</a:t>
            </a:r>
            <a:r>
              <a:rPr lang="en-GB" sz="1800"/>
              <a:t> </a:t>
            </a:r>
            <a:r>
              <a:rPr lang="en-GB" sz="1800" u="sng">
                <a:solidFill>
                  <a:schemeClr val="hlink"/>
                </a:solidFill>
                <a:hlinkClick r:id="rId5"/>
              </a:rPr>
              <a:t>Richard Poynder June 2014</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baseline="0" i="0" lang="en-GB" sz="4400" u="none" cap="none" strike="noStrike">
                <a:solidFill>
                  <a:schemeClr val="accent1"/>
                </a:solidFill>
                <a:latin typeface="Arial"/>
                <a:ea typeface="Arial"/>
                <a:cs typeface="Arial"/>
                <a:sym typeface="Arial"/>
              </a:rPr>
              <a:t>Budapest Open Access Initiative (2002)</a:t>
            </a:r>
            <a:br>
              <a:rPr b="0" baseline="0" i="0" lang="en-GB" sz="4400" u="none" cap="none" strike="noStrike">
                <a:solidFill>
                  <a:schemeClr val="accent1"/>
                </a:solidFill>
                <a:latin typeface="Arial"/>
                <a:ea typeface="Arial"/>
                <a:cs typeface="Arial"/>
                <a:sym typeface="Arial"/>
              </a:rPr>
            </a:br>
          </a:p>
        </p:txBody>
      </p:sp>
      <p:sp>
        <p:nvSpPr>
          <p:cNvPr id="213" name="Shape 213"/>
          <p:cNvSpPr/>
          <p:nvPr/>
        </p:nvSpPr>
        <p:spPr>
          <a:xfrm>
            <a:off x="75" y="1916825"/>
            <a:ext cx="9144000" cy="2031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1" lang="en-GB" sz="1800" u="none" cap="none" strike="noStrike">
                <a:solidFill>
                  <a:schemeClr val="accent1"/>
                </a:solidFill>
                <a:latin typeface="Arial"/>
                <a:ea typeface="Arial"/>
                <a:cs typeface="Arial"/>
                <a:sym typeface="Arial"/>
              </a:rPr>
              <a:t>“An old tradition and a new technology have converged to make possible an unprecedented public good…Removing access barriers to this literature will accelerate research, enrich education, share the learning of the rich with the poor and the poor with the rich, make this literature as useful as it can be, and lay the foundation for uniting humanity in a common intellectual conversation and quest for knowledge.”</a:t>
            </a:r>
            <a:r>
              <a:rPr lang="en-GB"/>
              <a:t> </a:t>
            </a:r>
          </a:p>
          <a:p>
            <a:pPr indent="0" lvl="0" marL="0" marR="0" rtl="0" algn="l">
              <a:spcBef>
                <a:spcPts val="0"/>
              </a:spcBef>
              <a:buNone/>
            </a:pPr>
            <a:r>
              <a:t/>
            </a:r>
            <a:endParaRPr sz="1000"/>
          </a:p>
          <a:p>
            <a:pPr indent="0" lvl="0" marL="0" marR="0" rtl="0" algn="l">
              <a:spcBef>
                <a:spcPts val="0"/>
              </a:spcBef>
              <a:buSzPct val="25000"/>
              <a:buNone/>
            </a:pPr>
            <a:r>
              <a:rPr lang="en-GB" sz="2200">
                <a:solidFill>
                  <a:srgbClr val="321959"/>
                </a:solidFill>
              </a:rPr>
              <a:t>Recommend two complementary strategies:</a:t>
            </a:r>
          </a:p>
        </p:txBody>
      </p:sp>
      <p:sp>
        <p:nvSpPr>
          <p:cNvPr id="214" name="Shape 214"/>
          <p:cNvSpPr txBox="1"/>
          <p:nvPr>
            <p:ph idx="1" type="body"/>
          </p:nvPr>
        </p:nvSpPr>
        <p:spPr>
          <a:xfrm>
            <a:off x="171128" y="3848471"/>
            <a:ext cx="4680599" cy="936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Self-archiving (green)</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Open-access Journals (gold)</a:t>
            </a:r>
          </a:p>
          <a:p>
            <a:pPr indent="-215900" lvl="0" marL="342900" marR="0" rtl="0" algn="l">
              <a:spcBef>
                <a:spcPts val="400"/>
              </a:spcBef>
              <a:buClr>
                <a:schemeClr val="accent1"/>
              </a:buClr>
              <a:buFont typeface="Arial"/>
              <a:buNone/>
            </a:pPr>
            <a:r>
              <a:t/>
            </a:r>
            <a:endParaRPr b="0" baseline="0" i="0" sz="2000" u="none" cap="none" strike="noStrike">
              <a:solidFill>
                <a:schemeClr val="accent1"/>
              </a:solidFill>
              <a:latin typeface="Arial"/>
              <a:ea typeface="Arial"/>
              <a:cs typeface="Arial"/>
              <a:sym typeface="Arial"/>
            </a:endParaRPr>
          </a:p>
          <a:p>
            <a:pPr indent="-190500" lvl="0" marL="342900" marR="0" rtl="0" algn="l">
              <a:spcBef>
                <a:spcPts val="480"/>
              </a:spcBef>
              <a:buClr>
                <a:schemeClr val="accent1"/>
              </a:buClr>
              <a:buFont typeface="Arial"/>
              <a:buNone/>
            </a:pPr>
            <a:r>
              <a:t/>
            </a:r>
            <a:endParaRPr b="0" baseline="0" i="0" sz="2400" u="none" cap="none" strike="noStrike">
              <a:solidFill>
                <a:schemeClr val="accent1"/>
              </a:solidFill>
              <a:latin typeface="Arial"/>
              <a:ea typeface="Arial"/>
              <a:cs typeface="Arial"/>
              <a:sym typeface="Arial"/>
            </a:endParaRPr>
          </a:p>
        </p:txBody>
      </p:sp>
      <p:pic>
        <p:nvPicPr>
          <p:cNvPr id="215" name="Shape 215"/>
          <p:cNvPicPr preferRelativeResize="0"/>
          <p:nvPr/>
        </p:nvPicPr>
        <p:blipFill>
          <a:blip r:embed="rId3">
            <a:alphaModFix/>
          </a:blip>
          <a:stretch>
            <a:fillRect/>
          </a:stretch>
        </p:blipFill>
        <p:spPr>
          <a:xfrm>
            <a:off x="0" y="4772025"/>
            <a:ext cx="3143250" cy="2085975"/>
          </a:xfrm>
          <a:prstGeom prst="rect">
            <a:avLst/>
          </a:prstGeom>
          <a:noFill/>
          <a:ln>
            <a:noFill/>
          </a:ln>
        </p:spPr>
      </p:pic>
      <p:pic>
        <p:nvPicPr>
          <p:cNvPr id="216" name="Shape 216"/>
          <p:cNvPicPr preferRelativeResize="0"/>
          <p:nvPr/>
        </p:nvPicPr>
        <p:blipFill>
          <a:blip r:embed="rId4">
            <a:alphaModFix/>
          </a:blip>
          <a:stretch>
            <a:fillRect/>
          </a:stretch>
        </p:blipFill>
        <p:spPr>
          <a:xfrm>
            <a:off x="3625250" y="5204500"/>
            <a:ext cx="5569224" cy="16881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Seismic shift</a:t>
            </a:r>
          </a:p>
        </p:txBody>
      </p:sp>
      <p:sp>
        <p:nvSpPr>
          <p:cNvPr id="222" name="Shape 222"/>
          <p:cNvSpPr txBox="1"/>
          <p:nvPr>
            <p:ph idx="1" type="body"/>
          </p:nvPr>
        </p:nvSpPr>
        <p:spPr>
          <a:xfrm>
            <a:off x="323528" y="1628800"/>
            <a:ext cx="4392488" cy="3744415"/>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The Finch report (2012)</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Emphasised gold over green</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5 year "transition period“</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Average APC ≈ £1800</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Robbing Peter to pay Paul?</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Criticised by OA advocates</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Influence of publishing lobby?	</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Market forces will drive APCs down (won't they??)</a:t>
            </a:r>
          </a:p>
          <a:p>
            <a:pPr indent="-165100" lvl="0" marL="342900" marR="0" rtl="0" algn="l">
              <a:spcBef>
                <a:spcPts val="560"/>
              </a:spcBef>
              <a:buClr>
                <a:schemeClr val="accent1"/>
              </a:buClr>
              <a:buFont typeface="Arial"/>
              <a:buNone/>
            </a:pPr>
            <a:r>
              <a:t/>
            </a:r>
            <a:endParaRPr b="0" baseline="0" i="0" sz="2800" u="none" cap="none" strike="noStrike">
              <a:solidFill>
                <a:schemeClr val="accent1"/>
              </a:solidFill>
              <a:latin typeface="Arial"/>
              <a:ea typeface="Arial"/>
              <a:cs typeface="Arial"/>
              <a:sym typeface="Arial"/>
            </a:endParaRPr>
          </a:p>
        </p:txBody>
      </p:sp>
      <p:pic>
        <p:nvPicPr>
          <p:cNvPr id="223" name="Shape 223"/>
          <p:cNvPicPr preferRelativeResize="0"/>
          <p:nvPr>
            <p:ph idx="2" type="body"/>
          </p:nvPr>
        </p:nvPicPr>
        <p:blipFill rotWithShape="1">
          <a:blip r:embed="rId3">
            <a:alphaModFix/>
          </a:blip>
          <a:srcRect b="0" l="0" r="0" t="0"/>
          <a:stretch/>
        </p:blipFill>
        <p:spPr>
          <a:xfrm>
            <a:off x="4572000" y="1700808"/>
            <a:ext cx="4114800" cy="3209543"/>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RCUK policy (April 2012)</a:t>
            </a:r>
          </a:p>
        </p:txBody>
      </p:sp>
      <p:sp>
        <p:nvSpPr>
          <p:cNvPr id="229" name="Shape 229"/>
          <p:cNvSpPr txBox="1"/>
          <p:nvPr>
            <p:ph idx="1" type="body"/>
          </p:nvPr>
        </p:nvSpPr>
        <p:spPr>
          <a:xfrm>
            <a:off x="395536" y="1340767"/>
            <a:ext cx="4752527" cy="5040559"/>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RCUK-compliant journals </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Offer suitable gold OR suitable green option</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Creative Commons-Attribution (CC-BY)</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RCUK OA block grants</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Establish institutional publication funds</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expect primary use to be payments of APCs</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Preference is gold OA</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Decision lies with authors and institutions</a:t>
            </a:r>
          </a:p>
          <a:p>
            <a:pPr indent="-190500" lvl="0" marL="342900" marR="0" rtl="0" algn="l">
              <a:spcBef>
                <a:spcPts val="480"/>
              </a:spcBef>
              <a:buClr>
                <a:schemeClr val="accent1"/>
              </a:buClr>
              <a:buFont typeface="Arial"/>
              <a:buNone/>
            </a:pPr>
            <a:r>
              <a:t/>
            </a:r>
            <a:endParaRPr b="0" baseline="0" i="0" sz="2400" u="none" cap="none" strike="noStrike">
              <a:solidFill>
                <a:schemeClr val="accent1"/>
              </a:solidFill>
              <a:latin typeface="Arial"/>
              <a:ea typeface="Arial"/>
              <a:cs typeface="Arial"/>
              <a:sym typeface="Arial"/>
            </a:endParaRPr>
          </a:p>
          <a:p>
            <a:pPr indent="-165100" lvl="0" marL="342900" marR="0" rtl="0" algn="l">
              <a:spcBef>
                <a:spcPts val="560"/>
              </a:spcBef>
              <a:buClr>
                <a:schemeClr val="accent1"/>
              </a:buClr>
              <a:buFont typeface="Arial"/>
              <a:buNone/>
            </a:pPr>
            <a:r>
              <a:t/>
            </a:r>
            <a:endParaRPr b="0" baseline="0" i="0" sz="2800" u="none" cap="none" strike="noStrike">
              <a:solidFill>
                <a:schemeClr val="accent1"/>
              </a:solidFill>
              <a:latin typeface="Arial"/>
              <a:ea typeface="Arial"/>
              <a:cs typeface="Arial"/>
              <a:sym typeface="Arial"/>
            </a:endParaRPr>
          </a:p>
        </p:txBody>
      </p:sp>
      <p:pic>
        <p:nvPicPr>
          <p:cNvPr id="230" name="Shape 230"/>
          <p:cNvPicPr preferRelativeResize="0"/>
          <p:nvPr>
            <p:ph idx="2" type="body"/>
          </p:nvPr>
        </p:nvPicPr>
        <p:blipFill rotWithShape="1">
          <a:blip r:embed="rId3">
            <a:alphaModFix/>
          </a:blip>
          <a:srcRect b="0" l="0" r="0" t="0"/>
          <a:stretch/>
        </p:blipFill>
        <p:spPr>
          <a:xfrm>
            <a:off x="5163894" y="1484783"/>
            <a:ext cx="2360432" cy="38449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HEFCE policy: a new chapter</a:t>
            </a:r>
          </a:p>
        </p:txBody>
      </p:sp>
      <p:sp>
        <p:nvSpPr>
          <p:cNvPr id="236" name="Shape 236"/>
          <p:cNvSpPr txBox="1"/>
          <p:nvPr>
            <p:ph idx="1" type="body"/>
          </p:nvPr>
        </p:nvSpPr>
        <p:spPr>
          <a:xfrm>
            <a:off x="323525" y="1124750"/>
            <a:ext cx="4860000" cy="5400599"/>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000" u="none" cap="none" strike="noStrike">
                <a:solidFill>
                  <a:schemeClr val="accent1"/>
                </a:solidFill>
                <a:latin typeface="Arial"/>
                <a:ea typeface="Arial"/>
                <a:cs typeface="Arial"/>
                <a:sym typeface="Arial"/>
              </a:rPr>
              <a:t>Arms race with commercial publishers</a:t>
            </a:r>
          </a:p>
          <a:p>
            <a:pPr indent="-285750" lvl="1" marL="742950" marR="0" rtl="0" algn="l">
              <a:spcBef>
                <a:spcPts val="360"/>
              </a:spcBef>
              <a:buClr>
                <a:schemeClr val="dk1"/>
              </a:buClr>
              <a:buSzPct val="100000"/>
              <a:buFont typeface="Arial"/>
              <a:buChar char="–"/>
            </a:pPr>
            <a:r>
              <a:rPr b="0" baseline="0" i="0" lang="en-GB" sz="1800" u="none" cap="none" strike="noStrike">
                <a:solidFill>
                  <a:schemeClr val="dk1"/>
                </a:solidFill>
                <a:latin typeface="Arial"/>
                <a:ea typeface="Arial"/>
                <a:cs typeface="Arial"/>
                <a:sym typeface="Arial"/>
              </a:rPr>
              <a:t>“Online first”</a:t>
            </a:r>
          </a:p>
          <a:p>
            <a:pPr indent="-285750" lvl="1" marL="742950" marR="0" rtl="0" algn="l">
              <a:spcBef>
                <a:spcPts val="360"/>
              </a:spcBef>
              <a:buClr>
                <a:schemeClr val="dk1"/>
              </a:buClr>
              <a:buSzPct val="100000"/>
              <a:buFont typeface="Arial"/>
              <a:buChar char="–"/>
            </a:pPr>
            <a:r>
              <a:rPr b="0" baseline="0" i="0" lang="en-GB" sz="1800" u="none" cap="none" strike="noStrike">
                <a:solidFill>
                  <a:schemeClr val="dk1"/>
                </a:solidFill>
                <a:latin typeface="Arial"/>
                <a:ea typeface="Arial"/>
                <a:cs typeface="Arial"/>
                <a:sym typeface="Arial"/>
              </a:rPr>
              <a:t>Embargoes (</a:t>
            </a:r>
            <a:r>
              <a:rPr b="0" baseline="0" i="0" lang="en-GB" sz="1800" u="sng" cap="none" strike="noStrike">
                <a:solidFill>
                  <a:schemeClr val="hlink"/>
                </a:solidFill>
                <a:latin typeface="Arial"/>
                <a:ea typeface="Arial"/>
                <a:cs typeface="Arial"/>
                <a:sym typeface="Arial"/>
                <a:hlinkClick r:id="rId3"/>
              </a:rPr>
              <a:t>SHERPA/RoMEO</a:t>
            </a:r>
            <a:r>
              <a:rPr b="0" baseline="0" i="0" lang="en-GB" sz="1800" u="none" cap="none" strike="noStrike">
                <a:solidFill>
                  <a:schemeClr val="dk1"/>
                </a:solidFill>
                <a:latin typeface="Arial"/>
                <a:ea typeface="Arial"/>
                <a:cs typeface="Arial"/>
                <a:sym typeface="Arial"/>
              </a:rPr>
              <a:t>)</a:t>
            </a:r>
          </a:p>
          <a:p>
            <a:pPr indent="-342900" lvl="0" marL="342900" marR="0" rtl="0" algn="l">
              <a:spcBef>
                <a:spcPts val="400"/>
              </a:spcBef>
              <a:buClr>
                <a:schemeClr val="accent1"/>
              </a:buClr>
              <a:buSzPct val="100000"/>
              <a:buFont typeface="Arial"/>
              <a:buChar char="•"/>
            </a:pPr>
            <a:r>
              <a:rPr b="0" baseline="0" i="0" lang="en-GB" sz="2000" u="none" cap="none" strike="noStrike">
                <a:solidFill>
                  <a:schemeClr val="accent1"/>
                </a:solidFill>
                <a:latin typeface="Arial"/>
                <a:ea typeface="Arial"/>
                <a:cs typeface="Arial"/>
                <a:sym typeface="Arial"/>
              </a:rPr>
              <a:t>Is green a long term solution?</a:t>
            </a:r>
          </a:p>
          <a:p>
            <a:pPr indent="-342900" lvl="0" marL="342900" marR="0" rtl="0" algn="l">
              <a:spcBef>
                <a:spcPts val="400"/>
              </a:spcBef>
              <a:buClr>
                <a:schemeClr val="accent1"/>
              </a:buClr>
              <a:buSzPct val="100000"/>
              <a:buFont typeface="Arial"/>
              <a:buChar char="•"/>
            </a:pPr>
            <a:r>
              <a:rPr b="0" baseline="0" i="0" lang="en-GB" sz="2000" u="none" cap="none" strike="noStrike">
                <a:solidFill>
                  <a:schemeClr val="accent1"/>
                </a:solidFill>
                <a:latin typeface="Arial"/>
                <a:ea typeface="Arial"/>
                <a:cs typeface="Arial"/>
                <a:sym typeface="Arial"/>
              </a:rPr>
              <a:t>Is gold sustainable?</a:t>
            </a:r>
          </a:p>
          <a:p>
            <a:pPr indent="-342900" lvl="0" marL="342900" marR="0" rtl="0" algn="l">
              <a:spcBef>
                <a:spcPts val="400"/>
              </a:spcBef>
              <a:buClr>
                <a:schemeClr val="accent1"/>
              </a:buClr>
              <a:buSzPct val="100000"/>
              <a:buFont typeface="Arial"/>
              <a:buChar char="•"/>
            </a:pPr>
            <a:r>
              <a:rPr b="0" baseline="0" i="0" lang="en-GB" sz="2000" u="none" cap="none" strike="noStrike">
                <a:solidFill>
                  <a:schemeClr val="accent1"/>
                </a:solidFill>
                <a:latin typeface="Arial"/>
                <a:ea typeface="Arial"/>
                <a:cs typeface="Arial"/>
                <a:sym typeface="Arial"/>
              </a:rPr>
              <a:t>Books and monographs?</a:t>
            </a:r>
          </a:p>
          <a:p>
            <a:pPr indent="-342900" lvl="0" marL="342900" rtl="0">
              <a:spcBef>
                <a:spcPts val="400"/>
              </a:spcBef>
              <a:buClr>
                <a:schemeClr val="accent1"/>
              </a:buClr>
              <a:buSzPct val="100000"/>
              <a:buFont typeface="Arial"/>
              <a:buChar char="•"/>
            </a:pPr>
            <a:r>
              <a:rPr lang="en-GB" sz="2000">
                <a:solidFill>
                  <a:schemeClr val="accent1"/>
                </a:solidFill>
              </a:rPr>
              <a:t>e-theses</a:t>
            </a:r>
          </a:p>
          <a:p>
            <a:pPr indent="-298450" lvl="1" marL="742950" rtl="0">
              <a:spcBef>
                <a:spcPts val="400"/>
              </a:spcBef>
              <a:buClr>
                <a:schemeClr val="accent1"/>
              </a:buClr>
              <a:buSzPct val="100000"/>
              <a:buFont typeface="Arial"/>
              <a:buChar char="–"/>
            </a:pPr>
            <a:r>
              <a:rPr lang="en-GB" sz="2000">
                <a:solidFill>
                  <a:schemeClr val="accent1"/>
                </a:solidFill>
              </a:rPr>
              <a:t>EThOS - </a:t>
            </a:r>
            <a:r>
              <a:rPr lang="en-GB" sz="2000" u="sng">
                <a:solidFill>
                  <a:schemeClr val="hlink"/>
                </a:solidFill>
                <a:hlinkClick r:id="rId4"/>
              </a:rPr>
              <a:t>http://ethos.bl.uk/</a:t>
            </a:r>
            <a:r>
              <a:rPr lang="en-GB" sz="2000">
                <a:solidFill>
                  <a:schemeClr val="accent1"/>
                </a:solidFill>
              </a:rPr>
              <a:t> </a:t>
            </a:r>
          </a:p>
          <a:p>
            <a:pPr indent="-342900" lvl="0" marL="342900" rtl="0">
              <a:spcBef>
                <a:spcPts val="400"/>
              </a:spcBef>
              <a:buClr>
                <a:schemeClr val="accent1"/>
              </a:buClr>
              <a:buSzPct val="100000"/>
              <a:buFont typeface="Arial"/>
              <a:buChar char="•"/>
            </a:pPr>
            <a:r>
              <a:rPr lang="en-GB" sz="2000">
                <a:solidFill>
                  <a:schemeClr val="accent1"/>
                </a:solidFill>
              </a:rPr>
              <a:t>Open Data</a:t>
            </a:r>
          </a:p>
          <a:p>
            <a:pPr indent="-342900" lvl="0" marL="342900" marR="0" rtl="0" algn="l">
              <a:spcBef>
                <a:spcPts val="400"/>
              </a:spcBef>
              <a:buClr>
                <a:schemeClr val="accent1"/>
              </a:buClr>
              <a:buSzPct val="100000"/>
              <a:buFont typeface="Arial"/>
              <a:buChar char="•"/>
            </a:pPr>
            <a:r>
              <a:rPr b="0" baseline="0" i="0" lang="en-GB" sz="2000" u="none" cap="none" strike="noStrike">
                <a:solidFill>
                  <a:schemeClr val="accent1"/>
                </a:solidFill>
                <a:latin typeface="Arial"/>
                <a:ea typeface="Arial"/>
                <a:cs typeface="Arial"/>
                <a:sym typeface="Arial"/>
              </a:rPr>
              <a:t>What might a new paradigm look like?</a:t>
            </a:r>
          </a:p>
          <a:p>
            <a:pPr indent="-342900" lvl="0" marL="342900" marR="0" rtl="0" algn="l">
              <a:spcBef>
                <a:spcPts val="400"/>
              </a:spcBef>
              <a:buClr>
                <a:schemeClr val="accent1"/>
              </a:buClr>
              <a:buSzPct val="100000"/>
              <a:buFont typeface="Arial"/>
              <a:buChar char="•"/>
            </a:pPr>
            <a:r>
              <a:rPr b="0" baseline="0" i="0" lang="en-GB" sz="2000" u="none" cap="none" strike="noStrike">
                <a:solidFill>
                  <a:schemeClr val="accent1"/>
                </a:solidFill>
                <a:latin typeface="Arial"/>
                <a:ea typeface="Arial"/>
                <a:cs typeface="Arial"/>
                <a:sym typeface="Arial"/>
              </a:rPr>
              <a:t>Institutional/library publishing?</a:t>
            </a:r>
          </a:p>
          <a:p>
            <a:pPr indent="-285750" lvl="1" marL="742950" marR="0" rtl="0" algn="l">
              <a:spcBef>
                <a:spcPts val="320"/>
              </a:spcBef>
              <a:buClr>
                <a:schemeClr val="dk1"/>
              </a:buClr>
              <a:buSzPct val="100000"/>
              <a:buFont typeface="Arial"/>
              <a:buChar char="–"/>
            </a:pPr>
            <a:r>
              <a:rPr b="0" baseline="0" i="0" lang="en-GB" sz="1600" u="none" cap="none" strike="noStrike">
                <a:solidFill>
                  <a:schemeClr val="dk1"/>
                </a:solidFill>
                <a:latin typeface="Arial"/>
                <a:ea typeface="Arial"/>
                <a:cs typeface="Arial"/>
                <a:sym typeface="Arial"/>
              </a:rPr>
              <a:t>PKP - Open Journal System e.g. </a:t>
            </a:r>
            <a:r>
              <a:rPr b="0" baseline="0" i="0" lang="en-GB" sz="1600" u="sng" cap="none" strike="noStrike">
                <a:solidFill>
                  <a:schemeClr val="hlink"/>
                </a:solidFill>
                <a:latin typeface="Arial"/>
                <a:ea typeface="Arial"/>
                <a:cs typeface="Arial"/>
                <a:sym typeface="Arial"/>
                <a:hlinkClick r:id="rId5"/>
              </a:rPr>
              <a:t>http://journals.ed.ac.uk/</a:t>
            </a:r>
            <a:r>
              <a:rPr b="0" baseline="0" i="0" lang="en-GB" sz="1600" u="none" cap="none" strike="noStrike">
                <a:solidFill>
                  <a:schemeClr val="dk1"/>
                </a:solidFill>
                <a:latin typeface="Arial"/>
                <a:ea typeface="Arial"/>
                <a:cs typeface="Arial"/>
                <a:sym typeface="Arial"/>
              </a:rPr>
              <a:t> </a:t>
            </a:r>
          </a:p>
          <a:p>
            <a:pPr indent="-285750" lvl="1" marL="742950" marR="0" rtl="0" algn="l">
              <a:spcBef>
                <a:spcPts val="320"/>
              </a:spcBef>
              <a:buClr>
                <a:schemeClr val="dk1"/>
              </a:buClr>
              <a:buSzPct val="100000"/>
              <a:buFont typeface="Arial"/>
              <a:buChar char="–"/>
            </a:pPr>
            <a:r>
              <a:rPr b="0" baseline="0" i="0" lang="en-GB" sz="1600" u="none" cap="none" strike="noStrike">
                <a:solidFill>
                  <a:schemeClr val="dk1"/>
                </a:solidFill>
                <a:latin typeface="Arial"/>
                <a:ea typeface="Arial"/>
                <a:cs typeface="Arial"/>
                <a:sym typeface="Arial"/>
              </a:rPr>
              <a:t>UCL Press</a:t>
            </a:r>
          </a:p>
          <a:p>
            <a:pPr indent="-285750" lvl="1" marL="742950" marR="0" rtl="0" algn="l">
              <a:spcBef>
                <a:spcPts val="320"/>
              </a:spcBef>
              <a:buClr>
                <a:schemeClr val="dk1"/>
              </a:buClr>
              <a:buSzPct val="100000"/>
              <a:buFont typeface="Arial"/>
              <a:buChar char="–"/>
            </a:pPr>
            <a:r>
              <a:rPr b="0" baseline="0" i="0" lang="en-GB" sz="1600" u="none" cap="none" strike="noStrike">
                <a:solidFill>
                  <a:schemeClr val="dk1"/>
                </a:solidFill>
                <a:latin typeface="Arial"/>
                <a:ea typeface="Arial"/>
                <a:cs typeface="Arial"/>
                <a:sym typeface="Arial"/>
              </a:rPr>
              <a:t>Open Library of the Humanities</a:t>
            </a:r>
          </a:p>
          <a:p>
            <a:pPr indent="0" lvl="0" marL="0" marR="0" rtl="0" algn="l">
              <a:spcBef>
                <a:spcPts val="320"/>
              </a:spcBef>
              <a:buNone/>
            </a:pPr>
            <a:r>
              <a:t/>
            </a:r>
            <a:endParaRPr b="0" baseline="0" i="0" sz="1600" u="none" cap="none" strike="noStrike">
              <a:solidFill>
                <a:schemeClr val="dk1"/>
              </a:solidFill>
              <a:latin typeface="Arial"/>
              <a:ea typeface="Arial"/>
              <a:cs typeface="Arial"/>
              <a:sym typeface="Arial"/>
            </a:endParaRPr>
          </a:p>
          <a:p>
            <a:pPr indent="0" lvl="0" marL="0" marR="0" rtl="0" algn="l">
              <a:spcBef>
                <a:spcPts val="480"/>
              </a:spcBef>
              <a:buClr>
                <a:schemeClr val="accent1"/>
              </a:buClr>
              <a:buFont typeface="Arial"/>
              <a:buNone/>
            </a:pPr>
            <a:r>
              <a:t/>
            </a:r>
            <a:endParaRPr b="0" baseline="0" i="0" sz="2400" u="none" cap="none" strike="noStrike">
              <a:solidFill>
                <a:schemeClr val="accent1"/>
              </a:solidFill>
              <a:latin typeface="Arial"/>
              <a:ea typeface="Arial"/>
              <a:cs typeface="Arial"/>
              <a:sym typeface="Arial"/>
            </a:endParaRPr>
          </a:p>
          <a:p>
            <a:pPr indent="-203200" lvl="0" marL="342900" marR="0" rtl="0" algn="l">
              <a:spcBef>
                <a:spcPts val="440"/>
              </a:spcBef>
              <a:buClr>
                <a:schemeClr val="accent1"/>
              </a:buClr>
              <a:buFont typeface="Arial"/>
              <a:buNone/>
            </a:pPr>
            <a:r>
              <a:t/>
            </a:r>
            <a:endParaRPr b="0" baseline="0" i="0" sz="2200" u="none" cap="none" strike="noStrike">
              <a:solidFill>
                <a:schemeClr val="accent1"/>
              </a:solidFill>
              <a:latin typeface="Arial"/>
              <a:ea typeface="Arial"/>
              <a:cs typeface="Arial"/>
              <a:sym typeface="Arial"/>
            </a:endParaRPr>
          </a:p>
          <a:p>
            <a:pPr indent="-165100" lvl="0" marL="342900" marR="0" rtl="0" algn="l">
              <a:spcBef>
                <a:spcPts val="560"/>
              </a:spcBef>
              <a:buClr>
                <a:schemeClr val="accent1"/>
              </a:buClr>
              <a:buFont typeface="Arial"/>
              <a:buNone/>
            </a:pPr>
            <a:r>
              <a:t/>
            </a:r>
            <a:endParaRPr b="0" baseline="0" i="0" sz="2800" u="none" cap="none" strike="noStrike">
              <a:solidFill>
                <a:schemeClr val="accent1"/>
              </a:solidFill>
              <a:latin typeface="Arial"/>
              <a:ea typeface="Arial"/>
              <a:cs typeface="Arial"/>
              <a:sym typeface="Arial"/>
            </a:endParaRPr>
          </a:p>
        </p:txBody>
      </p:sp>
      <p:pic>
        <p:nvPicPr>
          <p:cNvPr id="237" name="Shape 237"/>
          <p:cNvPicPr preferRelativeResize="0"/>
          <p:nvPr>
            <p:ph idx="2" type="body"/>
          </p:nvPr>
        </p:nvPicPr>
        <p:blipFill rotWithShape="1">
          <a:blip r:embed="rId6">
            <a:alphaModFix/>
          </a:blip>
          <a:srcRect b="0" l="0" r="0" t="0"/>
          <a:stretch/>
        </p:blipFill>
        <p:spPr>
          <a:xfrm>
            <a:off x="5290967" y="1268759"/>
            <a:ext cx="3745527" cy="2921511"/>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Social media and the academy: network effects</a:t>
            </a:r>
          </a:p>
        </p:txBody>
      </p:sp>
      <p:sp>
        <p:nvSpPr>
          <p:cNvPr id="244" name="Shape 244"/>
          <p:cNvSpPr txBox="1"/>
          <p:nvPr>
            <p:ph idx="1" type="body"/>
          </p:nvPr>
        </p:nvSpPr>
        <p:spPr>
          <a:xfrm>
            <a:off x="323528" y="1772816"/>
            <a:ext cx="9000999" cy="561662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Academic blogs</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Facebook / Twitter</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OA and impact</a:t>
            </a:r>
          </a:p>
          <a:p>
            <a:pPr indent="-285750" lvl="1" marL="742950" marR="0" rtl="0" algn="l">
              <a:spcBef>
                <a:spcPts val="360"/>
              </a:spcBef>
              <a:buClr>
                <a:schemeClr val="dk1"/>
              </a:buClr>
              <a:buSzPct val="100000"/>
              <a:buFont typeface="Arial"/>
              <a:buChar char="–"/>
            </a:pPr>
            <a:r>
              <a:rPr b="0" baseline="0" i="0" lang="en-GB" sz="1800" u="sng" cap="none" strike="noStrike">
                <a:solidFill>
                  <a:schemeClr val="hlink"/>
                </a:solidFill>
                <a:latin typeface="Arial"/>
                <a:ea typeface="Arial"/>
                <a:cs typeface="Arial"/>
                <a:sym typeface="Arial"/>
                <a:hlinkClick r:id="rId3"/>
              </a:rPr>
              <a:t>http://sparceurope.org/oaca/</a:t>
            </a:r>
            <a:r>
              <a:rPr b="0" baseline="0" i="0" lang="en-GB" sz="1800" u="none" cap="none" strike="noStrike">
                <a:solidFill>
                  <a:schemeClr val="dk1"/>
                </a:solidFill>
                <a:latin typeface="Arial"/>
                <a:ea typeface="Arial"/>
                <a:cs typeface="Arial"/>
                <a:sym typeface="Arial"/>
              </a:rPr>
              <a:t> </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Academic tools</a:t>
            </a:r>
          </a:p>
          <a:p>
            <a:pPr indent="-285750" lvl="1" marL="742950" marR="0" rtl="0" algn="l">
              <a:spcBef>
                <a:spcPts val="360"/>
              </a:spcBef>
              <a:buClr>
                <a:schemeClr val="dk1"/>
              </a:buClr>
              <a:buSzPct val="100000"/>
              <a:buFont typeface="Arial"/>
              <a:buChar char="–"/>
            </a:pPr>
            <a:r>
              <a:rPr b="0" baseline="0" i="0" lang="en-GB" sz="1800" u="sng" cap="none" strike="noStrike">
                <a:solidFill>
                  <a:schemeClr val="hlink"/>
                </a:solidFill>
                <a:latin typeface="Arial"/>
                <a:ea typeface="Arial"/>
                <a:cs typeface="Arial"/>
                <a:sym typeface="Arial"/>
                <a:hlinkClick r:id="rId4"/>
              </a:rPr>
              <a:t>Mendeley</a:t>
            </a:r>
          </a:p>
          <a:p>
            <a:pPr indent="-285750" lvl="1" marL="742950" marR="0" rtl="0" algn="l">
              <a:spcBef>
                <a:spcPts val="360"/>
              </a:spcBef>
              <a:buClr>
                <a:schemeClr val="dk1"/>
              </a:buClr>
              <a:buSzPct val="100000"/>
              <a:buFont typeface="Arial"/>
              <a:buChar char="–"/>
            </a:pPr>
            <a:r>
              <a:rPr b="0" baseline="0" i="0" lang="en-GB" sz="1800" u="sng" cap="none" strike="noStrike">
                <a:solidFill>
                  <a:schemeClr val="hlink"/>
                </a:solidFill>
                <a:latin typeface="Arial"/>
                <a:ea typeface="Arial"/>
                <a:cs typeface="Arial"/>
                <a:sym typeface="Arial"/>
                <a:hlinkClick r:id="rId5"/>
              </a:rPr>
              <a:t>Figshare</a:t>
            </a:r>
          </a:p>
          <a:p>
            <a:pPr indent="-285750" lvl="1" marL="742950" marR="0" rtl="0" algn="l">
              <a:spcBef>
                <a:spcPts val="360"/>
              </a:spcBef>
              <a:buClr>
                <a:schemeClr val="dk1"/>
              </a:buClr>
              <a:buSzPct val="100000"/>
              <a:buFont typeface="Arial"/>
              <a:buChar char="–"/>
            </a:pPr>
            <a:r>
              <a:rPr b="0" baseline="0" i="0" lang="en-GB" sz="1800" u="sng" cap="none" strike="noStrike">
                <a:solidFill>
                  <a:schemeClr val="hlink"/>
                </a:solidFill>
                <a:latin typeface="Arial"/>
                <a:ea typeface="Arial"/>
                <a:cs typeface="Arial"/>
                <a:sym typeface="Arial"/>
                <a:hlinkClick r:id="rId6"/>
              </a:rPr>
              <a:t>academia.edu</a:t>
            </a:r>
          </a:p>
          <a:p>
            <a:pPr indent="-285750" lvl="1" marL="742950" marR="0" rtl="0" algn="l">
              <a:spcBef>
                <a:spcPts val="360"/>
              </a:spcBef>
              <a:buClr>
                <a:schemeClr val="dk1"/>
              </a:buClr>
              <a:buSzPct val="100000"/>
              <a:buFont typeface="Arial"/>
              <a:buChar char="–"/>
            </a:pPr>
            <a:r>
              <a:rPr b="0" baseline="0" i="0" lang="en-GB" sz="1800" u="sng" cap="none" strike="noStrike">
                <a:solidFill>
                  <a:schemeClr val="hlink"/>
                </a:solidFill>
                <a:latin typeface="Arial"/>
                <a:ea typeface="Arial"/>
                <a:cs typeface="Arial"/>
                <a:sym typeface="Arial"/>
                <a:hlinkClick r:id="rId7"/>
              </a:rPr>
              <a:t>ResearchGate</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Article level metrics</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Alternative or “altmetrics”</a:t>
            </a:r>
          </a:p>
          <a:p>
            <a:pPr indent="0" lvl="0" marL="0" marR="0" rtl="0" algn="l">
              <a:spcBef>
                <a:spcPts val="560"/>
              </a:spcBef>
              <a:buClr>
                <a:schemeClr val="accent1"/>
              </a:buClr>
              <a:buFont typeface="Arial"/>
              <a:buNone/>
            </a:pPr>
            <a:r>
              <a:t/>
            </a:r>
            <a:endParaRPr b="0" baseline="0" i="0" sz="2800" u="none" cap="none" strike="noStrike">
              <a:solidFill>
                <a:schemeClr val="accent1"/>
              </a:solidFill>
              <a:latin typeface="Arial"/>
              <a:ea typeface="Arial"/>
              <a:cs typeface="Arial"/>
              <a:sym typeface="Arial"/>
            </a:endParaRPr>
          </a:p>
          <a:p>
            <a:pPr indent="-165100" lvl="0" marL="342900" marR="0" rtl="0" algn="l">
              <a:spcBef>
                <a:spcPts val="560"/>
              </a:spcBef>
              <a:buClr>
                <a:schemeClr val="accent1"/>
              </a:buClr>
              <a:buFont typeface="Arial"/>
              <a:buNone/>
            </a:pPr>
            <a:r>
              <a:t/>
            </a:r>
            <a:endParaRPr b="0" baseline="0" i="0" sz="2800" u="none" cap="none" strike="noStrike">
              <a:solidFill>
                <a:schemeClr val="accent1"/>
              </a:solidFill>
              <a:latin typeface="Arial"/>
              <a:ea typeface="Arial"/>
              <a:cs typeface="Arial"/>
              <a:sym typeface="Arial"/>
            </a:endParaRPr>
          </a:p>
        </p:txBody>
      </p:sp>
      <p:pic>
        <p:nvPicPr>
          <p:cNvPr id="245" name="Shape 245"/>
          <p:cNvPicPr preferRelativeResize="0"/>
          <p:nvPr>
            <p:ph idx="2" type="body"/>
          </p:nvPr>
        </p:nvPicPr>
        <p:blipFill rotWithShape="1">
          <a:blip r:embed="rId8">
            <a:alphaModFix/>
          </a:blip>
          <a:srcRect b="0" l="0" r="0" t="0"/>
          <a:stretch/>
        </p:blipFill>
        <p:spPr>
          <a:xfrm>
            <a:off x="5220071" y="1874438"/>
            <a:ext cx="3672407" cy="2850705"/>
          </a:xfrm>
          <a:prstGeom prst="rect">
            <a:avLst/>
          </a:prstGeom>
          <a:noFill/>
          <a:ln cap="flat" cmpd="sng" w="9525">
            <a:solidFill>
              <a:schemeClr val="accent1"/>
            </a:solidFill>
            <a:prstDash val="solid"/>
            <a:round/>
            <a:headEnd len="med" w="med" type="none"/>
            <a:tailEnd len="med" w="med" type="none"/>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Alternative metrics</a:t>
            </a:r>
          </a:p>
        </p:txBody>
      </p:sp>
      <p:sp>
        <p:nvSpPr>
          <p:cNvPr id="252" name="Shape 252"/>
          <p:cNvSpPr txBox="1"/>
          <p:nvPr>
            <p:ph idx="1" type="body"/>
          </p:nvPr>
        </p:nvSpPr>
        <p:spPr>
          <a:xfrm>
            <a:off x="3995935" y="1196751"/>
            <a:ext cx="5112568" cy="5472607"/>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400" u="none" cap="none" strike="noStrike">
                <a:solidFill>
                  <a:schemeClr val="accent1"/>
                </a:solidFill>
                <a:latin typeface="Arial"/>
                <a:ea typeface="Arial"/>
                <a:cs typeface="Arial"/>
                <a:sym typeface="Arial"/>
              </a:rPr>
              <a:t>Various flavours</a:t>
            </a:r>
          </a:p>
          <a:p>
            <a:pPr indent="-285750" lvl="1" marL="742950" marR="0" rtl="0" algn="l">
              <a:spcBef>
                <a:spcPts val="400"/>
              </a:spcBef>
              <a:buClr>
                <a:schemeClr val="dk1"/>
              </a:buClr>
              <a:buSzPct val="100000"/>
              <a:buFont typeface="Arial"/>
              <a:buChar char="–"/>
            </a:pPr>
            <a:r>
              <a:rPr b="0" baseline="0" i="0" lang="en-GB" sz="2000" u="none" cap="none" strike="noStrike">
                <a:solidFill>
                  <a:schemeClr val="dk1"/>
                </a:solidFill>
                <a:latin typeface="Arial"/>
                <a:ea typeface="Arial"/>
                <a:cs typeface="Arial"/>
                <a:sym typeface="Arial"/>
              </a:rPr>
              <a:t>Plum analytics - </a:t>
            </a:r>
            <a:r>
              <a:rPr b="0" baseline="0" i="0" lang="en-GB" sz="2000" u="sng" cap="none" strike="noStrike">
                <a:solidFill>
                  <a:schemeClr val="hlink"/>
                </a:solidFill>
                <a:latin typeface="Arial"/>
                <a:ea typeface="Arial"/>
                <a:cs typeface="Arial"/>
                <a:sym typeface="Arial"/>
                <a:hlinkClick r:id="rId3"/>
              </a:rPr>
              <a:t>http://www.plumanalytics.com/</a:t>
            </a:r>
            <a:r>
              <a:rPr b="0" baseline="0" i="0" lang="en-GB" sz="2000" u="none" cap="none" strike="noStrike">
                <a:solidFill>
                  <a:schemeClr val="dk1"/>
                </a:solidFill>
                <a:latin typeface="Arial"/>
                <a:ea typeface="Arial"/>
                <a:cs typeface="Arial"/>
                <a:sym typeface="Arial"/>
              </a:rPr>
              <a:t> </a:t>
            </a:r>
          </a:p>
          <a:p>
            <a:pPr indent="-285750" lvl="1" marL="742950" marR="0" rtl="0" algn="l">
              <a:spcBef>
                <a:spcPts val="400"/>
              </a:spcBef>
              <a:buClr>
                <a:schemeClr val="dk1"/>
              </a:buClr>
              <a:buSzPct val="100000"/>
              <a:buFont typeface="Arial"/>
              <a:buChar char="–"/>
            </a:pPr>
            <a:r>
              <a:rPr b="0" baseline="0" i="0" lang="en-GB" sz="2000" u="none" cap="none" strike="noStrike">
                <a:solidFill>
                  <a:schemeClr val="dk1"/>
                </a:solidFill>
                <a:latin typeface="Arial"/>
                <a:ea typeface="Arial"/>
                <a:cs typeface="Arial"/>
                <a:sym typeface="Arial"/>
              </a:rPr>
              <a:t>Impact story - </a:t>
            </a:r>
            <a:r>
              <a:rPr b="0" baseline="0" i="0" lang="en-GB" sz="2000" u="sng" cap="none" strike="noStrike">
                <a:solidFill>
                  <a:schemeClr val="hlink"/>
                </a:solidFill>
                <a:latin typeface="Arial"/>
                <a:ea typeface="Arial"/>
                <a:cs typeface="Arial"/>
                <a:sym typeface="Arial"/>
                <a:hlinkClick r:id="rId4"/>
              </a:rPr>
              <a:t>https://impactstory.org/</a:t>
            </a:r>
          </a:p>
          <a:p>
            <a:pPr indent="-285750" lvl="1" marL="742950" marR="0" rtl="0" algn="l">
              <a:spcBef>
                <a:spcPts val="400"/>
              </a:spcBef>
              <a:buClr>
                <a:schemeClr val="dk1"/>
              </a:buClr>
              <a:buSzPct val="100000"/>
              <a:buFont typeface="Arial"/>
              <a:buChar char="–"/>
            </a:pPr>
            <a:r>
              <a:rPr b="0" baseline="0" i="0" lang="en-GB" sz="2000" u="none" cap="none" strike="noStrike">
                <a:solidFill>
                  <a:schemeClr val="dk1"/>
                </a:solidFill>
                <a:latin typeface="Arial"/>
                <a:ea typeface="Arial"/>
                <a:cs typeface="Arial"/>
                <a:sym typeface="Arial"/>
              </a:rPr>
              <a:t>Altmetric - </a:t>
            </a:r>
            <a:r>
              <a:rPr b="0" baseline="0" i="0" lang="en-GB" sz="2000" u="sng" cap="none" strike="noStrike">
                <a:solidFill>
                  <a:schemeClr val="hlink"/>
                </a:solidFill>
                <a:latin typeface="Arial"/>
                <a:ea typeface="Arial"/>
                <a:cs typeface="Arial"/>
                <a:sym typeface="Arial"/>
                <a:hlinkClick r:id="rId5"/>
              </a:rPr>
              <a:t>http://www.altmetric.com/</a:t>
            </a:r>
            <a:r>
              <a:rPr b="0" baseline="0" i="0" lang="en-GB" sz="2000" u="none" cap="none" strike="noStrike">
                <a:solidFill>
                  <a:schemeClr val="dk1"/>
                </a:solidFill>
                <a:latin typeface="Arial"/>
                <a:ea typeface="Arial"/>
                <a:cs typeface="Arial"/>
                <a:sym typeface="Arial"/>
              </a:rPr>
              <a:t>  </a:t>
            </a:r>
          </a:p>
        </p:txBody>
      </p:sp>
      <p:pic>
        <p:nvPicPr>
          <p:cNvPr id="253" name="Shape 253"/>
          <p:cNvPicPr preferRelativeResize="0"/>
          <p:nvPr/>
        </p:nvPicPr>
        <p:blipFill rotWithShape="1">
          <a:blip r:embed="rId6">
            <a:alphaModFix/>
          </a:blip>
          <a:srcRect b="0" l="0" r="0" t="0"/>
          <a:stretch/>
        </p:blipFill>
        <p:spPr>
          <a:xfrm>
            <a:off x="4798119" y="3068959"/>
            <a:ext cx="3734320" cy="2076740"/>
          </a:xfrm>
          <a:prstGeom prst="rect">
            <a:avLst/>
          </a:prstGeom>
          <a:noFill/>
          <a:ln>
            <a:noFill/>
          </a:ln>
        </p:spPr>
      </p:pic>
      <p:sp>
        <p:nvSpPr>
          <p:cNvPr id="254" name="Shape 254"/>
          <p:cNvSpPr txBox="1"/>
          <p:nvPr>
            <p:ph idx="2" type="body"/>
          </p:nvPr>
        </p:nvSpPr>
        <p:spPr>
          <a:xfrm>
            <a:off x="323528" y="1196751"/>
            <a:ext cx="4172271"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400" u="none" cap="none" strike="noStrike">
                <a:solidFill>
                  <a:schemeClr val="accent1"/>
                </a:solidFill>
                <a:latin typeface="Arial"/>
                <a:ea typeface="Arial"/>
                <a:cs typeface="Arial"/>
                <a:sym typeface="Arial"/>
              </a:rPr>
              <a:t>Article level metrics</a:t>
            </a:r>
          </a:p>
          <a:p>
            <a:pPr indent="-285750" lvl="1" marL="742950" marR="0" rtl="0" algn="l">
              <a:spcBef>
                <a:spcPts val="400"/>
              </a:spcBef>
              <a:buClr>
                <a:schemeClr val="dk1"/>
              </a:buClr>
              <a:buSzPct val="100000"/>
              <a:buFont typeface="Arial"/>
              <a:buChar char="–"/>
            </a:pPr>
            <a:r>
              <a:rPr b="0" baseline="0" i="0" lang="en-GB" sz="2000" u="none" cap="none" strike="noStrike">
                <a:solidFill>
                  <a:schemeClr val="dk1"/>
                </a:solidFill>
                <a:latin typeface="Arial"/>
                <a:ea typeface="Arial"/>
                <a:cs typeface="Arial"/>
                <a:sym typeface="Arial"/>
              </a:rPr>
              <a:t>frontiers in Psychology </a:t>
            </a:r>
            <a:r>
              <a:rPr b="0" baseline="0" i="0" lang="en-GB" sz="2000" u="sng" cap="none" strike="noStrike">
                <a:solidFill>
                  <a:schemeClr val="hlink"/>
                </a:solidFill>
                <a:latin typeface="Arial"/>
                <a:ea typeface="Arial"/>
                <a:cs typeface="Arial"/>
                <a:sym typeface="Arial"/>
                <a:hlinkClick r:id="rId7"/>
              </a:rPr>
              <a:t>http://journal.frontiersin.org/article/10.3389/fpsyg.2013.00058/abstract</a:t>
            </a:r>
            <a:r>
              <a:rPr b="0" baseline="0" i="0" lang="en-GB" sz="2000" u="none" cap="none" strike="noStrike">
                <a:solidFill>
                  <a:schemeClr val="dk1"/>
                </a:solidFill>
                <a:latin typeface="Arial"/>
                <a:ea typeface="Arial"/>
                <a:cs typeface="Arial"/>
                <a:sym typeface="Arial"/>
              </a:rPr>
              <a:t> </a:t>
            </a:r>
          </a:p>
          <a:p>
            <a:pPr indent="-285750" lvl="1" marL="742950" marR="0" rtl="0" algn="l">
              <a:spcBef>
                <a:spcPts val="400"/>
              </a:spcBef>
              <a:buClr>
                <a:schemeClr val="dk1"/>
              </a:buClr>
              <a:buSzPct val="100000"/>
              <a:buFont typeface="Arial"/>
              <a:buChar char="–"/>
            </a:pPr>
            <a:r>
              <a:rPr b="0" baseline="0" i="0" lang="en-GB" sz="2000" u="none" cap="none" strike="noStrike">
                <a:solidFill>
                  <a:schemeClr val="dk1"/>
                </a:solidFill>
                <a:latin typeface="Arial"/>
                <a:ea typeface="Arial"/>
                <a:cs typeface="Arial"/>
                <a:sym typeface="Arial"/>
              </a:rPr>
              <a:t>PLoS One </a:t>
            </a:r>
            <a:r>
              <a:rPr b="0" baseline="0" i="0" lang="en-GB" sz="2000" u="sng" cap="none" strike="noStrike">
                <a:solidFill>
                  <a:schemeClr val="hlink"/>
                </a:solidFill>
                <a:latin typeface="Arial"/>
                <a:ea typeface="Arial"/>
                <a:cs typeface="Arial"/>
                <a:sym typeface="Arial"/>
                <a:hlinkClick r:id="rId8"/>
              </a:rPr>
              <a:t>http://journals.plos.org/plosone/article?id=10.1371/journal.pone.0121708</a:t>
            </a:r>
            <a:r>
              <a:rPr b="0" baseline="0" i="0" lang="en-GB" sz="2000" u="none" cap="none" strike="noStrike">
                <a:solidFill>
                  <a:schemeClr val="dk1"/>
                </a:solidFill>
                <a:latin typeface="Arial"/>
                <a:ea typeface="Arial"/>
                <a:cs typeface="Arial"/>
                <a:sym typeface="Arial"/>
              </a:rPr>
              <a:t> </a:t>
            </a:r>
          </a:p>
          <a:p>
            <a:pPr indent="-285750" lvl="1" marL="742950" marR="0" rtl="0" algn="l">
              <a:spcBef>
                <a:spcPts val="400"/>
              </a:spcBef>
              <a:buClr>
                <a:schemeClr val="dk1"/>
              </a:buClr>
              <a:buSzPct val="100000"/>
              <a:buFont typeface="Arial"/>
              <a:buChar char="–"/>
            </a:pPr>
            <a:r>
              <a:rPr b="0" baseline="0" i="0" lang="en-GB" sz="2000" u="none" cap="none" strike="noStrike">
                <a:solidFill>
                  <a:schemeClr val="dk1"/>
                </a:solidFill>
                <a:latin typeface="Arial"/>
                <a:ea typeface="Arial"/>
                <a:cs typeface="Arial"/>
                <a:sym typeface="Arial"/>
              </a:rPr>
              <a:t>Repositories</a:t>
            </a:r>
          </a:p>
          <a:p>
            <a:pPr indent="-285750" lvl="1" marL="742950" marR="0" rtl="0" algn="l">
              <a:spcBef>
                <a:spcPts val="400"/>
              </a:spcBef>
              <a:buClr>
                <a:schemeClr val="dk1"/>
              </a:buClr>
              <a:buSzPct val="100000"/>
              <a:buFont typeface="Arial"/>
              <a:buChar char="–"/>
            </a:pPr>
            <a:r>
              <a:rPr b="0" baseline="0" i="0" lang="en-GB" sz="2000" u="sng" cap="none" strike="noStrike">
                <a:solidFill>
                  <a:schemeClr val="hlink"/>
                </a:solidFill>
                <a:latin typeface="Arial"/>
                <a:ea typeface="Arial"/>
                <a:cs typeface="Arial"/>
                <a:sym typeface="Arial"/>
                <a:hlinkClick r:id="rId9"/>
              </a:rPr>
              <a:t>IRUS-UK</a:t>
            </a:r>
          </a:p>
          <a:p>
            <a:pPr indent="-285750" lvl="1" marL="742950" marR="0" rtl="0" algn="l">
              <a:spcBef>
                <a:spcPts val="400"/>
              </a:spcBef>
              <a:buClr>
                <a:schemeClr val="dk1"/>
              </a:buClr>
              <a:buSzPct val="100000"/>
              <a:buFont typeface="Arial"/>
              <a:buChar char="–"/>
            </a:pPr>
            <a:r>
              <a:rPr b="0" baseline="0" i="0" lang="en-GB" sz="2000" u="none" cap="none" strike="noStrike">
                <a:solidFill>
                  <a:schemeClr val="dk1"/>
                </a:solidFill>
                <a:latin typeface="Arial"/>
                <a:ea typeface="Arial"/>
                <a:cs typeface="Arial"/>
                <a:sym typeface="Arial"/>
              </a:rPr>
              <a:t>Statistics at Leeds Beckett</a:t>
            </a:r>
          </a:p>
          <a:p>
            <a:pPr indent="-342900" lvl="0" marL="342900" marR="0" rtl="0" algn="l">
              <a:spcBef>
                <a:spcPts val="480"/>
              </a:spcBef>
              <a:buClr>
                <a:schemeClr val="accent1"/>
              </a:buClr>
              <a:buSzPct val="100000"/>
              <a:buFont typeface="Arial"/>
              <a:buChar char="•"/>
            </a:pPr>
            <a:r>
              <a:rPr b="0" baseline="0" i="0" lang="en-GB" sz="2400" u="none" cap="none" strike="noStrike">
                <a:solidFill>
                  <a:schemeClr val="accent1"/>
                </a:solidFill>
                <a:latin typeface="Arial"/>
                <a:ea typeface="Arial"/>
                <a:cs typeface="Arial"/>
                <a:sym typeface="Arial"/>
              </a:rPr>
              <a:t>The end of JIF?</a:t>
            </a:r>
          </a:p>
          <a:p>
            <a:pPr indent="0" lvl="0" marL="0" marR="0" rtl="0" algn="l">
              <a:spcBef>
                <a:spcPts val="560"/>
              </a:spcBef>
              <a:buClr>
                <a:schemeClr val="accent1"/>
              </a:buClr>
              <a:buFont typeface="Arial"/>
              <a:buNone/>
            </a:pPr>
            <a:r>
              <a:t/>
            </a:r>
            <a:endParaRPr b="0" baseline="0" i="0" sz="2800" u="none" cap="none" strike="noStrike">
              <a:solidFill>
                <a:schemeClr val="accent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pic>
        <p:nvPicPr>
          <p:cNvPr id="259" name="Shape 259"/>
          <p:cNvPicPr preferRelativeResize="0"/>
          <p:nvPr/>
        </p:nvPicPr>
        <p:blipFill rotWithShape="1">
          <a:blip r:embed="rId3">
            <a:alphaModFix/>
          </a:blip>
          <a:srcRect b="14402" l="0" r="14997" t="0"/>
          <a:stretch/>
        </p:blipFill>
        <p:spPr>
          <a:xfrm>
            <a:off x="0" y="1706317"/>
            <a:ext cx="9143274" cy="5179065"/>
          </a:xfrm>
          <a:prstGeom prst="rect">
            <a:avLst/>
          </a:prstGeom>
          <a:noFill/>
          <a:ln>
            <a:noFill/>
          </a:ln>
        </p:spPr>
      </p:pic>
      <p:sp>
        <p:nvSpPr>
          <p:cNvPr id="260" name="Shape 260"/>
          <p:cNvSpPr txBox="1"/>
          <p:nvPr>
            <p:ph type="title"/>
          </p:nvPr>
        </p:nvSpPr>
        <p:spPr>
          <a:xfrm>
            <a:off x="457200" y="274637"/>
            <a:ext cx="8229600"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Online networks</a:t>
            </a:r>
          </a:p>
        </p:txBody>
      </p:sp>
      <p:sp>
        <p:nvSpPr>
          <p:cNvPr id="261" name="Shape 261"/>
          <p:cNvSpPr txBox="1"/>
          <p:nvPr/>
        </p:nvSpPr>
        <p:spPr>
          <a:xfrm>
            <a:off x="467543" y="1043444"/>
            <a:ext cx="806489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800" u="sng" cap="none" strike="noStrike">
                <a:solidFill>
                  <a:schemeClr val="hlink"/>
                </a:solidFill>
                <a:latin typeface="Arial"/>
                <a:ea typeface="Arial"/>
                <a:cs typeface="Arial"/>
                <a:sym typeface="Arial"/>
                <a:hlinkClick r:id="rId4"/>
              </a:rPr>
              <a:t>https://twitter.com/BeckettResearch/lists/leeds-beckett-university/members</a:t>
            </a:r>
            <a:r>
              <a:rPr b="0" baseline="0" i="0" lang="en-GB" sz="1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b="0" l="0" r="0" t="0"/>
          <a:stretch/>
        </p:blipFill>
        <p:spPr>
          <a:xfrm>
            <a:off x="0" y="0"/>
            <a:ext cx="9143998" cy="8629858"/>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pic>
        <p:nvPicPr>
          <p:cNvPr id="271" name="Shape 271"/>
          <p:cNvPicPr preferRelativeResize="0"/>
          <p:nvPr/>
        </p:nvPicPr>
        <p:blipFill rotWithShape="1">
          <a:blip r:embed="rId3">
            <a:alphaModFix/>
          </a:blip>
          <a:srcRect b="53227" l="33074" r="33851" t="13999"/>
          <a:stretch/>
        </p:blipFill>
        <p:spPr>
          <a:xfrm>
            <a:off x="26822" y="1772816"/>
            <a:ext cx="4392488" cy="2448271"/>
          </a:xfrm>
          <a:prstGeom prst="rect">
            <a:avLst/>
          </a:prstGeom>
          <a:noFill/>
          <a:ln>
            <a:noFill/>
          </a:ln>
        </p:spPr>
      </p:pic>
      <p:sp>
        <p:nvSpPr>
          <p:cNvPr id="272" name="Shape 272"/>
          <p:cNvSpPr txBox="1"/>
          <p:nvPr>
            <p:ph type="title"/>
          </p:nvPr>
        </p:nvSpPr>
        <p:spPr>
          <a:xfrm>
            <a:off x="251518" y="188640"/>
            <a:ext cx="8922446" cy="1440160"/>
          </a:xfrm>
          <a:prstGeom prst="rect">
            <a:avLst/>
          </a:prstGeom>
          <a:noFill/>
          <a:ln>
            <a:noFill/>
          </a:ln>
        </p:spPr>
        <p:txBody>
          <a:bodyPr anchorCtr="0" anchor="ctr"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Promoting research through events</a:t>
            </a:r>
          </a:p>
        </p:txBody>
      </p:sp>
      <p:pic>
        <p:nvPicPr>
          <p:cNvPr id="273" name="Shape 273"/>
          <p:cNvPicPr preferRelativeResize="0"/>
          <p:nvPr/>
        </p:nvPicPr>
        <p:blipFill rotWithShape="1">
          <a:blip r:embed="rId4">
            <a:alphaModFix/>
          </a:blip>
          <a:srcRect b="48742" l="33068" r="33856" t="13299"/>
          <a:stretch/>
        </p:blipFill>
        <p:spPr>
          <a:xfrm>
            <a:off x="5021028" y="1700808"/>
            <a:ext cx="4015467" cy="2592287"/>
          </a:xfrm>
          <a:prstGeom prst="rect">
            <a:avLst/>
          </a:prstGeom>
          <a:noFill/>
          <a:ln>
            <a:noFill/>
          </a:ln>
        </p:spPr>
      </p:pic>
      <p:pic>
        <p:nvPicPr>
          <p:cNvPr id="274" name="Shape 274"/>
          <p:cNvPicPr preferRelativeResize="0"/>
          <p:nvPr/>
        </p:nvPicPr>
        <p:blipFill rotWithShape="1">
          <a:blip r:embed="rId5">
            <a:alphaModFix/>
          </a:blip>
          <a:srcRect b="0" l="0" r="4112" t="0"/>
          <a:stretch/>
        </p:blipFill>
        <p:spPr>
          <a:xfrm>
            <a:off x="5004073" y="4293096"/>
            <a:ext cx="4032421" cy="2506132"/>
          </a:xfrm>
          <a:prstGeom prst="rect">
            <a:avLst/>
          </a:prstGeom>
          <a:noFill/>
          <a:ln>
            <a:noFill/>
          </a:ln>
        </p:spPr>
      </p:pic>
      <p:sp>
        <p:nvSpPr>
          <p:cNvPr id="275" name="Shape 275"/>
          <p:cNvSpPr/>
          <p:nvPr/>
        </p:nvSpPr>
        <p:spPr>
          <a:xfrm>
            <a:off x="170838" y="4509119"/>
            <a:ext cx="4833210" cy="160043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400" u="sng" cap="none" strike="noStrike">
                <a:solidFill>
                  <a:schemeClr val="hlink"/>
                </a:solidFill>
                <a:latin typeface="Arial"/>
                <a:ea typeface="Arial"/>
                <a:cs typeface="Arial"/>
                <a:sym typeface="Arial"/>
                <a:hlinkClick r:id="rId6"/>
              </a:rPr>
              <a:t>http://libguides.leedsbeckett.ac.uk/world_diabetes_day</a:t>
            </a:r>
          </a:p>
          <a:p>
            <a:pPr indent="0" lvl="0" marL="0" marR="0" rtl="0" algn="l">
              <a:spcBef>
                <a:spcPts val="0"/>
              </a:spcBef>
              <a:buSzPct val="25000"/>
              <a:buNone/>
            </a:pPr>
            <a:r>
              <a:rPr b="0" baseline="0" i="0" lang="en-GB" sz="1400" u="sng" cap="none" strike="noStrike">
                <a:solidFill>
                  <a:schemeClr val="hlink"/>
                </a:solidFill>
                <a:latin typeface="Arial"/>
                <a:ea typeface="Arial"/>
                <a:cs typeface="Arial"/>
                <a:sym typeface="Arial"/>
                <a:hlinkClick r:id="rId7"/>
              </a:rPr>
              <a:t>http://libguides.leedsbeckett.ac.uk/IWD2014</a:t>
            </a:r>
            <a:r>
              <a:rPr b="0" baseline="0" i="0" lang="en-GB" sz="14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GB" sz="1400" u="sng" cap="none" strike="noStrike">
                <a:solidFill>
                  <a:schemeClr val="hlink"/>
                </a:solidFill>
                <a:latin typeface="Arial"/>
                <a:ea typeface="Arial"/>
                <a:cs typeface="Arial"/>
                <a:sym typeface="Arial"/>
                <a:hlinkClick r:id="rId8"/>
              </a:rPr>
              <a:t>http://libguides.leedsbeckett.ac.uk/Budget2014</a:t>
            </a:r>
            <a:r>
              <a:rPr b="0" baseline="0" i="0" lang="en-GB" sz="14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GB" sz="1400" u="sng" cap="none" strike="noStrike">
                <a:solidFill>
                  <a:schemeClr val="hlink"/>
                </a:solidFill>
                <a:latin typeface="Arial"/>
                <a:ea typeface="Arial"/>
                <a:cs typeface="Arial"/>
                <a:sym typeface="Arial"/>
                <a:hlinkClick r:id="rId9"/>
              </a:rPr>
              <a:t>http://libguides.leedsbeckett.ac.uk/LeTour2014</a:t>
            </a:r>
            <a:r>
              <a:rPr b="0" baseline="0" i="0" lang="en-GB" sz="14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GB" sz="1400" u="sng" cap="none" strike="noStrike">
                <a:solidFill>
                  <a:schemeClr val="hlink"/>
                </a:solidFill>
                <a:latin typeface="Arial"/>
                <a:ea typeface="Arial"/>
                <a:cs typeface="Arial"/>
                <a:sym typeface="Arial"/>
                <a:hlinkClick r:id="rId10"/>
              </a:rPr>
              <a:t>http://libguides.leedsbeckett.ac.uk/MentalHealthAwareness</a:t>
            </a:r>
            <a:r>
              <a:rPr b="0" baseline="0" i="0" lang="en-GB" sz="14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GB" sz="1400" u="sng" cap="none" strike="noStrike">
                <a:solidFill>
                  <a:schemeClr val="hlink"/>
                </a:solidFill>
                <a:latin typeface="Arial"/>
                <a:ea typeface="Arial"/>
                <a:cs typeface="Arial"/>
                <a:sym typeface="Arial"/>
                <a:hlinkClick r:id="rId11"/>
              </a:rPr>
              <a:t>http://libguides.leedsbeckett.ac.uk/daw2015</a:t>
            </a:r>
          </a:p>
          <a:p>
            <a:pPr indent="0" lvl="0" marL="0" marR="0" rtl="0" algn="l">
              <a:spcBef>
                <a:spcPts val="0"/>
              </a:spcBef>
              <a:buSzPct val="25000"/>
              <a:buNone/>
            </a:pPr>
            <a:r>
              <a:rPr b="0" baseline="0" i="0" lang="en-GB" sz="1400" u="sng" cap="none" strike="noStrike">
                <a:solidFill>
                  <a:schemeClr val="hlink"/>
                </a:solidFill>
                <a:latin typeface="Arial"/>
                <a:ea typeface="Arial"/>
                <a:cs typeface="Arial"/>
                <a:sym typeface="Arial"/>
                <a:hlinkClick r:id="rId12"/>
              </a:rPr>
              <a:t>http://libguides.leedsbeckett.ac.uk/menshealthweek2015</a:t>
            </a:r>
            <a:r>
              <a:rPr b="0" baseline="0" i="0" lang="en-GB" sz="1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idx="1" type="body"/>
          </p:nvPr>
        </p:nvSpPr>
        <p:spPr>
          <a:xfrm>
            <a:off x="323850" y="333375"/>
            <a:ext cx="6696422" cy="1295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Arial"/>
              <a:buNone/>
            </a:pPr>
            <a:r>
              <a:rPr b="1" baseline="0" i="0" lang="en-GB" sz="4400" u="none" cap="none" strike="noStrike">
                <a:solidFill>
                  <a:srgbClr val="FFFFFF"/>
                </a:solidFill>
                <a:latin typeface="Arial"/>
                <a:ea typeface="Arial"/>
                <a:cs typeface="Arial"/>
                <a:sym typeface="Arial"/>
              </a:rPr>
              <a:t>Repository Developer</a:t>
            </a:r>
          </a:p>
        </p:txBody>
      </p:sp>
      <p:sp>
        <p:nvSpPr>
          <p:cNvPr id="52" name="Shape 52"/>
          <p:cNvSpPr txBox="1"/>
          <p:nvPr>
            <p:ph idx="2" type="body"/>
          </p:nvPr>
        </p:nvSpPr>
        <p:spPr>
          <a:xfrm>
            <a:off x="323577" y="1412775"/>
            <a:ext cx="6120630" cy="4104456"/>
          </a:xfrm>
          <a:prstGeom prst="rect">
            <a:avLst/>
          </a:prstGeom>
          <a:noFill/>
          <a:ln>
            <a:noFill/>
          </a:ln>
        </p:spPr>
        <p:txBody>
          <a:bodyPr anchorCtr="0" anchor="t" bIns="45700" lIns="91425" rIns="91425" tIns="45700">
            <a:noAutofit/>
          </a:bodyPr>
          <a:lstStyle/>
          <a:p>
            <a:pPr indent="-342900" lvl="0" marL="342900" marR="0" rtl="0" algn="l">
              <a:spcBef>
                <a:spcPts val="0"/>
              </a:spcBef>
              <a:buClr>
                <a:srgbClr val="FFFFFF"/>
              </a:buClr>
              <a:buSzPct val="100000"/>
              <a:buFont typeface="Arial"/>
              <a:buChar char="•"/>
            </a:pPr>
            <a:r>
              <a:rPr b="0" baseline="0" i="0" lang="en-GB" sz="2400" u="none" cap="none" strike="noStrike">
                <a:solidFill>
                  <a:srgbClr val="FFFFFF"/>
                </a:solidFill>
                <a:latin typeface="Arial"/>
                <a:ea typeface="Arial"/>
                <a:cs typeface="Arial"/>
                <a:sym typeface="Arial"/>
              </a:rPr>
              <a:t>Began working at Leeds Metropolitan University in 2007</a:t>
            </a:r>
          </a:p>
          <a:p>
            <a:pPr indent="-342900" lvl="0" marL="342900" marR="0" rtl="0" algn="l">
              <a:spcBef>
                <a:spcPts val="480"/>
              </a:spcBef>
              <a:buClr>
                <a:srgbClr val="FFFFFF"/>
              </a:buClr>
              <a:buSzPct val="100000"/>
              <a:buFont typeface="Arial"/>
              <a:buChar char="•"/>
            </a:pPr>
            <a:r>
              <a:rPr b="0" baseline="0" i="0" lang="en-GB" sz="2400" u="none" cap="none" strike="noStrike">
                <a:solidFill>
                  <a:srgbClr val="FFFFFF"/>
                </a:solidFill>
                <a:latin typeface="Arial"/>
                <a:ea typeface="Arial"/>
                <a:cs typeface="Arial"/>
                <a:sym typeface="Arial"/>
              </a:rPr>
              <a:t>Repositories Start-up and Enhancement projects (Jisc)</a:t>
            </a:r>
          </a:p>
          <a:p>
            <a:pPr indent="-342900" lvl="0" marL="342900" marR="0" rtl="0" algn="l">
              <a:spcBef>
                <a:spcPts val="480"/>
              </a:spcBef>
              <a:buClr>
                <a:srgbClr val="FFFFFF"/>
              </a:buClr>
              <a:buSzPct val="100000"/>
              <a:buFont typeface="Arial"/>
              <a:buChar char="•"/>
            </a:pPr>
            <a:r>
              <a:rPr b="0" baseline="0" i="0" lang="en-GB" sz="2400" u="none" cap="none" strike="noStrike">
                <a:solidFill>
                  <a:srgbClr val="FFFFFF"/>
                </a:solidFill>
                <a:latin typeface="Arial"/>
                <a:ea typeface="Arial"/>
                <a:cs typeface="Arial"/>
                <a:sym typeface="Arial"/>
              </a:rPr>
              <a:t>Technical Officer for UKCoRR (UK Council of Research Repositories)</a:t>
            </a:r>
          </a:p>
          <a:p>
            <a:pPr indent="-349250" lvl="1" marL="1085850" marR="0" rtl="0" algn="l">
              <a:spcBef>
                <a:spcPts val="640"/>
              </a:spcBef>
              <a:buClr>
                <a:schemeClr val="dk1"/>
              </a:buClr>
              <a:buSzPct val="100000"/>
              <a:buFont typeface="Arial"/>
              <a:buChar char="•"/>
            </a:pPr>
            <a:r>
              <a:rPr b="0" baseline="0" i="0" lang="en-GB" sz="3200" u="sng" cap="none" strike="noStrike">
                <a:solidFill>
                  <a:schemeClr val="hlink"/>
                </a:solidFill>
                <a:latin typeface="Arial"/>
                <a:ea typeface="Arial"/>
                <a:cs typeface="Arial"/>
                <a:sym typeface="Arial"/>
                <a:hlinkClick r:id="rId3"/>
              </a:rPr>
              <a:t>http://ukcorr.org/</a:t>
            </a:r>
            <a:r>
              <a:rPr b="0" baseline="0" i="0" lang="en-GB" sz="3200" u="none" cap="none" strike="noStrike">
                <a:solidFill>
                  <a:schemeClr val="dk1"/>
                </a:solidFill>
                <a:latin typeface="Arial"/>
                <a:ea typeface="Arial"/>
                <a:cs typeface="Arial"/>
                <a:sym typeface="Arial"/>
              </a:rPr>
              <a:t> </a:t>
            </a:r>
          </a:p>
          <a:p>
            <a:pPr indent="-342900" lvl="0" marL="342900" marR="0" rtl="0" algn="l">
              <a:spcBef>
                <a:spcPts val="480"/>
              </a:spcBef>
              <a:buClr>
                <a:srgbClr val="FFFFFF"/>
              </a:buClr>
              <a:buSzPct val="100000"/>
              <a:buFont typeface="Arial"/>
              <a:buChar char="•"/>
            </a:pPr>
            <a:r>
              <a:rPr b="0" baseline="0" i="0" lang="en-GB" sz="2400" u="none" cap="none" strike="noStrike">
                <a:solidFill>
                  <a:srgbClr val="FFFFFF"/>
                </a:solidFill>
                <a:latin typeface="Arial"/>
                <a:ea typeface="Arial"/>
                <a:cs typeface="Arial"/>
                <a:sym typeface="Arial"/>
              </a:rPr>
              <a:t>Over 300 members</a:t>
            </a:r>
          </a:p>
          <a:p>
            <a:pPr indent="-342900" lvl="0" marL="342900" marR="0" rtl="0" algn="l">
              <a:spcBef>
                <a:spcPts val="480"/>
              </a:spcBef>
              <a:buClr>
                <a:srgbClr val="FFFFFF"/>
              </a:buClr>
              <a:buSzPct val="100000"/>
              <a:buFont typeface="Arial"/>
              <a:buChar char="•"/>
            </a:pPr>
            <a:r>
              <a:rPr b="0" baseline="0" i="0" lang="en-GB" sz="2400" u="none" cap="none" strike="noStrike">
                <a:solidFill>
                  <a:srgbClr val="FFFFFF"/>
                </a:solidFill>
                <a:latin typeface="Arial"/>
                <a:ea typeface="Arial"/>
                <a:cs typeface="Arial"/>
                <a:sym typeface="Arial"/>
              </a:rPr>
              <a:t>Repository practitioners across UK HE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References &amp; bibliography</a:t>
            </a:r>
          </a:p>
        </p:txBody>
      </p:sp>
      <p:sp>
        <p:nvSpPr>
          <p:cNvPr id="281" name="Shape 281"/>
          <p:cNvSpPr txBox="1"/>
          <p:nvPr>
            <p:ph idx="1" type="body"/>
          </p:nvPr>
        </p:nvSpPr>
        <p:spPr>
          <a:xfrm>
            <a:off x="395536" y="1124744"/>
            <a:ext cx="8280919" cy="2952328"/>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Suber, P. Open Access Overview. Available at: </a:t>
            </a:r>
            <a:r>
              <a:rPr b="0" baseline="0" i="0" lang="en-GB" sz="1200" u="sng" cap="none" strike="noStrike">
                <a:solidFill>
                  <a:schemeClr val="hlink"/>
                </a:solidFill>
                <a:latin typeface="Arial"/>
                <a:ea typeface="Arial"/>
                <a:cs typeface="Arial"/>
                <a:sym typeface="Arial"/>
                <a:hlinkClick r:id="rId3"/>
              </a:rPr>
              <a:t>http://www.earlham.edu/~peters/fos/overview.htm</a:t>
            </a:r>
            <a:r>
              <a:rPr b="0" baseline="0" i="0" lang="en-GB" sz="1200" u="none" cap="none" strike="noStrike">
                <a:solidFill>
                  <a:schemeClr val="accent1"/>
                </a:solidFill>
                <a:latin typeface="Arial"/>
                <a:ea typeface="Arial"/>
                <a:cs typeface="Arial"/>
                <a:sym typeface="Arial"/>
              </a:rPr>
              <a:t> [Accessed 17 November 2014]</a:t>
            </a:r>
          </a:p>
          <a:p>
            <a:pPr indent="0" lvl="0" marL="0" marR="0" rtl="0" algn="l">
              <a:spcBef>
                <a:spcPts val="160"/>
              </a:spcBef>
              <a:buClr>
                <a:schemeClr val="accent1"/>
              </a:buClr>
              <a:buFont typeface="Arial"/>
              <a:buNone/>
            </a:pPr>
            <a:r>
              <a:t/>
            </a:r>
            <a:endParaRPr b="0" baseline="0" i="0" sz="800" u="none" cap="none" strike="noStrike">
              <a:solidFill>
                <a:schemeClr val="accent1"/>
              </a:solidFill>
              <a:latin typeface="Arial"/>
              <a:ea typeface="Arial"/>
              <a:cs typeface="Arial"/>
              <a:sym typeface="Arial"/>
            </a:endParaRPr>
          </a:p>
          <a:p>
            <a:pPr indent="-342900" lvl="0" marL="342900" marR="0" rtl="0" algn="l">
              <a:spcBef>
                <a:spcPts val="24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Guédon, J.-C. (2001) In Oldenburg’s long shadow: librarians, research scientists, publishers, and the control of scientific publishing. Available at: </a:t>
            </a:r>
            <a:r>
              <a:rPr b="0" baseline="0" i="0" lang="en-GB" sz="1200" u="sng" cap="none" strike="noStrike">
                <a:solidFill>
                  <a:schemeClr val="hlink"/>
                </a:solidFill>
                <a:latin typeface="Arial"/>
                <a:ea typeface="Arial"/>
                <a:cs typeface="Arial"/>
                <a:sym typeface="Arial"/>
                <a:hlinkClick r:id="rId4"/>
              </a:rPr>
              <a:t>http://eprints.rclis.org/6375/</a:t>
            </a:r>
            <a:r>
              <a:rPr b="0" baseline="0" i="0" lang="en-GB" sz="1200" u="none" cap="none" strike="noStrike">
                <a:solidFill>
                  <a:schemeClr val="accent1"/>
                </a:solidFill>
                <a:latin typeface="Arial"/>
                <a:ea typeface="Arial"/>
                <a:cs typeface="Arial"/>
                <a:sym typeface="Arial"/>
              </a:rPr>
              <a:t> [Accessed 17 November 2016]</a:t>
            </a:r>
          </a:p>
          <a:p>
            <a:pPr indent="-292100" lvl="0" marL="342900" marR="0" rtl="0" algn="l">
              <a:spcBef>
                <a:spcPts val="160"/>
              </a:spcBef>
              <a:buClr>
                <a:schemeClr val="accent1"/>
              </a:buClr>
              <a:buFont typeface="Arial"/>
              <a:buNone/>
            </a:pPr>
            <a:r>
              <a:t/>
            </a:r>
            <a:endParaRPr b="0" baseline="0" i="0" sz="800" u="none" cap="none" strike="noStrike">
              <a:solidFill>
                <a:schemeClr val="accent1"/>
              </a:solidFill>
              <a:latin typeface="Arial"/>
              <a:ea typeface="Arial"/>
              <a:cs typeface="Arial"/>
              <a:sym typeface="Arial"/>
            </a:endParaRPr>
          </a:p>
          <a:p>
            <a:pPr indent="-342900" lvl="0" marL="342900" marR="0" rtl="0" algn="l">
              <a:spcBef>
                <a:spcPts val="24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Budapest Open Access Initiative (2002) Available at: </a:t>
            </a:r>
            <a:r>
              <a:rPr b="0" baseline="0" i="0" lang="en-GB" sz="1200" u="sng" cap="none" strike="noStrike">
                <a:solidFill>
                  <a:schemeClr val="hlink"/>
                </a:solidFill>
                <a:latin typeface="Arial"/>
                <a:ea typeface="Arial"/>
                <a:cs typeface="Arial"/>
                <a:sym typeface="Arial"/>
                <a:hlinkClick r:id="rId5"/>
              </a:rPr>
              <a:t>http://www.soros.org/openaccess/read.shtml</a:t>
            </a:r>
            <a:r>
              <a:rPr b="0" baseline="0" i="0" lang="en-GB" sz="1200" u="none" cap="none" strike="noStrike">
                <a:solidFill>
                  <a:schemeClr val="accent1"/>
                </a:solidFill>
                <a:latin typeface="Arial"/>
                <a:ea typeface="Arial"/>
                <a:cs typeface="Arial"/>
                <a:sym typeface="Arial"/>
              </a:rPr>
              <a:t> [Accessed 17 November 2014]</a:t>
            </a:r>
          </a:p>
          <a:p>
            <a:pPr indent="0" lvl="0" marL="0" marR="0" rtl="0" algn="l">
              <a:spcBef>
                <a:spcPts val="160"/>
              </a:spcBef>
              <a:buClr>
                <a:schemeClr val="accent1"/>
              </a:buClr>
              <a:buFont typeface="Arial"/>
              <a:buNone/>
            </a:pPr>
            <a:r>
              <a:t/>
            </a:r>
            <a:endParaRPr b="0" baseline="0" i="0" sz="800" u="none" cap="none" strike="noStrike">
              <a:solidFill>
                <a:schemeClr val="accent1"/>
              </a:solidFill>
              <a:latin typeface="Arial"/>
              <a:ea typeface="Arial"/>
              <a:cs typeface="Arial"/>
              <a:sym typeface="Arial"/>
            </a:endParaRPr>
          </a:p>
          <a:p>
            <a:pPr indent="-342900" lvl="0" marL="342900" marR="0" rtl="0" algn="l">
              <a:spcBef>
                <a:spcPts val="24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Yiotis, K. (2005) The Open Access Initiative: a new paradigm for scholarly communications. Information Technology and Libraries 24(4). Available at: </a:t>
            </a:r>
            <a:r>
              <a:rPr b="0" baseline="0" i="0" lang="en-GB" sz="1200" u="sng" cap="none" strike="noStrike">
                <a:solidFill>
                  <a:schemeClr val="hlink"/>
                </a:solidFill>
                <a:latin typeface="Arial"/>
                <a:ea typeface="Arial"/>
                <a:cs typeface="Arial"/>
                <a:sym typeface="Arial"/>
                <a:hlinkClick r:id="rId6"/>
              </a:rPr>
              <a:t>http://ejournals.bc.edu/ojs/index.php/ital/article/view/3378</a:t>
            </a:r>
            <a:r>
              <a:rPr b="0" baseline="0" i="0" lang="en-GB" sz="1200" u="none" cap="none" strike="noStrike">
                <a:solidFill>
                  <a:schemeClr val="accent1"/>
                </a:solidFill>
                <a:latin typeface="Arial"/>
                <a:ea typeface="Arial"/>
                <a:cs typeface="Arial"/>
                <a:sym typeface="Arial"/>
              </a:rPr>
              <a:t> [Accessed 17th November 2014]</a:t>
            </a:r>
          </a:p>
          <a:p>
            <a:pPr indent="0" lvl="0" marL="0" marR="0" rtl="0" algn="l">
              <a:spcBef>
                <a:spcPts val="160"/>
              </a:spcBef>
              <a:buClr>
                <a:schemeClr val="accent1"/>
              </a:buClr>
              <a:buFont typeface="Arial"/>
              <a:buNone/>
            </a:pPr>
            <a:r>
              <a:t/>
            </a:r>
            <a:endParaRPr b="0" baseline="0" i="0" sz="800" u="none" cap="none" strike="noStrike">
              <a:solidFill>
                <a:schemeClr val="accent1"/>
              </a:solidFill>
              <a:latin typeface="Arial"/>
              <a:ea typeface="Arial"/>
              <a:cs typeface="Arial"/>
              <a:sym typeface="Arial"/>
            </a:endParaRPr>
          </a:p>
          <a:p>
            <a:pPr indent="-342900" lvl="0" marL="342900" marR="0" rtl="0" algn="l">
              <a:spcBef>
                <a:spcPts val="24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Monbiot, G. (2011). The Lairds of Learning | George Monbiot. [online] Monbiot.com. Available at: http://www.monbiot.com/2011/08/29/the-lairds-of-learning/ [Accessed 17 Nov. 2014].</a:t>
            </a:r>
          </a:p>
          <a:p>
            <a:pPr indent="-266700" lvl="0" marL="342900" marR="0" rtl="0" algn="l">
              <a:spcBef>
                <a:spcPts val="240"/>
              </a:spcBef>
              <a:buClr>
                <a:schemeClr val="accent1"/>
              </a:buClr>
              <a:buFont typeface="Arial"/>
              <a:buNone/>
            </a:pPr>
            <a:r>
              <a:t/>
            </a:r>
            <a:endParaRPr b="0" baseline="0" i="0" sz="1200" u="none" cap="none" strike="noStrike">
              <a:solidFill>
                <a:schemeClr val="accent1"/>
              </a:solidFill>
              <a:latin typeface="Arial"/>
              <a:ea typeface="Arial"/>
              <a:cs typeface="Arial"/>
              <a:sym typeface="Arial"/>
            </a:endParaRPr>
          </a:p>
          <a:p>
            <a:pPr indent="-266700" lvl="0" marL="342900" marR="0" rtl="0" algn="l">
              <a:spcBef>
                <a:spcPts val="240"/>
              </a:spcBef>
              <a:buClr>
                <a:schemeClr val="accent1"/>
              </a:buClr>
              <a:buFont typeface="Arial"/>
              <a:buNone/>
            </a:pPr>
            <a:r>
              <a:t/>
            </a:r>
            <a:endParaRPr b="0" baseline="0" i="0" sz="1200" u="none" cap="none" strike="noStrike">
              <a:solidFill>
                <a:schemeClr val="accent1"/>
              </a:solidFill>
              <a:latin typeface="Arial"/>
              <a:ea typeface="Arial"/>
              <a:cs typeface="Arial"/>
              <a:sym typeface="Arial"/>
            </a:endParaRPr>
          </a:p>
          <a:p>
            <a:pPr indent="-266700" lvl="0" marL="342900" marR="0" rtl="0" algn="l">
              <a:spcBef>
                <a:spcPts val="240"/>
              </a:spcBef>
              <a:buClr>
                <a:schemeClr val="accent1"/>
              </a:buClr>
              <a:buFont typeface="Arial"/>
              <a:buNone/>
            </a:pPr>
            <a:r>
              <a:t/>
            </a:r>
            <a:endParaRPr b="0" baseline="0" i="0" sz="1200" u="none" cap="none" strike="noStrike">
              <a:solidFill>
                <a:schemeClr val="accent1"/>
              </a:solidFill>
              <a:latin typeface="Arial"/>
              <a:ea typeface="Arial"/>
              <a:cs typeface="Arial"/>
              <a:sym typeface="Arial"/>
            </a:endParaRPr>
          </a:p>
        </p:txBody>
      </p:sp>
      <p:sp>
        <p:nvSpPr>
          <p:cNvPr id="282" name="Shape 282"/>
          <p:cNvSpPr txBox="1"/>
          <p:nvPr/>
        </p:nvSpPr>
        <p:spPr>
          <a:xfrm>
            <a:off x="395536" y="4077071"/>
            <a:ext cx="6624735" cy="3240359"/>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Accessibility, sustainability, excellence: how to expand access to research publications:    Report of the Working Group on Expanding Access to Published Research Findings (June 2012) Available at http://www.researchinfonet.org/wp-content/uploads/2012/06/Finch-Group-report-FINAL-VERSION.pdf [Accessed 17 November 2014]</a:t>
            </a:r>
          </a:p>
          <a:p>
            <a:pPr indent="-292100" lvl="0" marL="342900" marR="0" rtl="0" algn="l">
              <a:spcBef>
                <a:spcPts val="160"/>
              </a:spcBef>
              <a:buClr>
                <a:schemeClr val="accent1"/>
              </a:buClr>
              <a:buFont typeface="Arial"/>
              <a:buNone/>
            </a:pPr>
            <a:r>
              <a:t/>
            </a:r>
            <a:endParaRPr b="0" baseline="0" i="0" sz="800" u="none" cap="none" strike="noStrike">
              <a:solidFill>
                <a:schemeClr val="accent1"/>
              </a:solidFill>
              <a:latin typeface="Arial"/>
              <a:ea typeface="Arial"/>
              <a:cs typeface="Arial"/>
              <a:sym typeface="Arial"/>
            </a:endParaRPr>
          </a:p>
          <a:p>
            <a:pPr indent="-342900" lvl="0" marL="342900" marR="0" rtl="0" algn="l">
              <a:spcBef>
                <a:spcPts val="24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RCUK Policy on Open Access (April 2012) Available at http://www.rcuk.ac.uk/research/openaccess/policy/ [Accessed 17 November 2014]</a:t>
            </a:r>
          </a:p>
          <a:p>
            <a:pPr indent="-292100" lvl="0" marL="342900" marR="0" rtl="0" algn="l">
              <a:spcBef>
                <a:spcPts val="160"/>
              </a:spcBef>
              <a:buClr>
                <a:schemeClr val="accent1"/>
              </a:buClr>
              <a:buFont typeface="Arial"/>
              <a:buNone/>
            </a:pPr>
            <a:r>
              <a:t/>
            </a:r>
            <a:endParaRPr b="0" baseline="0" i="0" sz="800" u="none" cap="none" strike="noStrike">
              <a:solidFill>
                <a:schemeClr val="accent1"/>
              </a:solidFill>
              <a:latin typeface="Arial"/>
              <a:ea typeface="Arial"/>
              <a:cs typeface="Arial"/>
              <a:sym typeface="Arial"/>
            </a:endParaRPr>
          </a:p>
          <a:p>
            <a:pPr indent="-342900" lvl="0" marL="342900" marR="0" rtl="0" algn="l">
              <a:spcBef>
                <a:spcPts val="240"/>
              </a:spcBef>
              <a:buClr>
                <a:schemeClr val="accent1"/>
              </a:buClr>
              <a:buSzPct val="100000"/>
              <a:buFont typeface="Arial"/>
              <a:buChar char="•"/>
            </a:pPr>
            <a:r>
              <a:rPr b="0" baseline="0" i="0" lang="en-GB" sz="1200" u="none" cap="none" strike="noStrike">
                <a:solidFill>
                  <a:schemeClr val="accent1"/>
                </a:solidFill>
                <a:latin typeface="Arial"/>
                <a:ea typeface="Arial"/>
                <a:cs typeface="Arial"/>
                <a:sym typeface="Arial"/>
              </a:rPr>
              <a:t>HEFCE (2013) Policy for open access in the post-2014 Research Excellence Framework Available at http://www.hefce.ac.uk/pubs/year/2014/201407/ [Accessed 17 November 2014]</a:t>
            </a:r>
          </a:p>
          <a:p>
            <a:pPr indent="-266700" lvl="0" marL="342900" marR="0" rtl="0" algn="l">
              <a:spcBef>
                <a:spcPts val="240"/>
              </a:spcBef>
              <a:buClr>
                <a:schemeClr val="accent1"/>
              </a:buClr>
              <a:buFont typeface="Arial"/>
              <a:buNone/>
            </a:pPr>
            <a:r>
              <a:t/>
            </a:r>
            <a:endParaRPr b="0" baseline="0" i="0" sz="1200" u="none" cap="none" strike="noStrike">
              <a:solidFill>
                <a:schemeClr val="accent1"/>
              </a:solidFill>
              <a:latin typeface="Arial"/>
              <a:ea typeface="Arial"/>
              <a:cs typeface="Arial"/>
              <a:sym typeface="Arial"/>
            </a:endParaRPr>
          </a:p>
          <a:p>
            <a:pPr indent="-266700" lvl="0" marL="342900" marR="0" rtl="0" algn="l">
              <a:spcBef>
                <a:spcPts val="240"/>
              </a:spcBef>
              <a:buClr>
                <a:schemeClr val="accent1"/>
              </a:buClr>
              <a:buFont typeface="Arial"/>
              <a:buNone/>
            </a:pPr>
            <a:r>
              <a:t/>
            </a:r>
            <a:endParaRPr b="0" baseline="0" i="0" sz="1200" u="none" cap="none" strike="noStrike">
              <a:solidFill>
                <a:schemeClr val="accent1"/>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title"/>
          </p:nvPr>
        </p:nvSpPr>
        <p:spPr>
          <a:xfrm>
            <a:off x="251525" y="274653"/>
            <a:ext cx="8928900" cy="14871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lang="en-GB" sz="4400">
                <a:solidFill>
                  <a:schemeClr val="accent1"/>
                </a:solidFill>
              </a:rPr>
              <a:t>Academic dissemination: </a:t>
            </a:r>
            <a:r>
              <a:rPr b="1" baseline="0" i="0" lang="en-GB" sz="4400" u="none" cap="none" strike="noStrike">
                <a:solidFill>
                  <a:schemeClr val="accent1"/>
                </a:solidFill>
                <a:latin typeface="Arial"/>
                <a:ea typeface="Arial"/>
                <a:cs typeface="Arial"/>
                <a:sym typeface="Arial"/>
              </a:rPr>
              <a:t>The problem with the status-quo</a:t>
            </a:r>
          </a:p>
        </p:txBody>
      </p:sp>
      <p:pic>
        <p:nvPicPr>
          <p:cNvPr id="58" name="Shape 58"/>
          <p:cNvPicPr preferRelativeResize="0"/>
          <p:nvPr/>
        </p:nvPicPr>
        <p:blipFill rotWithShape="1">
          <a:blip r:embed="rId3">
            <a:alphaModFix/>
          </a:blip>
          <a:srcRect b="14201" l="33080" r="35813" t="17198"/>
          <a:stretch/>
        </p:blipFill>
        <p:spPr>
          <a:xfrm>
            <a:off x="408112" y="1844824"/>
            <a:ext cx="3255000" cy="4037999"/>
          </a:xfrm>
          <a:prstGeom prst="rect">
            <a:avLst/>
          </a:prstGeom>
          <a:noFill/>
          <a:ln>
            <a:noFill/>
          </a:ln>
        </p:spPr>
      </p:pic>
      <p:pic>
        <p:nvPicPr>
          <p:cNvPr id="59" name="Shape 59"/>
          <p:cNvPicPr preferRelativeResize="0"/>
          <p:nvPr/>
        </p:nvPicPr>
        <p:blipFill rotWithShape="1">
          <a:blip r:embed="rId4">
            <a:alphaModFix/>
          </a:blip>
          <a:srcRect b="9400" l="23230" r="35703" t="15133"/>
          <a:stretch/>
        </p:blipFill>
        <p:spPr>
          <a:xfrm>
            <a:off x="4273800" y="1844825"/>
            <a:ext cx="4876199" cy="50405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The Open Access movement</a:t>
            </a:r>
          </a:p>
        </p:txBody>
      </p:sp>
      <p:sp>
        <p:nvSpPr>
          <p:cNvPr id="65" name="Shape 65"/>
          <p:cNvSpPr txBox="1"/>
          <p:nvPr>
            <p:ph idx="1" type="body"/>
          </p:nvPr>
        </p:nvSpPr>
        <p:spPr>
          <a:xfrm>
            <a:off x="152400" y="1268761"/>
            <a:ext cx="8676599" cy="2232299"/>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baseline="0" i="1" lang="en-GB" sz="2200" u="none" cap="none" strike="noStrike">
                <a:solidFill>
                  <a:schemeClr val="accent1"/>
                </a:solidFill>
                <a:latin typeface="Arial"/>
                <a:ea typeface="Arial"/>
                <a:cs typeface="Arial"/>
                <a:sym typeface="Arial"/>
              </a:rPr>
              <a:t>Open Access (OA) means that items of scholarly work are made available online, in a digital format, at no charge to the reader and with limited restrictions on re-use.</a:t>
            </a:r>
          </a:p>
          <a:p>
            <a:pPr indent="0" lvl="0" marL="0" marR="0" rtl="0" algn="l">
              <a:spcBef>
                <a:spcPts val="440"/>
              </a:spcBef>
              <a:buClr>
                <a:schemeClr val="accent1"/>
              </a:buClr>
              <a:buSzPct val="25000"/>
              <a:buFont typeface="Arial"/>
              <a:buNone/>
            </a:pPr>
            <a:r>
              <a:rPr b="0" baseline="0" i="1" lang="en-GB" sz="2200" u="none" cap="none" strike="noStrike">
                <a:solidFill>
                  <a:schemeClr val="accent1"/>
                </a:solidFill>
                <a:latin typeface="Arial"/>
                <a:ea typeface="Arial"/>
                <a:cs typeface="Arial"/>
                <a:sym typeface="Arial"/>
              </a:rPr>
              <a:t>The OA movement is a worldwide effort to make scholarly work available online to everyone regardless of their ability to pay for access.</a:t>
            </a:r>
          </a:p>
        </p:txBody>
      </p:sp>
      <p:sp>
        <p:nvSpPr>
          <p:cNvPr id="66" name="Shape 66"/>
          <p:cNvSpPr/>
          <p:nvPr/>
        </p:nvSpPr>
        <p:spPr>
          <a:xfrm>
            <a:off x="187895" y="3501007"/>
            <a:ext cx="5184599" cy="32468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2200" u="none" cap="none" strike="noStrike">
                <a:solidFill>
                  <a:schemeClr val="accent1"/>
                </a:solidFill>
                <a:latin typeface="Arial"/>
                <a:ea typeface="Arial"/>
                <a:cs typeface="Arial"/>
                <a:sym typeface="Arial"/>
              </a:rPr>
              <a:t>Arguments for OA:</a:t>
            </a:r>
          </a:p>
          <a:p>
            <a:pPr indent="0" lvl="0" marL="0" marR="0" rtl="0" algn="l">
              <a:spcBef>
                <a:spcPts val="0"/>
              </a:spcBef>
              <a:buNone/>
            </a:pPr>
            <a:r>
              <a:t/>
            </a:r>
            <a:endParaRPr b="0" baseline="0" i="0" sz="1100" u="none" cap="none" strike="noStrike">
              <a:solidFill>
                <a:schemeClr val="accent1"/>
              </a:solidFill>
              <a:latin typeface="Arial"/>
              <a:ea typeface="Arial"/>
              <a:cs typeface="Arial"/>
              <a:sym typeface="Arial"/>
            </a:endParaRPr>
          </a:p>
          <a:p>
            <a:pPr indent="-285750" lvl="0" marL="28575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maximises research impact</a:t>
            </a:r>
          </a:p>
          <a:p>
            <a:pPr indent="-285750" lvl="0" marL="28575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maximises the use of public funds</a:t>
            </a:r>
          </a:p>
          <a:p>
            <a:pPr indent="-285750" lvl="0" marL="28575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accelerates research and increases impact</a:t>
            </a:r>
          </a:p>
          <a:p>
            <a:pPr indent="-285750" lvl="0" marL="28575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ethical practice</a:t>
            </a:r>
          </a:p>
          <a:p>
            <a:pPr indent="-285750" lvl="0" marL="28575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ensures compliance with funder requirements</a:t>
            </a:r>
          </a:p>
          <a:p>
            <a:pPr indent="-171450" lvl="0" marL="285750" marR="0" rtl="0" algn="l">
              <a:spcBef>
                <a:spcPts val="0"/>
              </a:spcBef>
              <a:buClr>
                <a:schemeClr val="dk1"/>
              </a:buClr>
              <a:buFont typeface="Arial"/>
              <a:buNone/>
            </a:pPr>
            <a:r>
              <a:t/>
            </a:r>
            <a:endParaRPr b="0" baseline="0" i="0" sz="1800" u="none" cap="none" strike="noStrike">
              <a:solidFill>
                <a:schemeClr val="accent1"/>
              </a:solidFill>
              <a:latin typeface="Arial"/>
              <a:ea typeface="Arial"/>
              <a:cs typeface="Arial"/>
              <a:sym typeface="Arial"/>
            </a:endParaRPr>
          </a:p>
        </p:txBody>
      </p:sp>
      <p:pic>
        <p:nvPicPr>
          <p:cNvPr id="67" name="Shape 67"/>
          <p:cNvPicPr preferRelativeResize="0"/>
          <p:nvPr/>
        </p:nvPicPr>
        <p:blipFill rotWithShape="1">
          <a:blip r:embed="rId3">
            <a:alphaModFix/>
          </a:blip>
          <a:srcRect b="0" l="0" r="0" t="0"/>
          <a:stretch/>
        </p:blipFill>
        <p:spPr>
          <a:xfrm>
            <a:off x="5440287" y="3573016"/>
            <a:ext cx="1243800" cy="19443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251519" y="274637"/>
            <a:ext cx="8373616" cy="214625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HEFCE Policy for open access in the post-2014 Research Excellence Framework</a:t>
            </a:r>
          </a:p>
        </p:txBody>
      </p:sp>
      <p:sp>
        <p:nvSpPr>
          <p:cNvPr id="73" name="Shape 73"/>
          <p:cNvSpPr txBox="1"/>
          <p:nvPr>
            <p:ph idx="1" type="body"/>
          </p:nvPr>
        </p:nvSpPr>
        <p:spPr>
          <a:xfrm>
            <a:off x="395536" y="2420888"/>
            <a:ext cx="8748463" cy="1656183"/>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1" lang="en-GB" sz="2200" u="none" cap="none" strike="noStrike">
                <a:solidFill>
                  <a:schemeClr val="accent1"/>
                </a:solidFill>
                <a:latin typeface="Arial"/>
                <a:ea typeface="Arial"/>
                <a:cs typeface="Arial"/>
                <a:sym typeface="Arial"/>
              </a:rPr>
              <a:t>“to be eligible for submission to the post-2014 REF, authors’ final peer-reviewed manuscripts must have been deposited in an institutional or subject repository on acceptance for publication” </a:t>
            </a:r>
            <a:r>
              <a:rPr b="1" baseline="0" i="1" lang="en-GB" sz="2200" u="sng" cap="none" strike="noStrike">
                <a:solidFill>
                  <a:schemeClr val="hlink"/>
                </a:solidFill>
                <a:latin typeface="Arial"/>
                <a:ea typeface="Arial"/>
                <a:cs typeface="Arial"/>
                <a:sym typeface="Arial"/>
                <a:hlinkClick r:id="rId3"/>
              </a:rPr>
              <a:t>http://www.hefce.ac.uk/pubs/year/2014/201407/</a:t>
            </a:r>
            <a:r>
              <a:rPr b="1" baseline="0" i="1" lang="en-GB" sz="2200" u="none" cap="none" strike="noStrike">
                <a:solidFill>
                  <a:schemeClr val="accent1"/>
                </a:solidFill>
                <a:latin typeface="Arial"/>
                <a:ea typeface="Arial"/>
                <a:cs typeface="Arial"/>
                <a:sym typeface="Arial"/>
              </a:rPr>
              <a:t> </a:t>
            </a:r>
          </a:p>
          <a:p>
            <a:pPr indent="0" lvl="0" marL="0" marR="0" rtl="0" algn="l">
              <a:spcBef>
                <a:spcPts val="360"/>
              </a:spcBef>
              <a:buClr>
                <a:schemeClr val="accent1"/>
              </a:buClr>
              <a:buFont typeface="Arial"/>
              <a:buNone/>
            </a:pPr>
            <a:r>
              <a:t/>
            </a:r>
            <a:endParaRPr b="1" baseline="0" i="1" sz="1800" u="none" cap="none" strike="noStrike">
              <a:solidFill>
                <a:schemeClr val="accent1"/>
              </a:solidFill>
              <a:latin typeface="Arial"/>
              <a:ea typeface="Arial"/>
              <a:cs typeface="Arial"/>
              <a:sym typeface="Arial"/>
            </a:endParaRPr>
          </a:p>
        </p:txBody>
      </p:sp>
      <p:sp>
        <p:nvSpPr>
          <p:cNvPr id="74" name="Shape 74"/>
          <p:cNvSpPr/>
          <p:nvPr/>
        </p:nvSpPr>
        <p:spPr>
          <a:xfrm>
            <a:off x="504056" y="3989962"/>
            <a:ext cx="4572000" cy="2308323"/>
          </a:xfrm>
          <a:prstGeom prst="rect">
            <a:avLst/>
          </a:prstGeom>
          <a:noFill/>
          <a:ln>
            <a:noFill/>
          </a:ln>
        </p:spPr>
        <p:txBody>
          <a:bodyPr anchorCtr="0" anchor="t" bIns="45700" lIns="91425" rIns="91425" tIns="45700">
            <a:noAutofit/>
          </a:bodyPr>
          <a:lstStyle/>
          <a:p>
            <a:pPr indent="-285750" lvl="0" marL="285750" marR="0" rtl="0" algn="l">
              <a:spcBef>
                <a:spcPts val="0"/>
              </a:spcBef>
              <a:buClr>
                <a:schemeClr val="accent1"/>
              </a:buClr>
              <a:buSzPct val="100000"/>
              <a:buFont typeface="Arial"/>
              <a:buChar char="•"/>
            </a:pPr>
            <a:r>
              <a:rPr b="0" baseline="0" i="0" lang="en-GB" sz="1800" u="none" cap="none" strike="noStrike">
                <a:solidFill>
                  <a:schemeClr val="accent1"/>
                </a:solidFill>
                <a:latin typeface="Arial"/>
                <a:ea typeface="Arial"/>
                <a:cs typeface="Arial"/>
                <a:sym typeface="Arial"/>
              </a:rPr>
              <a:t>Self-archiving or “green” Open Access</a:t>
            </a:r>
          </a:p>
          <a:p>
            <a:pPr indent="-285750" lvl="0" marL="285750" marR="0" rtl="0" algn="l">
              <a:spcBef>
                <a:spcPts val="0"/>
              </a:spcBef>
              <a:buClr>
                <a:schemeClr val="accent1"/>
              </a:buClr>
              <a:buSzPct val="100000"/>
              <a:buFont typeface="Arial"/>
              <a:buChar char="•"/>
            </a:pPr>
            <a:r>
              <a:rPr b="0" baseline="0" i="0" lang="en-GB" sz="1800" u="none" cap="none" strike="noStrike">
                <a:solidFill>
                  <a:schemeClr val="accent1"/>
                </a:solidFill>
                <a:latin typeface="Arial"/>
                <a:ea typeface="Arial"/>
                <a:cs typeface="Arial"/>
                <a:sym typeface="Arial"/>
              </a:rPr>
              <a:t>Applies to journal articles and conference proceedings accepted for publication after 1 April 2016</a:t>
            </a:r>
          </a:p>
          <a:p>
            <a:pPr indent="-285750" lvl="0" marL="285750" marR="0" rtl="0" algn="l">
              <a:spcBef>
                <a:spcPts val="0"/>
              </a:spcBef>
              <a:buClr>
                <a:schemeClr val="accent1"/>
              </a:buClr>
              <a:buSzPct val="100000"/>
              <a:buFont typeface="Arial"/>
              <a:buChar char="•"/>
            </a:pPr>
            <a:r>
              <a:rPr b="0" baseline="0" i="0" lang="en-GB" sz="1800" u="none" cap="none" strike="noStrike">
                <a:solidFill>
                  <a:schemeClr val="accent1"/>
                </a:solidFill>
                <a:latin typeface="Arial"/>
                <a:ea typeface="Arial"/>
                <a:cs typeface="Arial"/>
                <a:sym typeface="Arial"/>
              </a:rPr>
              <a:t>Where there is an embargo, authors can comply by making a ‘closed’ deposit on acceptance</a:t>
            </a:r>
          </a:p>
          <a:p>
            <a:pPr indent="-285750" lvl="0" marL="285750" marR="0" rtl="0" algn="l">
              <a:spcBef>
                <a:spcPts val="0"/>
              </a:spcBef>
              <a:buClr>
                <a:schemeClr val="accent1"/>
              </a:buClr>
              <a:buSzPct val="100000"/>
              <a:buFont typeface="Arial"/>
              <a:buChar char="•"/>
            </a:pPr>
            <a:r>
              <a:rPr b="0" baseline="0" i="0" lang="en-GB" sz="1800" u="none" cap="none" strike="noStrike">
                <a:solidFill>
                  <a:schemeClr val="accent1"/>
                </a:solidFill>
                <a:latin typeface="Arial"/>
                <a:ea typeface="Arial"/>
                <a:cs typeface="Arial"/>
                <a:sym typeface="Arial"/>
              </a:rPr>
              <a:t>Various exceptions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The problem with Status Quo</a:t>
            </a:r>
          </a:p>
        </p:txBody>
      </p:sp>
      <p:pic>
        <p:nvPicPr>
          <p:cNvPr id="80" name="Shape 80"/>
          <p:cNvPicPr preferRelativeResize="0"/>
          <p:nvPr/>
        </p:nvPicPr>
        <p:blipFill rotWithShape="1">
          <a:blip r:embed="rId3">
            <a:alphaModFix/>
          </a:blip>
          <a:srcRect b="0" l="0" r="0" t="0"/>
          <a:stretch/>
        </p:blipFill>
        <p:spPr>
          <a:xfrm>
            <a:off x="323528" y="1628800"/>
            <a:ext cx="3619500" cy="2602230"/>
          </a:xfrm>
          <a:prstGeom prst="rect">
            <a:avLst/>
          </a:prstGeom>
          <a:noFill/>
          <a:ln>
            <a:noFill/>
          </a:ln>
        </p:spPr>
      </p:pic>
      <p:sp>
        <p:nvSpPr>
          <p:cNvPr id="81" name="Shape 81"/>
          <p:cNvSpPr txBox="1"/>
          <p:nvPr/>
        </p:nvSpPr>
        <p:spPr>
          <a:xfrm>
            <a:off x="-108519" y="6618838"/>
            <a:ext cx="396044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800" u="none" cap="none" strike="noStrike">
                <a:solidFill>
                  <a:schemeClr val="dk1"/>
                </a:solidFill>
                <a:latin typeface="Arial"/>
                <a:ea typeface="Arial"/>
                <a:cs typeface="Arial"/>
                <a:sym typeface="Arial"/>
              </a:rPr>
              <a:t>*Status Quo at the Hammersmith Odeon in 1978</a:t>
            </a:r>
          </a:p>
          <a:p>
            <a:pPr indent="0" lvl="0" marL="0" marR="0" rtl="0" algn="l">
              <a:spcBef>
                <a:spcPts val="0"/>
              </a:spcBef>
              <a:buSzPct val="25000"/>
              <a:buNone/>
            </a:pPr>
            <a:r>
              <a:rPr b="0" baseline="0" i="0" lang="en-GB" sz="800" u="none" cap="none" strike="noStrike">
                <a:solidFill>
                  <a:schemeClr val="dk1"/>
                </a:solidFill>
                <a:latin typeface="Arial"/>
                <a:ea typeface="Arial"/>
                <a:cs typeface="Arial"/>
                <a:sym typeface="Arial"/>
              </a:rPr>
              <a:t> Public domain - </a:t>
            </a:r>
            <a:r>
              <a:rPr b="0" baseline="0" i="0" lang="en-GB" sz="800" u="sng" cap="none" strike="noStrike">
                <a:solidFill>
                  <a:schemeClr val="hlink"/>
                </a:solidFill>
                <a:latin typeface="Arial"/>
                <a:ea typeface="Arial"/>
                <a:cs typeface="Arial"/>
                <a:sym typeface="Arial"/>
                <a:hlinkClick r:id="rId4"/>
              </a:rPr>
              <a:t>http://commons.wikimedia.org/wiki/File:Status_Quo1978.jpg</a:t>
            </a:r>
            <a:r>
              <a:rPr b="0" baseline="0" i="0" lang="en-GB" sz="800" u="none" cap="none" strike="noStrike">
                <a:solidFill>
                  <a:schemeClr val="dk1"/>
                </a:solidFill>
                <a:latin typeface="Arial"/>
                <a:ea typeface="Arial"/>
                <a:cs typeface="Arial"/>
                <a:sym typeface="Arial"/>
              </a:rPr>
              <a:t> </a:t>
            </a:r>
          </a:p>
        </p:txBody>
      </p:sp>
      <p:pic>
        <p:nvPicPr>
          <p:cNvPr id="82" name="Shape 82"/>
          <p:cNvPicPr preferRelativeResize="0"/>
          <p:nvPr/>
        </p:nvPicPr>
        <p:blipFill rotWithShape="1">
          <a:blip r:embed="rId5">
            <a:alphaModFix/>
          </a:blip>
          <a:srcRect b="0" l="0" r="0" t="0"/>
          <a:stretch/>
        </p:blipFill>
        <p:spPr>
          <a:xfrm>
            <a:off x="5364087" y="1628800"/>
            <a:ext cx="3142174" cy="2602230"/>
          </a:xfrm>
          <a:prstGeom prst="rect">
            <a:avLst/>
          </a:prstGeom>
          <a:noFill/>
          <a:ln>
            <a:noFill/>
          </a:ln>
        </p:spPr>
      </p:pic>
      <p:sp>
        <p:nvSpPr>
          <p:cNvPr id="83" name="Shape 83"/>
          <p:cNvSpPr txBox="1"/>
          <p:nvPr/>
        </p:nvSpPr>
        <p:spPr>
          <a:xfrm>
            <a:off x="1475655" y="4257046"/>
            <a:ext cx="1296143"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2800" u="none" cap="none" strike="noStrike">
                <a:solidFill>
                  <a:schemeClr val="dk1"/>
                </a:solidFill>
                <a:latin typeface="Arial"/>
                <a:ea typeface="Arial"/>
                <a:cs typeface="Arial"/>
                <a:sym typeface="Arial"/>
              </a:rPr>
              <a:t>1978*</a:t>
            </a:r>
          </a:p>
        </p:txBody>
      </p:sp>
      <p:sp>
        <p:nvSpPr>
          <p:cNvPr id="84" name="Shape 84"/>
          <p:cNvSpPr txBox="1"/>
          <p:nvPr/>
        </p:nvSpPr>
        <p:spPr>
          <a:xfrm>
            <a:off x="6516216" y="4257046"/>
            <a:ext cx="1080120"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2800" u="none" cap="none" strike="noStrike">
                <a:solidFill>
                  <a:schemeClr val="dk1"/>
                </a:solidFill>
                <a:latin typeface="Arial"/>
                <a:ea typeface="Arial"/>
                <a:cs typeface="Arial"/>
                <a:sym typeface="Arial"/>
              </a:rPr>
              <a:t>2005</a:t>
            </a:r>
          </a:p>
        </p:txBody>
      </p:sp>
      <p:sp>
        <p:nvSpPr>
          <p:cNvPr id="85" name="Shape 85"/>
          <p:cNvSpPr/>
          <p:nvPr/>
        </p:nvSpPr>
        <p:spPr>
          <a:xfrm>
            <a:off x="4067944" y="2491642"/>
            <a:ext cx="1152128" cy="793341"/>
          </a:xfrm>
          <a:prstGeom prst="rightArrow">
            <a:avLst>
              <a:gd fmla="val 50000" name="adj1"/>
              <a:gd fmla="val 50000" name="adj2"/>
            </a:avLst>
          </a:prstGeom>
          <a:gradFill>
            <a:gsLst>
              <a:gs pos="0">
                <a:srgbClr val="2F0F62"/>
              </a:gs>
              <a:gs pos="100000">
                <a:srgbClr val="C5ACE8"/>
              </a:gs>
            </a:gsLst>
            <a:lin ang="16200000" scaled="0"/>
          </a:gradFill>
          <a:ln cap="flat" cmpd="sng" w="9525">
            <a:solidFill>
              <a:srgbClr val="30165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251519" y="274637"/>
            <a:ext cx="8435279"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In the beginning was </a:t>
            </a:r>
            <a:r>
              <a:rPr b="1" lang="en-GB" sz="4400">
                <a:solidFill>
                  <a:schemeClr val="accent1"/>
                </a:solidFill>
              </a:rPr>
              <a:t>t</a:t>
            </a:r>
            <a:r>
              <a:rPr b="1" baseline="0" i="0" lang="en-GB" sz="4400" u="none" cap="none" strike="noStrike">
                <a:solidFill>
                  <a:schemeClr val="accent1"/>
                </a:solidFill>
                <a:latin typeface="Arial"/>
                <a:ea typeface="Arial"/>
                <a:cs typeface="Arial"/>
                <a:sym typeface="Arial"/>
              </a:rPr>
              <a:t>he Word</a:t>
            </a:r>
          </a:p>
        </p:txBody>
      </p:sp>
      <p:grpSp>
        <p:nvGrpSpPr>
          <p:cNvPr id="91" name="Shape 91"/>
          <p:cNvGrpSpPr/>
          <p:nvPr/>
        </p:nvGrpSpPr>
        <p:grpSpPr>
          <a:xfrm>
            <a:off x="323528" y="1500436"/>
            <a:ext cx="8496943" cy="1120823"/>
            <a:chOff x="0" y="375691"/>
            <a:chExt cx="8496943" cy="1120823"/>
          </a:xfrm>
        </p:grpSpPr>
        <p:sp>
          <p:nvSpPr>
            <p:cNvPr id="92" name="Shape 92"/>
            <p:cNvSpPr/>
            <p:nvPr/>
          </p:nvSpPr>
          <p:spPr>
            <a:xfrm>
              <a:off x="0" y="375691"/>
              <a:ext cx="1062118" cy="1120823"/>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 name="Shape 93"/>
            <p:cNvSpPr txBox="1"/>
            <p:nvPr/>
          </p:nvSpPr>
          <p:spPr>
            <a:xfrm>
              <a:off x="31107" y="406800"/>
              <a:ext cx="999902" cy="10586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Language: the primal technology (approx. 100,000yrs)</a:t>
              </a:r>
            </a:p>
          </p:txBody>
        </p:sp>
        <p:sp>
          <p:nvSpPr>
            <p:cNvPr id="94" name="Shape 94"/>
            <p:cNvSpPr/>
            <p:nvPr/>
          </p:nvSpPr>
          <p:spPr>
            <a:xfrm>
              <a:off x="1168329"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95" name="Shape 95"/>
            <p:cNvSpPr txBox="1"/>
            <p:nvPr/>
          </p:nvSpPr>
          <p:spPr>
            <a:xfrm>
              <a:off x="1168329"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350"/>
                </a:spcAft>
                <a:buNone/>
              </a:pPr>
              <a:r>
                <a:t/>
              </a:r>
              <a:endParaRPr b="0" baseline="0" i="0" sz="1000" u="none" cap="none" strike="noStrike">
                <a:solidFill>
                  <a:schemeClr val="lt1"/>
                </a:solidFill>
                <a:latin typeface="Arial"/>
                <a:ea typeface="Arial"/>
                <a:cs typeface="Arial"/>
                <a:sym typeface="Arial"/>
              </a:endParaRPr>
            </a:p>
          </p:txBody>
        </p:sp>
        <p:sp>
          <p:nvSpPr>
            <p:cNvPr id="96" name="Shape 96"/>
            <p:cNvSpPr/>
            <p:nvPr/>
          </p:nvSpPr>
          <p:spPr>
            <a:xfrm>
              <a:off x="1486965" y="375691"/>
              <a:ext cx="1062118" cy="1120823"/>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 name="Shape 97"/>
            <p:cNvSpPr txBox="1"/>
            <p:nvPr/>
          </p:nvSpPr>
          <p:spPr>
            <a:xfrm>
              <a:off x="1518073" y="406800"/>
              <a:ext cx="999902" cy="10586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Oral tradition</a:t>
              </a:r>
            </a:p>
          </p:txBody>
        </p:sp>
        <p:sp>
          <p:nvSpPr>
            <p:cNvPr id="98" name="Shape 98"/>
            <p:cNvSpPr/>
            <p:nvPr/>
          </p:nvSpPr>
          <p:spPr>
            <a:xfrm>
              <a:off x="2655293"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99" name="Shape 99"/>
            <p:cNvSpPr txBox="1"/>
            <p:nvPr/>
          </p:nvSpPr>
          <p:spPr>
            <a:xfrm>
              <a:off x="2655293"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350"/>
                </a:spcAft>
                <a:buNone/>
              </a:pPr>
              <a:r>
                <a:t/>
              </a:r>
              <a:endParaRPr b="0" baseline="0" i="0" sz="1000" u="none" cap="none" strike="noStrike">
                <a:solidFill>
                  <a:schemeClr val="lt1"/>
                </a:solidFill>
                <a:latin typeface="Arial"/>
                <a:ea typeface="Arial"/>
                <a:cs typeface="Arial"/>
                <a:sym typeface="Arial"/>
              </a:endParaRPr>
            </a:p>
          </p:txBody>
        </p:sp>
        <p:sp>
          <p:nvSpPr>
            <p:cNvPr id="100" name="Shape 100"/>
            <p:cNvSpPr/>
            <p:nvPr/>
          </p:nvSpPr>
          <p:spPr>
            <a:xfrm>
              <a:off x="2973930" y="375691"/>
              <a:ext cx="1062118" cy="1120823"/>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 name="Shape 101"/>
            <p:cNvSpPr txBox="1"/>
            <p:nvPr/>
          </p:nvSpPr>
          <p:spPr>
            <a:xfrm>
              <a:off x="3005038" y="406800"/>
              <a:ext cx="999902" cy="10586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Cuneiform (3000-3500 BCE)</a:t>
              </a:r>
            </a:p>
          </p:txBody>
        </p:sp>
        <p:sp>
          <p:nvSpPr>
            <p:cNvPr id="102" name="Shape 102"/>
            <p:cNvSpPr/>
            <p:nvPr/>
          </p:nvSpPr>
          <p:spPr>
            <a:xfrm>
              <a:off x="4142260"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03" name="Shape 103"/>
            <p:cNvSpPr txBox="1"/>
            <p:nvPr/>
          </p:nvSpPr>
          <p:spPr>
            <a:xfrm>
              <a:off x="4142260"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350"/>
                </a:spcAft>
                <a:buNone/>
              </a:pPr>
              <a:r>
                <a:t/>
              </a:r>
              <a:endParaRPr b="0" baseline="0" i="0" sz="1000" u="none" cap="none" strike="noStrike">
                <a:solidFill>
                  <a:schemeClr val="lt1"/>
                </a:solidFill>
                <a:latin typeface="Arial"/>
                <a:ea typeface="Arial"/>
                <a:cs typeface="Arial"/>
                <a:sym typeface="Arial"/>
              </a:endParaRPr>
            </a:p>
          </p:txBody>
        </p:sp>
        <p:sp>
          <p:nvSpPr>
            <p:cNvPr id="104" name="Shape 104"/>
            <p:cNvSpPr/>
            <p:nvPr/>
          </p:nvSpPr>
          <p:spPr>
            <a:xfrm>
              <a:off x="4460894" y="375691"/>
              <a:ext cx="1062118" cy="1120823"/>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 name="Shape 105"/>
            <p:cNvSpPr txBox="1"/>
            <p:nvPr/>
          </p:nvSpPr>
          <p:spPr>
            <a:xfrm>
              <a:off x="4492003" y="406800"/>
              <a:ext cx="999902" cy="10586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Classical civilizations and proto-science (900 BCE – 500 CE)</a:t>
              </a:r>
            </a:p>
          </p:txBody>
        </p:sp>
        <p:sp>
          <p:nvSpPr>
            <p:cNvPr id="106" name="Shape 106"/>
            <p:cNvSpPr/>
            <p:nvPr/>
          </p:nvSpPr>
          <p:spPr>
            <a:xfrm>
              <a:off x="5629225"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07" name="Shape 107"/>
            <p:cNvSpPr txBox="1"/>
            <p:nvPr/>
          </p:nvSpPr>
          <p:spPr>
            <a:xfrm>
              <a:off x="5629225"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350"/>
                </a:spcAft>
                <a:buNone/>
              </a:pPr>
              <a:r>
                <a:t/>
              </a:r>
              <a:endParaRPr b="0" baseline="0" i="0" sz="1000" u="none" cap="none" strike="noStrike">
                <a:solidFill>
                  <a:schemeClr val="lt1"/>
                </a:solidFill>
                <a:latin typeface="Arial"/>
                <a:ea typeface="Arial"/>
                <a:cs typeface="Arial"/>
                <a:sym typeface="Arial"/>
              </a:endParaRPr>
            </a:p>
          </p:txBody>
        </p:sp>
        <p:sp>
          <p:nvSpPr>
            <p:cNvPr id="108" name="Shape 108"/>
            <p:cNvSpPr/>
            <p:nvPr/>
          </p:nvSpPr>
          <p:spPr>
            <a:xfrm>
              <a:off x="5947860" y="375691"/>
              <a:ext cx="1062118" cy="1120823"/>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 name="Shape 109"/>
            <p:cNvSpPr txBox="1"/>
            <p:nvPr/>
          </p:nvSpPr>
          <p:spPr>
            <a:xfrm>
              <a:off x="5978967" y="406800"/>
              <a:ext cx="999902" cy="10586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European Dark Ages (500-1000 CE)</a:t>
              </a:r>
            </a:p>
          </p:txBody>
        </p:sp>
        <p:sp>
          <p:nvSpPr>
            <p:cNvPr id="110" name="Shape 110"/>
            <p:cNvSpPr/>
            <p:nvPr/>
          </p:nvSpPr>
          <p:spPr>
            <a:xfrm>
              <a:off x="7116189"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11" name="Shape 111"/>
            <p:cNvSpPr txBox="1"/>
            <p:nvPr/>
          </p:nvSpPr>
          <p:spPr>
            <a:xfrm>
              <a:off x="7116189"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350"/>
                </a:spcAft>
                <a:buNone/>
              </a:pPr>
              <a:r>
                <a:t/>
              </a:r>
              <a:endParaRPr b="0" baseline="0" i="0" sz="1000" u="none" cap="none" strike="noStrike">
                <a:solidFill>
                  <a:schemeClr val="lt1"/>
                </a:solidFill>
                <a:latin typeface="Arial"/>
                <a:ea typeface="Arial"/>
                <a:cs typeface="Arial"/>
                <a:sym typeface="Arial"/>
              </a:endParaRPr>
            </a:p>
          </p:txBody>
        </p:sp>
        <p:sp>
          <p:nvSpPr>
            <p:cNvPr id="112" name="Shape 112"/>
            <p:cNvSpPr/>
            <p:nvPr/>
          </p:nvSpPr>
          <p:spPr>
            <a:xfrm>
              <a:off x="7434825" y="375691"/>
              <a:ext cx="1062118" cy="1120823"/>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 name="Shape 113"/>
            <p:cNvSpPr txBox="1"/>
            <p:nvPr/>
          </p:nvSpPr>
          <p:spPr>
            <a:xfrm>
              <a:off x="7465934" y="406800"/>
              <a:ext cx="999902" cy="10586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The Renaissance (1400 CE – 1700 CE)</a:t>
              </a:r>
            </a:p>
          </p:txBody>
        </p:sp>
      </p:grpSp>
      <p:grpSp>
        <p:nvGrpSpPr>
          <p:cNvPr id="114" name="Shape 114"/>
          <p:cNvGrpSpPr/>
          <p:nvPr/>
        </p:nvGrpSpPr>
        <p:grpSpPr>
          <a:xfrm>
            <a:off x="323528" y="2691369"/>
            <a:ext cx="8496943" cy="1115222"/>
            <a:chOff x="0" y="342487"/>
            <a:chExt cx="8496943" cy="1115222"/>
          </a:xfrm>
        </p:grpSpPr>
        <p:sp>
          <p:nvSpPr>
            <p:cNvPr id="115" name="Shape 115"/>
            <p:cNvSpPr/>
            <p:nvPr/>
          </p:nvSpPr>
          <p:spPr>
            <a:xfrm>
              <a:off x="0" y="342487"/>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 name="Shape 116"/>
            <p:cNvSpPr txBox="1"/>
            <p:nvPr/>
          </p:nvSpPr>
          <p:spPr>
            <a:xfrm>
              <a:off x="31107" y="373595"/>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Invention of printing press (≈1440 CE)</a:t>
              </a:r>
            </a:p>
          </p:txBody>
        </p:sp>
        <p:sp>
          <p:nvSpPr>
            <p:cNvPr id="117" name="Shape 117"/>
            <p:cNvSpPr/>
            <p:nvPr/>
          </p:nvSpPr>
          <p:spPr>
            <a:xfrm>
              <a:off x="1168329" y="768397"/>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18" name="Shape 118"/>
            <p:cNvSpPr txBox="1"/>
            <p:nvPr/>
          </p:nvSpPr>
          <p:spPr>
            <a:xfrm>
              <a:off x="1168329" y="821078"/>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19" name="Shape 119"/>
            <p:cNvSpPr/>
            <p:nvPr/>
          </p:nvSpPr>
          <p:spPr>
            <a:xfrm>
              <a:off x="1486965" y="342487"/>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0" name="Shape 120"/>
            <p:cNvSpPr txBox="1"/>
            <p:nvPr/>
          </p:nvSpPr>
          <p:spPr>
            <a:xfrm>
              <a:off x="1518073" y="373595"/>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Caxton brings printing press to Britain (≈1476 CE)</a:t>
              </a:r>
            </a:p>
          </p:txBody>
        </p:sp>
        <p:sp>
          <p:nvSpPr>
            <p:cNvPr id="121" name="Shape 121"/>
            <p:cNvSpPr/>
            <p:nvPr/>
          </p:nvSpPr>
          <p:spPr>
            <a:xfrm>
              <a:off x="2655293" y="768397"/>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22" name="Shape 122"/>
            <p:cNvSpPr txBox="1"/>
            <p:nvPr/>
          </p:nvSpPr>
          <p:spPr>
            <a:xfrm>
              <a:off x="2655293" y="821078"/>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23" name="Shape 123"/>
            <p:cNvSpPr/>
            <p:nvPr/>
          </p:nvSpPr>
          <p:spPr>
            <a:xfrm>
              <a:off x="2973930" y="342487"/>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 name="Shape 124"/>
            <p:cNvSpPr txBox="1"/>
            <p:nvPr/>
          </p:nvSpPr>
          <p:spPr>
            <a:xfrm>
              <a:off x="3005038" y="373595"/>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Henry Oldenburg inaugurates PhilTrans (1665 CE)</a:t>
              </a:r>
            </a:p>
          </p:txBody>
        </p:sp>
        <p:sp>
          <p:nvSpPr>
            <p:cNvPr id="125" name="Shape 125"/>
            <p:cNvSpPr/>
            <p:nvPr/>
          </p:nvSpPr>
          <p:spPr>
            <a:xfrm>
              <a:off x="4142260" y="768397"/>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26" name="Shape 126"/>
            <p:cNvSpPr txBox="1"/>
            <p:nvPr/>
          </p:nvSpPr>
          <p:spPr>
            <a:xfrm>
              <a:off x="4142260" y="821078"/>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27" name="Shape 127"/>
            <p:cNvSpPr/>
            <p:nvPr/>
          </p:nvSpPr>
          <p:spPr>
            <a:xfrm>
              <a:off x="4460894" y="342487"/>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 name="Shape 128"/>
            <p:cNvSpPr txBox="1"/>
            <p:nvPr/>
          </p:nvSpPr>
          <p:spPr>
            <a:xfrm>
              <a:off x="4492003" y="373595"/>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Universities / research output increased (C19th -&gt; C20th)</a:t>
              </a:r>
            </a:p>
          </p:txBody>
        </p:sp>
        <p:sp>
          <p:nvSpPr>
            <p:cNvPr id="129" name="Shape 129"/>
            <p:cNvSpPr/>
            <p:nvPr/>
          </p:nvSpPr>
          <p:spPr>
            <a:xfrm>
              <a:off x="5629225" y="768397"/>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30" name="Shape 130"/>
            <p:cNvSpPr txBox="1"/>
            <p:nvPr/>
          </p:nvSpPr>
          <p:spPr>
            <a:xfrm>
              <a:off x="5629225" y="821078"/>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31" name="Shape 131"/>
            <p:cNvSpPr/>
            <p:nvPr/>
          </p:nvSpPr>
          <p:spPr>
            <a:xfrm>
              <a:off x="5947860" y="342487"/>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 name="Shape 132"/>
            <p:cNvSpPr txBox="1"/>
            <p:nvPr/>
          </p:nvSpPr>
          <p:spPr>
            <a:xfrm>
              <a:off x="5978967" y="373595"/>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ARPANET (1969)</a:t>
              </a:r>
            </a:p>
          </p:txBody>
        </p:sp>
        <p:sp>
          <p:nvSpPr>
            <p:cNvPr id="133" name="Shape 133"/>
            <p:cNvSpPr/>
            <p:nvPr/>
          </p:nvSpPr>
          <p:spPr>
            <a:xfrm>
              <a:off x="7116189" y="768397"/>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34" name="Shape 134"/>
            <p:cNvSpPr txBox="1"/>
            <p:nvPr/>
          </p:nvSpPr>
          <p:spPr>
            <a:xfrm>
              <a:off x="7116189" y="821078"/>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35" name="Shape 135"/>
            <p:cNvSpPr/>
            <p:nvPr/>
          </p:nvSpPr>
          <p:spPr>
            <a:xfrm>
              <a:off x="7434825" y="342487"/>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6" name="Shape 136"/>
            <p:cNvSpPr txBox="1"/>
            <p:nvPr/>
          </p:nvSpPr>
          <p:spPr>
            <a:xfrm>
              <a:off x="7465934" y="373595"/>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“Serials crisis” (1970s)</a:t>
              </a:r>
            </a:p>
          </p:txBody>
        </p:sp>
      </p:grpSp>
      <p:grpSp>
        <p:nvGrpSpPr>
          <p:cNvPr id="137" name="Shape 137"/>
          <p:cNvGrpSpPr/>
          <p:nvPr/>
        </p:nvGrpSpPr>
        <p:grpSpPr>
          <a:xfrm>
            <a:off x="323528" y="3861042"/>
            <a:ext cx="8496943" cy="1133679"/>
            <a:chOff x="0" y="360035"/>
            <a:chExt cx="8496943" cy="1133679"/>
          </a:xfrm>
        </p:grpSpPr>
        <p:sp>
          <p:nvSpPr>
            <p:cNvPr id="138" name="Shape 138"/>
            <p:cNvSpPr/>
            <p:nvPr/>
          </p:nvSpPr>
          <p:spPr>
            <a:xfrm>
              <a:off x="0" y="378491"/>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9" name="Shape 139"/>
            <p:cNvSpPr txBox="1"/>
            <p:nvPr/>
          </p:nvSpPr>
          <p:spPr>
            <a:xfrm>
              <a:off x="31107" y="409600"/>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WWW invented (1989)</a:t>
              </a:r>
            </a:p>
          </p:txBody>
        </p:sp>
        <p:sp>
          <p:nvSpPr>
            <p:cNvPr id="140" name="Shape 140"/>
            <p:cNvSpPr/>
            <p:nvPr/>
          </p:nvSpPr>
          <p:spPr>
            <a:xfrm>
              <a:off x="1168329"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41" name="Shape 141"/>
            <p:cNvSpPr txBox="1"/>
            <p:nvPr/>
          </p:nvSpPr>
          <p:spPr>
            <a:xfrm>
              <a:off x="1168329"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42" name="Shape 142"/>
            <p:cNvSpPr/>
            <p:nvPr/>
          </p:nvSpPr>
          <p:spPr>
            <a:xfrm>
              <a:off x="1486965" y="378491"/>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3" name="Shape 143"/>
            <p:cNvSpPr txBox="1"/>
            <p:nvPr/>
          </p:nvSpPr>
          <p:spPr>
            <a:xfrm>
              <a:off x="1518073" y="409600"/>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1</a:t>
              </a:r>
              <a:r>
                <a:rPr b="0" baseline="30000" i="0" lang="en-GB" sz="1200" u="none" cap="none" strike="noStrike">
                  <a:solidFill>
                    <a:schemeClr val="lt1"/>
                  </a:solidFill>
                  <a:latin typeface="Arial"/>
                  <a:ea typeface="Arial"/>
                  <a:cs typeface="Arial"/>
                  <a:sym typeface="Arial"/>
                </a:rPr>
                <a:t>st</a:t>
              </a:r>
              <a:r>
                <a:rPr b="0" baseline="0" i="0" lang="en-GB" sz="1200" u="none" cap="none" strike="noStrike">
                  <a:solidFill>
                    <a:schemeClr val="lt1"/>
                  </a:solidFill>
                  <a:latin typeface="Arial"/>
                  <a:ea typeface="Arial"/>
                  <a:cs typeface="Arial"/>
                  <a:sym typeface="Arial"/>
                </a:rPr>
                <a:t> peer-reviewed scientific journal on the internet (1990)</a:t>
              </a:r>
            </a:p>
          </p:txBody>
        </p:sp>
        <p:sp>
          <p:nvSpPr>
            <p:cNvPr id="144" name="Shape 144"/>
            <p:cNvSpPr/>
            <p:nvPr/>
          </p:nvSpPr>
          <p:spPr>
            <a:xfrm>
              <a:off x="2655293"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45" name="Shape 145"/>
            <p:cNvSpPr txBox="1"/>
            <p:nvPr/>
          </p:nvSpPr>
          <p:spPr>
            <a:xfrm>
              <a:off x="2655293"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46" name="Shape 146"/>
            <p:cNvSpPr/>
            <p:nvPr/>
          </p:nvSpPr>
          <p:spPr>
            <a:xfrm>
              <a:off x="2973930" y="378491"/>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7" name="Shape 147"/>
            <p:cNvSpPr txBox="1"/>
            <p:nvPr/>
          </p:nvSpPr>
          <p:spPr>
            <a:xfrm>
              <a:off x="3005038" y="409600"/>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Stevan Harnad’s “Subversive proposal” (1994)</a:t>
              </a:r>
            </a:p>
          </p:txBody>
        </p:sp>
        <p:sp>
          <p:nvSpPr>
            <p:cNvPr id="148" name="Shape 148"/>
            <p:cNvSpPr/>
            <p:nvPr/>
          </p:nvSpPr>
          <p:spPr>
            <a:xfrm>
              <a:off x="4142260"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49" name="Shape 149"/>
            <p:cNvSpPr txBox="1"/>
            <p:nvPr/>
          </p:nvSpPr>
          <p:spPr>
            <a:xfrm>
              <a:off x="4142260"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50" name="Shape 150"/>
            <p:cNvSpPr/>
            <p:nvPr/>
          </p:nvSpPr>
          <p:spPr>
            <a:xfrm>
              <a:off x="4460894" y="378491"/>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1" name="Shape 151"/>
            <p:cNvSpPr txBox="1"/>
            <p:nvPr/>
          </p:nvSpPr>
          <p:spPr>
            <a:xfrm>
              <a:off x="4492003" y="409600"/>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Budapest Open Access Initiative (2002)</a:t>
              </a:r>
            </a:p>
          </p:txBody>
        </p:sp>
        <p:sp>
          <p:nvSpPr>
            <p:cNvPr id="152" name="Shape 152"/>
            <p:cNvSpPr/>
            <p:nvPr/>
          </p:nvSpPr>
          <p:spPr>
            <a:xfrm rot="-41857">
              <a:off x="5636416" y="795090"/>
              <a:ext cx="240453" cy="263405"/>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53" name="Shape 153"/>
            <p:cNvSpPr txBox="1"/>
            <p:nvPr/>
          </p:nvSpPr>
          <p:spPr>
            <a:xfrm rot="-41857">
              <a:off x="5636419" y="848209"/>
              <a:ext cx="168317"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54" name="Shape 154"/>
            <p:cNvSpPr/>
            <p:nvPr/>
          </p:nvSpPr>
          <p:spPr>
            <a:xfrm>
              <a:off x="5976664" y="360035"/>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5" name="Shape 155"/>
            <p:cNvSpPr txBox="1"/>
            <p:nvPr/>
          </p:nvSpPr>
          <p:spPr>
            <a:xfrm>
              <a:off x="6007773" y="391142"/>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Mainstream social media (2000 – Future)</a:t>
              </a:r>
            </a:p>
          </p:txBody>
        </p:sp>
        <p:sp>
          <p:nvSpPr>
            <p:cNvPr id="156" name="Shape 156"/>
            <p:cNvSpPr/>
            <p:nvPr/>
          </p:nvSpPr>
          <p:spPr>
            <a:xfrm rot="43512">
              <a:off x="7137784" y="795247"/>
              <a:ext cx="20991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57" name="Shape 157"/>
            <p:cNvSpPr txBox="1"/>
            <p:nvPr/>
          </p:nvSpPr>
          <p:spPr>
            <a:xfrm rot="43511">
              <a:off x="7137787" y="847530"/>
              <a:ext cx="146943" cy="158043"/>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58" name="Shape 158"/>
            <p:cNvSpPr/>
            <p:nvPr/>
          </p:nvSpPr>
          <p:spPr>
            <a:xfrm>
              <a:off x="7434825" y="378491"/>
              <a:ext cx="1062118" cy="1115222"/>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9" name="Shape 159"/>
            <p:cNvSpPr txBox="1"/>
            <p:nvPr/>
          </p:nvSpPr>
          <p:spPr>
            <a:xfrm>
              <a:off x="7465934" y="409600"/>
              <a:ext cx="999902" cy="1053007"/>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Academic social media (2007 – Future)</a:t>
              </a:r>
            </a:p>
          </p:txBody>
        </p:sp>
      </p:grpSp>
      <p:grpSp>
        <p:nvGrpSpPr>
          <p:cNvPr id="160" name="Shape 160"/>
          <p:cNvGrpSpPr/>
          <p:nvPr/>
        </p:nvGrpSpPr>
        <p:grpSpPr>
          <a:xfrm>
            <a:off x="323528" y="5049234"/>
            <a:ext cx="8496943" cy="935990"/>
            <a:chOff x="0" y="468108"/>
            <a:chExt cx="8496943" cy="935990"/>
          </a:xfrm>
        </p:grpSpPr>
        <p:sp>
          <p:nvSpPr>
            <p:cNvPr id="161" name="Shape 161"/>
            <p:cNvSpPr/>
            <p:nvPr/>
          </p:nvSpPr>
          <p:spPr>
            <a:xfrm>
              <a:off x="0" y="468108"/>
              <a:ext cx="1062118" cy="935990"/>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2" name="Shape 162"/>
            <p:cNvSpPr txBox="1"/>
            <p:nvPr/>
          </p:nvSpPr>
          <p:spPr>
            <a:xfrm>
              <a:off x="27414" y="495522"/>
              <a:ext cx="1007290" cy="881162"/>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Finch report (2012)</a:t>
              </a:r>
            </a:p>
          </p:txBody>
        </p:sp>
        <p:sp>
          <p:nvSpPr>
            <p:cNvPr id="163" name="Shape 163"/>
            <p:cNvSpPr/>
            <p:nvPr/>
          </p:nvSpPr>
          <p:spPr>
            <a:xfrm>
              <a:off x="1168329"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64" name="Shape 164"/>
            <p:cNvSpPr txBox="1"/>
            <p:nvPr/>
          </p:nvSpPr>
          <p:spPr>
            <a:xfrm>
              <a:off x="1168329"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65" name="Shape 165"/>
            <p:cNvSpPr/>
            <p:nvPr/>
          </p:nvSpPr>
          <p:spPr>
            <a:xfrm>
              <a:off x="1486965" y="468108"/>
              <a:ext cx="1062118" cy="935990"/>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6" name="Shape 166"/>
            <p:cNvSpPr txBox="1"/>
            <p:nvPr/>
          </p:nvSpPr>
          <p:spPr>
            <a:xfrm>
              <a:off x="1514379" y="495522"/>
              <a:ext cx="1007290" cy="881162"/>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RCUK policy (2012)</a:t>
              </a:r>
            </a:p>
          </p:txBody>
        </p:sp>
        <p:sp>
          <p:nvSpPr>
            <p:cNvPr id="167" name="Shape 167"/>
            <p:cNvSpPr/>
            <p:nvPr/>
          </p:nvSpPr>
          <p:spPr>
            <a:xfrm>
              <a:off x="2655293"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68" name="Shape 168"/>
            <p:cNvSpPr txBox="1"/>
            <p:nvPr/>
          </p:nvSpPr>
          <p:spPr>
            <a:xfrm>
              <a:off x="2655293"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69" name="Shape 169"/>
            <p:cNvSpPr/>
            <p:nvPr/>
          </p:nvSpPr>
          <p:spPr>
            <a:xfrm>
              <a:off x="2973930" y="468108"/>
              <a:ext cx="1062118" cy="935990"/>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0" name="Shape 170"/>
            <p:cNvSpPr txBox="1"/>
            <p:nvPr/>
          </p:nvSpPr>
          <p:spPr>
            <a:xfrm>
              <a:off x="3001343" y="495522"/>
              <a:ext cx="1007290" cy="881162"/>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HEFCE announce Policy for OA in post-2014 REF  (2014)</a:t>
              </a:r>
            </a:p>
          </p:txBody>
        </p:sp>
        <p:sp>
          <p:nvSpPr>
            <p:cNvPr id="171" name="Shape 171"/>
            <p:cNvSpPr/>
            <p:nvPr/>
          </p:nvSpPr>
          <p:spPr>
            <a:xfrm>
              <a:off x="4142260"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72" name="Shape 172"/>
            <p:cNvSpPr txBox="1"/>
            <p:nvPr/>
          </p:nvSpPr>
          <p:spPr>
            <a:xfrm>
              <a:off x="4142260"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73" name="Shape 173"/>
            <p:cNvSpPr/>
            <p:nvPr/>
          </p:nvSpPr>
          <p:spPr>
            <a:xfrm>
              <a:off x="4460894" y="468108"/>
              <a:ext cx="1062118" cy="935990"/>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4" name="Shape 174"/>
            <p:cNvSpPr txBox="1"/>
            <p:nvPr/>
          </p:nvSpPr>
          <p:spPr>
            <a:xfrm>
              <a:off x="4488308" y="495522"/>
              <a:ext cx="1007290" cy="881162"/>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PORESO 2015</a:t>
              </a:r>
            </a:p>
          </p:txBody>
        </p:sp>
        <p:sp>
          <p:nvSpPr>
            <p:cNvPr id="175" name="Shape 175"/>
            <p:cNvSpPr/>
            <p:nvPr/>
          </p:nvSpPr>
          <p:spPr>
            <a:xfrm>
              <a:off x="5629225"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76" name="Shape 176"/>
            <p:cNvSpPr txBox="1"/>
            <p:nvPr/>
          </p:nvSpPr>
          <p:spPr>
            <a:xfrm>
              <a:off x="5629225"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77" name="Shape 177"/>
            <p:cNvSpPr/>
            <p:nvPr/>
          </p:nvSpPr>
          <p:spPr>
            <a:xfrm>
              <a:off x="5947860" y="468108"/>
              <a:ext cx="1062118" cy="935990"/>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8" name="Shape 178"/>
            <p:cNvSpPr txBox="1"/>
            <p:nvPr/>
          </p:nvSpPr>
          <p:spPr>
            <a:xfrm>
              <a:off x="5975273" y="495522"/>
              <a:ext cx="1007290" cy="881162"/>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April 1</a:t>
              </a:r>
              <a:r>
                <a:rPr b="0" baseline="30000" i="0" lang="en-GB" sz="1200" u="none" cap="none" strike="noStrike">
                  <a:solidFill>
                    <a:schemeClr val="lt1"/>
                  </a:solidFill>
                  <a:latin typeface="Arial"/>
                  <a:ea typeface="Arial"/>
                  <a:cs typeface="Arial"/>
                  <a:sym typeface="Arial"/>
                </a:rPr>
                <a:t>st</a:t>
              </a:r>
              <a:r>
                <a:rPr b="0" baseline="0" i="0" lang="en-GB" sz="1200" u="none" cap="none" strike="noStrike">
                  <a:solidFill>
                    <a:schemeClr val="lt1"/>
                  </a:solidFill>
                  <a:latin typeface="Arial"/>
                  <a:ea typeface="Arial"/>
                  <a:cs typeface="Arial"/>
                  <a:sym typeface="Arial"/>
                </a:rPr>
                <a:t> 2016</a:t>
              </a:r>
            </a:p>
          </p:txBody>
        </p:sp>
        <p:sp>
          <p:nvSpPr>
            <p:cNvPr id="179" name="Shape 179"/>
            <p:cNvSpPr/>
            <p:nvPr/>
          </p:nvSpPr>
          <p:spPr>
            <a:xfrm>
              <a:off x="7116189" y="804400"/>
              <a:ext cx="225169" cy="263404"/>
            </a:xfrm>
            <a:prstGeom prst="rightArrow">
              <a:avLst>
                <a:gd fmla="val 60000" name="adj1"/>
                <a:gd fmla="val 50000" name="adj2"/>
              </a:avLst>
            </a:prstGeom>
            <a:solidFill>
              <a:srgbClr val="B9B1C7"/>
            </a:solidFill>
            <a:ln>
              <a:noFill/>
            </a:ln>
          </p:spPr>
          <p:txBody>
            <a:bodyPr anchorCtr="0" anchor="ctr" bIns="91425" lIns="91425" rIns="91425" tIns="91425">
              <a:noAutofit/>
            </a:bodyPr>
            <a:lstStyle/>
            <a:p>
              <a:pPr>
                <a:spcBef>
                  <a:spcPts val="0"/>
                </a:spcBef>
                <a:buNone/>
              </a:pPr>
              <a:r>
                <a:t/>
              </a:r>
              <a:endParaRPr/>
            </a:p>
          </p:txBody>
        </p:sp>
        <p:sp>
          <p:nvSpPr>
            <p:cNvPr id="180" name="Shape 180"/>
            <p:cNvSpPr txBox="1"/>
            <p:nvPr/>
          </p:nvSpPr>
          <p:spPr>
            <a:xfrm>
              <a:off x="7116189" y="857082"/>
              <a:ext cx="157618" cy="158042"/>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420"/>
                </a:spcAft>
                <a:buNone/>
              </a:pPr>
              <a:r>
                <a:t/>
              </a:r>
              <a:endParaRPr b="0" baseline="0" i="0" sz="1200" u="none" cap="none" strike="noStrike">
                <a:solidFill>
                  <a:schemeClr val="lt1"/>
                </a:solidFill>
                <a:latin typeface="Arial"/>
                <a:ea typeface="Arial"/>
                <a:cs typeface="Arial"/>
                <a:sym typeface="Arial"/>
              </a:endParaRPr>
            </a:p>
          </p:txBody>
        </p:sp>
        <p:sp>
          <p:nvSpPr>
            <p:cNvPr id="181" name="Shape 181"/>
            <p:cNvSpPr/>
            <p:nvPr/>
          </p:nvSpPr>
          <p:spPr>
            <a:xfrm>
              <a:off x="7434825" y="468108"/>
              <a:ext cx="1062118" cy="935990"/>
            </a:xfrm>
            <a:prstGeom prst="roundRect">
              <a:avLst>
                <a:gd fmla="val 10000" name="adj"/>
              </a:avLst>
            </a:prstGeom>
            <a:solidFill>
              <a:srgbClr val="30165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2" name="Shape 182"/>
            <p:cNvSpPr txBox="1"/>
            <p:nvPr/>
          </p:nvSpPr>
          <p:spPr>
            <a:xfrm>
              <a:off x="7462239" y="495522"/>
              <a:ext cx="1007290" cy="881162"/>
            </a:xfrm>
            <a:prstGeom prst="rect">
              <a:avLst/>
            </a:prstGeom>
            <a:noFill/>
            <a:ln>
              <a:noFill/>
            </a:ln>
          </p:spPr>
          <p:txBody>
            <a:bodyPr anchorCtr="0" anchor="ctr" bIns="45700" lIns="45700" rIns="45700" tIns="45700">
              <a:noAutofit/>
            </a:bodyPr>
            <a:lstStyle/>
            <a:p>
              <a:pPr indent="0" lvl="0" marL="0" marR="0" rtl="0" algn="ctr">
                <a:lnSpc>
                  <a:spcPct val="90000"/>
                </a:lnSpc>
                <a:spcBef>
                  <a:spcPts val="0"/>
                </a:spcBef>
                <a:spcAft>
                  <a:spcPts val="420"/>
                </a:spcAft>
                <a:buSzPct val="25000"/>
                <a:buNone/>
              </a:pPr>
              <a:r>
                <a:rPr b="0" baseline="0" i="0" lang="en-GB" sz="1200" u="none" cap="none" strike="noStrike">
                  <a:solidFill>
                    <a:schemeClr val="lt1"/>
                  </a:solidFill>
                  <a:latin typeface="Arial"/>
                  <a:ea typeface="Arial"/>
                  <a:cs typeface="Arial"/>
                  <a:sym typeface="Arial"/>
                </a:rPr>
                <a:t>The Future</a:t>
              </a:r>
            </a:p>
          </p:txBody>
        </p:sp>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id="188" name="Shape 188"/>
          <p:cNvPicPr preferRelativeResize="0"/>
          <p:nvPr/>
        </p:nvPicPr>
        <p:blipFill rotWithShape="1">
          <a:blip r:embed="rId3">
            <a:alphaModFix/>
          </a:blip>
          <a:srcRect b="0" l="0" r="0" t="0"/>
          <a:stretch/>
        </p:blipFill>
        <p:spPr>
          <a:xfrm>
            <a:off x="151982" y="46592"/>
            <a:ext cx="4348008" cy="6478750"/>
          </a:xfrm>
          <a:prstGeom prst="rect">
            <a:avLst/>
          </a:prstGeom>
          <a:noFill/>
          <a:ln cap="flat" cmpd="sng" w="9525">
            <a:solidFill>
              <a:schemeClr val="accent1"/>
            </a:solidFill>
            <a:prstDash val="solid"/>
            <a:round/>
            <a:headEnd len="med" w="med" type="none"/>
            <a:tailEnd len="med" w="med" type="none"/>
          </a:ln>
        </p:spPr>
      </p:pic>
      <p:sp>
        <p:nvSpPr>
          <p:cNvPr id="189" name="Shape 189"/>
          <p:cNvSpPr txBox="1"/>
          <p:nvPr/>
        </p:nvSpPr>
        <p:spPr>
          <a:xfrm>
            <a:off x="78626" y="6485273"/>
            <a:ext cx="4565381"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000" u="none" cap="none" strike="noStrike">
                <a:solidFill>
                  <a:schemeClr val="dk1"/>
                </a:solidFill>
                <a:latin typeface="Arial"/>
                <a:ea typeface="Arial"/>
                <a:cs typeface="Arial"/>
                <a:sym typeface="Arial"/>
              </a:rPr>
              <a:t>Source </a:t>
            </a:r>
            <a:r>
              <a:rPr b="0" baseline="0" i="0" lang="en-GB" sz="1000" u="sng" cap="none" strike="noStrike">
                <a:solidFill>
                  <a:schemeClr val="hlink"/>
                </a:solidFill>
                <a:latin typeface="Arial"/>
                <a:ea typeface="Arial"/>
                <a:cs typeface="Arial"/>
                <a:sym typeface="Arial"/>
                <a:hlinkClick r:id="rId4"/>
              </a:rPr>
              <a:t>http://commons.wikimedia.org/wiki/File:1665_phil_trans_vol_i_title.png</a:t>
            </a:r>
            <a:r>
              <a:rPr b="0" baseline="0" i="0" lang="en-GB" sz="10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GB" sz="1000" u="none" cap="none" strike="noStrike">
                <a:solidFill>
                  <a:schemeClr val="dk1"/>
                </a:solidFill>
                <a:latin typeface="Arial"/>
                <a:ea typeface="Arial"/>
                <a:cs typeface="Arial"/>
                <a:sym typeface="Arial"/>
              </a:rPr>
              <a:t>This image is in the public domain because its copyright has expired.</a:t>
            </a:r>
          </a:p>
        </p:txBody>
      </p:sp>
      <p:pic>
        <p:nvPicPr>
          <p:cNvPr id="190" name="Shape 190"/>
          <p:cNvPicPr preferRelativeResize="0"/>
          <p:nvPr>
            <p:ph idx="1" type="body"/>
          </p:nvPr>
        </p:nvPicPr>
        <p:blipFill rotWithShape="1">
          <a:blip r:embed="rId5">
            <a:alphaModFix/>
          </a:blip>
          <a:srcRect b="0" l="0" r="0" t="0"/>
          <a:stretch/>
        </p:blipFill>
        <p:spPr>
          <a:xfrm>
            <a:off x="4860032" y="44623"/>
            <a:ext cx="3766572" cy="4896543"/>
          </a:xfrm>
          <a:prstGeom prst="rect">
            <a:avLst/>
          </a:prstGeom>
          <a:noFill/>
          <a:ln>
            <a:noFill/>
          </a:ln>
        </p:spPr>
      </p:pic>
      <p:sp>
        <p:nvSpPr>
          <p:cNvPr id="191" name="Shape 191"/>
          <p:cNvSpPr txBox="1"/>
          <p:nvPr/>
        </p:nvSpPr>
        <p:spPr>
          <a:xfrm>
            <a:off x="4716016" y="4901098"/>
            <a:ext cx="4104456"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000" u="none" cap="none" strike="noStrike">
                <a:solidFill>
                  <a:schemeClr val="dk1"/>
                </a:solidFill>
                <a:latin typeface="Arial"/>
                <a:ea typeface="Arial"/>
                <a:cs typeface="Arial"/>
                <a:sym typeface="Arial"/>
              </a:rPr>
              <a:t>Source: </a:t>
            </a:r>
            <a:r>
              <a:rPr b="0" baseline="0" i="0" lang="en-GB" sz="1000" u="sng" cap="none" strike="noStrike">
                <a:solidFill>
                  <a:schemeClr val="hlink"/>
                </a:solidFill>
                <a:latin typeface="Arial"/>
                <a:ea typeface="Arial"/>
                <a:cs typeface="Arial"/>
                <a:sym typeface="Arial"/>
                <a:hlinkClick r:id="rId6"/>
              </a:rPr>
              <a:t>http://commons.wikimedia.org/wiki/File:Henry_Oldenburg.jpg</a:t>
            </a:r>
          </a:p>
          <a:p>
            <a:pPr indent="0" lvl="0" marL="0" marR="0" rtl="0" algn="l">
              <a:spcBef>
                <a:spcPts val="0"/>
              </a:spcBef>
              <a:buSzPct val="25000"/>
              <a:buNone/>
            </a:pPr>
            <a:r>
              <a:rPr b="0" baseline="0" i="0" lang="en-GB" sz="1000" u="none" cap="none" strike="noStrike">
                <a:solidFill>
                  <a:schemeClr val="dk1"/>
                </a:solidFill>
                <a:latin typeface="Arial"/>
                <a:ea typeface="Arial"/>
                <a:cs typeface="Arial"/>
                <a:sym typeface="Arial"/>
              </a:rPr>
              <a:t>This image is in the public domain because its copyright has expired.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251519" y="274637"/>
            <a:ext cx="8373616"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1" baseline="0" i="0" lang="en-GB" sz="4400" u="none" cap="none" strike="noStrike">
                <a:solidFill>
                  <a:schemeClr val="accent1"/>
                </a:solidFill>
                <a:latin typeface="Arial"/>
                <a:ea typeface="Arial"/>
                <a:cs typeface="Arial"/>
                <a:sym typeface="Arial"/>
              </a:rPr>
              <a:t>Serials crisis</a:t>
            </a:r>
          </a:p>
        </p:txBody>
      </p:sp>
      <p:sp>
        <p:nvSpPr>
          <p:cNvPr id="198" name="Shape 198"/>
          <p:cNvSpPr txBox="1"/>
          <p:nvPr>
            <p:ph idx="1" type="body"/>
          </p:nvPr>
        </p:nvSpPr>
        <p:spPr>
          <a:xfrm>
            <a:off x="323528" y="1340767"/>
            <a:ext cx="4680520" cy="525658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C19th and C20th</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Number of universities/ associated research output increased</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Market with established creative source &amp; pattern of consumption</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Unsustainable price rises of traditionally published journals </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1990 - Stevan Harnad introduced Psycoloquy, the first peer-reviewed scientific journal on the internet</a:t>
            </a:r>
          </a:p>
          <a:p>
            <a:pPr indent="-342900" lvl="0" marL="342900" marR="0" rtl="0" algn="l">
              <a:spcBef>
                <a:spcPts val="440"/>
              </a:spcBef>
              <a:buClr>
                <a:schemeClr val="accent1"/>
              </a:buClr>
              <a:buSzPct val="100000"/>
              <a:buFont typeface="Arial"/>
              <a:buChar char="•"/>
            </a:pPr>
            <a:r>
              <a:rPr b="0" baseline="0" i="0" lang="en-GB" sz="2200" u="none" cap="none" strike="noStrike">
                <a:solidFill>
                  <a:schemeClr val="accent1"/>
                </a:solidFill>
                <a:latin typeface="Arial"/>
                <a:ea typeface="Arial"/>
                <a:cs typeface="Arial"/>
                <a:sym typeface="Arial"/>
              </a:rPr>
              <a:t>Paved the way for free academic publishing on the web after 1993</a:t>
            </a:r>
          </a:p>
          <a:p>
            <a:pPr indent="-215900" lvl="0" marL="342900" marR="0" rtl="0" algn="l">
              <a:spcBef>
                <a:spcPts val="400"/>
              </a:spcBef>
              <a:buClr>
                <a:schemeClr val="accent1"/>
              </a:buClr>
              <a:buFont typeface="Arial"/>
              <a:buNone/>
            </a:pPr>
            <a:r>
              <a:t/>
            </a:r>
            <a:endParaRPr b="0" baseline="0" i="0" sz="2000" u="none" cap="none" strike="noStrike">
              <a:solidFill>
                <a:schemeClr val="accent1"/>
              </a:solidFill>
              <a:latin typeface="Arial"/>
              <a:ea typeface="Arial"/>
              <a:cs typeface="Arial"/>
              <a:sym typeface="Arial"/>
            </a:endParaRPr>
          </a:p>
          <a:p>
            <a:pPr indent="-190500" lvl="0" marL="342900" marR="0" rtl="0" algn="l">
              <a:spcBef>
                <a:spcPts val="480"/>
              </a:spcBef>
              <a:buClr>
                <a:schemeClr val="accent1"/>
              </a:buClr>
              <a:buFont typeface="Arial"/>
              <a:buNone/>
            </a:pPr>
            <a:r>
              <a:t/>
            </a:r>
            <a:endParaRPr b="0" baseline="0" i="0" sz="2400" u="none" cap="none" strike="noStrike">
              <a:solidFill>
                <a:schemeClr val="accent1"/>
              </a:solidFill>
              <a:latin typeface="Arial"/>
              <a:ea typeface="Arial"/>
              <a:cs typeface="Arial"/>
              <a:sym typeface="Arial"/>
            </a:endParaRPr>
          </a:p>
        </p:txBody>
      </p:sp>
      <p:pic>
        <p:nvPicPr>
          <p:cNvPr id="199" name="Shape 199"/>
          <p:cNvPicPr preferRelativeResize="0"/>
          <p:nvPr>
            <p:ph idx="2" type="body"/>
          </p:nvPr>
        </p:nvPicPr>
        <p:blipFill rotWithShape="1">
          <a:blip r:embed="rId3">
            <a:alphaModFix/>
          </a:blip>
          <a:srcRect b="0" l="0" r="0" t="0"/>
          <a:stretch/>
        </p:blipFill>
        <p:spPr>
          <a:xfrm>
            <a:off x="4954382" y="1412775"/>
            <a:ext cx="3350032" cy="38449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eckett Theme">
  <a:themeElements>
    <a:clrScheme name="BeckettColours">
      <a:dk1>
        <a:srgbClr val="000000"/>
      </a:dk1>
      <a:lt1>
        <a:srgbClr val="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New Topic Slide">
  <a:themeElements>
    <a:clrScheme name="LeedMet Colours ">
      <a:dk1>
        <a:srgbClr val="000000"/>
      </a:dk1>
      <a:lt1>
        <a:srgbClr val="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LeedMet Colours ">
      <a:dk1>
        <a:srgbClr val="000000"/>
      </a:dk1>
      <a:lt1>
        <a:srgbClr val="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