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notesMasterIdLst>
    <p:notesMasterId r:id="rId24"/>
  </p:notesMasterIdLst>
  <p:sldIdLst>
    <p:sldId id="283" r:id="rId3"/>
    <p:sldId id="284" r:id="rId4"/>
    <p:sldId id="315" r:id="rId5"/>
    <p:sldId id="316" r:id="rId6"/>
    <p:sldId id="317" r:id="rId7"/>
    <p:sldId id="309" r:id="rId8"/>
    <p:sldId id="322" r:id="rId9"/>
    <p:sldId id="319" r:id="rId10"/>
    <p:sldId id="286" r:id="rId11"/>
    <p:sldId id="323" r:id="rId12"/>
    <p:sldId id="312" r:id="rId13"/>
    <p:sldId id="313" r:id="rId14"/>
    <p:sldId id="324" r:id="rId15"/>
    <p:sldId id="310" r:id="rId16"/>
    <p:sldId id="291" r:id="rId17"/>
    <p:sldId id="311" r:id="rId18"/>
    <p:sldId id="318" r:id="rId19"/>
    <p:sldId id="305" r:id="rId20"/>
    <p:sldId id="287" r:id="rId21"/>
    <p:sldId id="306" r:id="rId22"/>
    <p:sldId id="295"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321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331" autoAdjust="0"/>
  </p:normalViewPr>
  <p:slideViewPr>
    <p:cSldViewPr snapToGrid="0">
      <p:cViewPr varScale="1">
        <p:scale>
          <a:sx n="84" d="100"/>
          <a:sy n="84" d="100"/>
        </p:scale>
        <p:origin x="2142" y="84"/>
      </p:cViewPr>
      <p:guideLst/>
    </p:cSldViewPr>
  </p:slideViewPr>
  <p:notesTextViewPr>
    <p:cViewPr>
      <p:scale>
        <a:sx n="100" d="100"/>
        <a:sy n="100" d="100"/>
      </p:scale>
      <p:origin x="0" y="0"/>
    </p:cViewPr>
  </p:notesTextViewPr>
  <p:notesViewPr>
    <p:cSldViewPr snapToGrid="0">
      <p:cViewPr varScale="1">
        <p:scale>
          <a:sx n="84" d="100"/>
          <a:sy n="84" d="100"/>
        </p:scale>
        <p:origin x="19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Electronic resources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Sheet1!$A$3:$A$12</c:f>
              <c:strCache>
                <c:ptCount val="10"/>
                <c:pt idx="0">
                  <c:v>2005-2006</c:v>
                </c:pt>
                <c:pt idx="1">
                  <c:v>2006-2007</c:v>
                </c:pt>
                <c:pt idx="2">
                  <c:v>2007-2008</c:v>
                </c:pt>
                <c:pt idx="3">
                  <c:v>2008-2009</c:v>
                </c:pt>
                <c:pt idx="4">
                  <c:v>2009-2010</c:v>
                </c:pt>
                <c:pt idx="5">
                  <c:v>2010-2011</c:v>
                </c:pt>
                <c:pt idx="6">
                  <c:v>2011-2012</c:v>
                </c:pt>
                <c:pt idx="7">
                  <c:v>2012-2013</c:v>
                </c:pt>
                <c:pt idx="8">
                  <c:v>2013-2014</c:v>
                </c:pt>
                <c:pt idx="9">
                  <c:v>2014-2015</c:v>
                </c:pt>
              </c:strCache>
            </c:strRef>
          </c:cat>
          <c:val>
            <c:numRef>
              <c:f>Sheet1!$B$3:$B$12</c:f>
              <c:numCache>
                <c:formatCode>0%</c:formatCode>
                <c:ptCount val="10"/>
                <c:pt idx="0">
                  <c:v>0.32</c:v>
                </c:pt>
                <c:pt idx="1">
                  <c:v>0.43</c:v>
                </c:pt>
                <c:pt idx="2">
                  <c:v>0.4</c:v>
                </c:pt>
                <c:pt idx="3">
                  <c:v>0.35</c:v>
                </c:pt>
                <c:pt idx="4">
                  <c:v>0.49</c:v>
                </c:pt>
                <c:pt idx="5">
                  <c:v>0.63</c:v>
                </c:pt>
                <c:pt idx="6">
                  <c:v>0.68</c:v>
                </c:pt>
                <c:pt idx="7">
                  <c:v>0.71</c:v>
                </c:pt>
                <c:pt idx="8">
                  <c:v>0.71</c:v>
                </c:pt>
                <c:pt idx="9">
                  <c:v>0.71</c:v>
                </c:pt>
              </c:numCache>
            </c:numRef>
          </c:val>
        </c:ser>
        <c:ser>
          <c:idx val="1"/>
          <c:order val="1"/>
          <c:tx>
            <c:strRef>
              <c:f>Sheet1!$C$2</c:f>
              <c:strCache>
                <c:ptCount val="1"/>
                <c:pt idx="0">
                  <c:v>Other (includes print and other expenditure)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Sheet1!$A$3:$A$12</c:f>
              <c:strCache>
                <c:ptCount val="10"/>
                <c:pt idx="0">
                  <c:v>2005-2006</c:v>
                </c:pt>
                <c:pt idx="1">
                  <c:v>2006-2007</c:v>
                </c:pt>
                <c:pt idx="2">
                  <c:v>2007-2008</c:v>
                </c:pt>
                <c:pt idx="3">
                  <c:v>2008-2009</c:v>
                </c:pt>
                <c:pt idx="4">
                  <c:v>2009-2010</c:v>
                </c:pt>
                <c:pt idx="5">
                  <c:v>2010-2011</c:v>
                </c:pt>
                <c:pt idx="6">
                  <c:v>2011-2012</c:v>
                </c:pt>
                <c:pt idx="7">
                  <c:v>2012-2013</c:v>
                </c:pt>
                <c:pt idx="8">
                  <c:v>2013-2014</c:v>
                </c:pt>
                <c:pt idx="9">
                  <c:v>2014-2015</c:v>
                </c:pt>
              </c:strCache>
            </c:strRef>
          </c:cat>
          <c:val>
            <c:numRef>
              <c:f>Sheet1!$C$3:$C$12</c:f>
              <c:numCache>
                <c:formatCode>0%</c:formatCode>
                <c:ptCount val="10"/>
                <c:pt idx="0">
                  <c:v>0.68</c:v>
                </c:pt>
                <c:pt idx="1">
                  <c:v>0.56999999999999995</c:v>
                </c:pt>
                <c:pt idx="2">
                  <c:v>0.6</c:v>
                </c:pt>
                <c:pt idx="3">
                  <c:v>0.65</c:v>
                </c:pt>
                <c:pt idx="4">
                  <c:v>0.51</c:v>
                </c:pt>
                <c:pt idx="5">
                  <c:v>0.37</c:v>
                </c:pt>
                <c:pt idx="6">
                  <c:v>0.32</c:v>
                </c:pt>
                <c:pt idx="7">
                  <c:v>0.28999999999999998</c:v>
                </c:pt>
                <c:pt idx="8">
                  <c:v>0.28999999999999998</c:v>
                </c:pt>
                <c:pt idx="9">
                  <c:v>0.28999999999999998</c:v>
                </c:pt>
              </c:numCache>
            </c:numRef>
          </c:val>
        </c:ser>
        <c:dLbls>
          <c:showLegendKey val="0"/>
          <c:showVal val="0"/>
          <c:showCatName val="0"/>
          <c:showSerName val="0"/>
          <c:showPercent val="0"/>
          <c:showBubbleSize val="0"/>
        </c:dLbls>
        <c:gapWidth val="219"/>
        <c:overlap val="-27"/>
        <c:axId val="413790160"/>
        <c:axId val="305548248"/>
      </c:barChart>
      <c:catAx>
        <c:axId val="41379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548248"/>
        <c:crosses val="autoZero"/>
        <c:auto val="1"/>
        <c:lblAlgn val="ctr"/>
        <c:lblOffset val="100"/>
        <c:noMultiLvlLbl val="0"/>
      </c:catAx>
      <c:valAx>
        <c:axId val="305548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79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1"/>
            <a:ext cx="2945659" cy="498135"/>
          </a:xfrm>
          <a:prstGeom prst="rect">
            <a:avLst/>
          </a:prstGeom>
        </p:spPr>
        <p:txBody>
          <a:bodyPr vert="horz" lIns="91440" tIns="45720" rIns="91440" bIns="45720" rtlCol="0"/>
          <a:lstStyle>
            <a:lvl1pPr algn="r">
              <a:defRPr sz="1200"/>
            </a:lvl1pPr>
          </a:lstStyle>
          <a:p>
            <a:fld id="{7821DAF7-AE24-4A8E-9785-22B4CDE09E46}" type="datetimeFigureOut">
              <a:rPr lang="en-GB" smtClean="0"/>
              <a:t>29/07/2015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1"/>
            <a:ext cx="2945659" cy="498134"/>
          </a:xfrm>
          <a:prstGeom prst="rect">
            <a:avLst/>
          </a:prstGeom>
        </p:spPr>
        <p:txBody>
          <a:bodyPr vert="horz" lIns="91440" tIns="45720" rIns="91440" bIns="45720" rtlCol="0" anchor="b"/>
          <a:lstStyle>
            <a:lvl1pPr algn="r">
              <a:defRPr sz="1200"/>
            </a:lvl1pPr>
          </a:lstStyle>
          <a:p>
            <a:fld id="{6DDEB044-43C1-4352-B9E9-6F8BAE23F73A}" type="slidenum">
              <a:rPr lang="en-GB" smtClean="0"/>
              <a:t>‹#›</a:t>
            </a:fld>
            <a:endParaRPr lang="en-GB"/>
          </a:p>
        </p:txBody>
      </p:sp>
    </p:spTree>
    <p:extLst>
      <p:ext uri="{BB962C8B-B14F-4D97-AF65-F5344CB8AC3E}">
        <p14:creationId xmlns:p14="http://schemas.microsoft.com/office/powerpoint/2010/main" val="202558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prints.hud.ac.uk/20168/1/140423-ebooks-co-design-report-fina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ne.co/v/O0BBxr0hD2z"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vine.co/v/ea7HrldOtq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smtClean="0"/>
              <a:t>Today </a:t>
            </a:r>
            <a:r>
              <a:rPr lang="en-GB" baseline="0" dirty="0" smtClean="0"/>
              <a:t>I would like to talk to you about a preferred licensing project I led over the last year where we developed a set of preferred licensing terms for our eBooks and journals databases.</a:t>
            </a: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a:t>
            </a:fld>
            <a:endParaRPr lang="en-GB"/>
          </a:p>
        </p:txBody>
      </p:sp>
    </p:spTree>
    <p:extLst>
      <p:ext uri="{BB962C8B-B14F-4D97-AF65-F5344CB8AC3E}">
        <p14:creationId xmlns:p14="http://schemas.microsoft.com/office/powerpoint/2010/main" val="97685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Examples of best practice</a:t>
            </a:r>
          </a:p>
          <a:p>
            <a:pPr lvl="0"/>
            <a:endParaRPr lang="en-GB" dirty="0" smtClean="0"/>
          </a:p>
          <a:p>
            <a:pPr marL="285750" lvl="0" indent="-285750">
              <a:buFont typeface="Arial" panose="020B0604020202020204" pitchFamily="34" charset="0"/>
              <a:buChar char="•"/>
            </a:pPr>
            <a:r>
              <a:rPr lang="en-GB" dirty="0" smtClean="0"/>
              <a:t>Access “for all” 365 days a year </a:t>
            </a:r>
          </a:p>
          <a:p>
            <a:pPr marL="285750" lvl="0" indent="-285750">
              <a:buFont typeface="Arial" panose="020B0604020202020204" pitchFamily="34" charset="0"/>
              <a:buChar char="•"/>
            </a:pPr>
            <a:r>
              <a:rPr lang="en-GB" dirty="0" smtClean="0"/>
              <a:t>Multi-user, unlimited concurrency with some exceptions</a:t>
            </a:r>
          </a:p>
          <a:p>
            <a:pPr marL="285750" lvl="0" indent="-285750">
              <a:buFont typeface="Arial" panose="020B0604020202020204" pitchFamily="34" charset="0"/>
              <a:buChar char="•"/>
            </a:pPr>
            <a:r>
              <a:rPr lang="en-GB" dirty="0" smtClean="0"/>
              <a:t>Customer support</a:t>
            </a:r>
          </a:p>
          <a:p>
            <a:pPr marL="285750" lvl="0" indent="-285750">
              <a:buFont typeface="Arial" panose="020B0604020202020204" pitchFamily="34" charset="0"/>
              <a:buChar char="•"/>
            </a:pPr>
            <a:r>
              <a:rPr lang="en-GB" dirty="0" smtClean="0"/>
              <a:t>Standards adhered to, such as </a:t>
            </a:r>
            <a:r>
              <a:rPr lang="en-GB" dirty="0" err="1" smtClean="0"/>
              <a:t>OpenURL</a:t>
            </a:r>
            <a:r>
              <a:rPr lang="en-GB" dirty="0" smtClean="0"/>
              <a:t>, accessibility and COUNTER</a:t>
            </a:r>
          </a:p>
          <a:p>
            <a:pPr lvl="0"/>
            <a:r>
              <a:rPr lang="en-GB" dirty="0" smtClean="0"/>
              <a:t>Authorised users can </a:t>
            </a:r>
          </a:p>
          <a:p>
            <a:pPr marL="285750" lvl="0" indent="-285750">
              <a:buFont typeface="Arial" panose="020B0604020202020204" pitchFamily="34" charset="0"/>
              <a:buChar char="•"/>
            </a:pPr>
            <a:r>
              <a:rPr lang="en-GB" dirty="0" smtClean="0"/>
              <a:t>cut, paste, copy, print and save parts of the resource into electronic and print materials produced as part of their teaching, learning and research, including reading lists, </a:t>
            </a:r>
            <a:r>
              <a:rPr lang="en-GB" dirty="0" err="1" smtClean="0"/>
              <a:t>handouts</a:t>
            </a:r>
            <a:r>
              <a:rPr lang="en-GB" dirty="0" smtClean="0"/>
              <a:t> or course packs and interactive tutorials</a:t>
            </a:r>
          </a:p>
          <a:p>
            <a:pPr marL="285750" lvl="0" indent="-285750">
              <a:buFont typeface="Arial" panose="020B0604020202020204" pitchFamily="34" charset="0"/>
              <a:buChar char="•"/>
            </a:pPr>
            <a:r>
              <a:rPr lang="en-GB" dirty="0" smtClean="0"/>
              <a:t>reproduce extracts in a format that aids accessibility</a:t>
            </a:r>
          </a:p>
          <a:p>
            <a:pPr marL="285750" lvl="0" indent="-285750">
              <a:buFont typeface="Arial" panose="020B0604020202020204" pitchFamily="34" charset="0"/>
              <a:buChar char="•"/>
            </a:pPr>
            <a:endParaRPr lang="en-GB" dirty="0" smtClean="0"/>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10</a:t>
            </a:fld>
            <a:endParaRPr lang="en-GB"/>
          </a:p>
        </p:txBody>
      </p:sp>
    </p:spTree>
    <p:extLst>
      <p:ext uri="{BB962C8B-B14F-4D97-AF65-F5344CB8AC3E}">
        <p14:creationId xmlns:p14="http://schemas.microsoft.com/office/powerpoint/2010/main" val="135493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smtClean="0"/>
              <a:t>We consulted a number of sources to inform our preferred</a:t>
            </a:r>
            <a:r>
              <a:rPr lang="en-GB" sz="1200" baseline="0" dirty="0" smtClean="0"/>
              <a:t> licensing terms. </a:t>
            </a:r>
          </a:p>
          <a:p>
            <a:pPr marL="171450" lvl="0" indent="-171450">
              <a:buFont typeface="Arial" panose="020B0604020202020204" pitchFamily="34" charset="0"/>
              <a:buChar char="•"/>
            </a:pPr>
            <a:r>
              <a:rPr lang="en-GB" sz="1200" baseline="0" dirty="0" smtClean="0"/>
              <a:t>Frances Pinter’s Knowledge Unlatched was a useful starting point. His slide on what libraries want which included </a:t>
            </a:r>
            <a:r>
              <a:rPr lang="en-GB" sz="1200" dirty="0" smtClean="0"/>
              <a:t>Discovery – IP, EZ Proxy, Full bib records, Accessible on various platforms, notification when content is removed, Counter compliant usage, Perpetual access to purchased content.</a:t>
            </a:r>
            <a:r>
              <a:rPr lang="en-GB" sz="1200" baseline="0" dirty="0" smtClean="0"/>
              <a:t> helped to spell out some of the wording for our preferred terms.</a:t>
            </a:r>
          </a:p>
          <a:p>
            <a:pPr marL="171450" lvl="0" indent="-171450">
              <a:buFont typeface="Arial" panose="020B0604020202020204" pitchFamily="34" charset="0"/>
              <a:buChar char="•"/>
            </a:pPr>
            <a:r>
              <a:rPr lang="en-GB" sz="1200" dirty="0" smtClean="0"/>
              <a:t>We looked at the JISC-</a:t>
            </a:r>
            <a:r>
              <a:rPr lang="en-GB" sz="1200" dirty="0" err="1" smtClean="0"/>
              <a:t>TechDis</a:t>
            </a:r>
            <a:r>
              <a:rPr lang="en-GB" sz="1200" dirty="0" smtClean="0"/>
              <a:t> Towards Accessible e-Book Platforms report o</a:t>
            </a:r>
            <a:r>
              <a:rPr lang="en-GB" sz="1200" kern="1200" dirty="0" smtClean="0">
                <a:solidFill>
                  <a:schemeClr val="tx1"/>
                </a:solidFill>
                <a:effectLst/>
                <a:latin typeface="+mn-lt"/>
                <a:ea typeface="+mn-ea"/>
                <a:cs typeface="+mn-cs"/>
              </a:rPr>
              <a:t>n accessible e-book platforms and added relevant terms to our preferred licensing document</a:t>
            </a:r>
            <a:endParaRPr lang="en-GB" sz="1200" dirty="0" smtClean="0"/>
          </a:p>
          <a:p>
            <a:pPr marL="171450" lvl="0" indent="-171450">
              <a:buFont typeface="Arial" panose="020B0604020202020204" pitchFamily="34" charset="0"/>
              <a:buChar char="•"/>
            </a:pPr>
            <a:r>
              <a:rPr lang="en-GB" sz="1200" dirty="0" smtClean="0"/>
              <a:t>We also looked at what some</a:t>
            </a:r>
            <a:r>
              <a:rPr lang="en-GB" sz="1200" baseline="0" dirty="0" smtClean="0"/>
              <a:t> of our local benchmark universities were doing</a:t>
            </a:r>
            <a:endParaRPr lang="en-GB" sz="1200" dirty="0" smtClean="0"/>
          </a:p>
          <a:p>
            <a:pPr marL="171450" lvl="0" indent="-171450">
              <a:buFont typeface="Arial" panose="020B0604020202020204" pitchFamily="34" charset="0"/>
              <a:buChar char="•"/>
            </a:pPr>
            <a:r>
              <a:rPr lang="en-GB" sz="1200" dirty="0" smtClean="0"/>
              <a:t>University of Bradford’s accessibility audit</a:t>
            </a:r>
          </a:p>
          <a:p>
            <a:pPr marL="171450" lvl="0" indent="-171450">
              <a:buFont typeface="Arial" panose="020B0604020202020204" pitchFamily="34" charset="0"/>
              <a:buChar char="•"/>
            </a:pPr>
            <a:r>
              <a:rPr lang="en-GB" sz="1200" dirty="0" smtClean="0"/>
              <a:t>University of Hull’s </a:t>
            </a:r>
            <a:r>
              <a:rPr lang="en-GB" sz="1200" dirty="0" err="1" smtClean="0"/>
              <a:t>ebooks</a:t>
            </a:r>
            <a:r>
              <a:rPr lang="en-GB" sz="1200" dirty="0" smtClean="0"/>
              <a:t> matrix</a:t>
            </a:r>
          </a:p>
          <a:p>
            <a:pPr marL="171450" lvl="0" indent="-171450">
              <a:buFont typeface="Arial" panose="020B0604020202020204" pitchFamily="34" charset="0"/>
              <a:buChar char="•"/>
            </a:pPr>
            <a:r>
              <a:rPr lang="en-GB" sz="1200" dirty="0" smtClean="0">
                <a:hlinkClick r:id="rId3"/>
              </a:rPr>
              <a:t>http://eprints.hud.ac.uk/20168/1/140423-ebooks-co-design-report-final.pdf</a:t>
            </a:r>
            <a:endParaRPr lang="en-GB" sz="1200" dirty="0" smtClean="0"/>
          </a:p>
          <a:p>
            <a:pPr marL="171450" lvl="0" indent="-171450">
              <a:buFont typeface="Arial" panose="020B0604020202020204" pitchFamily="34" charset="0"/>
              <a:buChar char="•"/>
            </a:pPr>
            <a:r>
              <a:rPr lang="en-GB" sz="1200" dirty="0" smtClean="0"/>
              <a:t>University of Huddersfield eBooks Co-Design Report – pain points </a:t>
            </a:r>
            <a:r>
              <a:rPr lang="en-GB" dirty="0" smtClean="0"/>
              <a:t>Understand the pain points experienced by libraries in terms of management and user experience in dealing with eBooks in all their guises.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Bradford,</a:t>
            </a:r>
            <a:r>
              <a:rPr lang="en-GB" sz="1200" baseline="0" dirty="0" smtClean="0"/>
              <a:t> H</a:t>
            </a:r>
            <a:r>
              <a:rPr lang="en-GB" sz="1200" dirty="0" smtClean="0"/>
              <a:t>ull and </a:t>
            </a:r>
            <a:r>
              <a:rPr lang="en-GB" sz="1200" dirty="0" err="1" smtClean="0"/>
              <a:t>hudds</a:t>
            </a:r>
            <a:r>
              <a:rPr lang="en-GB" sz="1200" dirty="0" smtClean="0"/>
              <a:t> were evaluating what providers provide. The difference between what we were doing and what other institutions have been doing is</a:t>
            </a:r>
            <a:r>
              <a:rPr lang="en-GB" sz="1200" baseline="0" dirty="0" smtClean="0"/>
              <a:t> we were not just looking at what they do. We were highlighting what we want.</a:t>
            </a:r>
            <a:endParaRPr lang="en-GB" sz="1200" dirty="0" smtClean="0"/>
          </a:p>
          <a:p>
            <a:pPr lvl="0"/>
            <a:endParaRPr lang="en-GB" dirty="0" smtClean="0"/>
          </a:p>
          <a:p>
            <a:pPr lvl="0"/>
            <a:r>
              <a:rPr lang="en-GB" dirty="0" smtClean="0"/>
              <a:t>Devices &amp; Accessibility Licensing Standardise and simplify licensing </a:t>
            </a:r>
          </a:p>
          <a:p>
            <a:pPr lvl="0"/>
            <a:r>
              <a:rPr lang="en-GB" dirty="0" smtClean="0"/>
              <a:t>Selection Single e-book acquisition and discovery service including pricing and models </a:t>
            </a:r>
          </a:p>
          <a:p>
            <a:pPr lvl="0"/>
            <a:r>
              <a:rPr lang="en-GB" dirty="0" smtClean="0"/>
              <a:t>Evaluation &amp; Analytics Better usage stats – JUSP for e-books </a:t>
            </a:r>
          </a:p>
          <a:p>
            <a:pPr lvl="0"/>
            <a:r>
              <a:rPr lang="en-GB" dirty="0" smtClean="0"/>
              <a:t>Metadata &amp; Discovery Normalise e-book ISBNs 28 R4 I – </a:t>
            </a:r>
          </a:p>
          <a:p>
            <a:pPr lvl="0"/>
            <a:r>
              <a:rPr lang="en-GB" dirty="0" smtClean="0"/>
              <a:t>Continuing Access Provide continuing and archival access 28 R6 I - Continuing Access Preservation of DRM free content 26 R6 C – Selection Finding out what e-books are available 26 R7 F - Evaluation &amp; Analytics Share techniques for local stats collection 26 R9</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11</a:t>
            </a:fld>
            <a:endParaRPr lang="en-GB"/>
          </a:p>
        </p:txBody>
      </p:sp>
    </p:spTree>
    <p:extLst>
      <p:ext uri="{BB962C8B-B14F-4D97-AF65-F5344CB8AC3E}">
        <p14:creationId xmlns:p14="http://schemas.microsoft.com/office/powerpoint/2010/main" val="51920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GB" b="0" dirty="0" smtClean="0"/>
              <a:t>Our 3</a:t>
            </a:r>
            <a:r>
              <a:rPr lang="en-GB" b="0" baseline="30000" dirty="0" smtClean="0"/>
              <a:t>rd</a:t>
            </a:r>
            <a:r>
              <a:rPr lang="en-GB" b="0" dirty="0" smtClean="0"/>
              <a:t> and 4</a:t>
            </a:r>
            <a:r>
              <a:rPr lang="en-GB" b="0" baseline="30000" dirty="0" smtClean="0"/>
              <a:t>th</a:t>
            </a:r>
            <a:r>
              <a:rPr lang="en-GB" b="0" dirty="0" smtClean="0"/>
              <a:t> project</a:t>
            </a:r>
            <a:r>
              <a:rPr lang="en-GB" b="0" baseline="0" dirty="0" smtClean="0"/>
              <a:t> objectives were to </a:t>
            </a:r>
            <a:r>
              <a:rPr lang="en-GB" sz="1200" b="0" dirty="0" smtClean="0">
                <a:solidFill>
                  <a:schemeClr val="accent1"/>
                </a:solidFill>
              </a:rPr>
              <a:t>Define a minimum level of accessibility and mobile access functionality as standard and Identify optimum licensing terms</a:t>
            </a:r>
          </a:p>
          <a:p>
            <a:endParaRPr lang="en-GB" b="1" dirty="0" smtClean="0"/>
          </a:p>
          <a:p>
            <a:r>
              <a:rPr lang="en-GB" b="0" dirty="0" smtClean="0"/>
              <a:t>Initially the project</a:t>
            </a:r>
            <a:r>
              <a:rPr lang="en-GB" b="0" baseline="0" dirty="0" smtClean="0"/>
              <a:t> group got together to create a checklist of terms and issues that would determine whether we purchased a resource  </a:t>
            </a:r>
          </a:p>
          <a:p>
            <a:r>
              <a:rPr lang="en-GB" b="0" baseline="0" dirty="0" smtClean="0"/>
              <a:t>These included what we termed </a:t>
            </a:r>
            <a:r>
              <a:rPr lang="en-GB" b="0" dirty="0" smtClean="0"/>
              <a:t>Deal breakers’- where if  resource offered this functionality we wouldn't be able to purchase it.</a:t>
            </a:r>
          </a:p>
          <a:p>
            <a:pPr marL="285750" lvl="0" indent="-285750">
              <a:buFont typeface="Arial" panose="020B0604020202020204" pitchFamily="34" charset="0"/>
              <a:buChar char="•"/>
            </a:pPr>
            <a:r>
              <a:rPr lang="en-GB" b="0" dirty="0" smtClean="0"/>
              <a:t>Hosted on a bespoke system not compatible with ours (needs to be web-based)</a:t>
            </a:r>
          </a:p>
          <a:p>
            <a:pPr marL="285750" lvl="0" indent="-285750">
              <a:buFont typeface="Arial" panose="020B0604020202020204" pitchFamily="34" charset="0"/>
              <a:buChar char="•"/>
            </a:pPr>
            <a:r>
              <a:rPr lang="en-GB" b="0" dirty="0" smtClean="0"/>
              <a:t>‘Seat’ licences – i.e. you buy a certain number of seats; this usually ties the resource down to a particular number of PCs. Not practical for our purposes</a:t>
            </a:r>
          </a:p>
          <a:p>
            <a:pPr marL="285750" lvl="0" indent="-285750">
              <a:buFont typeface="Arial" panose="020B0604020202020204" pitchFamily="34" charset="0"/>
              <a:buChar char="•"/>
            </a:pPr>
            <a:r>
              <a:rPr lang="en-GB" b="0" dirty="0" smtClean="0"/>
              <a:t>IP only </a:t>
            </a:r>
          </a:p>
        </p:txBody>
      </p:sp>
      <p:sp>
        <p:nvSpPr>
          <p:cNvPr id="4" name="Slide Number Placeholder 3"/>
          <p:cNvSpPr>
            <a:spLocks noGrp="1"/>
          </p:cNvSpPr>
          <p:nvPr>
            <p:ph type="sldNum" sz="quarter" idx="10"/>
          </p:nvPr>
        </p:nvSpPr>
        <p:spPr/>
        <p:txBody>
          <a:bodyPr/>
          <a:lstStyle/>
          <a:p>
            <a:fld id="{6DDEB044-43C1-4352-B9E9-6F8BAE23F73A}" type="slidenum">
              <a:rPr lang="en-GB" smtClean="0"/>
              <a:t>12</a:t>
            </a:fld>
            <a:endParaRPr lang="en-GB"/>
          </a:p>
        </p:txBody>
      </p:sp>
    </p:spTree>
    <p:extLst>
      <p:ext uri="{BB962C8B-B14F-4D97-AF65-F5344CB8AC3E}">
        <p14:creationId xmlns:p14="http://schemas.microsoft.com/office/powerpoint/2010/main" val="346607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 identified some Issues with e resource</a:t>
            </a:r>
            <a:r>
              <a:rPr lang="en-GB" b="1" baseline="0" dirty="0" smtClean="0"/>
              <a:t> accessibility where we would still consider purchasing the resource but we may favour other resources that didn't have these issues.</a:t>
            </a:r>
          </a:p>
          <a:p>
            <a:r>
              <a:rPr lang="en-GB" b="1" baseline="0" dirty="0" smtClean="0"/>
              <a:t>These included </a:t>
            </a:r>
          </a:p>
          <a:p>
            <a:pPr marL="171450" indent="-171450">
              <a:buFont typeface="Arial" panose="020B0604020202020204" pitchFamily="34" charset="0"/>
              <a:buChar char="•"/>
            </a:pPr>
            <a:r>
              <a:rPr lang="en-GB" b="0" baseline="0" dirty="0" smtClean="0"/>
              <a:t>Concurrency limits</a:t>
            </a:r>
            <a:r>
              <a:rPr lang="en-GB" b="0" dirty="0" smtClean="0"/>
              <a:t>.</a:t>
            </a:r>
          </a:p>
          <a:p>
            <a:pPr marL="285750" lvl="0" indent="-285750">
              <a:buFont typeface="Arial" panose="020B0604020202020204" pitchFamily="34" charset="0"/>
              <a:buChar char="•"/>
            </a:pPr>
            <a:r>
              <a:rPr lang="en-GB" dirty="0" smtClean="0"/>
              <a:t>[</a:t>
            </a:r>
            <a:r>
              <a:rPr lang="en-GB" dirty="0" err="1" smtClean="0"/>
              <a:t>Ejournals</a:t>
            </a:r>
            <a:r>
              <a:rPr lang="en-GB" dirty="0" smtClean="0"/>
              <a:t>] – format on screen (page-turning software)</a:t>
            </a:r>
          </a:p>
          <a:p>
            <a:pPr marL="285750" lvl="0" indent="-285750">
              <a:buFont typeface="Arial" panose="020B0604020202020204" pitchFamily="34" charset="0"/>
              <a:buChar char="•"/>
            </a:pPr>
            <a:r>
              <a:rPr lang="en-GB" dirty="0" smtClean="0"/>
              <a:t>Not mobile enabled</a:t>
            </a:r>
          </a:p>
          <a:p>
            <a:pPr marL="285750" lvl="0" indent="-285750">
              <a:buFont typeface="Arial" panose="020B0604020202020204" pitchFamily="34" charset="0"/>
              <a:buChar char="•"/>
            </a:pPr>
            <a:r>
              <a:rPr lang="en-GB" dirty="0" smtClean="0"/>
              <a:t>Non-COUNTER compliant stats</a:t>
            </a:r>
          </a:p>
          <a:p>
            <a:pPr lvl="0"/>
            <a:endParaRPr lang="en-GB" dirty="0" smtClean="0"/>
          </a:p>
          <a:p>
            <a:r>
              <a:rPr lang="en-GB" b="1" dirty="0" smtClean="0"/>
              <a:t>We also put down a list of our ideal preferences</a:t>
            </a:r>
            <a:endParaRPr lang="en-GB" dirty="0" smtClean="0"/>
          </a:p>
          <a:p>
            <a:pPr lvl="0"/>
            <a:r>
              <a:rPr lang="en-GB" dirty="0" smtClean="0"/>
              <a:t>Hosted on an established platform </a:t>
            </a:r>
          </a:p>
          <a:p>
            <a:pPr lvl="0"/>
            <a:r>
              <a:rPr lang="en-GB" dirty="0" smtClean="0"/>
              <a:t>Fully integrated with Discover. [</a:t>
            </a:r>
            <a:r>
              <a:rPr lang="en-GB" dirty="0" err="1" smtClean="0"/>
              <a:t>Ejournal</a:t>
            </a:r>
            <a:r>
              <a:rPr lang="en-GB" dirty="0" smtClean="0"/>
              <a:t>] – listed on </a:t>
            </a:r>
            <a:r>
              <a:rPr lang="en-GB" dirty="0" err="1" smtClean="0"/>
              <a:t>Ebsco</a:t>
            </a:r>
            <a:r>
              <a:rPr lang="en-GB" dirty="0" smtClean="0"/>
              <a:t> A-Z Knowledge base. </a:t>
            </a:r>
          </a:p>
          <a:p>
            <a:pPr lvl="0"/>
            <a:r>
              <a:rPr lang="en-GB" dirty="0" smtClean="0"/>
              <a:t>COUNTER compliant stats with the ability for CSV download. [For journals, </a:t>
            </a:r>
            <a:r>
              <a:rPr lang="en-GB" dirty="0" err="1" smtClean="0"/>
              <a:t>compatability</a:t>
            </a:r>
            <a:r>
              <a:rPr lang="en-GB" dirty="0" smtClean="0"/>
              <a:t> with JUSP].</a:t>
            </a:r>
          </a:p>
          <a:p>
            <a:pPr lvl="0"/>
            <a:r>
              <a:rPr lang="en-GB" dirty="0" smtClean="0"/>
              <a:t>Established and knowledgeable technical support, that can help with</a:t>
            </a:r>
          </a:p>
          <a:p>
            <a:pPr lvl="1"/>
            <a:r>
              <a:rPr lang="en-GB" dirty="0" err="1" smtClean="0"/>
              <a:t>Ez</a:t>
            </a:r>
            <a:r>
              <a:rPr lang="en-GB" dirty="0" smtClean="0"/>
              <a:t>-proxy configurations</a:t>
            </a:r>
          </a:p>
          <a:p>
            <a:pPr lvl="1"/>
            <a:r>
              <a:rPr lang="en-GB" dirty="0" smtClean="0"/>
              <a:t>Statistical questions</a:t>
            </a:r>
          </a:p>
          <a:p>
            <a:pPr lvl="0"/>
            <a:r>
              <a:rPr lang="en-GB" dirty="0" smtClean="0"/>
              <a:t>Provides material for promotion of resources </a:t>
            </a:r>
          </a:p>
        </p:txBody>
      </p:sp>
      <p:sp>
        <p:nvSpPr>
          <p:cNvPr id="4" name="Slide Number Placeholder 3"/>
          <p:cNvSpPr>
            <a:spLocks noGrp="1"/>
          </p:cNvSpPr>
          <p:nvPr>
            <p:ph type="sldNum" sz="quarter" idx="10"/>
          </p:nvPr>
        </p:nvSpPr>
        <p:spPr/>
        <p:txBody>
          <a:bodyPr/>
          <a:lstStyle/>
          <a:p>
            <a:fld id="{6DDEB044-43C1-4352-B9E9-6F8BAE23F73A}" type="slidenum">
              <a:rPr lang="en-GB" smtClean="0"/>
              <a:t>13</a:t>
            </a:fld>
            <a:endParaRPr lang="en-GB"/>
          </a:p>
        </p:txBody>
      </p:sp>
    </p:spTree>
    <p:extLst>
      <p:ext uri="{BB962C8B-B14F-4D97-AF65-F5344CB8AC3E}">
        <p14:creationId xmlns:p14="http://schemas.microsoft.com/office/powerpoint/2010/main" val="12548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5"/>
            </a:pPr>
            <a:r>
              <a:rPr lang="en-GB" dirty="0" smtClean="0">
                <a:solidFill>
                  <a:schemeClr val="accent1"/>
                </a:solidFill>
              </a:rPr>
              <a:t>We then utilised this</a:t>
            </a:r>
            <a:r>
              <a:rPr lang="en-GB" baseline="0" dirty="0" smtClean="0">
                <a:solidFill>
                  <a:schemeClr val="accent1"/>
                </a:solidFill>
              </a:rPr>
              <a:t> checklist t create a </a:t>
            </a:r>
            <a:r>
              <a:rPr lang="en-GB" dirty="0" smtClean="0">
                <a:solidFill>
                  <a:schemeClr val="accent1"/>
                </a:solidFill>
              </a:rPr>
              <a:t>preferred licensing model for </a:t>
            </a:r>
            <a:r>
              <a:rPr lang="en-GB" dirty="0" err="1" smtClean="0">
                <a:solidFill>
                  <a:schemeClr val="accent1"/>
                </a:solidFill>
              </a:rPr>
              <a:t>Ebooks</a:t>
            </a:r>
            <a:r>
              <a:rPr lang="en-GB" dirty="0" smtClean="0">
                <a:solidFill>
                  <a:schemeClr val="accent1"/>
                </a:solidFill>
              </a:rPr>
              <a:t> and for Journals/Databases for use in acquisition and renewal of resources including essential and desirable characteristics of the licence</a:t>
            </a:r>
          </a:p>
          <a:p>
            <a:pPr lvl="0"/>
            <a:endParaRPr lang="en-GB" sz="1200" dirty="0" smtClean="0"/>
          </a:p>
          <a:p>
            <a:pPr marL="342900" lvl="0" indent="-342900">
              <a:buFont typeface="Arial" panose="020B0604020202020204" pitchFamily="34" charset="0"/>
              <a:buChar char="•"/>
            </a:pPr>
            <a:r>
              <a:rPr lang="en-GB" sz="1200" dirty="0" smtClean="0"/>
              <a:t>A preferred licensing document was developed with a checklist of preferred terms which were split, like a person specification for recruitment, into ‘essential’, ‘desirable’ and, ‘wish list’. </a:t>
            </a:r>
          </a:p>
          <a:p>
            <a:pPr marL="342900" lvl="0" indent="-342900">
              <a:buFont typeface="Arial" panose="020B0604020202020204" pitchFamily="34" charset="0"/>
              <a:buChar char="•"/>
            </a:pPr>
            <a:r>
              <a:rPr lang="en-GB" sz="1200" dirty="0" smtClean="0"/>
              <a:t>Put into a master template to be used when evaluating resources in future. </a:t>
            </a:r>
          </a:p>
          <a:p>
            <a:pPr marL="342900" lvl="0" indent="-342900">
              <a:buFont typeface="Arial" panose="020B0604020202020204" pitchFamily="34" charset="0"/>
              <a:buChar char="•"/>
            </a:pPr>
            <a:r>
              <a:rPr lang="en-GB" sz="1200" dirty="0" smtClean="0"/>
              <a:t>We also created a supplier template</a:t>
            </a: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14</a:t>
            </a:fld>
            <a:endParaRPr lang="en-GB"/>
          </a:p>
        </p:txBody>
      </p:sp>
    </p:spTree>
    <p:extLst>
      <p:ext uri="{BB962C8B-B14F-4D97-AF65-F5344CB8AC3E}">
        <p14:creationId xmlns:p14="http://schemas.microsoft.com/office/powerpoint/2010/main" val="145942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From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preferred licensing document we</a:t>
            </a:r>
            <a:r>
              <a:rPr lang="en-GB" sz="1200" kern="1200" baseline="0" dirty="0" smtClean="0">
                <a:solidFill>
                  <a:schemeClr val="tx1"/>
                </a:solidFill>
                <a:effectLst/>
                <a:latin typeface="+mn-lt"/>
                <a:ea typeface="+mn-ea"/>
                <a:cs typeface="+mn-cs"/>
              </a:rPr>
              <a:t> created a master template still with the essential</a:t>
            </a:r>
            <a:r>
              <a:rPr lang="en-GB" sz="1200" kern="1200" dirty="0" smtClean="0">
                <a:solidFill>
                  <a:schemeClr val="tx1"/>
                </a:solidFill>
                <a:effectLst/>
                <a:latin typeface="+mn-lt"/>
                <a:ea typeface="+mn-ea"/>
                <a:cs typeface="+mn-cs"/>
              </a:rPr>
              <a:t>, ‘desirable’ and, ‘wish list’ splits.</a:t>
            </a:r>
          </a:p>
          <a:p>
            <a:pPr lvl="0"/>
            <a:r>
              <a:rPr lang="en-GB" sz="1200" kern="1200" dirty="0" smtClean="0">
                <a:solidFill>
                  <a:schemeClr val="tx1"/>
                </a:solidFill>
                <a:effectLst/>
                <a:latin typeface="+mn-lt"/>
                <a:ea typeface="+mn-ea"/>
                <a:cs typeface="+mn-cs"/>
              </a:rPr>
              <a:t>We also  produced supplier templates to distribute to our resource providers with the essential and desirable and wish list terminology removed to ensure more authentic, transparent, consistent responses and to avoid concentration over the essential terms. </a:t>
            </a:r>
          </a:p>
          <a:p>
            <a:pPr lvl="0"/>
            <a:endParaRPr lang="en-GB" dirty="0" smtClean="0"/>
          </a:p>
          <a:p>
            <a:pPr lvl="0"/>
            <a:r>
              <a:rPr lang="en-GB" dirty="0" smtClean="0"/>
              <a:t>We identified some that were specific to </a:t>
            </a:r>
            <a:r>
              <a:rPr lang="en-GB" dirty="0" err="1" smtClean="0"/>
              <a:t>ebooks</a:t>
            </a:r>
            <a:r>
              <a:rPr lang="en-GB" dirty="0" smtClean="0"/>
              <a:t> and </a:t>
            </a:r>
            <a:r>
              <a:rPr lang="en-GB" dirty="0" err="1" smtClean="0"/>
              <a:t>ejournals</a:t>
            </a:r>
            <a:r>
              <a:rPr lang="en-GB" dirty="0" smtClean="0"/>
              <a:t> so when we send these out to our suppliers we will only send the template with the relevant criteria. </a:t>
            </a:r>
          </a:p>
          <a:p>
            <a:pPr lvl="0"/>
            <a:endParaRPr lang="en-GB" dirty="0" smtClean="0"/>
          </a:p>
          <a:p>
            <a:pPr lvl="0"/>
            <a:r>
              <a:rPr lang="en-GB" dirty="0" smtClean="0"/>
              <a:t>As you can see the template is split into themes: Access, Functionality, Financial and Cancellation/Renewal Terms, Permitted Uses and support and criteria within each theme is alphabetised</a:t>
            </a:r>
          </a:p>
          <a:p>
            <a:pPr lvl="0"/>
            <a:endParaRPr lang="en-GB" dirty="0" smtClean="0"/>
          </a:p>
          <a:p>
            <a:pPr lvl="0"/>
            <a:r>
              <a:rPr lang="en-GB" dirty="0" smtClean="0"/>
              <a:t>Yes and no column refers to whether the resource meets the stated terms or whether any further investigation or clarification is needed</a:t>
            </a:r>
            <a:r>
              <a:rPr lang="en-GB" baseline="0" dirty="0" smtClean="0"/>
              <a:t> </a:t>
            </a:r>
            <a:r>
              <a:rPr lang="en-GB" dirty="0" smtClean="0"/>
              <a:t>- these are made up. I haven’t used a real evaluation</a:t>
            </a:r>
          </a:p>
          <a:p>
            <a:pPr lvl="0"/>
            <a:endParaRPr lang="en-GB" dirty="0" smtClean="0"/>
          </a:p>
          <a:p>
            <a:pPr lvl="0"/>
            <a:r>
              <a:rPr lang="en-GB" dirty="0" smtClean="0"/>
              <a:t>We have colour coordinated the themes to make it more accessible visually but we do also have templates without the colour coding. </a:t>
            </a:r>
          </a:p>
          <a:p>
            <a:pPr lvl="0"/>
            <a:endParaRPr lang="en-GB" baseline="0" dirty="0" smtClean="0"/>
          </a:p>
          <a:p>
            <a:pPr lvl="0"/>
            <a:endParaRPr lang="en-GB" baseline="0" dirty="0" smtClean="0"/>
          </a:p>
          <a:p>
            <a:pPr lvl="0"/>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15</a:t>
            </a:fld>
            <a:endParaRPr lang="en-GB"/>
          </a:p>
        </p:txBody>
      </p:sp>
    </p:spTree>
    <p:extLst>
      <p:ext uri="{BB962C8B-B14F-4D97-AF65-F5344CB8AC3E}">
        <p14:creationId xmlns:p14="http://schemas.microsoft.com/office/powerpoint/2010/main" val="272381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So from strategic/operational</a:t>
            </a:r>
            <a:r>
              <a:rPr lang="en-GB" baseline="0" dirty="0" smtClean="0"/>
              <a:t> objective has come an improvement in day to day procedure becoming ‘business as usual’.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indent="-171450">
              <a:buFont typeface="Arial" panose="020B0604020202020204" pitchFamily="34" charset="0"/>
              <a:buChar char="•"/>
            </a:pPr>
            <a:r>
              <a:rPr lang="en-GB" sz="1200" dirty="0" smtClean="0"/>
              <a:t>The template has become embedded into policies and procedures – we are utilising the supplier template for our trialled resources</a:t>
            </a:r>
          </a:p>
          <a:p>
            <a:pPr marL="285750" lvl="0" indent="-285750">
              <a:buFont typeface="Arial" panose="020B0604020202020204" pitchFamily="34" charset="0"/>
              <a:buChar char="•"/>
            </a:pPr>
            <a:r>
              <a:rPr lang="en-GB" sz="1200" dirty="0" smtClean="0"/>
              <a:t>To ensure consistent tracking of communications and evaluations a folder has been created on the shared drive to store the templates and any communication emails. </a:t>
            </a:r>
          </a:p>
          <a:p>
            <a:pPr marL="285750" lvl="0" indent="-285750">
              <a:buFont typeface="Arial" panose="020B0604020202020204" pitchFamily="34" charset="0"/>
              <a:buChar char="•"/>
            </a:pPr>
            <a:r>
              <a:rPr lang="en-GB" sz="1200" dirty="0" smtClean="0"/>
              <a:t>We have created a marking template for supplier comparisons. We have also created a log spreadsheet to log completed evaluations. </a:t>
            </a:r>
          </a:p>
          <a:p>
            <a:pPr marL="285750" lvl="0" indent="-285750">
              <a:buFont typeface="Arial" panose="020B0604020202020204" pitchFamily="34" charset="0"/>
              <a:buChar char="•"/>
            </a:pPr>
            <a:r>
              <a:rPr lang="en-GB" sz="1200" dirty="0" smtClean="0"/>
              <a:t>We have utilised the template so far while undertaking trials of resources and are hoping the evaluation of the template will inform our decision making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We will be holding Annual review meetings of the project group to see if there have been any technical developments to incorporate into the preferred licensing terms to keep them current. </a:t>
            </a:r>
          </a:p>
          <a:p>
            <a:pPr marL="285750" lvl="0" indent="-285750">
              <a:buFont typeface="Arial" panose="020B0604020202020204" pitchFamily="34" charset="0"/>
              <a:buChar char="•"/>
            </a:pPr>
            <a:r>
              <a:rPr lang="en-GB" sz="1200" dirty="0" smtClean="0"/>
              <a:t>We plan to evaluate our existing subscribed resources against the licensing template to develop actions for each supplier/contract.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16</a:t>
            </a:fld>
            <a:endParaRPr lang="en-GB"/>
          </a:p>
        </p:txBody>
      </p:sp>
    </p:spTree>
    <p:extLst>
      <p:ext uri="{BB962C8B-B14F-4D97-AF65-F5344CB8AC3E}">
        <p14:creationId xmlns:p14="http://schemas.microsoft.com/office/powerpoint/2010/main" val="196209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Inevitably we learnt a few lessons along the way</a:t>
            </a:r>
            <a:r>
              <a:rPr lang="en-GB"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smtClean="0">
                <a:latin typeface="Arial" panose="020B0604020202020204" pitchFamily="34" charset="0"/>
                <a:cs typeface="Arial" panose="020B0604020202020204" pitchFamily="34" charset="0"/>
              </a:rPr>
              <a:t>Producing the checklist of terms in the template took time and there was a lot </a:t>
            </a:r>
            <a:r>
              <a:rPr lang="en-GB" sz="1100" b="0" kern="1200" dirty="0" smtClean="0">
                <a:solidFill>
                  <a:schemeClr val="tx1"/>
                </a:solidFill>
                <a:effectLst/>
                <a:latin typeface="Arial" panose="020B0604020202020204" pitchFamily="34" charset="0"/>
                <a:ea typeface="+mn-ea"/>
                <a:cs typeface="Arial" panose="020B0604020202020204" pitchFamily="34" charset="0"/>
              </a:rPr>
              <a:t>of discussion over phrasing and jargon. </a:t>
            </a:r>
          </a:p>
          <a:p>
            <a:pPr marL="171450" indent="-171450" algn="l">
              <a:buFont typeface="Arial" panose="020B0604020202020204" pitchFamily="34" charset="0"/>
              <a:buChar char="•"/>
            </a:pPr>
            <a:r>
              <a:rPr lang="en-GB" sz="1100" b="0" baseline="0" dirty="0" smtClean="0">
                <a:latin typeface="Arial" panose="020B0604020202020204" pitchFamily="34" charset="0"/>
                <a:cs typeface="Arial" panose="020B0604020202020204" pitchFamily="34" charset="0"/>
              </a:rPr>
              <a:t>It takes time to get results. We did use this template with one of our publishers and while they were more than willing to work with us there was a lot of toing and froing.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dirty="0" smtClean="0">
                <a:latin typeface="Arial" panose="020B0604020202020204" pitchFamily="34" charset="0"/>
                <a:cs typeface="Arial" panose="020B0604020202020204" pitchFamily="34" charset="0"/>
              </a:rPr>
              <a:t>Also we found using the template with our trialled resources took time. </a:t>
            </a:r>
            <a:r>
              <a:rPr lang="en-GB" sz="1100" b="0" kern="1200" dirty="0" smtClean="0">
                <a:solidFill>
                  <a:schemeClr val="tx1"/>
                </a:solidFill>
                <a:effectLst/>
                <a:latin typeface="Arial" panose="020B0604020202020204" pitchFamily="34" charset="0"/>
                <a:ea typeface="+mn-ea"/>
                <a:cs typeface="Arial" panose="020B0604020202020204" pitchFamily="34" charset="0"/>
              </a:rPr>
              <a:t>Each template takes about 1-2 hours to go through.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smtClean="0">
                <a:latin typeface="Arial" panose="020B0604020202020204" pitchFamily="34" charset="0"/>
                <a:ea typeface="Times New Roman" panose="02020603050405020304" pitchFamily="18" charset="0"/>
                <a:cs typeface="Arial" panose="020B0604020202020204" pitchFamily="34" charset="0"/>
              </a:rPr>
              <a:t>The</a:t>
            </a:r>
            <a:r>
              <a:rPr lang="en-GB" sz="1100" b="0" dirty="0" smtClean="0">
                <a:solidFill>
                  <a:srgbClr val="00B0F0"/>
                </a:solidFill>
                <a:latin typeface="Arial" panose="020B0604020202020204" pitchFamily="34" charset="0"/>
                <a:ea typeface="Times New Roman" panose="02020603050405020304" pitchFamily="18" charset="0"/>
                <a:cs typeface="Arial" panose="020B0604020202020204" pitchFamily="34" charset="0"/>
              </a:rPr>
              <a:t> </a:t>
            </a:r>
            <a:r>
              <a:rPr lang="en-GB" sz="1100" b="0" dirty="0" smtClean="0">
                <a:latin typeface="Arial" panose="020B0604020202020204" pitchFamily="34" charset="0"/>
                <a:ea typeface="Times New Roman" panose="02020603050405020304" pitchFamily="18" charset="0"/>
                <a:cs typeface="Arial" panose="020B0604020202020204" pitchFamily="34" charset="0"/>
              </a:rPr>
              <a:t>project highlighted the fact there is a need to have more consistent evaluation of resources and the licensing template can be used </a:t>
            </a:r>
            <a:r>
              <a:rPr lang="en-GB" sz="1100" b="0" baseline="0" dirty="0" smtClean="0">
                <a:latin typeface="Arial" panose="020B0604020202020204" pitchFamily="34" charset="0"/>
                <a:ea typeface="Times New Roman" panose="02020603050405020304" pitchFamily="18" charset="0"/>
                <a:cs typeface="Arial" panose="020B0604020202020204" pitchFamily="34" charset="0"/>
              </a:rPr>
              <a:t>to </a:t>
            </a:r>
            <a:r>
              <a:rPr lang="en-GB" sz="1100" b="0" dirty="0" smtClean="0">
                <a:latin typeface="Arial" panose="020B0604020202020204" pitchFamily="34" charset="0"/>
                <a:ea typeface="Times New Roman" panose="02020603050405020304" pitchFamily="18" charset="0"/>
                <a:cs typeface="Arial" panose="020B0604020202020204" pitchFamily="34" charset="0"/>
              </a:rPr>
              <a:t>demonstrate how we have chosen these resources. However when it comes to end of year spend and we have to purchase resources quickly</a:t>
            </a:r>
            <a:r>
              <a:rPr lang="en-GB" sz="1100" b="0" baseline="0" dirty="0" smtClean="0">
                <a:latin typeface="Arial" panose="020B0604020202020204" pitchFamily="34" charset="0"/>
                <a:ea typeface="Times New Roman" panose="02020603050405020304" pitchFamily="18" charset="0"/>
                <a:cs typeface="Arial" panose="020B0604020202020204" pitchFamily="34" charset="0"/>
              </a:rPr>
              <a:t> </a:t>
            </a:r>
            <a:r>
              <a:rPr lang="en-GB" sz="1100" b="0" dirty="0" smtClean="0">
                <a:latin typeface="Arial" panose="020B0604020202020204" pitchFamily="34" charset="0"/>
                <a:ea typeface="Times New Roman" panose="02020603050405020304" pitchFamily="18" charset="0"/>
                <a:cs typeface="Arial" panose="020B0604020202020204" pitchFamily="34" charset="0"/>
              </a:rPr>
              <a:t>sometimes we don’t have the time to evaluate potential</a:t>
            </a:r>
            <a:r>
              <a:rPr lang="en-GB" sz="1100" b="0" baseline="0" dirty="0" smtClean="0">
                <a:latin typeface="Arial" panose="020B0604020202020204" pitchFamily="34" charset="0"/>
                <a:ea typeface="Times New Roman" panose="02020603050405020304" pitchFamily="18" charset="0"/>
                <a:cs typeface="Arial" panose="020B0604020202020204" pitchFamily="34" charset="0"/>
              </a:rPr>
              <a:t> </a:t>
            </a:r>
            <a:r>
              <a:rPr lang="en-GB" sz="1100" b="0" dirty="0" smtClean="0">
                <a:latin typeface="Arial" panose="020B0604020202020204" pitchFamily="34" charset="0"/>
                <a:ea typeface="Times New Roman" panose="02020603050405020304" pitchFamily="18" charset="0"/>
                <a:cs typeface="Arial" panose="020B0604020202020204" pitchFamily="34" charset="0"/>
              </a:rPr>
              <a:t>resources thoroughly. </a:t>
            </a:r>
          </a:p>
          <a:p>
            <a:pPr marL="171450" marR="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100" b="0" dirty="0" smtClean="0">
                <a:solidFill>
                  <a:srgbClr val="000000"/>
                </a:solidFill>
                <a:latin typeface="Arial" panose="020B0604020202020204" pitchFamily="34" charset="0"/>
                <a:ea typeface="Calibri" panose="020F0502020204030204" pitchFamily="34" charset="0"/>
                <a:cs typeface="Arial" panose="020B0604020202020204" pitchFamily="34" charset="0"/>
              </a:rPr>
              <a:t>Also it became clear in this instance that when a supplier says that they “can provide service X”, what they mean is “on paper, we have the potential to provide service X”. The learning curve was at least as steep for the supplier as it was for us. </a:t>
            </a:r>
            <a:r>
              <a:rPr lang="en-GB" sz="1100" b="0" dirty="0" smtClean="0">
                <a:latin typeface="Arial" panose="020B0604020202020204" pitchFamily="34" charset="0"/>
                <a:ea typeface="Times New Roman" panose="02020603050405020304" pitchFamily="18" charset="0"/>
                <a:cs typeface="Arial" panose="020B0604020202020204" pitchFamily="34" charset="0"/>
              </a:rPr>
              <a:t>Publishers say they can do things when in reality the functionality might not yet be in place</a:t>
            </a:r>
          </a:p>
          <a:p>
            <a:pPr marL="171450" marR="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100" b="0" dirty="0" smtClean="0">
                <a:latin typeface="Arial" panose="020B0604020202020204" pitchFamily="34" charset="0"/>
                <a:ea typeface="Times New Roman" panose="02020603050405020304" pitchFamily="18" charset="0"/>
                <a:cs typeface="Arial" panose="020B0604020202020204" pitchFamily="34" charset="0"/>
              </a:rPr>
              <a:t>Google docs and group representation might need rethinking. Took time to upload</a:t>
            </a:r>
            <a:r>
              <a:rPr lang="en-GB" sz="1100" b="0" baseline="0" dirty="0" smtClean="0">
                <a:latin typeface="Arial" panose="020B0604020202020204" pitchFamily="34" charset="0"/>
                <a:ea typeface="Times New Roman" panose="02020603050405020304" pitchFamily="18" charset="0"/>
                <a:cs typeface="Arial" panose="020B0604020202020204" pitchFamily="34" charset="0"/>
              </a:rPr>
              <a:t> on google docs. Sometimes it was quicker to just use the shared drive, We had things saved on the shared drive anyway so there was a bit of duplication. </a:t>
            </a:r>
          </a:p>
          <a:p>
            <a:pPr marL="171450" marR="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100" b="0" baseline="0" dirty="0" smtClean="0">
                <a:latin typeface="Arial" panose="020B0604020202020204" pitchFamily="34" charset="0"/>
                <a:ea typeface="Times New Roman" panose="02020603050405020304" pitchFamily="18" charset="0"/>
                <a:cs typeface="Arial" panose="020B0604020202020204" pitchFamily="34" charset="0"/>
              </a:rPr>
              <a:t>Having such a large group meant sometimes we couldn’t get everyone to attend. However the positive was there was always enough people to have a meaningful meeting and as we held the meeting at both of our campuses there was always someone around to attend.</a:t>
            </a:r>
          </a:p>
          <a:p>
            <a:pPr marL="171450" marR="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100" b="0" baseline="0" dirty="0" smtClean="0">
                <a:latin typeface="Arial" panose="020B0604020202020204" pitchFamily="34" charset="0"/>
                <a:ea typeface="Times New Roman" panose="02020603050405020304" pitchFamily="18" charset="0"/>
                <a:cs typeface="Arial" panose="020B0604020202020204" pitchFamily="34" charset="0"/>
              </a:rPr>
              <a:t>Was a good development opportunity for our library services assistants and got them more involved in the wider library </a:t>
            </a:r>
            <a:endParaRPr lang="en-GB" sz="1100" b="0" dirty="0" smtClean="0">
              <a:latin typeface="Arial" panose="020B060402020202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15000"/>
              </a:lnSpc>
              <a:spcBef>
                <a:spcPts val="0"/>
              </a:spcBef>
              <a:spcAft>
                <a:spcPts val="1000"/>
              </a:spcAft>
              <a:buClrTx/>
              <a:buSzTx/>
              <a:buFontTx/>
              <a:buNone/>
              <a:tabLst/>
              <a:defRPr/>
            </a:pPr>
            <a:endParaRPr lang="en-GB"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17</a:t>
            </a:fld>
            <a:endParaRPr lang="en-GB"/>
          </a:p>
        </p:txBody>
      </p:sp>
    </p:spTree>
    <p:extLst>
      <p:ext uri="{BB962C8B-B14F-4D97-AF65-F5344CB8AC3E}">
        <p14:creationId xmlns:p14="http://schemas.microsoft.com/office/powerpoint/2010/main" val="32338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rPr>
              <a:t> We have a more consistent, transparent evaluation of resources with a more rigorous process to manage and store this data for use in future which should hopefully avoid duplication of work with the same resources being evaluated again.</a:t>
            </a:r>
          </a:p>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rPr>
              <a:t> This preferred licensing process should aid evaluation and decision making to ensure more cost effective use of budgets in the long run.</a:t>
            </a:r>
            <a:endParaRPr lang="en-GB"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anose="020F0502020204030204" pitchFamily="34" charset="0"/>
                <a:ea typeface="Times New Roman" panose="02020603050405020304" pitchFamily="18" charset="0"/>
                <a:cs typeface="Times New Roman" panose="02020603050405020304" pitchFamily="18" charset="0"/>
              </a:rPr>
              <a:t>Through utilising the preferred licensing terms checklist we have had a success with one of our e-book suppliers and are now able to use cover images for publicity purposes. This was one of our preferred terms on our checklist related to ensuring value for money and return on investment through promotion of new e-books on social media. </a:t>
            </a:r>
          </a:p>
          <a:p>
            <a:endParaRPr lang="en-GB" baseline="0" dirty="0" smtClean="0"/>
          </a:p>
          <a:p>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18</a:t>
            </a:fld>
            <a:endParaRPr lang="en-GB"/>
          </a:p>
        </p:txBody>
      </p:sp>
    </p:spTree>
    <p:extLst>
      <p:ext uri="{BB962C8B-B14F-4D97-AF65-F5344CB8AC3E}">
        <p14:creationId xmlns:p14="http://schemas.microsoft.com/office/powerpoint/2010/main" val="73451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rPr>
              <a:t>Through utilising the preferred licensing terms checklist we have had a success with one of our e-book suppliers and are now able to use cover images for publicity purposes. This was one of our preferred terms on our checklist related to ensuring value for money and return on investment through promotion of new e-books on social media. </a:t>
            </a:r>
          </a:p>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hlinkClick r:id="rId3"/>
              </a:rPr>
              <a:t>https://vine.co/v/O0BBxr0hD2z</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hlinkClick r:id="rId4"/>
              </a:rPr>
              <a:t>https://vine.co/v/ea7HrldOtqF</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19</a:t>
            </a:fld>
            <a:endParaRPr lang="en-GB"/>
          </a:p>
        </p:txBody>
      </p:sp>
    </p:spTree>
    <p:extLst>
      <p:ext uri="{BB962C8B-B14F-4D97-AF65-F5344CB8AC3E}">
        <p14:creationId xmlns:p14="http://schemas.microsoft.com/office/powerpoint/2010/main" val="104460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Why did we do it?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last 10 years has seen a massive movement from print to electronic journals in Higher Education. The move to e-books has increased in the last 5 years with a number of libraries preferring</a:t>
            </a:r>
            <a:r>
              <a:rPr lang="en-GB" sz="1200" kern="1200" baseline="0" dirty="0" smtClean="0">
                <a:solidFill>
                  <a:schemeClr val="tx1"/>
                </a:solidFill>
                <a:effectLst/>
                <a:latin typeface="+mn-lt"/>
                <a:ea typeface="+mn-ea"/>
                <a:cs typeface="+mn-cs"/>
              </a:rPr>
              <a:t> to purchase the eBook as the primary option. </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general feeling is users expect</a:t>
            </a:r>
            <a:r>
              <a:rPr lang="en-GB" sz="1200" kern="1200" baseline="0" dirty="0" smtClean="0">
                <a:solidFill>
                  <a:schemeClr val="tx1"/>
                </a:solidFill>
                <a:effectLst/>
                <a:latin typeface="+mn-lt"/>
                <a:ea typeface="+mn-ea"/>
                <a:cs typeface="+mn-cs"/>
              </a:rPr>
              <a:t> libraries to </a:t>
            </a:r>
            <a:r>
              <a:rPr lang="en-GB" sz="1200" kern="1200" dirty="0" smtClean="0">
                <a:solidFill>
                  <a:schemeClr val="tx1"/>
                </a:solidFill>
                <a:effectLst/>
                <a:latin typeface="+mn-lt"/>
                <a:ea typeface="+mn-ea"/>
                <a:cs typeface="+mn-cs"/>
              </a:rPr>
              <a:t>have all the resources they need electronically</a:t>
            </a:r>
            <a:r>
              <a:rPr lang="en-GB"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Generation Y (our current students brought up using amazon</a:t>
            </a:r>
            <a:r>
              <a:rPr lang="en-GB" sz="1200" kern="1200" baseline="0" dirty="0" smtClean="0">
                <a:solidFill>
                  <a:schemeClr val="tx1"/>
                </a:solidFill>
                <a:effectLst/>
                <a:latin typeface="+mn-lt"/>
                <a:ea typeface="+mn-ea"/>
                <a:cs typeface="+mn-cs"/>
              </a:rPr>
              <a:t> and being able to get products at the touch of a button or the swipe of a smart phone)</a:t>
            </a:r>
            <a:r>
              <a:rPr lang="en-GB" sz="1200" kern="1200" dirty="0" smtClean="0">
                <a:solidFill>
                  <a:schemeClr val="tx1"/>
                </a:solidFill>
                <a:effectLst/>
                <a:latin typeface="+mn-lt"/>
                <a:ea typeface="+mn-ea"/>
                <a:cs typeface="+mn-cs"/>
              </a:rPr>
              <a:t> expect a lot and expect it now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it is no longer just about providing e-resources it’s about providing the right resources. It’s the value to that student.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as librarians need to ensure that the resources we are purchasing are fit for purpose. This was the impetus for our preferred licensing project. </a:t>
            </a:r>
          </a:p>
        </p:txBody>
      </p:sp>
      <p:sp>
        <p:nvSpPr>
          <p:cNvPr id="4" name="Slide Number Placeholder 3"/>
          <p:cNvSpPr>
            <a:spLocks noGrp="1"/>
          </p:cNvSpPr>
          <p:nvPr>
            <p:ph type="sldNum" sz="quarter" idx="10"/>
          </p:nvPr>
        </p:nvSpPr>
        <p:spPr/>
        <p:txBody>
          <a:bodyPr/>
          <a:lstStyle/>
          <a:p>
            <a:fld id="{6DDEB044-43C1-4352-B9E9-6F8BAE23F73A}" type="slidenum">
              <a:rPr lang="en-GB" smtClean="0"/>
              <a:t>2</a:t>
            </a:fld>
            <a:endParaRPr lang="en-GB"/>
          </a:p>
        </p:txBody>
      </p:sp>
    </p:spTree>
    <p:extLst>
      <p:ext uri="{BB962C8B-B14F-4D97-AF65-F5344CB8AC3E}">
        <p14:creationId xmlns:p14="http://schemas.microsoft.com/office/powerpoint/2010/main" val="268518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Academic Librarians able to use template with academics ‘will it meet these requirements?’ </a:t>
            </a:r>
          </a:p>
          <a:p>
            <a:pPr marL="342900" lvl="0" indent="-342900">
              <a:spcAft>
                <a:spcPts val="0"/>
              </a:spcAft>
              <a:buFont typeface="Symbol" panose="05050102010706020507" pitchFamily="18" charset="2"/>
              <a:buChar char=""/>
            </a:pP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Hopefully the preferred licensing template will be utilised by the academic</a:t>
            </a:r>
            <a:r>
              <a:rPr lang="en-GB" sz="1200" b="0" baseline="0" dirty="0" smtClean="0">
                <a:solidFill>
                  <a:srgbClr val="321959"/>
                </a:solidFill>
                <a:latin typeface="Arial" panose="020B0604020202020204" pitchFamily="34" charset="0"/>
                <a:ea typeface="Calibri" panose="020F0502020204030204" pitchFamily="34" charset="0"/>
                <a:cs typeface="Arial" panose="020B0604020202020204" pitchFamily="34" charset="0"/>
              </a:rPr>
              <a:t> staff</a:t>
            </a: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 so when they are requesting new resources they are better informed over what types of resources we can purchase with regard to licensing and accessibility. We do get requests for resources that are o</a:t>
            </a:r>
            <a:r>
              <a:rPr lang="en-GB" sz="1200" b="0" baseline="0" dirty="0" smtClean="0">
                <a:solidFill>
                  <a:srgbClr val="321959"/>
                </a:solidFill>
                <a:latin typeface="Arial" panose="020B0604020202020204" pitchFamily="34" charset="0"/>
                <a:ea typeface="Calibri" panose="020F0502020204030204" pitchFamily="34" charset="0"/>
                <a:cs typeface="Arial" panose="020B0604020202020204" pitchFamily="34" charset="0"/>
              </a:rPr>
              <a:t>nly for single named users with individual logins that need particular bits of software installing.</a:t>
            </a: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We are hoping to further use the template to demonstrate value and assessment following trials (with REG &amp; academics)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Potentially working with JISC and The Northern Collaboration group – </a:t>
            </a:r>
            <a:r>
              <a:rPr lang="en-GB" sz="1200" b="0" dirty="0" err="1" smtClean="0">
                <a:solidFill>
                  <a:srgbClr val="321959"/>
                </a:solidFill>
                <a:latin typeface="Arial" panose="020B0604020202020204" pitchFamily="34" charset="0"/>
                <a:ea typeface="Calibri" panose="020F0502020204030204" pitchFamily="34" charset="0"/>
                <a:cs typeface="Arial" panose="020B0604020202020204" pitchFamily="34" charset="0"/>
              </a:rPr>
              <a:t>Elly</a:t>
            </a: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 recently attended a meeting where the discussion was on this topic.</a:t>
            </a:r>
          </a:p>
          <a:p>
            <a:pPr marL="342900" lvl="0" indent="-342900">
              <a:spcAft>
                <a:spcPts val="0"/>
              </a:spcAft>
              <a:buFont typeface="Symbol" panose="05050102010706020507" pitchFamily="18" charset="2"/>
              <a:buChar char=""/>
            </a:pP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Further embedding into day to day</a:t>
            </a:r>
          </a:p>
          <a:p>
            <a:pPr marL="342900" lvl="0" indent="-342900">
              <a:spcAft>
                <a:spcPts val="0"/>
              </a:spcAft>
              <a:buFont typeface="Symbol" panose="05050102010706020507" pitchFamily="18" charset="2"/>
              <a:buChar char=""/>
            </a:pPr>
            <a:r>
              <a:rPr lang="en-GB" sz="1200" b="0" dirty="0" smtClean="0">
                <a:solidFill>
                  <a:srgbClr val="321959"/>
                </a:solidFill>
                <a:latin typeface="Arial" panose="020B0604020202020204" pitchFamily="34" charset="0"/>
                <a:ea typeface="Calibri" panose="020F0502020204030204" pitchFamily="34" charset="0"/>
                <a:cs typeface="Arial" panose="020B0604020202020204" pitchFamily="34" charset="0"/>
              </a:rPr>
              <a:t>Revisiting all resources not just new</a:t>
            </a:r>
          </a:p>
          <a:p>
            <a:pPr marL="0" lvl="0" indent="0">
              <a:spcAft>
                <a:spcPts val="0"/>
              </a:spcAft>
              <a:buFont typeface="Symbol" panose="05050102010706020507" pitchFamily="18" charset="2"/>
              <a:buNone/>
            </a:pPr>
            <a:endParaRPr lang="en-GB" sz="1200" b="1" dirty="0" smtClean="0">
              <a:solidFill>
                <a:srgbClr val="321959"/>
              </a:solidFill>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DDEB044-43C1-4352-B9E9-6F8BAE23F73A}" type="slidenum">
              <a:rPr lang="en-GB" smtClean="0"/>
              <a:t>20</a:t>
            </a:fld>
            <a:endParaRPr lang="en-GB"/>
          </a:p>
        </p:txBody>
      </p:sp>
    </p:spTree>
    <p:extLst>
      <p:ext uri="{BB962C8B-B14F-4D97-AF65-F5344CB8AC3E}">
        <p14:creationId xmlns:p14="http://schemas.microsoft.com/office/powerpoint/2010/main" val="211944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EB044-43C1-4352-B9E9-6F8BAE23F73A}" type="slidenum">
              <a:rPr lang="en-GB" smtClean="0"/>
              <a:t>21</a:t>
            </a:fld>
            <a:endParaRPr lang="en-GB"/>
          </a:p>
        </p:txBody>
      </p:sp>
    </p:spTree>
    <p:extLst>
      <p:ext uri="{BB962C8B-B14F-4D97-AF65-F5344CB8AC3E}">
        <p14:creationId xmlns:p14="http://schemas.microsoft.com/office/powerpoint/2010/main" val="184052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Arial" panose="020B0604020202020204" pitchFamily="34" charset="0"/>
                <a:ea typeface="+mn-ea"/>
                <a:cs typeface="Arial" panose="020B0604020202020204" pitchFamily="34" charset="0"/>
              </a:rPr>
              <a:t>We have found that since their introduction, e-books have been slower to develop than other e-resources and the standard product and licence terms offered by publishers and aggregators are proving less suitable to our University’s needs. </a:t>
            </a:r>
          </a:p>
          <a:p>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Clr>
                <a:srgbClr val="262626"/>
              </a:buClr>
              <a:buFont typeface="Arial" pitchFamily="34" charset="0"/>
              <a:buChar char="•"/>
              <a:defRPr/>
            </a:pPr>
            <a:r>
              <a:rPr lang="en-GB" sz="1100" b="0" kern="0" dirty="0" smtClean="0">
                <a:solidFill>
                  <a:srgbClr val="262626"/>
                </a:solidFill>
                <a:latin typeface="Arial" panose="020B0604020202020204" pitchFamily="34" charset="0"/>
                <a:cs typeface="Arial" panose="020B0604020202020204" pitchFamily="34" charset="0"/>
              </a:rPr>
              <a:t>Although we have seen an increase in e-book provision access is problematic –</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r>
              <a:rPr lang="en-GB" sz="1100" b="0" kern="0" dirty="0" smtClean="0">
                <a:solidFill>
                  <a:srgbClr val="262626"/>
                </a:solidFill>
                <a:latin typeface="Arial" panose="020B0604020202020204" pitchFamily="34" charset="0"/>
                <a:cs typeface="Arial" panose="020B0604020202020204" pitchFamily="34" charset="0"/>
              </a:rPr>
              <a:t>Each</a:t>
            </a:r>
            <a:r>
              <a:rPr lang="en-GB" sz="1100" b="0" kern="0" baseline="0" dirty="0" smtClean="0">
                <a:solidFill>
                  <a:srgbClr val="262626"/>
                </a:solidFill>
                <a:latin typeface="Arial" panose="020B0604020202020204" pitchFamily="34" charset="0"/>
                <a:cs typeface="Arial" panose="020B0604020202020204" pitchFamily="34" charset="0"/>
              </a:rPr>
              <a:t> provider has d</a:t>
            </a:r>
            <a:r>
              <a:rPr lang="en-GB" sz="1100" b="0" kern="0" dirty="0" smtClean="0">
                <a:solidFill>
                  <a:srgbClr val="262626"/>
                </a:solidFill>
                <a:latin typeface="Arial" panose="020B0604020202020204" pitchFamily="34" charset="0"/>
                <a:cs typeface="Arial" panose="020B0604020202020204" pitchFamily="34" charset="0"/>
              </a:rPr>
              <a:t>iff access and license models. There are differences in the number of concurrent users. There</a:t>
            </a:r>
            <a:r>
              <a:rPr lang="en-GB" sz="1100" b="0" kern="0" baseline="0" dirty="0" smtClean="0">
                <a:solidFill>
                  <a:srgbClr val="262626"/>
                </a:solidFill>
                <a:latin typeface="Arial" panose="020B0604020202020204" pitchFamily="34" charset="0"/>
                <a:cs typeface="Arial" panose="020B0604020202020204" pitchFamily="34" charset="0"/>
              </a:rPr>
              <a:t> are a number of </a:t>
            </a:r>
            <a:r>
              <a:rPr lang="en-GB" sz="1100" b="0" kern="0" dirty="0" smtClean="0">
                <a:solidFill>
                  <a:srgbClr val="262626"/>
                </a:solidFill>
                <a:latin typeface="Arial" panose="020B0604020202020204" pitchFamily="34" charset="0"/>
                <a:cs typeface="Arial" panose="020B0604020202020204" pitchFamily="34" charset="0"/>
              </a:rPr>
              <a:t>authentication issues with</a:t>
            </a:r>
            <a:r>
              <a:rPr lang="en-GB" sz="1100" b="0" kern="0" baseline="0" dirty="0" smtClean="0">
                <a:solidFill>
                  <a:srgbClr val="262626"/>
                </a:solidFill>
                <a:latin typeface="Arial" panose="020B0604020202020204" pitchFamily="34" charset="0"/>
                <a:cs typeface="Arial" panose="020B0604020202020204" pitchFamily="34" charset="0"/>
              </a:rPr>
              <a:t> users </a:t>
            </a:r>
            <a:r>
              <a:rPr lang="en-GB" sz="1100" b="0" kern="0" dirty="0" smtClean="0">
                <a:solidFill>
                  <a:srgbClr val="262626"/>
                </a:solidFill>
                <a:latin typeface="Arial" panose="020B0604020202020204" pitchFamily="34" charset="0"/>
                <a:cs typeface="Arial" panose="020B0604020202020204" pitchFamily="34" charset="0"/>
              </a:rPr>
              <a:t>having to login twice</a:t>
            </a:r>
            <a:r>
              <a:rPr lang="en-GB" sz="1100" b="0" kern="0" baseline="0" dirty="0" smtClean="0">
                <a:solidFill>
                  <a:srgbClr val="262626"/>
                </a:solidFill>
                <a:latin typeface="Arial" panose="020B0604020202020204" pitchFamily="34" charset="0"/>
                <a:cs typeface="Arial" panose="020B0604020202020204" pitchFamily="34" charset="0"/>
              </a:rPr>
              <a:t> and</a:t>
            </a:r>
            <a:r>
              <a:rPr lang="en-GB" sz="1100" b="0" kern="0" dirty="0" smtClean="0">
                <a:solidFill>
                  <a:srgbClr val="262626"/>
                </a:solidFill>
                <a:latin typeface="Arial" panose="020B0604020202020204" pitchFamily="34" charset="0"/>
                <a:cs typeface="Arial" panose="020B0604020202020204" pitchFamily="34" charset="0"/>
              </a:rPr>
              <a:t> accessibility on mobile devices </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r>
              <a:rPr lang="en-GB" sz="1100" kern="0" dirty="0" smtClean="0">
                <a:solidFill>
                  <a:srgbClr val="262626"/>
                </a:solidFill>
                <a:latin typeface="Arial" panose="020B0604020202020204" pitchFamily="34" charset="0"/>
                <a:cs typeface="Arial" panose="020B0604020202020204" pitchFamily="34" charset="0"/>
              </a:rPr>
              <a:t>Although there majority of our eJournals are accessible we do still have some that</a:t>
            </a:r>
            <a:r>
              <a:rPr lang="en-GB" sz="1100" kern="0" baseline="0" dirty="0" smtClean="0">
                <a:solidFill>
                  <a:srgbClr val="262626"/>
                </a:solidFill>
                <a:latin typeface="Arial" panose="020B0604020202020204" pitchFamily="34" charset="0"/>
                <a:cs typeface="Arial" panose="020B0604020202020204" pitchFamily="34" charset="0"/>
              </a:rPr>
              <a:t> aren’t as accessible and have p</a:t>
            </a:r>
            <a:r>
              <a:rPr lang="en-GB" sz="1100" kern="0" dirty="0" smtClean="0">
                <a:solidFill>
                  <a:srgbClr val="262626"/>
                </a:solidFill>
                <a:latin typeface="Arial" panose="020B0604020202020204" pitchFamily="34" charset="0"/>
                <a:cs typeface="Arial" panose="020B0604020202020204" pitchFamily="34" charset="0"/>
              </a:rPr>
              <a:t>age turning software  which doesn't not work particularly on a mobile device</a:t>
            </a:r>
            <a:endParaRPr lang="en-GB" sz="1100" b="0" kern="0" dirty="0" smtClean="0">
              <a:solidFill>
                <a:srgbClr val="262626"/>
              </a:solidFill>
              <a:latin typeface="Arial" panose="020B0604020202020204" pitchFamily="34" charset="0"/>
              <a:cs typeface="Arial" panose="020B0604020202020204" pitchFamily="34" charset="0"/>
            </a:endParaRPr>
          </a:p>
          <a:p>
            <a:pPr marL="171450" indent="-171450">
              <a:buClr>
                <a:srgbClr val="262626"/>
              </a:buClr>
              <a:buFont typeface="Arial" pitchFamily="34" charset="0"/>
              <a:buChar char="•"/>
              <a:defRPr/>
            </a:pPr>
            <a:r>
              <a:rPr lang="en-GB" sz="1100" b="0" kern="0" dirty="0" smtClean="0">
                <a:solidFill>
                  <a:srgbClr val="262626"/>
                </a:solidFill>
                <a:latin typeface="Arial" panose="020B0604020202020204" pitchFamily="34" charset="0"/>
                <a:cs typeface="Arial" panose="020B0604020202020204" pitchFamily="34" charset="0"/>
              </a:rPr>
              <a:t>There are problems with DRM </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r>
              <a:rPr lang="en-GB" sz="1100" b="0" kern="0" dirty="0" smtClean="0">
                <a:solidFill>
                  <a:srgbClr val="262626"/>
                </a:solidFill>
                <a:latin typeface="Arial" panose="020B0604020202020204" pitchFamily="34" charset="0"/>
                <a:cs typeface="Arial" panose="020B0604020202020204" pitchFamily="34" charset="0"/>
              </a:rPr>
              <a:t>There are issues with accessibility for users with impairments – particularly  visual or upper limb. There are too many clicks to access, there is a lack</a:t>
            </a:r>
            <a:r>
              <a:rPr lang="en-GB" sz="1100" b="0" kern="0" baseline="0" dirty="0" smtClean="0">
                <a:solidFill>
                  <a:srgbClr val="262626"/>
                </a:solidFill>
                <a:latin typeface="Arial" panose="020B0604020202020204" pitchFamily="34" charset="0"/>
                <a:cs typeface="Arial" panose="020B0604020202020204" pitchFamily="34" charset="0"/>
              </a:rPr>
              <a:t> of compatibility with screen reader software and no provision of proper e-copies.</a:t>
            </a:r>
            <a:r>
              <a:rPr lang="en-GB" sz="1100" b="0" kern="0" dirty="0" smtClean="0">
                <a:solidFill>
                  <a:srgbClr val="262626"/>
                </a:solidFill>
                <a:latin typeface="Arial" panose="020B0604020202020204" pitchFamily="34" charset="0"/>
                <a:cs typeface="Arial" panose="020B0604020202020204" pitchFamily="34" charset="0"/>
              </a:rPr>
              <a:t> </a:t>
            </a:r>
          </a:p>
          <a:p>
            <a:pPr marL="171450" indent="-171450">
              <a:buClr>
                <a:srgbClr val="262626"/>
              </a:buClr>
              <a:buFont typeface="Arial" pitchFamily="34" charset="0"/>
              <a:buChar char="•"/>
              <a:defRPr/>
            </a:pPr>
            <a:r>
              <a:rPr lang="en-GB" sz="1100" b="0" kern="0" dirty="0" smtClean="0">
                <a:solidFill>
                  <a:srgbClr val="262626"/>
                </a:solidFill>
                <a:latin typeface="Arial" panose="020B0604020202020204" pitchFamily="34" charset="0"/>
                <a:cs typeface="Arial" panose="020B0604020202020204" pitchFamily="34" charset="0"/>
              </a:rPr>
              <a:t>We need to marry customer expectations with supplier capabilities – We n</a:t>
            </a:r>
            <a:r>
              <a:rPr lang="en-GB" sz="1100" b="0" dirty="0" smtClean="0">
                <a:latin typeface="Arial" panose="020B0604020202020204" pitchFamily="34" charset="0"/>
                <a:cs typeface="Arial" panose="020B0604020202020204" pitchFamily="34" charset="0"/>
              </a:rPr>
              <a:t>eed to find the middle ground between what publishers</a:t>
            </a:r>
            <a:r>
              <a:rPr lang="en-GB" sz="1100" b="0" baseline="0" dirty="0" smtClean="0">
                <a:latin typeface="Arial" panose="020B0604020202020204" pitchFamily="34" charset="0"/>
                <a:cs typeface="Arial" panose="020B0604020202020204" pitchFamily="34" charset="0"/>
              </a:rPr>
              <a:t> are willing to offer and what our users expect. What publishers offer is sometimes not what users want</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r>
              <a:rPr lang="en-GB" sz="1100" b="0" kern="0" dirty="0" smtClean="0">
                <a:solidFill>
                  <a:srgbClr val="262626"/>
                </a:solidFill>
                <a:latin typeface="Arial" panose="020B0604020202020204" pitchFamily="34" charset="0"/>
                <a:cs typeface="Arial" panose="020B0604020202020204" pitchFamily="34" charset="0"/>
              </a:rPr>
              <a:t>For </a:t>
            </a:r>
            <a:r>
              <a:rPr lang="en-GB" sz="1100" b="0" kern="0" dirty="0" err="1" smtClean="0">
                <a:solidFill>
                  <a:srgbClr val="262626"/>
                </a:solidFill>
                <a:latin typeface="Arial" panose="020B0604020202020204" pitchFamily="34" charset="0"/>
                <a:cs typeface="Arial" panose="020B0604020202020204" pitchFamily="34" charset="0"/>
              </a:rPr>
              <a:t>eg</a:t>
            </a:r>
            <a:r>
              <a:rPr lang="en-GB" sz="1100" b="0" kern="0" dirty="0" smtClean="0">
                <a:solidFill>
                  <a:srgbClr val="262626"/>
                </a:solidFill>
                <a:latin typeface="Arial" panose="020B0604020202020204" pitchFamily="34" charset="0"/>
                <a:cs typeface="Arial" panose="020B0604020202020204" pitchFamily="34" charset="0"/>
              </a:rPr>
              <a:t> Personalised services vs easy access – Our students</a:t>
            </a:r>
            <a:r>
              <a:rPr lang="en-GB" sz="1100" b="0" baseline="0" dirty="0" smtClean="0">
                <a:latin typeface="Arial" panose="020B0604020202020204" pitchFamily="34" charset="0"/>
                <a:cs typeface="Arial" panose="020B0604020202020204" pitchFamily="34" charset="0"/>
              </a:rPr>
              <a:t> just want to access the resource quickly using their university login not an individual password that may give them additional functionality.</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endParaRPr lang="en-GB" sz="1100" b="0" baseline="0" dirty="0" smtClean="0">
              <a:latin typeface="Arial" panose="020B0604020202020204" pitchFamily="34" charset="0"/>
              <a:cs typeface="Arial" panose="020B0604020202020204" pitchFamily="34" charset="0"/>
            </a:endParaRPr>
          </a:p>
          <a:p>
            <a:pPr marL="0" indent="0">
              <a:buClr>
                <a:srgbClr val="262626"/>
              </a:buClr>
              <a:buFont typeface="Arial" pitchFamily="34" charset="0"/>
              <a:buNone/>
              <a:defRPr/>
            </a:pPr>
            <a:endParaRPr lang="en-GB" sz="1100" b="0" baseline="0" dirty="0" smtClean="0">
              <a:latin typeface="Arial" panose="020B0604020202020204" pitchFamily="34" charset="0"/>
              <a:cs typeface="Arial" panose="020B0604020202020204" pitchFamily="34" charset="0"/>
            </a:endParaRPr>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3</a:t>
            </a:fld>
            <a:endParaRPr lang="en-GB"/>
          </a:p>
        </p:txBody>
      </p:sp>
    </p:spTree>
    <p:extLst>
      <p:ext uri="{BB962C8B-B14F-4D97-AF65-F5344CB8AC3E}">
        <p14:creationId xmlns:p14="http://schemas.microsoft.com/office/powerpoint/2010/main" val="11093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262626"/>
              </a:buClr>
              <a:buFont typeface="Arial" pitchFamily="34" charset="0"/>
              <a:buNone/>
              <a:defRPr/>
            </a:pPr>
            <a:r>
              <a:rPr lang="en-GB" sz="1200" kern="0" dirty="0" smtClean="0">
                <a:solidFill>
                  <a:srgbClr val="262626"/>
                </a:solidFill>
                <a:latin typeface="Arial" panose="020B0604020202020204" pitchFamily="34" charset="0"/>
                <a:cs typeface="Arial" panose="020B0604020202020204" pitchFamily="34" charset="0"/>
              </a:rPr>
              <a:t>Over the last 10 years our spend on electronic resources has gone up from</a:t>
            </a:r>
            <a:r>
              <a:rPr lang="en-GB" sz="1200" kern="0" baseline="0" dirty="0" smtClean="0">
                <a:solidFill>
                  <a:srgbClr val="262626"/>
                </a:solidFill>
                <a:latin typeface="Arial" panose="020B0604020202020204" pitchFamily="34" charset="0"/>
                <a:cs typeface="Arial" panose="020B0604020202020204" pitchFamily="34" charset="0"/>
              </a:rPr>
              <a:t> 32% to 71%.</a:t>
            </a:r>
            <a:endParaRPr lang="en-GB" sz="1200" kern="0" dirty="0" smtClean="0">
              <a:solidFill>
                <a:srgbClr val="262626"/>
              </a:solidFill>
              <a:latin typeface="Arial" panose="020B0604020202020204" pitchFamily="34" charset="0"/>
              <a:cs typeface="Arial" panose="020B0604020202020204" pitchFamily="34" charset="0"/>
            </a:endParaRPr>
          </a:p>
          <a:p>
            <a:pPr marL="0" indent="0">
              <a:buClr>
                <a:srgbClr val="262626"/>
              </a:buClr>
              <a:buFont typeface="Arial" pitchFamily="34" charset="0"/>
              <a:buNone/>
              <a:defRPr/>
            </a:pPr>
            <a:r>
              <a:rPr lang="en-GB" sz="1200" kern="0" dirty="0" smtClean="0">
                <a:solidFill>
                  <a:srgbClr val="262626"/>
                </a:solidFill>
                <a:latin typeface="Arial" panose="020B0604020202020204" pitchFamily="34" charset="0"/>
                <a:cs typeface="Arial" panose="020B0604020202020204" pitchFamily="34" charset="0"/>
              </a:rPr>
              <a:t>Our library budgets are not necessarily increasing to match the increase in spending. </a:t>
            </a:r>
            <a:r>
              <a:rPr lang="en-GB" sz="1200" kern="0" baseline="0" dirty="0" smtClean="0">
                <a:solidFill>
                  <a:srgbClr val="262626"/>
                </a:solidFill>
                <a:latin typeface="Arial" panose="020B0604020202020204" pitchFamily="34" charset="0"/>
                <a:cs typeface="Arial" panose="020B0604020202020204" pitchFamily="34" charset="0"/>
              </a:rPr>
              <a:t>We are now at a level where it is not sustainable for us to continue to spend increasing amounts on e resources. The emphasis is on value for money and return on investment. </a:t>
            </a:r>
          </a:p>
          <a:p>
            <a:pPr marL="0" indent="0">
              <a:buClr>
                <a:srgbClr val="262626"/>
              </a:buClr>
              <a:buFont typeface="Arial" pitchFamily="34" charset="0"/>
              <a:buNone/>
              <a:defRPr/>
            </a:pPr>
            <a:r>
              <a:rPr lang="en-GB" sz="1200" kern="0" dirty="0" smtClean="0">
                <a:solidFill>
                  <a:srgbClr val="262626"/>
                </a:solidFill>
                <a:latin typeface="Arial" panose="020B0604020202020204" pitchFamily="34" charset="0"/>
                <a:cs typeface="Arial" panose="020B0604020202020204" pitchFamily="34" charset="0"/>
              </a:rPr>
              <a:t>I</a:t>
            </a:r>
            <a:r>
              <a:rPr lang="en-GB" sz="1200" dirty="0" smtClean="0"/>
              <a:t>t is no longer just about providing e-resources it’s about providing the right resources. </a:t>
            </a:r>
          </a:p>
          <a:p>
            <a:pPr marL="0" indent="0">
              <a:buClr>
                <a:srgbClr val="262626"/>
              </a:buClr>
              <a:buFont typeface="Arial" pitchFamily="34" charset="0"/>
              <a:buNone/>
              <a:defRPr/>
            </a:pPr>
            <a:r>
              <a:rPr lang="en-GB" sz="1200" dirty="0" smtClean="0"/>
              <a:t>Through</a:t>
            </a:r>
            <a:r>
              <a:rPr lang="en-GB" sz="1200" baseline="0" dirty="0" smtClean="0"/>
              <a:t> our </a:t>
            </a:r>
            <a:r>
              <a:rPr lang="en-GB" sz="1200" baseline="0" dirty="0" err="1" smtClean="0"/>
              <a:t>ebook</a:t>
            </a:r>
            <a:r>
              <a:rPr lang="en-GB" sz="1200" baseline="0" dirty="0" smtClean="0"/>
              <a:t> usage stats we have noticed that  our e</a:t>
            </a:r>
            <a:r>
              <a:rPr lang="en-GB" sz="1200" dirty="0" smtClean="0"/>
              <a:t>-books are currently providing less value for money than they were 1-2 years ago. </a:t>
            </a:r>
          </a:p>
          <a:p>
            <a:pPr marL="0" indent="0">
              <a:buClr>
                <a:srgbClr val="262626"/>
              </a:buClr>
              <a:buFont typeface="Arial" pitchFamily="34" charset="0"/>
              <a:buNone/>
              <a:defRPr/>
            </a:pPr>
            <a:endParaRPr lang="en-GB" sz="1200" dirty="0" smtClean="0"/>
          </a:p>
          <a:p>
            <a:pPr marL="0" indent="0">
              <a:buClr>
                <a:srgbClr val="262626"/>
              </a:buClr>
              <a:buFont typeface="Arial" pitchFamily="34" charset="0"/>
              <a:buNone/>
              <a:defRPr/>
            </a:pPr>
            <a:r>
              <a:rPr lang="en-GB" sz="1200" dirty="0" smtClean="0"/>
              <a:t>Which was why we decided to set out a checklist of things we wanted to</a:t>
            </a:r>
            <a:r>
              <a:rPr lang="en-GB" sz="1200" baseline="0" dirty="0" smtClean="0"/>
              <a:t> see with regard to the e-resources to ensure they are viable for our users needs.</a:t>
            </a:r>
            <a:endParaRPr lang="en-GB" sz="1200" dirty="0" smtClean="0"/>
          </a:p>
          <a:p>
            <a:pPr marL="342900" indent="-342900">
              <a:buClr>
                <a:srgbClr val="262626"/>
              </a:buClr>
              <a:buFont typeface="Arial" pitchFamily="34" charset="0"/>
              <a:buChar char="•"/>
              <a:defRPr/>
            </a:pPr>
            <a:endParaRPr lang="en-GB" sz="1200" b="1" kern="0" dirty="0">
              <a:solidFill>
                <a:srgbClr val="262626"/>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DDEB044-43C1-4352-B9E9-6F8BAE23F73A}" type="slidenum">
              <a:rPr lang="en-GB" smtClean="0"/>
              <a:t>4</a:t>
            </a:fld>
            <a:endParaRPr lang="en-GB"/>
          </a:p>
        </p:txBody>
      </p:sp>
    </p:spTree>
    <p:extLst>
      <p:ext uri="{BB962C8B-B14F-4D97-AF65-F5344CB8AC3E}">
        <p14:creationId xmlns:p14="http://schemas.microsoft.com/office/powerpoint/2010/main" val="358896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Like many libraries, at Leeds Beckett, we have been using statistics to assess how well and how hard our e-resources have been working for us.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smtClean="0"/>
              <a:t> E-journal data is more consistent and reliable than that for e-books but the overall trends are clear and we have noticed</a:t>
            </a:r>
            <a:r>
              <a:rPr lang="en-GB" sz="1100" baseline="0" dirty="0" smtClean="0"/>
              <a:t> that </a:t>
            </a:r>
            <a:r>
              <a:rPr lang="en-GB" sz="1100" dirty="0" smtClean="0"/>
              <a:t>e-books are currently providing less value for money than they were 1-2 years ago. We wanted to increase our usage of </a:t>
            </a:r>
            <a:r>
              <a:rPr lang="en-GB" sz="1100" dirty="0" err="1" smtClean="0"/>
              <a:t>ebooks</a:t>
            </a:r>
            <a:r>
              <a:rPr lang="en-GB" sz="1100" dirty="0" smtClean="0"/>
              <a:t>. However we do find it difficult to monitor usage when comparing </a:t>
            </a:r>
            <a:r>
              <a:rPr lang="en-GB" sz="1100" dirty="0" err="1" smtClean="0"/>
              <a:t>ebook</a:t>
            </a:r>
            <a:r>
              <a:rPr lang="en-GB" sz="1100" dirty="0" smtClean="0"/>
              <a:t> providers.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0" dirty="0" smtClean="0">
                <a:solidFill>
                  <a:srgbClr val="262626"/>
                </a:solidFill>
                <a:latin typeface="Arial" panose="020B0604020202020204" pitchFamily="34" charset="0"/>
                <a:cs typeface="Arial" panose="020B0604020202020204" pitchFamily="34" charset="0"/>
              </a:rPr>
              <a:t>There</a:t>
            </a:r>
            <a:r>
              <a:rPr lang="en-GB" sz="1100" kern="0" baseline="0" dirty="0" smtClean="0">
                <a:solidFill>
                  <a:srgbClr val="262626"/>
                </a:solidFill>
                <a:latin typeface="Arial" panose="020B0604020202020204" pitchFamily="34" charset="0"/>
                <a:cs typeface="Arial" panose="020B0604020202020204" pitchFamily="34" charset="0"/>
              </a:rPr>
              <a:t> are i</a:t>
            </a:r>
            <a:r>
              <a:rPr lang="en-GB" sz="1100" kern="0" dirty="0" smtClean="0">
                <a:solidFill>
                  <a:srgbClr val="262626"/>
                </a:solidFill>
                <a:latin typeface="Arial" panose="020B0604020202020204" pitchFamily="34" charset="0"/>
                <a:cs typeface="Arial" panose="020B0604020202020204" pitchFamily="34" charset="0"/>
              </a:rPr>
              <a:t>nconsistent usage statistics between eBook providers with different providers</a:t>
            </a:r>
            <a:r>
              <a:rPr lang="en-GB" sz="1100" kern="0" baseline="0" dirty="0" smtClean="0">
                <a:solidFill>
                  <a:srgbClr val="262626"/>
                </a:solidFill>
                <a:latin typeface="Arial" panose="020B0604020202020204" pitchFamily="34" charset="0"/>
                <a:cs typeface="Arial" panose="020B0604020202020204" pitchFamily="34" charset="0"/>
              </a:rPr>
              <a:t> defining </a:t>
            </a:r>
            <a:r>
              <a:rPr lang="en-GB" sz="1100" kern="0" dirty="0" smtClean="0">
                <a:solidFill>
                  <a:srgbClr val="262626"/>
                </a:solidFill>
                <a:latin typeface="Arial" panose="020B0604020202020204" pitchFamily="34" charset="0"/>
                <a:cs typeface="Arial" panose="020B0604020202020204" pitchFamily="34" charset="0"/>
              </a:rPr>
              <a:t>BR2 in different ways. Some count BR2 as a chapter download while others define</a:t>
            </a:r>
            <a:r>
              <a:rPr lang="en-GB" sz="1100" kern="0" baseline="0" dirty="0" smtClean="0">
                <a:solidFill>
                  <a:srgbClr val="262626"/>
                </a:solidFill>
                <a:latin typeface="Arial" panose="020B0604020202020204" pitchFamily="34" charset="0"/>
                <a:cs typeface="Arial" panose="020B0604020202020204" pitchFamily="34" charset="0"/>
              </a:rPr>
              <a:t> it as a page</a:t>
            </a:r>
            <a:r>
              <a:rPr lang="en-GB" sz="1100" kern="0" dirty="0" smtClean="0">
                <a:solidFill>
                  <a:srgbClr val="262626"/>
                </a:solidFill>
                <a:latin typeface="Arial" panose="020B0604020202020204" pitchFamily="34" charset="0"/>
                <a:cs typeface="Arial" panose="020B0604020202020204" pitchFamily="34" charset="0"/>
              </a:rPr>
              <a:t> view</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r>
              <a:rPr lang="en-GB" sz="1100" dirty="0" smtClean="0"/>
              <a:t>With this project we wanted to put down what we would ideally want to see in our </a:t>
            </a:r>
            <a:r>
              <a:rPr lang="en-GB" sz="1100" dirty="0" err="1" smtClean="0"/>
              <a:t>ebook</a:t>
            </a:r>
            <a:r>
              <a:rPr lang="en-GB" sz="1100" dirty="0" smtClean="0"/>
              <a:t> stats onto paper </a:t>
            </a:r>
            <a:r>
              <a:rPr lang="en-GB" sz="1100" baseline="0" dirty="0" smtClean="0"/>
              <a:t>to lobby publishers to create better stats collection so we can consistently compare</a:t>
            </a:r>
          </a:p>
          <a:p>
            <a:pPr marL="171450" marR="0" indent="-171450" algn="l" defTabSz="914400" rtl="0" eaLnBrk="1" fontAlgn="auto" latinLnBrk="0" hangingPunct="1">
              <a:lnSpc>
                <a:spcPct val="100000"/>
              </a:lnSpc>
              <a:spcBef>
                <a:spcPts val="0"/>
              </a:spcBef>
              <a:spcAft>
                <a:spcPts val="0"/>
              </a:spcAft>
              <a:buClr>
                <a:srgbClr val="262626"/>
              </a:buClr>
              <a:buSzTx/>
              <a:buFont typeface="Arial" pitchFamily="34" charset="0"/>
              <a:buChar char="•"/>
              <a:tabLst/>
              <a:defRPr/>
            </a:pPr>
            <a:r>
              <a:rPr lang="en-GB" sz="1100" dirty="0" smtClean="0"/>
              <a:t>As mentioned on the previous slide we need to ensure our resources are producing a ROI . While some are more</a:t>
            </a:r>
            <a:r>
              <a:rPr lang="en-GB" sz="1100" baseline="0" dirty="0" smtClean="0"/>
              <a:t> open </a:t>
            </a:r>
            <a:r>
              <a:rPr lang="en-GB" sz="1100" dirty="0" smtClean="0"/>
              <a:t>some of the </a:t>
            </a:r>
            <a:r>
              <a:rPr lang="en-GB" sz="1100" dirty="0" err="1" smtClean="0"/>
              <a:t>ebook</a:t>
            </a:r>
            <a:r>
              <a:rPr lang="en-GB" sz="1100" dirty="0" smtClean="0"/>
              <a:t> publishers are becoming stricter with regard to concurrency and how many users can access at</a:t>
            </a:r>
            <a:r>
              <a:rPr lang="en-GB" sz="1100" baseline="0" dirty="0" smtClean="0"/>
              <a:t> a time</a:t>
            </a:r>
            <a:r>
              <a:rPr lang="en-GB" sz="1100" dirty="0" smtClean="0"/>
              <a:t> – the </a:t>
            </a:r>
            <a:r>
              <a:rPr lang="en-GB" sz="1100" dirty="0" err="1" smtClean="0"/>
              <a:t>jnls</a:t>
            </a:r>
            <a:r>
              <a:rPr lang="en-GB" sz="1100" dirty="0" smtClean="0"/>
              <a:t> model became more consistent</a:t>
            </a:r>
          </a:p>
          <a:p>
            <a:pPr marL="171450" indent="-171450">
              <a:buClr>
                <a:srgbClr val="262626"/>
              </a:buClr>
              <a:buFont typeface="Arial" pitchFamily="34" charset="0"/>
              <a:buChar char="•"/>
              <a:defRPr/>
            </a:pPr>
            <a:r>
              <a:rPr lang="en-GB" sz="1100" dirty="0" smtClean="0"/>
              <a:t>With our</a:t>
            </a:r>
            <a:r>
              <a:rPr lang="en-GB" sz="1100" baseline="0" dirty="0" smtClean="0"/>
              <a:t> increased</a:t>
            </a:r>
            <a:r>
              <a:rPr lang="en-GB" sz="1100" dirty="0" smtClean="0"/>
              <a:t> spend on </a:t>
            </a:r>
            <a:r>
              <a:rPr lang="en-GB" sz="1100" dirty="0" err="1" smtClean="0"/>
              <a:t>ebooks</a:t>
            </a:r>
            <a:r>
              <a:rPr lang="en-GB" sz="1100" baseline="0" dirty="0" smtClean="0"/>
              <a:t> we wanted to ensure increase in usage and return on investment therefore we wanted to promote them. One of the best ways to do this is through social media but a number of the </a:t>
            </a:r>
            <a:r>
              <a:rPr lang="en-GB" sz="1100" baseline="0" dirty="0" err="1" smtClean="0"/>
              <a:t>ebook</a:t>
            </a:r>
            <a:r>
              <a:rPr lang="en-GB" sz="1100" baseline="0" dirty="0" smtClean="0"/>
              <a:t> providers would not allow us to post cover images via twitter and Facebook thus This became one of the terms in our preferred license.</a:t>
            </a:r>
            <a:endParaRPr lang="en-GB" sz="1100" dirty="0"/>
          </a:p>
        </p:txBody>
      </p:sp>
      <p:sp>
        <p:nvSpPr>
          <p:cNvPr id="4" name="Slide Number Placeholder 3"/>
          <p:cNvSpPr>
            <a:spLocks noGrp="1"/>
          </p:cNvSpPr>
          <p:nvPr>
            <p:ph type="sldNum" sz="quarter" idx="10"/>
          </p:nvPr>
        </p:nvSpPr>
        <p:spPr/>
        <p:txBody>
          <a:bodyPr/>
          <a:lstStyle/>
          <a:p>
            <a:fld id="{6DDEB044-43C1-4352-B9E9-6F8BAE23F73A}" type="slidenum">
              <a:rPr lang="en-GB" smtClean="0"/>
              <a:t>5</a:t>
            </a:fld>
            <a:endParaRPr lang="en-GB"/>
          </a:p>
        </p:txBody>
      </p:sp>
    </p:spTree>
    <p:extLst>
      <p:ext uri="{BB962C8B-B14F-4D97-AF65-F5344CB8AC3E}">
        <p14:creationId xmlns:p14="http://schemas.microsoft.com/office/powerpoint/2010/main" val="275967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the</a:t>
            </a:r>
            <a:r>
              <a:rPr lang="en-GB" sz="1200" baseline="0" dirty="0" smtClean="0"/>
              <a:t> 2014-15</a:t>
            </a:r>
            <a:r>
              <a:rPr lang="en-GB" sz="1200" dirty="0" smtClean="0"/>
              <a:t> Libraries and Learning Innovation Operational Plan which fed</a:t>
            </a:r>
            <a:r>
              <a:rPr lang="en-GB" sz="1200" baseline="0" dirty="0" smtClean="0"/>
              <a:t> into the Universities strategic plan </a:t>
            </a:r>
            <a:r>
              <a:rPr lang="en-GB" sz="1200" dirty="0" smtClean="0"/>
              <a:t>one of the objectives was to Develop preferred licensing criteria for individual and package </a:t>
            </a:r>
            <a:r>
              <a:rPr lang="en-GB" sz="1200" dirty="0" err="1" smtClean="0"/>
              <a:t>Ebooks</a:t>
            </a:r>
            <a:r>
              <a:rPr lang="en-GB" sz="1200" dirty="0" smtClean="0"/>
              <a:t> and EJournals and databases for use in negotiation with providers.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project had importance at</a:t>
            </a:r>
            <a:r>
              <a:rPr lang="en-GB" sz="1200" baseline="0" dirty="0" smtClean="0"/>
              <a:t> institutional level as well as library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r>
              <a:rPr lang="en-GB" sz="1200" dirty="0" smtClean="0"/>
              <a:t>In September 2014 a project plan was taken to our LLI management team which stated the intention to address the objective by developing a set of preferred licensing terms, encompassing both essential and desirable features, for use in negotiation with suppliers. </a:t>
            </a:r>
          </a:p>
          <a:p>
            <a:endParaRPr lang="en-GB" sz="1200" baseline="0" dirty="0" smtClean="0"/>
          </a:p>
          <a:p>
            <a:pPr marL="0" indent="0">
              <a:buFont typeface="Arial" panose="020B0604020202020204" pitchFamily="34" charset="0"/>
              <a:buNone/>
            </a:pPr>
            <a:r>
              <a:rPr lang="en-GB" sz="1200" dirty="0" smtClean="0"/>
              <a:t>A</a:t>
            </a:r>
            <a:r>
              <a:rPr lang="en-GB" sz="1200" baseline="0" dirty="0" smtClean="0"/>
              <a:t> project group was set up which held regular meetings. This was a short term project which was completed in March and a closure report was taken to the march LLI management team meeting</a:t>
            </a:r>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6</a:t>
            </a:fld>
            <a:endParaRPr lang="en-GB"/>
          </a:p>
        </p:txBody>
      </p:sp>
    </p:spTree>
    <p:extLst>
      <p:ext uri="{BB962C8B-B14F-4D97-AF65-F5344CB8AC3E}">
        <p14:creationId xmlns:p14="http://schemas.microsoft.com/office/powerpoint/2010/main" val="87501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group consisted</a:t>
            </a:r>
            <a:r>
              <a:rPr lang="en-GB" baseline="0" dirty="0" smtClean="0"/>
              <a:t> of various representatives from Libraries and Learning Innovation.</a:t>
            </a:r>
          </a:p>
          <a:p>
            <a:r>
              <a:rPr lang="en-GB" baseline="0" dirty="0" smtClean="0"/>
              <a:t>We wanted a broad perspective and everyone brought a different insight.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wanted to use different people from different areas (not just Learning Resources) so we had lots of different viewpoints e.g. Academic Librarians, Disability Support, representatives</a:t>
            </a:r>
            <a:r>
              <a:rPr lang="en-GB" baseline="0" dirty="0" smtClean="0"/>
              <a:t> from copyright and licensing and our </a:t>
            </a:r>
            <a:r>
              <a:rPr lang="en-GB" dirty="0" smtClean="0"/>
              <a:t>ISLs – who deal with </a:t>
            </a:r>
            <a:r>
              <a:rPr lang="en-GB" dirty="0" err="1" smtClean="0"/>
              <a:t>eresource</a:t>
            </a:r>
            <a:r>
              <a:rPr lang="en-GB" dirty="0" smtClean="0"/>
              <a:t> accesses,</a:t>
            </a:r>
          </a:p>
          <a:p>
            <a:endParaRPr lang="en-GB" baseline="0" dirty="0" smtClean="0"/>
          </a:p>
          <a:p>
            <a:r>
              <a:rPr lang="en-GB" baseline="0" dirty="0" smtClean="0"/>
              <a:t>We also invited 2 of the Library assistants to give them some experience of working on a project group at this level and to gat feedback form them as they work on the frontline services including the desk and the Telephone enquiry Service where they get a number of 1</a:t>
            </a:r>
            <a:r>
              <a:rPr lang="en-GB" baseline="30000" dirty="0" smtClean="0"/>
              <a:t>st</a:t>
            </a:r>
            <a:r>
              <a:rPr lang="en-GB" baseline="0" dirty="0" smtClean="0"/>
              <a:t> line e-resource queries</a:t>
            </a: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7</a:t>
            </a:fld>
            <a:endParaRPr lang="en-GB"/>
          </a:p>
        </p:txBody>
      </p:sp>
    </p:spTree>
    <p:extLst>
      <p:ext uri="{BB962C8B-B14F-4D97-AF65-F5344CB8AC3E}">
        <p14:creationId xmlns:p14="http://schemas.microsoft.com/office/powerpoint/2010/main" val="244994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Group tried using Google docs to share, edit and update documentation. While it was useful having all the documents in one place where multiple people could update them at the same time as</a:t>
            </a:r>
            <a:r>
              <a:rPr lang="en-GB" sz="1200" kern="1200" baseline="0" dirty="0" smtClean="0">
                <a:solidFill>
                  <a:schemeClr val="tx1"/>
                </a:solidFill>
                <a:effectLst/>
                <a:latin typeface="+mn-lt"/>
                <a:ea typeface="+mn-ea"/>
                <a:cs typeface="+mn-cs"/>
              </a:rPr>
              <a:t> with anything new there were a few hiccups. It took a while to get everyone set up and uploading documents into google docs wasn't as straightforward as saving them on our shared drive. Using a google community didn’t replace our face to face discussions which were more valuable. </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8</a:t>
            </a:fld>
            <a:endParaRPr lang="en-GB"/>
          </a:p>
        </p:txBody>
      </p:sp>
    </p:spTree>
    <p:extLst>
      <p:ext uri="{BB962C8B-B14F-4D97-AF65-F5344CB8AC3E}">
        <p14:creationId xmlns:p14="http://schemas.microsoft.com/office/powerpoint/2010/main" val="147587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Our first</a:t>
            </a:r>
            <a:r>
              <a:rPr lang="en-GB" sz="1200" kern="1200" baseline="0" dirty="0" smtClean="0">
                <a:solidFill>
                  <a:schemeClr val="tx1"/>
                </a:solidFill>
                <a:effectLst/>
                <a:latin typeface="+mn-lt"/>
                <a:ea typeface="+mn-ea"/>
                <a:cs typeface="+mn-cs"/>
              </a:rPr>
              <a:t> project objectives were to </a:t>
            </a:r>
            <a:r>
              <a:rPr lang="en-GB" dirty="0" smtClean="0">
                <a:solidFill>
                  <a:schemeClr val="accent1"/>
                </a:solidFill>
              </a:rPr>
              <a:t>Review sector activity and best practice in licensing negotiation including other institutions’ licences and Review and summarise current licensing and usage reports</a:t>
            </a:r>
            <a:r>
              <a:rPr lang="en-GB" baseline="0" dirty="0" smtClean="0">
                <a:solidFill>
                  <a:schemeClr val="accent1"/>
                </a:solidFill>
              </a:rPr>
              <a:t> </a:t>
            </a:r>
            <a:r>
              <a:rPr lang="en-GB" dirty="0" smtClean="0">
                <a:solidFill>
                  <a:schemeClr val="accent1"/>
                </a:solidFill>
              </a:rPr>
              <a:t>using the JISC Model licence as a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group reviewed current developments in the sector utilising best practice documentation including the JISC model licence and some of the licences from our more established </a:t>
            </a:r>
            <a:r>
              <a:rPr lang="en-GB" sz="1200" dirty="0" err="1" smtClean="0"/>
              <a:t>eJournal</a:t>
            </a:r>
            <a:r>
              <a:rPr lang="en-GB" sz="1200" dirty="0" smtClean="0"/>
              <a:t> providers </a:t>
            </a:r>
            <a:r>
              <a:rPr lang="en-GB" sz="1200" b="1" dirty="0" smtClean="0"/>
              <a:t>including Wiley and EBSCO. </a:t>
            </a:r>
          </a:p>
          <a:p>
            <a:pPr lvl="0"/>
            <a:endParaRPr lang="en-GB" dirty="0" smtClean="0">
              <a:solidFill>
                <a:schemeClr val="accent1"/>
              </a:solidFill>
            </a:endParaRPr>
          </a:p>
          <a:p>
            <a:pPr marL="342900" lvl="0" indent="-342900">
              <a:buFont typeface="+mj-lt"/>
              <a:buAutoNum type="arabicPeriod"/>
            </a:pPr>
            <a:endParaRPr lang="en-GB" dirty="0" smtClean="0">
              <a:solidFill>
                <a:schemeClr val="accent1"/>
              </a:solidFill>
            </a:endParaRP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DDEB044-43C1-4352-B9E9-6F8BAE23F73A}" type="slidenum">
              <a:rPr lang="en-GB" smtClean="0"/>
              <a:t>9</a:t>
            </a:fld>
            <a:endParaRPr lang="en-GB"/>
          </a:p>
        </p:txBody>
      </p:sp>
    </p:spTree>
    <p:extLst>
      <p:ext uri="{BB962C8B-B14F-4D97-AF65-F5344CB8AC3E}">
        <p14:creationId xmlns:p14="http://schemas.microsoft.com/office/powerpoint/2010/main" val="170103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8198"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107505" y="1484314"/>
            <a:ext cx="8208963" cy="16573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108198" y="3356993"/>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114386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42841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18592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10020_MSO_Stationery_LBU_Temps_PPT_Wide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6" y="-13501"/>
            <a:ext cx="9178512" cy="6885004"/>
          </a:xfrm>
          <a:prstGeom prst="rect">
            <a:avLst/>
          </a:prstGeom>
        </p:spPr>
      </p:pic>
      <p:pic>
        <p:nvPicPr>
          <p:cNvPr id="3" name="Picture 2" descr="10020_MSO_LBU_Stationery_Temps_PP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13868547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613223980"/>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hare.net/OAbooks/frances-pinter-jiscb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prints.hud.ac.uk/20168/1/140423-ebooks-co-design-report-final.pdf" TargetMode="External"/><Relationship Id="rId4" Type="http://schemas.openxmlformats.org/officeDocument/2006/relationships/hyperlink" Target="http://www.jisctechdis.ac.uk/assets/Documents/accessebookresearch.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ine.co/v/O0BBxr0hD2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vine.co/v/ea7HrldOtq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monitor.icef.com/2013/07/generation-y-students-customisation-and-the-growing-importance-of-data-sci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Cleverey@leedsbeckett.ac.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E.C.Cope@leedsbeckett.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7525" y="364174"/>
            <a:ext cx="8659305" cy="2632414"/>
          </a:xfrm>
        </p:spPr>
        <p:txBody>
          <a:bodyPr/>
          <a:lstStyle/>
          <a:p>
            <a:r>
              <a:rPr lang="en-GB" sz="3600" dirty="0">
                <a:solidFill>
                  <a:schemeClr val="bg1"/>
                </a:solidFill>
                <a:latin typeface="Arial" panose="020B0604020202020204" pitchFamily="34" charset="0"/>
                <a:cs typeface="Arial" panose="020B0604020202020204" pitchFamily="34" charset="0"/>
              </a:rPr>
              <a:t>Developing Preferred Licensing Terms for </a:t>
            </a:r>
            <a:r>
              <a:rPr lang="en-GB" sz="3600" dirty="0" err="1">
                <a:solidFill>
                  <a:schemeClr val="bg1"/>
                </a:solidFill>
                <a:latin typeface="Arial" panose="020B0604020202020204" pitchFamily="34" charset="0"/>
                <a:cs typeface="Arial" panose="020B0604020202020204" pitchFamily="34" charset="0"/>
              </a:rPr>
              <a:t>Ebooks</a:t>
            </a:r>
            <a:r>
              <a:rPr lang="en-GB" sz="3600" dirty="0">
                <a:solidFill>
                  <a:schemeClr val="bg1"/>
                </a:solidFill>
                <a:latin typeface="Arial" panose="020B0604020202020204" pitchFamily="34" charset="0"/>
                <a:cs typeface="Arial" panose="020B0604020202020204" pitchFamily="34" charset="0"/>
              </a:rPr>
              <a:t> and Journals/Databases at Leeds Beckett University</a:t>
            </a:r>
          </a:p>
          <a:p>
            <a:endParaRPr lang="en-US" sz="3600" dirty="0">
              <a:solidFill>
                <a:schemeClr val="bg1"/>
              </a:solidFill>
            </a:endParaRPr>
          </a:p>
        </p:txBody>
      </p:sp>
      <p:sp>
        <p:nvSpPr>
          <p:cNvPr id="9" name="Rectangle 8"/>
          <p:cNvSpPr/>
          <p:nvPr/>
        </p:nvSpPr>
        <p:spPr>
          <a:xfrm>
            <a:off x="3342195" y="3180570"/>
            <a:ext cx="6007545" cy="923330"/>
          </a:xfrm>
          <a:prstGeom prst="rect">
            <a:avLst/>
          </a:prstGeom>
        </p:spPr>
        <p:txBody>
          <a:bodyPr wrap="square">
            <a:spAutoFit/>
          </a:bodyPr>
          <a:lstStyle/>
          <a:p>
            <a:r>
              <a:rPr lang="en-GB" b="1" dirty="0" err="1" smtClean="0">
                <a:solidFill>
                  <a:schemeClr val="bg1"/>
                </a:solidFill>
                <a:latin typeface="Calibri" panose="020F0502020204030204"/>
              </a:rPr>
              <a:t>Elly</a:t>
            </a:r>
            <a:r>
              <a:rPr lang="en-GB" b="1" dirty="0" smtClean="0">
                <a:solidFill>
                  <a:schemeClr val="bg1"/>
                </a:solidFill>
                <a:latin typeface="Calibri" panose="020F0502020204030204"/>
              </a:rPr>
              <a:t> Cope – Content Delivery Manager</a:t>
            </a:r>
            <a:r>
              <a:rPr lang="en-GB" b="1" dirty="0">
                <a:solidFill>
                  <a:schemeClr val="bg1"/>
                </a:solidFill>
                <a:latin typeface="Calibri" panose="020F0502020204030204"/>
              </a:rPr>
              <a:t/>
            </a:r>
            <a:br>
              <a:rPr lang="en-GB" b="1" dirty="0">
                <a:solidFill>
                  <a:schemeClr val="bg1"/>
                </a:solidFill>
                <a:latin typeface="Calibri" panose="020F0502020204030204"/>
              </a:rPr>
            </a:br>
            <a:r>
              <a:rPr lang="en-GB" b="1" dirty="0">
                <a:solidFill>
                  <a:schemeClr val="bg1"/>
                </a:solidFill>
                <a:latin typeface="Calibri" panose="020F0502020204030204"/>
              </a:rPr>
              <a:t>Julie Cleverley – Journals and Electronic Resources Manager</a:t>
            </a:r>
          </a:p>
          <a:p>
            <a:pPr lvl="0"/>
            <a:endParaRPr lang="en-GB" b="1" dirty="0">
              <a:solidFill>
                <a:schemeClr val="bg1"/>
              </a:solidFill>
              <a:latin typeface="Calibri" panose="020F0502020204030204"/>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334"/>
          <a:stretch/>
        </p:blipFill>
        <p:spPr>
          <a:xfrm>
            <a:off x="267525" y="2237595"/>
            <a:ext cx="3074670" cy="3413968"/>
          </a:xfrm>
          <a:prstGeom prst="rect">
            <a:avLst/>
          </a:prstGeom>
        </p:spPr>
      </p:pic>
      <p:sp>
        <p:nvSpPr>
          <p:cNvPr id="5" name="Rectangle 4"/>
          <p:cNvSpPr/>
          <p:nvPr/>
        </p:nvSpPr>
        <p:spPr>
          <a:xfrm>
            <a:off x="3344512" y="2596478"/>
            <a:ext cx="5584635" cy="400110"/>
          </a:xfrm>
          <a:prstGeom prst="rect">
            <a:avLst/>
          </a:prstGeom>
        </p:spPr>
        <p:txBody>
          <a:bodyPr wrap="square">
            <a:spAutoFit/>
          </a:bodyPr>
          <a:lstStyle/>
          <a:p>
            <a:pPr lvl="0"/>
            <a:r>
              <a:rPr lang="en-GB" sz="2000" b="1" dirty="0">
                <a:solidFill>
                  <a:schemeClr val="bg1"/>
                </a:solidFill>
                <a:latin typeface="Calibri" panose="020F0502020204030204"/>
              </a:rPr>
              <a:t>Libraries and Learning Innovation,  </a:t>
            </a:r>
          </a:p>
        </p:txBody>
      </p:sp>
    </p:spTree>
    <p:extLst>
      <p:ext uri="{BB962C8B-B14F-4D97-AF65-F5344CB8AC3E}">
        <p14:creationId xmlns:p14="http://schemas.microsoft.com/office/powerpoint/2010/main" val="3443796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4350" y="1288685"/>
            <a:ext cx="8229600" cy="5016758"/>
          </a:xfrm>
          <a:prstGeom prst="rect">
            <a:avLst/>
          </a:prstGeom>
        </p:spPr>
        <p:txBody>
          <a:bodyPr wrap="square">
            <a:spAutoFit/>
          </a:bodyPr>
          <a:lstStyle/>
          <a:p>
            <a:pPr lvl="0"/>
            <a:r>
              <a:rPr lang="en-GB" sz="2000" dirty="0" smtClean="0"/>
              <a:t>Examples of best practice</a:t>
            </a:r>
          </a:p>
          <a:p>
            <a:pPr lvl="0"/>
            <a:endParaRPr lang="en-GB" sz="2000" dirty="0" smtClean="0"/>
          </a:p>
          <a:p>
            <a:pPr marL="285750" lvl="0" indent="-285750">
              <a:buFont typeface="Arial" panose="020B0604020202020204" pitchFamily="34" charset="0"/>
              <a:buChar char="•"/>
            </a:pPr>
            <a:r>
              <a:rPr lang="en-GB" sz="2000" dirty="0" smtClean="0"/>
              <a:t>Access “for all” 365 days a year </a:t>
            </a:r>
          </a:p>
          <a:p>
            <a:pPr marL="285750" lvl="0" indent="-285750">
              <a:buFont typeface="Arial" panose="020B0604020202020204" pitchFamily="34" charset="0"/>
              <a:buChar char="•"/>
            </a:pPr>
            <a:endParaRPr lang="en-GB" sz="1200" dirty="0" smtClean="0"/>
          </a:p>
          <a:p>
            <a:pPr marL="285750" lvl="0" indent="-285750">
              <a:buFont typeface="Arial" panose="020B0604020202020204" pitchFamily="34" charset="0"/>
              <a:buChar char="•"/>
            </a:pPr>
            <a:r>
              <a:rPr lang="en-GB" sz="2000" dirty="0" smtClean="0"/>
              <a:t>Multi-user, </a:t>
            </a:r>
            <a:r>
              <a:rPr lang="en-GB" sz="2000" dirty="0"/>
              <a:t>u</a:t>
            </a:r>
            <a:r>
              <a:rPr lang="en-GB" sz="2000" dirty="0" smtClean="0"/>
              <a:t>nlimited concurrency with some exceptions</a:t>
            </a:r>
          </a:p>
          <a:p>
            <a:pPr marL="285750" lvl="0" indent="-285750">
              <a:buFont typeface="Arial" panose="020B0604020202020204" pitchFamily="34" charset="0"/>
              <a:buChar char="•"/>
            </a:pPr>
            <a:endParaRPr lang="en-GB" sz="1200" dirty="0" smtClean="0"/>
          </a:p>
          <a:p>
            <a:pPr marL="285750" lvl="0" indent="-285750">
              <a:buFont typeface="Arial" panose="020B0604020202020204" pitchFamily="34" charset="0"/>
              <a:buChar char="•"/>
            </a:pPr>
            <a:r>
              <a:rPr lang="en-GB" sz="2000" dirty="0" smtClean="0"/>
              <a:t>Customer support</a:t>
            </a:r>
          </a:p>
          <a:p>
            <a:pPr marL="285750" lvl="0" indent="-285750">
              <a:buFont typeface="Arial" panose="020B0604020202020204" pitchFamily="34" charset="0"/>
              <a:buChar char="•"/>
            </a:pPr>
            <a:endParaRPr lang="en-GB" sz="1200" dirty="0" smtClean="0"/>
          </a:p>
          <a:p>
            <a:pPr marL="285750" lvl="0" indent="-285750">
              <a:buFont typeface="Arial" panose="020B0604020202020204" pitchFamily="34" charset="0"/>
              <a:buChar char="•"/>
            </a:pPr>
            <a:r>
              <a:rPr lang="en-GB" sz="2000" dirty="0"/>
              <a:t>Standards adhered to, such as </a:t>
            </a:r>
            <a:r>
              <a:rPr lang="en-GB" sz="2000" dirty="0" err="1"/>
              <a:t>OpenURL</a:t>
            </a:r>
            <a:r>
              <a:rPr lang="en-GB" sz="2000" dirty="0"/>
              <a:t>, accessibility and </a:t>
            </a:r>
            <a:r>
              <a:rPr lang="en-GB" sz="2000" dirty="0" smtClean="0"/>
              <a:t>COUNTER</a:t>
            </a:r>
          </a:p>
          <a:p>
            <a:pPr marL="285750" lvl="0" indent="-285750">
              <a:buFont typeface="Arial" panose="020B0604020202020204" pitchFamily="34" charset="0"/>
              <a:buChar char="•"/>
            </a:pPr>
            <a:endParaRPr lang="en-GB" sz="1200" dirty="0" smtClean="0"/>
          </a:p>
          <a:p>
            <a:pPr lvl="0"/>
            <a:r>
              <a:rPr lang="en-GB" sz="2000" dirty="0" smtClean="0"/>
              <a:t>Authorised users can </a:t>
            </a:r>
          </a:p>
          <a:p>
            <a:pPr marL="285750" lvl="0" indent="-285750">
              <a:buFont typeface="Arial" panose="020B0604020202020204" pitchFamily="34" charset="0"/>
              <a:buChar char="•"/>
            </a:pPr>
            <a:r>
              <a:rPr lang="en-GB" sz="2000" dirty="0" smtClean="0"/>
              <a:t>cut</a:t>
            </a:r>
            <a:r>
              <a:rPr lang="en-GB" sz="2000" dirty="0"/>
              <a:t>, paste, copy, print and save parts of the resource into electronic and print materials produced as part of their teaching, learning and research, including reading lists, </a:t>
            </a:r>
            <a:r>
              <a:rPr lang="en-GB" sz="2000" dirty="0" err="1"/>
              <a:t>handouts</a:t>
            </a:r>
            <a:r>
              <a:rPr lang="en-GB" sz="2000" dirty="0"/>
              <a:t> or course packs and interactive </a:t>
            </a:r>
            <a:r>
              <a:rPr lang="en-GB" sz="2000" dirty="0" smtClean="0"/>
              <a:t>tutorials</a:t>
            </a:r>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2000" dirty="0" smtClean="0"/>
              <a:t>reproduce </a:t>
            </a:r>
            <a:r>
              <a:rPr lang="en-GB" sz="2000" dirty="0"/>
              <a:t>extracts in a format that aids </a:t>
            </a:r>
            <a:r>
              <a:rPr lang="en-GB" sz="2000" dirty="0" smtClean="0"/>
              <a:t>accessibility</a:t>
            </a:r>
            <a:endParaRPr lang="en-GB" sz="2000" dirty="0"/>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Evaluating best practice </a:t>
            </a:r>
            <a:endParaRPr lang="en-US" dirty="0">
              <a:solidFill>
                <a:srgbClr val="321959"/>
              </a:solidFill>
            </a:endParaRPr>
          </a:p>
        </p:txBody>
      </p:sp>
    </p:spTree>
    <p:extLst>
      <p:ext uri="{BB962C8B-B14F-4D97-AF65-F5344CB8AC3E}">
        <p14:creationId xmlns:p14="http://schemas.microsoft.com/office/powerpoint/2010/main" val="2081530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892176"/>
            <a:ext cx="8766750" cy="5016758"/>
          </a:xfrm>
          <a:prstGeom prst="rect">
            <a:avLst/>
          </a:prstGeom>
        </p:spPr>
        <p:txBody>
          <a:bodyPr wrap="square">
            <a:spAutoFit/>
          </a:bodyPr>
          <a:lstStyle/>
          <a:p>
            <a:pPr marL="285750" lvl="0" indent="-285750">
              <a:buFont typeface="Arial" panose="020B0604020202020204" pitchFamily="34" charset="0"/>
              <a:buChar char="•"/>
            </a:pPr>
            <a:r>
              <a:rPr lang="en-GB" sz="2000" dirty="0" smtClean="0"/>
              <a:t>Frances Pinter Knowledge Unlatched </a:t>
            </a:r>
            <a:r>
              <a:rPr lang="en-GB" sz="2000" dirty="0" smtClean="0">
                <a:hlinkClick r:id="rId3"/>
              </a:rPr>
              <a:t>http</a:t>
            </a:r>
            <a:r>
              <a:rPr lang="en-GB" sz="2000" dirty="0">
                <a:hlinkClick r:id="rId3"/>
              </a:rPr>
              <a:t>://</a:t>
            </a:r>
            <a:r>
              <a:rPr lang="en-GB" sz="2000" dirty="0" smtClean="0">
                <a:hlinkClick r:id="rId3"/>
              </a:rPr>
              <a:t>www.slideshare.net/OAbooks/frances-pinter-jiscbl</a:t>
            </a:r>
            <a:r>
              <a:rPr lang="en-GB" sz="2000" dirty="0" smtClean="0"/>
              <a:t> </a:t>
            </a:r>
            <a:br>
              <a:rPr lang="en-GB" sz="2000" dirty="0" smtClean="0"/>
            </a:br>
            <a:r>
              <a:rPr lang="en-GB" sz="2000" dirty="0" smtClean="0"/>
              <a:t>- What libraries want – Discovery – </a:t>
            </a:r>
            <a:r>
              <a:rPr lang="en-GB" sz="2000" dirty="0"/>
              <a:t>I</a:t>
            </a:r>
            <a:r>
              <a:rPr lang="en-GB" sz="2000" dirty="0" smtClean="0"/>
              <a:t>P, EZ Proxy, Full bib records, Accessible on various platforms, Notification when content is removed, Counter compliant usage, </a:t>
            </a:r>
            <a:r>
              <a:rPr lang="en-GB" sz="2000" dirty="0"/>
              <a:t>P</a:t>
            </a:r>
            <a:r>
              <a:rPr lang="en-GB" sz="2000" dirty="0" smtClean="0"/>
              <a:t>erpetual access to purchased content.</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smtClean="0"/>
              <a:t>JISC-</a:t>
            </a:r>
            <a:r>
              <a:rPr lang="en-GB" sz="2000" dirty="0" err="1" smtClean="0"/>
              <a:t>TechDis</a:t>
            </a:r>
            <a:r>
              <a:rPr lang="en-GB" sz="2000" dirty="0" smtClean="0"/>
              <a:t> </a:t>
            </a:r>
            <a:r>
              <a:rPr lang="en-GB" sz="2000" dirty="0"/>
              <a:t>Towards Accessible e-Book Platforms </a:t>
            </a:r>
            <a:r>
              <a:rPr lang="en-GB" sz="2000" dirty="0" smtClean="0">
                <a:hlinkClick r:id="rId4"/>
              </a:rPr>
              <a:t>http</a:t>
            </a:r>
            <a:r>
              <a:rPr lang="en-GB" sz="2000" dirty="0">
                <a:hlinkClick r:id="rId4"/>
              </a:rPr>
              <a:t>://</a:t>
            </a:r>
            <a:r>
              <a:rPr lang="en-GB" sz="2000" dirty="0" smtClean="0">
                <a:hlinkClick r:id="rId4"/>
              </a:rPr>
              <a:t>www.jisctechdis.ac.uk/assets/Documents/accessebookresearch.pdf</a:t>
            </a:r>
            <a:endParaRPr lang="en-GB" sz="2000" dirty="0" smtClean="0"/>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University </a:t>
            </a:r>
            <a:r>
              <a:rPr lang="en-GB" sz="2000" dirty="0"/>
              <a:t>of Bradford’s accessibility </a:t>
            </a:r>
            <a:r>
              <a:rPr lang="en-GB" sz="2000" dirty="0" smtClean="0"/>
              <a:t>audit</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smtClean="0"/>
              <a:t>University </a:t>
            </a:r>
            <a:r>
              <a:rPr lang="en-GB" sz="2000" dirty="0"/>
              <a:t>of Huddersfield eBooks Co-Design Report – pain points</a:t>
            </a:r>
            <a:br>
              <a:rPr lang="en-GB" sz="2000" dirty="0"/>
            </a:br>
            <a:r>
              <a:rPr lang="en-GB" sz="2000" dirty="0">
                <a:hlinkClick r:id="rId5"/>
              </a:rPr>
              <a:t>http://eprints.hud.ac.uk/20168/1/140423-ebooks-co-design-report-final.pdf</a:t>
            </a:r>
            <a:r>
              <a:rPr lang="en-GB" sz="2000" dirty="0"/>
              <a:t> – existing provision, reviewing </a:t>
            </a:r>
            <a:r>
              <a:rPr lang="en-GB" sz="2000" dirty="0" smtClean="0"/>
              <a:t>market</a:t>
            </a:r>
          </a:p>
          <a:p>
            <a:pPr marL="285750" lvl="0" indent="-285750">
              <a:buFont typeface="Arial" panose="020B0604020202020204" pitchFamily="34" charset="0"/>
              <a:buChar char="•"/>
            </a:pPr>
            <a:endParaRPr lang="en-GB" sz="2000" dirty="0" smtClean="0"/>
          </a:p>
          <a:p>
            <a:pPr marL="285750" lvl="0" indent="-285750">
              <a:buFont typeface="Arial" panose="020B0604020202020204" pitchFamily="34" charset="0"/>
              <a:buChar char="•"/>
            </a:pPr>
            <a:r>
              <a:rPr lang="en-GB" sz="2000" dirty="0"/>
              <a:t>University of Hull’s </a:t>
            </a:r>
            <a:r>
              <a:rPr lang="en-GB" sz="2000" dirty="0" smtClean="0"/>
              <a:t>eBooks matrix</a:t>
            </a:r>
            <a:endParaRPr lang="en-GB" sz="2000" dirty="0"/>
          </a:p>
        </p:txBody>
      </p:sp>
      <p:sp>
        <p:nvSpPr>
          <p:cNvPr id="11" name="Title Placeholder 1"/>
          <p:cNvSpPr txBox="1">
            <a:spLocks noGrp="1"/>
          </p:cNvSpPr>
          <p:nvPr>
            <p:ph type="title"/>
          </p:nvPr>
        </p:nvSpPr>
        <p:spPr>
          <a:xfrm>
            <a:off x="251520" y="160338"/>
            <a:ext cx="8373616" cy="77692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Sources </a:t>
            </a:r>
            <a:endParaRPr lang="en-US" dirty="0">
              <a:solidFill>
                <a:srgbClr val="321959"/>
              </a:solidFill>
            </a:endParaRPr>
          </a:p>
        </p:txBody>
      </p:sp>
    </p:spTree>
    <p:extLst>
      <p:ext uri="{BB962C8B-B14F-4D97-AF65-F5344CB8AC3E}">
        <p14:creationId xmlns:p14="http://schemas.microsoft.com/office/powerpoint/2010/main" val="5366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8680" y="766843"/>
            <a:ext cx="8492430" cy="5478423"/>
          </a:xfrm>
          <a:prstGeom prst="rect">
            <a:avLst/>
          </a:prstGeom>
        </p:spPr>
        <p:txBody>
          <a:bodyPr wrap="square">
            <a:spAutoFit/>
          </a:bodyPr>
          <a:lstStyle/>
          <a:p>
            <a:pPr marL="342900" lvl="0" indent="-342900">
              <a:buFont typeface="+mj-lt"/>
              <a:buAutoNum type="arabicPeriod" startAt="3"/>
            </a:pPr>
            <a:endParaRPr lang="en-GB" sz="2400" dirty="0" smtClean="0">
              <a:solidFill>
                <a:schemeClr val="accent1"/>
              </a:solidFill>
            </a:endParaRPr>
          </a:p>
          <a:p>
            <a:pPr marL="342900" lvl="0" indent="-342900">
              <a:buFont typeface="+mj-lt"/>
              <a:buAutoNum type="arabicPeriod" startAt="3"/>
            </a:pPr>
            <a:endParaRPr lang="en-GB" sz="2400" dirty="0" smtClean="0">
              <a:solidFill>
                <a:schemeClr val="accent1"/>
              </a:solidFill>
            </a:endParaRPr>
          </a:p>
          <a:p>
            <a:pPr marL="342900" lvl="0" indent="-342900">
              <a:buFont typeface="+mj-lt"/>
              <a:buAutoNum type="arabicPeriod" startAt="3"/>
            </a:pPr>
            <a:r>
              <a:rPr lang="en-GB" sz="2400" dirty="0" smtClean="0">
                <a:solidFill>
                  <a:schemeClr val="accent1"/>
                </a:solidFill>
              </a:rPr>
              <a:t>Define </a:t>
            </a:r>
            <a:r>
              <a:rPr lang="en-GB" sz="2400" dirty="0">
                <a:solidFill>
                  <a:schemeClr val="accent1"/>
                </a:solidFill>
              </a:rPr>
              <a:t>a minimum level of accessibility and mobile access functionality as </a:t>
            </a:r>
            <a:r>
              <a:rPr lang="en-GB" sz="2400" dirty="0" smtClean="0">
                <a:solidFill>
                  <a:schemeClr val="accent1"/>
                </a:solidFill>
              </a:rPr>
              <a:t>standard</a:t>
            </a:r>
          </a:p>
          <a:p>
            <a:pPr marL="342900" lvl="0" indent="-342900">
              <a:buFont typeface="+mj-lt"/>
              <a:buAutoNum type="arabicPeriod" startAt="3"/>
            </a:pPr>
            <a:endParaRPr lang="en-GB" sz="2400" dirty="0">
              <a:solidFill>
                <a:schemeClr val="accent1"/>
              </a:solidFill>
            </a:endParaRPr>
          </a:p>
          <a:p>
            <a:pPr marL="342900" lvl="0" indent="-342900">
              <a:buFont typeface="+mj-lt"/>
              <a:buAutoNum type="arabicPeriod" startAt="3"/>
            </a:pPr>
            <a:r>
              <a:rPr lang="en-GB" sz="2400" dirty="0" smtClean="0">
                <a:solidFill>
                  <a:schemeClr val="accent1"/>
                </a:solidFill>
              </a:rPr>
              <a:t>Identify </a:t>
            </a:r>
            <a:r>
              <a:rPr lang="en-GB" sz="2400" dirty="0">
                <a:solidFill>
                  <a:schemeClr val="accent1"/>
                </a:solidFill>
              </a:rPr>
              <a:t>optimum licensing </a:t>
            </a:r>
            <a:r>
              <a:rPr lang="en-GB" sz="2400" dirty="0" smtClean="0">
                <a:solidFill>
                  <a:schemeClr val="accent1"/>
                </a:solidFill>
              </a:rPr>
              <a:t>terms</a:t>
            </a:r>
          </a:p>
          <a:p>
            <a:pPr marL="342900" lvl="0" indent="-342900">
              <a:buFont typeface="+mj-lt"/>
              <a:buAutoNum type="arabicPeriod" startAt="3"/>
            </a:pPr>
            <a:endParaRPr lang="en-GB" sz="2400" b="1" dirty="0">
              <a:solidFill>
                <a:schemeClr val="accent1"/>
              </a:solidFill>
            </a:endParaRPr>
          </a:p>
          <a:p>
            <a:pPr lvl="0"/>
            <a:r>
              <a:rPr lang="en-GB" sz="2400" b="1" dirty="0" smtClean="0"/>
              <a:t>‘Deal </a:t>
            </a:r>
            <a:r>
              <a:rPr lang="en-GB" sz="2400" b="1" dirty="0"/>
              <a:t>breakers</a:t>
            </a:r>
            <a:r>
              <a:rPr lang="en-GB" sz="2400" b="1" dirty="0" smtClean="0"/>
              <a:t>’ – would mean we can't purchase</a:t>
            </a:r>
          </a:p>
          <a:p>
            <a:endParaRPr lang="en-GB" sz="2400" b="1" dirty="0"/>
          </a:p>
          <a:p>
            <a:pPr marL="285750" indent="-285750">
              <a:buFont typeface="Arial" panose="020B0604020202020204" pitchFamily="34" charset="0"/>
              <a:buChar char="•"/>
            </a:pPr>
            <a:r>
              <a:rPr lang="en-GB" sz="2400" dirty="0"/>
              <a:t>Hosted on a bespoke system not compatible with </a:t>
            </a:r>
            <a:r>
              <a:rPr lang="en-GB" sz="2400" dirty="0" smtClean="0"/>
              <a:t>ours</a:t>
            </a:r>
          </a:p>
          <a:p>
            <a:pPr marL="28575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‘Seat’ </a:t>
            </a:r>
            <a:r>
              <a:rPr lang="en-GB" sz="2400" dirty="0" smtClean="0"/>
              <a:t>licences</a:t>
            </a:r>
          </a:p>
          <a:p>
            <a:pPr marL="285750" lvl="0" indent="-285750">
              <a:buFont typeface="Arial" panose="020B0604020202020204" pitchFamily="34" charset="0"/>
              <a:buChar char="•"/>
            </a:pPr>
            <a:endParaRPr lang="en-GB" sz="2400" dirty="0"/>
          </a:p>
          <a:p>
            <a:pPr marL="285750" lvl="0" indent="-285750">
              <a:buFont typeface="Arial" panose="020B0604020202020204" pitchFamily="34" charset="0"/>
              <a:buChar char="•"/>
            </a:pPr>
            <a:r>
              <a:rPr lang="en-GB" sz="2400" dirty="0"/>
              <a:t>On-campus only </a:t>
            </a:r>
            <a:r>
              <a:rPr lang="en-GB" sz="2400" dirty="0" smtClean="0"/>
              <a:t>access</a:t>
            </a:r>
            <a:endParaRPr lang="en-GB" sz="2400" dirty="0"/>
          </a:p>
          <a:p>
            <a:pPr marL="342900" lvl="0" indent="-342900">
              <a:buFont typeface="+mj-lt"/>
              <a:buAutoNum type="arabicPeriod" startAt="3"/>
            </a:pPr>
            <a:endParaRPr lang="en-GB" sz="1400" dirty="0"/>
          </a:p>
        </p:txBody>
      </p:sp>
      <p:sp>
        <p:nvSpPr>
          <p:cNvPr id="11" name="Title Placeholder 1"/>
          <p:cNvSpPr txBox="1">
            <a:spLocks noGrp="1"/>
          </p:cNvSpPr>
          <p:nvPr>
            <p:ph type="title"/>
          </p:nvPr>
        </p:nvSpPr>
        <p:spPr>
          <a:xfrm>
            <a:off x="205860" y="-33257"/>
            <a:ext cx="8373616" cy="800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Preferred terms</a:t>
            </a:r>
            <a:endParaRPr lang="en-US" dirty="0">
              <a:solidFill>
                <a:srgbClr val="321959"/>
              </a:solidFill>
            </a:endParaRPr>
          </a:p>
        </p:txBody>
      </p:sp>
    </p:spTree>
    <p:extLst>
      <p:ext uri="{BB962C8B-B14F-4D97-AF65-F5344CB8AC3E}">
        <p14:creationId xmlns:p14="http://schemas.microsoft.com/office/powerpoint/2010/main" val="1916867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noGrp="1"/>
          </p:cNvSpPr>
          <p:nvPr>
            <p:ph type="title"/>
          </p:nvPr>
        </p:nvSpPr>
        <p:spPr>
          <a:xfrm>
            <a:off x="205860" y="-136127"/>
            <a:ext cx="8373616" cy="8001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Preferred terms</a:t>
            </a:r>
            <a:endParaRPr lang="en-US" dirty="0">
              <a:solidFill>
                <a:srgbClr val="321959"/>
              </a:solidFill>
            </a:endParaRPr>
          </a:p>
        </p:txBody>
      </p:sp>
      <p:sp>
        <p:nvSpPr>
          <p:cNvPr id="4" name="Rectangle 3"/>
          <p:cNvSpPr/>
          <p:nvPr/>
        </p:nvSpPr>
        <p:spPr>
          <a:xfrm>
            <a:off x="425021" y="720030"/>
            <a:ext cx="7935293" cy="5632311"/>
          </a:xfrm>
          <a:prstGeom prst="rect">
            <a:avLst/>
          </a:prstGeom>
        </p:spPr>
        <p:txBody>
          <a:bodyPr wrap="square">
            <a:spAutoFit/>
          </a:bodyPr>
          <a:lstStyle/>
          <a:p>
            <a:pPr lvl="0"/>
            <a:r>
              <a:rPr lang="en-GB" sz="2000" b="1" dirty="0" smtClean="0"/>
              <a:t>Issues </a:t>
            </a:r>
            <a:r>
              <a:rPr lang="en-GB" sz="2000" b="1" dirty="0"/>
              <a:t>– </a:t>
            </a:r>
            <a:r>
              <a:rPr lang="en-GB" sz="2000" b="1" dirty="0" smtClean="0"/>
              <a:t>would consider, </a:t>
            </a:r>
            <a:r>
              <a:rPr lang="en-GB" sz="2000" b="1" dirty="0"/>
              <a:t>but we may </a:t>
            </a:r>
            <a:r>
              <a:rPr lang="en-GB" sz="2000" b="1" dirty="0" smtClean="0"/>
              <a:t>prioritise </a:t>
            </a:r>
            <a:r>
              <a:rPr lang="en-GB" sz="2000" b="1" dirty="0"/>
              <a:t>other </a:t>
            </a:r>
            <a:r>
              <a:rPr lang="en-GB" sz="2000" b="1" dirty="0" smtClean="0"/>
              <a:t>resources</a:t>
            </a:r>
          </a:p>
          <a:p>
            <a:pPr lvl="0"/>
            <a:endParaRPr lang="en-GB" sz="1200" dirty="0"/>
          </a:p>
          <a:p>
            <a:pPr marL="285750" lvl="0" indent="-285750">
              <a:buFont typeface="Arial" panose="020B0604020202020204" pitchFamily="34" charset="0"/>
              <a:buChar char="•"/>
            </a:pPr>
            <a:r>
              <a:rPr lang="en-GB" sz="2000" dirty="0"/>
              <a:t>Concurrent licence limiting to x number of </a:t>
            </a:r>
            <a:r>
              <a:rPr lang="en-GB" sz="2000" dirty="0" smtClean="0"/>
              <a:t>users</a:t>
            </a:r>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2000" dirty="0"/>
              <a:t>[</a:t>
            </a:r>
            <a:r>
              <a:rPr lang="en-GB" sz="2000" dirty="0" err="1"/>
              <a:t>Ejournals</a:t>
            </a:r>
            <a:r>
              <a:rPr lang="en-GB" sz="2000" dirty="0"/>
              <a:t>] – format on screen (page-turning software</a:t>
            </a:r>
            <a:r>
              <a:rPr lang="en-GB" sz="2000" dirty="0" smtClean="0"/>
              <a:t>)</a:t>
            </a:r>
          </a:p>
          <a:p>
            <a:pPr marL="285750" lvl="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000" dirty="0"/>
              <a:t>Not mobile enabled</a:t>
            </a:r>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2000" dirty="0"/>
              <a:t>Non-COUNTER compliant stats</a:t>
            </a:r>
          </a:p>
          <a:p>
            <a:pPr lvl="0"/>
            <a:endParaRPr lang="en-GB" sz="1200" dirty="0" smtClean="0"/>
          </a:p>
          <a:p>
            <a:r>
              <a:rPr lang="en-GB" sz="2000" b="1" dirty="0"/>
              <a:t>Preferences</a:t>
            </a:r>
          </a:p>
          <a:p>
            <a:endParaRPr lang="en-GB" sz="1200" dirty="0"/>
          </a:p>
          <a:p>
            <a:pPr marL="285750" lvl="0" indent="-285750">
              <a:buFont typeface="Arial" panose="020B0604020202020204" pitchFamily="34" charset="0"/>
              <a:buChar char="•"/>
            </a:pPr>
            <a:r>
              <a:rPr lang="en-GB" sz="2000" dirty="0"/>
              <a:t>Hosted on an established platform </a:t>
            </a:r>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2000" dirty="0"/>
              <a:t>Fully integrated with Discover. [</a:t>
            </a:r>
            <a:r>
              <a:rPr lang="en-GB" sz="2000" dirty="0" err="1"/>
              <a:t>Ejournal</a:t>
            </a:r>
            <a:r>
              <a:rPr lang="en-GB" sz="2000" dirty="0"/>
              <a:t>] – listed on </a:t>
            </a:r>
            <a:r>
              <a:rPr lang="en-GB" sz="2000" dirty="0" err="1"/>
              <a:t>Ebsco</a:t>
            </a:r>
            <a:r>
              <a:rPr lang="en-GB" sz="2000" dirty="0"/>
              <a:t> A-Z Knowledge base</a:t>
            </a:r>
            <a:r>
              <a:rPr lang="en-GB" sz="2200" dirty="0" smtClean="0"/>
              <a:t/>
            </a:r>
            <a:br>
              <a:rPr lang="en-GB" sz="2200" dirty="0" smtClean="0"/>
            </a:br>
            <a:r>
              <a:rPr lang="en-GB" sz="1200" dirty="0" smtClean="0"/>
              <a:t>  </a:t>
            </a:r>
            <a:endParaRPr lang="en-GB" sz="2200" dirty="0"/>
          </a:p>
          <a:p>
            <a:pPr marL="285750" lvl="0" indent="-285750">
              <a:buFont typeface="Arial" panose="020B0604020202020204" pitchFamily="34" charset="0"/>
              <a:buChar char="•"/>
            </a:pPr>
            <a:r>
              <a:rPr lang="en-GB" sz="2000" dirty="0"/>
              <a:t>COUNTER compliant stats</a:t>
            </a:r>
          </a:p>
          <a:p>
            <a:pPr lvl="0"/>
            <a:r>
              <a:rPr lang="en-GB" sz="1200" dirty="0"/>
              <a:t> </a:t>
            </a:r>
            <a:r>
              <a:rPr lang="en-GB" sz="1200" dirty="0" smtClean="0"/>
              <a:t> </a:t>
            </a:r>
            <a:endParaRPr lang="en-GB" sz="2200" dirty="0"/>
          </a:p>
          <a:p>
            <a:pPr marL="285750" indent="-285750">
              <a:buFont typeface="Arial" panose="020B0604020202020204" pitchFamily="34" charset="0"/>
              <a:buChar char="•"/>
            </a:pPr>
            <a:r>
              <a:rPr lang="en-GB" sz="2000" dirty="0"/>
              <a:t>Established and knowledgeable technical </a:t>
            </a:r>
            <a:r>
              <a:rPr lang="en-GB" sz="2000" dirty="0" smtClean="0"/>
              <a:t>support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000" dirty="0"/>
              <a:t>Provides material for promotion of resources</a:t>
            </a:r>
          </a:p>
        </p:txBody>
      </p:sp>
    </p:spTree>
    <p:extLst>
      <p:ext uri="{BB962C8B-B14F-4D97-AF65-F5344CB8AC3E}">
        <p14:creationId xmlns:p14="http://schemas.microsoft.com/office/powerpoint/2010/main" val="198799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417638"/>
            <a:ext cx="8492430" cy="3785652"/>
          </a:xfrm>
          <a:prstGeom prst="rect">
            <a:avLst/>
          </a:prstGeom>
        </p:spPr>
        <p:txBody>
          <a:bodyPr wrap="square">
            <a:spAutoFit/>
          </a:bodyPr>
          <a:lstStyle/>
          <a:p>
            <a:pPr lvl="0"/>
            <a:endParaRPr lang="en-GB" sz="2400" dirty="0" smtClean="0"/>
          </a:p>
          <a:p>
            <a:pPr marL="457200" indent="-457200">
              <a:buFont typeface="+mj-lt"/>
              <a:buAutoNum type="arabicPeriod" startAt="5"/>
            </a:pPr>
            <a:r>
              <a:rPr lang="en-GB" sz="2400" dirty="0" smtClean="0">
                <a:solidFill>
                  <a:schemeClr val="accent1"/>
                </a:solidFill>
              </a:rPr>
              <a:t>Create </a:t>
            </a:r>
            <a:r>
              <a:rPr lang="en-GB" sz="2400" dirty="0">
                <a:solidFill>
                  <a:schemeClr val="accent1"/>
                </a:solidFill>
              </a:rPr>
              <a:t>a preferred licensing model for </a:t>
            </a:r>
            <a:r>
              <a:rPr lang="en-GB" sz="2400" dirty="0" err="1">
                <a:solidFill>
                  <a:schemeClr val="accent1"/>
                </a:solidFill>
              </a:rPr>
              <a:t>Ebooks</a:t>
            </a:r>
            <a:r>
              <a:rPr lang="en-GB" sz="2400" dirty="0">
                <a:solidFill>
                  <a:schemeClr val="accent1"/>
                </a:solidFill>
              </a:rPr>
              <a:t> and </a:t>
            </a:r>
            <a:r>
              <a:rPr lang="en-GB" sz="2400" dirty="0" smtClean="0">
                <a:solidFill>
                  <a:schemeClr val="accent1"/>
                </a:solidFill>
              </a:rPr>
              <a:t>for Journals/Databases </a:t>
            </a:r>
            <a:r>
              <a:rPr lang="en-GB" sz="2400" dirty="0">
                <a:solidFill>
                  <a:schemeClr val="accent1"/>
                </a:solidFill>
              </a:rPr>
              <a:t>for </a:t>
            </a:r>
            <a:r>
              <a:rPr lang="en-GB" sz="2400" dirty="0" smtClean="0">
                <a:solidFill>
                  <a:schemeClr val="accent1"/>
                </a:solidFill>
              </a:rPr>
              <a:t>use </a:t>
            </a:r>
            <a:r>
              <a:rPr lang="en-GB" sz="2400" dirty="0">
                <a:solidFill>
                  <a:schemeClr val="accent1"/>
                </a:solidFill>
              </a:rPr>
              <a:t>in acquisition and renewal of resources </a:t>
            </a:r>
            <a:r>
              <a:rPr lang="en-GB" sz="2400" dirty="0" smtClean="0">
                <a:solidFill>
                  <a:schemeClr val="accent1"/>
                </a:solidFill>
              </a:rPr>
              <a:t>including </a:t>
            </a:r>
            <a:r>
              <a:rPr lang="en-GB" sz="2400" dirty="0">
                <a:solidFill>
                  <a:schemeClr val="accent1"/>
                </a:solidFill>
              </a:rPr>
              <a:t>essential and </a:t>
            </a:r>
            <a:r>
              <a:rPr lang="en-GB" sz="2400" dirty="0" smtClean="0">
                <a:solidFill>
                  <a:schemeClr val="accent1"/>
                </a:solidFill>
              </a:rPr>
              <a:t>desirable </a:t>
            </a:r>
            <a:r>
              <a:rPr lang="en-GB" sz="2400" dirty="0">
                <a:solidFill>
                  <a:schemeClr val="accent1"/>
                </a:solidFill>
              </a:rPr>
              <a:t>characteristics of the licence</a:t>
            </a:r>
          </a:p>
          <a:p>
            <a:pPr lvl="0"/>
            <a:endParaRPr lang="en-GB" sz="2400" dirty="0" smtClean="0"/>
          </a:p>
          <a:p>
            <a:pPr marL="342900" lvl="0" indent="-342900">
              <a:buFont typeface="Arial" panose="020B0604020202020204" pitchFamily="34" charset="0"/>
              <a:buChar char="•"/>
            </a:pPr>
            <a:r>
              <a:rPr lang="en-GB" sz="2400" dirty="0" smtClean="0"/>
              <a:t>A </a:t>
            </a:r>
            <a:r>
              <a:rPr lang="en-GB" sz="2400" dirty="0"/>
              <a:t>preferred licensing document </a:t>
            </a:r>
            <a:r>
              <a:rPr lang="en-GB" sz="2400" dirty="0" smtClean="0"/>
              <a:t>with </a:t>
            </a:r>
            <a:r>
              <a:rPr lang="en-GB" sz="2400" dirty="0"/>
              <a:t>a checklist of preferred </a:t>
            </a:r>
            <a:r>
              <a:rPr lang="en-GB" sz="2400" dirty="0" smtClean="0"/>
              <a:t>terms: </a:t>
            </a:r>
            <a:r>
              <a:rPr lang="en-GB" sz="2400" dirty="0"/>
              <a:t>‘essential’, ‘desirable’ and, ‘wish list’. </a:t>
            </a:r>
            <a:r>
              <a:rPr lang="en-GB" sz="2400" dirty="0" smtClean="0"/>
              <a:t/>
            </a:r>
            <a:br>
              <a:rPr lang="en-GB" sz="2400" dirty="0" smtClean="0"/>
            </a:br>
            <a:endParaRPr lang="en-GB" sz="2400" dirty="0"/>
          </a:p>
          <a:p>
            <a:pPr marL="342900" lvl="0" indent="-342900">
              <a:buFont typeface="Arial" panose="020B0604020202020204" pitchFamily="34" charset="0"/>
              <a:buChar char="•"/>
            </a:pPr>
            <a:r>
              <a:rPr lang="en-GB" sz="2400" dirty="0" smtClean="0"/>
              <a:t>Master </a:t>
            </a:r>
            <a:r>
              <a:rPr lang="en-GB" sz="2400" dirty="0"/>
              <a:t>template </a:t>
            </a:r>
            <a:r>
              <a:rPr lang="en-GB" sz="2400" dirty="0" smtClean="0"/>
              <a:t>created</a:t>
            </a:r>
            <a:endParaRPr lang="en-GB" sz="2400" dirty="0">
              <a:solidFill>
                <a:srgbClr val="262626"/>
              </a:solidFill>
            </a:endParaRPr>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Preferred licensing document</a:t>
            </a:r>
            <a:endParaRPr lang="en-US" dirty="0">
              <a:solidFill>
                <a:srgbClr val="321959"/>
              </a:solidFill>
            </a:endParaRPr>
          </a:p>
        </p:txBody>
      </p:sp>
    </p:spTree>
    <p:extLst>
      <p:ext uri="{BB962C8B-B14F-4D97-AF65-F5344CB8AC3E}">
        <p14:creationId xmlns:p14="http://schemas.microsoft.com/office/powerpoint/2010/main" val="585700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8" y="-256857"/>
            <a:ext cx="8373616" cy="1091247"/>
          </a:xfrm>
        </p:spPr>
        <p:txBody>
          <a:bodyPr>
            <a:normAutofit/>
          </a:bodyPr>
          <a:lstStyle/>
          <a:p>
            <a:pPr algn="ctr"/>
            <a:r>
              <a:rPr lang="en-US" dirty="0" smtClean="0">
                <a:solidFill>
                  <a:srgbClr val="321959"/>
                </a:solidFill>
              </a:rPr>
              <a:t>Supplier template</a:t>
            </a:r>
            <a:endParaRPr lang="en-US" dirty="0">
              <a:solidFill>
                <a:srgbClr val="32195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06" y="628650"/>
            <a:ext cx="7071042" cy="4827539"/>
          </a:xfrm>
          <a:prstGeom prst="rect">
            <a:avLst/>
          </a:prstGeom>
        </p:spPr>
      </p:pic>
    </p:spTree>
    <p:extLst>
      <p:ext uri="{BB962C8B-B14F-4D97-AF65-F5344CB8AC3E}">
        <p14:creationId xmlns:p14="http://schemas.microsoft.com/office/powerpoint/2010/main" val="3266231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22970" y="1223328"/>
            <a:ext cx="8492430" cy="4616648"/>
          </a:xfrm>
          <a:prstGeom prst="rect">
            <a:avLst/>
          </a:prstGeom>
        </p:spPr>
        <p:txBody>
          <a:bodyPr wrap="square">
            <a:spAutoFit/>
          </a:bodyPr>
          <a:lstStyle/>
          <a:p>
            <a:r>
              <a:rPr lang="en-GB" sz="1400" dirty="0"/>
              <a:t> </a:t>
            </a:r>
          </a:p>
          <a:p>
            <a:pPr marL="285750" indent="-285750">
              <a:buFont typeface="Arial" panose="020B0604020202020204" pitchFamily="34" charset="0"/>
              <a:buChar char="•"/>
            </a:pPr>
            <a:r>
              <a:rPr lang="en-GB" sz="2200" dirty="0" smtClean="0"/>
              <a:t>From a strategic/operational </a:t>
            </a:r>
            <a:r>
              <a:rPr lang="en-GB" sz="2200" dirty="0"/>
              <a:t>objective </a:t>
            </a:r>
            <a:r>
              <a:rPr lang="en-GB" sz="2200" dirty="0" smtClean="0"/>
              <a:t>to day </a:t>
            </a:r>
            <a:r>
              <a:rPr lang="en-GB" sz="2200" dirty="0"/>
              <a:t>to day </a:t>
            </a:r>
            <a:r>
              <a:rPr lang="en-GB" sz="2200" dirty="0" smtClean="0"/>
              <a:t>procedure - ‘business </a:t>
            </a:r>
            <a:r>
              <a:rPr lang="en-GB" sz="2200" dirty="0"/>
              <a:t>as usual</a:t>
            </a:r>
            <a:r>
              <a:rPr lang="en-GB" sz="2200" dirty="0" smtClean="0"/>
              <a:t>’</a:t>
            </a:r>
            <a:endParaRPr lang="en-GB" sz="2200" dirty="0"/>
          </a:p>
          <a:p>
            <a:pPr marL="285750" lvl="0" indent="-285750">
              <a:buFont typeface="Arial" panose="020B0604020202020204" pitchFamily="34" charset="0"/>
              <a:buChar char="•"/>
            </a:pPr>
            <a:endParaRPr lang="en-GB" sz="1200" dirty="0"/>
          </a:p>
          <a:p>
            <a:pPr marL="285750" lvl="0" indent="-285750">
              <a:buFont typeface="Arial" panose="020B0604020202020204" pitchFamily="34" charset="0"/>
              <a:buChar char="•"/>
            </a:pPr>
            <a:r>
              <a:rPr lang="en-GB" sz="2200" dirty="0" smtClean="0"/>
              <a:t>Embedded into policies and procedures</a:t>
            </a:r>
          </a:p>
          <a:p>
            <a:pPr marL="285750" lvl="0" indent="-285750">
              <a:buFont typeface="Arial" panose="020B0604020202020204" pitchFamily="34" charset="0"/>
              <a:buChar char="•"/>
            </a:pPr>
            <a:endParaRPr lang="en-GB" sz="1200" dirty="0" smtClean="0"/>
          </a:p>
          <a:p>
            <a:pPr marL="285750" lvl="0" indent="-285750">
              <a:buFont typeface="Arial" panose="020B0604020202020204" pitchFamily="34" charset="0"/>
              <a:buChar char="•"/>
            </a:pPr>
            <a:r>
              <a:rPr lang="en-GB" sz="2200" dirty="0" smtClean="0"/>
              <a:t>Consistent tracking of communications and evaluations</a:t>
            </a:r>
            <a:r>
              <a:rPr lang="en-GB" sz="2000" dirty="0" smtClean="0"/>
              <a:t/>
            </a:r>
            <a:br>
              <a:rPr lang="en-GB" sz="2000" dirty="0" smtClean="0"/>
            </a:br>
            <a:r>
              <a:rPr lang="en-GB" sz="1200" dirty="0" smtClean="0"/>
              <a:t> </a:t>
            </a:r>
            <a:endParaRPr lang="en-GB" sz="2000" dirty="0" smtClean="0"/>
          </a:p>
          <a:p>
            <a:pPr marL="285750" lvl="0" indent="-285750">
              <a:buFont typeface="Arial" panose="020B0604020202020204" pitchFamily="34" charset="0"/>
              <a:buChar char="•"/>
            </a:pPr>
            <a:r>
              <a:rPr lang="en-GB" sz="2200" dirty="0" smtClean="0"/>
              <a:t>Marking </a:t>
            </a:r>
            <a:r>
              <a:rPr lang="en-GB" sz="2200" dirty="0"/>
              <a:t>template </a:t>
            </a:r>
            <a:r>
              <a:rPr lang="en-GB" sz="2200" dirty="0" smtClean="0"/>
              <a:t>and log </a:t>
            </a:r>
            <a:r>
              <a:rPr lang="en-GB" sz="2200" dirty="0"/>
              <a:t>spreadsheet </a:t>
            </a:r>
            <a:r>
              <a:rPr lang="en-GB" sz="2200" dirty="0" smtClean="0"/>
              <a:t>for </a:t>
            </a:r>
            <a:r>
              <a:rPr lang="en-GB" sz="2200" dirty="0"/>
              <a:t>completed </a:t>
            </a:r>
            <a:r>
              <a:rPr lang="en-GB" sz="2200" dirty="0" smtClean="0"/>
              <a:t>evaluations</a:t>
            </a:r>
            <a:r>
              <a:rPr lang="en-GB" sz="2000" dirty="0" smtClean="0"/>
              <a:t/>
            </a:r>
            <a:br>
              <a:rPr lang="en-GB" sz="2000" dirty="0" smtClean="0"/>
            </a:br>
            <a:r>
              <a:rPr lang="en-GB" sz="1200" dirty="0" smtClean="0"/>
              <a:t> </a:t>
            </a:r>
            <a:endParaRPr lang="en-GB" sz="2000" dirty="0"/>
          </a:p>
          <a:p>
            <a:pPr marL="285750" lvl="0" indent="-285750">
              <a:buFont typeface="Arial" panose="020B0604020202020204" pitchFamily="34" charset="0"/>
              <a:buChar char="•"/>
            </a:pPr>
            <a:r>
              <a:rPr lang="en-GB" sz="2200" dirty="0" smtClean="0"/>
              <a:t>Annual review meetings </a:t>
            </a:r>
            <a:r>
              <a:rPr lang="en-GB" sz="2000" dirty="0"/>
              <a:t/>
            </a:r>
            <a:br>
              <a:rPr lang="en-GB" sz="2000" dirty="0"/>
            </a:br>
            <a:r>
              <a:rPr lang="en-GB" sz="1200" dirty="0" smtClean="0"/>
              <a:t> </a:t>
            </a:r>
            <a:endParaRPr lang="en-GB" sz="2000" dirty="0"/>
          </a:p>
          <a:p>
            <a:pPr marL="285750" lvl="0" indent="-285750">
              <a:buFont typeface="Arial" panose="020B0604020202020204" pitchFamily="34" charset="0"/>
              <a:buChar char="•"/>
            </a:pPr>
            <a:r>
              <a:rPr lang="en-GB" sz="2200" dirty="0" smtClean="0"/>
              <a:t>Further evaluation needed of </a:t>
            </a:r>
            <a:r>
              <a:rPr lang="en-GB" sz="2200" dirty="0"/>
              <a:t>our existing subscribed resources against the licensing template to develop actions for each </a:t>
            </a:r>
            <a:r>
              <a:rPr lang="en-GB" sz="2200" dirty="0" smtClean="0"/>
              <a:t>supplier/contract</a:t>
            </a:r>
            <a:endParaRPr lang="en-GB" sz="2000" dirty="0"/>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Policies and procedures – business as usual</a:t>
            </a:r>
            <a:endParaRPr lang="en-US" dirty="0">
              <a:solidFill>
                <a:srgbClr val="321959"/>
              </a:solidFill>
            </a:endParaRPr>
          </a:p>
        </p:txBody>
      </p:sp>
    </p:spTree>
    <p:extLst>
      <p:ext uri="{BB962C8B-B14F-4D97-AF65-F5344CB8AC3E}">
        <p14:creationId xmlns:p14="http://schemas.microsoft.com/office/powerpoint/2010/main" val="328176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Lessons learned</a:t>
            </a:r>
            <a:endParaRPr lang="en-US" dirty="0">
              <a:solidFill>
                <a:srgbClr val="321959"/>
              </a:solidFill>
            </a:endParaRPr>
          </a:p>
        </p:txBody>
      </p:sp>
      <p:sp>
        <p:nvSpPr>
          <p:cNvPr id="5" name="Rectangle 4"/>
          <p:cNvSpPr/>
          <p:nvPr/>
        </p:nvSpPr>
        <p:spPr>
          <a:xfrm>
            <a:off x="594360" y="1303338"/>
            <a:ext cx="8332470" cy="4626908"/>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GB" sz="2200" dirty="0" smtClean="0">
                <a:ea typeface="Times New Roman" panose="02020603050405020304" pitchFamily="18" charset="0"/>
                <a:cs typeface="Arial" panose="020B0604020202020204" pitchFamily="34" charset="0"/>
              </a:rPr>
              <a:t>Lot more discussion over terms than anticipated </a:t>
            </a:r>
          </a:p>
          <a:p>
            <a:pPr marL="285750" indent="-285750">
              <a:lnSpc>
                <a:spcPct val="115000"/>
              </a:lnSpc>
              <a:spcAft>
                <a:spcPts val="1000"/>
              </a:spcAft>
              <a:buFont typeface="Arial" panose="020B0604020202020204" pitchFamily="34" charset="0"/>
              <a:buChar char="•"/>
            </a:pPr>
            <a:r>
              <a:rPr lang="en-GB" sz="2200" dirty="0">
                <a:ea typeface="Times New Roman" panose="02020603050405020304" pitchFamily="18" charset="0"/>
                <a:cs typeface="Arial" panose="020B0604020202020204" pitchFamily="34" charset="0"/>
              </a:rPr>
              <a:t>Takes time to get </a:t>
            </a:r>
            <a:r>
              <a:rPr lang="en-GB" sz="2200" dirty="0" smtClean="0">
                <a:ea typeface="Times New Roman" panose="02020603050405020304" pitchFamily="18" charset="0"/>
                <a:cs typeface="Arial" panose="020B0604020202020204" pitchFamily="34" charset="0"/>
              </a:rPr>
              <a:t>results – need to factor time in to procedure</a:t>
            </a:r>
            <a:endParaRPr lang="en-GB" sz="2200" dirty="0">
              <a:ea typeface="Times New Roman" panose="02020603050405020304" pitchFamily="18"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GB" sz="2200" dirty="0" smtClean="0">
                <a:ea typeface="Times New Roman" panose="02020603050405020304" pitchFamily="18" charset="0"/>
                <a:cs typeface="Arial" panose="020B0604020202020204" pitchFamily="34" charset="0"/>
              </a:rPr>
              <a:t>Need for </a:t>
            </a:r>
            <a:r>
              <a:rPr lang="en-GB" sz="2200" dirty="0">
                <a:ea typeface="Times New Roman" panose="02020603050405020304" pitchFamily="18" charset="0"/>
                <a:cs typeface="Arial" panose="020B0604020202020204" pitchFamily="34" charset="0"/>
              </a:rPr>
              <a:t>more consistent evaluation of resources </a:t>
            </a:r>
            <a:r>
              <a:rPr lang="en-GB" sz="2200" dirty="0" smtClean="0">
                <a:ea typeface="Times New Roman" panose="02020603050405020304" pitchFamily="18" charset="0"/>
                <a:cs typeface="Arial" panose="020B0604020202020204" pitchFamily="34" charset="0"/>
              </a:rPr>
              <a:t>but time constraints could affect this evaluation</a:t>
            </a:r>
          </a:p>
          <a:p>
            <a:pPr marL="285750" indent="-285750">
              <a:lnSpc>
                <a:spcPct val="115000"/>
              </a:lnSpc>
              <a:spcAft>
                <a:spcPts val="1000"/>
              </a:spcAft>
              <a:buFont typeface="Arial" panose="020B0604020202020204" pitchFamily="34" charset="0"/>
              <a:buChar char="•"/>
            </a:pPr>
            <a:r>
              <a:rPr lang="en-GB" sz="2200" dirty="0" smtClean="0">
                <a:ea typeface="Times New Roman" panose="02020603050405020304" pitchFamily="18" charset="0"/>
                <a:cs typeface="Arial" panose="020B0604020202020204" pitchFamily="34" charset="0"/>
              </a:rPr>
              <a:t>When </a:t>
            </a:r>
            <a:r>
              <a:rPr lang="en-GB" sz="2200" dirty="0">
                <a:ea typeface="Times New Roman" panose="02020603050405020304" pitchFamily="18" charset="0"/>
                <a:cs typeface="Arial" panose="020B0604020202020204" pitchFamily="34" charset="0"/>
              </a:rPr>
              <a:t>a supplier says that they “can provide service X”, what they mean is “on paper, we have the potential to provide service X</a:t>
            </a:r>
            <a:r>
              <a:rPr lang="en-GB" sz="2200" dirty="0" smtClean="0">
                <a:ea typeface="Times New Roman" panose="02020603050405020304" pitchFamily="18" charset="0"/>
                <a:cs typeface="Arial" panose="020B0604020202020204" pitchFamily="34" charset="0"/>
              </a:rPr>
              <a:t>”</a:t>
            </a:r>
          </a:p>
          <a:p>
            <a:pPr marL="285750" indent="-285750">
              <a:lnSpc>
                <a:spcPct val="115000"/>
              </a:lnSpc>
              <a:spcAft>
                <a:spcPts val="1000"/>
              </a:spcAft>
              <a:buFont typeface="Arial" panose="020B0604020202020204" pitchFamily="34" charset="0"/>
              <a:buChar char="•"/>
            </a:pPr>
            <a:r>
              <a:rPr lang="en-GB" sz="2200" dirty="0" smtClean="0">
                <a:ea typeface="Times New Roman" panose="02020603050405020304" pitchFamily="18" charset="0"/>
                <a:cs typeface="Arial" panose="020B0604020202020204" pitchFamily="34" charset="0"/>
              </a:rPr>
              <a:t>Google docs and group representation might need rethinking</a:t>
            </a:r>
          </a:p>
          <a:p>
            <a:pPr marL="285750" indent="-285750">
              <a:lnSpc>
                <a:spcPct val="115000"/>
              </a:lnSpc>
              <a:spcAft>
                <a:spcPts val="1000"/>
              </a:spcAft>
              <a:buFont typeface="Arial" panose="020B0604020202020204" pitchFamily="34" charset="0"/>
              <a:buChar char="•"/>
            </a:pPr>
            <a:r>
              <a:rPr lang="en-GB" sz="2200" dirty="0" smtClean="0">
                <a:ea typeface="Times New Roman" panose="02020603050405020304" pitchFamily="18" charset="0"/>
                <a:cs typeface="Arial" panose="020B0604020202020204" pitchFamily="34" charset="0"/>
              </a:rPr>
              <a:t>Good development opportunity for our Library Services Assistants</a:t>
            </a:r>
          </a:p>
        </p:txBody>
      </p:sp>
    </p:spTree>
    <p:extLst>
      <p:ext uri="{BB962C8B-B14F-4D97-AF65-F5344CB8AC3E}">
        <p14:creationId xmlns:p14="http://schemas.microsoft.com/office/powerpoint/2010/main" val="1970593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22" y="194344"/>
            <a:ext cx="8373616" cy="767189"/>
          </a:xfrm>
        </p:spPr>
        <p:txBody>
          <a:bodyPr>
            <a:normAutofit/>
          </a:bodyPr>
          <a:lstStyle/>
          <a:p>
            <a:pPr algn="ctr"/>
            <a:r>
              <a:rPr lang="en-GB" dirty="0"/>
              <a:t>Benefits realised</a:t>
            </a:r>
            <a:endParaRPr lang="en-US" dirty="0"/>
          </a:p>
        </p:txBody>
      </p:sp>
      <p:sp>
        <p:nvSpPr>
          <p:cNvPr id="3" name="Rectangle 2"/>
          <p:cNvSpPr/>
          <p:nvPr/>
        </p:nvSpPr>
        <p:spPr>
          <a:xfrm>
            <a:off x="690102" y="1018683"/>
            <a:ext cx="8556768" cy="4980851"/>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GB" sz="2200" dirty="0" smtClean="0">
                <a:latin typeface="Arial" panose="020B0604020202020204" pitchFamily="34" charset="0"/>
                <a:ea typeface="Times New Roman" panose="02020603050405020304" pitchFamily="18" charset="0"/>
                <a:cs typeface="Arial" panose="020B0604020202020204" pitchFamily="34" charset="0"/>
              </a:rPr>
              <a:t>More </a:t>
            </a:r>
            <a:r>
              <a:rPr lang="en-GB" sz="2200" dirty="0">
                <a:latin typeface="Arial" panose="020B0604020202020204" pitchFamily="34" charset="0"/>
                <a:ea typeface="Times New Roman" panose="02020603050405020304" pitchFamily="18" charset="0"/>
                <a:cs typeface="Arial" panose="020B0604020202020204" pitchFamily="34" charset="0"/>
              </a:rPr>
              <a:t>consistent, transparent evaluation of resources </a:t>
            </a:r>
            <a:endParaRPr lang="en-GB" sz="22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r>
              <a:rPr lang="en-GB" sz="2200" dirty="0" smtClean="0">
                <a:latin typeface="Arial" panose="020B0604020202020204" pitchFamily="34" charset="0"/>
                <a:ea typeface="Times New Roman" panose="02020603050405020304" pitchFamily="18" charset="0"/>
                <a:cs typeface="Arial" panose="020B0604020202020204" pitchFamily="34" charset="0"/>
              </a:rPr>
              <a:t>More </a:t>
            </a:r>
            <a:r>
              <a:rPr lang="en-GB" sz="2200" dirty="0">
                <a:latin typeface="Arial" panose="020B0604020202020204" pitchFamily="34" charset="0"/>
                <a:ea typeface="Times New Roman" panose="02020603050405020304" pitchFamily="18" charset="0"/>
                <a:cs typeface="Arial" panose="020B0604020202020204" pitchFamily="34" charset="0"/>
              </a:rPr>
              <a:t>rigorous process to manage and store this data for use in future </a:t>
            </a:r>
            <a:endParaRPr lang="en-GB" sz="22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r>
              <a:rPr lang="en-GB" sz="2200" dirty="0">
                <a:latin typeface="Arial" panose="020B0604020202020204" pitchFamily="34" charset="0"/>
                <a:ea typeface="Times New Roman" panose="02020603050405020304" pitchFamily="18" charset="0"/>
                <a:cs typeface="Arial" panose="020B0604020202020204" pitchFamily="34" charset="0"/>
              </a:rPr>
              <a:t>A</a:t>
            </a:r>
            <a:r>
              <a:rPr lang="en-GB" sz="2200" dirty="0" smtClean="0">
                <a:latin typeface="Arial" panose="020B0604020202020204" pitchFamily="34" charset="0"/>
                <a:ea typeface="Times New Roman" panose="02020603050405020304" pitchFamily="18" charset="0"/>
                <a:cs typeface="Arial" panose="020B0604020202020204" pitchFamily="34" charset="0"/>
              </a:rPr>
              <a:t>void </a:t>
            </a:r>
            <a:r>
              <a:rPr lang="en-GB" sz="2200" dirty="0">
                <a:latin typeface="Arial" panose="020B0604020202020204" pitchFamily="34" charset="0"/>
                <a:ea typeface="Times New Roman" panose="02020603050405020304" pitchFamily="18" charset="0"/>
                <a:cs typeface="Arial" panose="020B0604020202020204" pitchFamily="34" charset="0"/>
              </a:rPr>
              <a:t>duplication of work with the same resources being evaluated </a:t>
            </a:r>
            <a:r>
              <a:rPr lang="en-GB" sz="2200" dirty="0" smtClean="0">
                <a:latin typeface="Arial" panose="020B0604020202020204" pitchFamily="34" charset="0"/>
                <a:ea typeface="Times New Roman" panose="02020603050405020304" pitchFamily="18" charset="0"/>
                <a:cs typeface="Arial" panose="020B0604020202020204" pitchFamily="34" charset="0"/>
              </a:rPr>
              <a:t>again</a:t>
            </a:r>
          </a:p>
          <a:p>
            <a:pPr marL="342900" indent="-342900">
              <a:lnSpc>
                <a:spcPct val="115000"/>
              </a:lnSpc>
              <a:spcAft>
                <a:spcPts val="1000"/>
              </a:spcAft>
              <a:buFont typeface="Arial" panose="020B0604020202020204" pitchFamily="34" charset="0"/>
              <a:buChar char="•"/>
            </a:pPr>
            <a:r>
              <a:rPr lang="en-GB" sz="2200" dirty="0" smtClean="0">
                <a:latin typeface="Arial" panose="020B0604020202020204" pitchFamily="34" charset="0"/>
                <a:ea typeface="Times New Roman" panose="02020603050405020304" pitchFamily="18" charset="0"/>
                <a:cs typeface="Arial" panose="020B0604020202020204" pitchFamily="34" charset="0"/>
              </a:rPr>
              <a:t>Process </a:t>
            </a:r>
            <a:r>
              <a:rPr lang="en-GB" sz="2200" dirty="0">
                <a:latin typeface="Arial" panose="020B0604020202020204" pitchFamily="34" charset="0"/>
                <a:ea typeface="Times New Roman" panose="02020603050405020304" pitchFamily="18" charset="0"/>
                <a:cs typeface="Arial" panose="020B0604020202020204" pitchFamily="34" charset="0"/>
              </a:rPr>
              <a:t>should aid evaluation and decision making to ensure more cost effective use of budgets in the long </a:t>
            </a:r>
            <a:r>
              <a:rPr lang="en-GB" sz="2200" dirty="0" smtClean="0">
                <a:latin typeface="Arial" panose="020B0604020202020204" pitchFamily="34" charset="0"/>
                <a:ea typeface="Times New Roman" panose="02020603050405020304" pitchFamily="18" charset="0"/>
                <a:cs typeface="Arial" panose="020B0604020202020204" pitchFamily="34" charset="0"/>
              </a:rPr>
              <a:t>run</a:t>
            </a:r>
          </a:p>
          <a:p>
            <a:pPr marL="342900" indent="-342900">
              <a:lnSpc>
                <a:spcPct val="115000"/>
              </a:lnSpc>
              <a:spcAft>
                <a:spcPts val="1000"/>
              </a:spcAft>
              <a:buFont typeface="Arial" panose="020B0604020202020204" pitchFamily="34" charset="0"/>
              <a:buChar char="•"/>
            </a:pPr>
            <a:r>
              <a:rPr lang="en-GB" sz="2200" dirty="0" smtClean="0">
                <a:latin typeface="Arial" panose="020B0604020202020204" pitchFamily="34" charset="0"/>
                <a:ea typeface="Times New Roman" panose="02020603050405020304" pitchFamily="18" charset="0"/>
                <a:cs typeface="Arial" panose="020B0604020202020204" pitchFamily="34" charset="0"/>
              </a:rPr>
              <a:t>Use </a:t>
            </a:r>
            <a:r>
              <a:rPr lang="en-GB" sz="2200" dirty="0">
                <a:latin typeface="Arial" panose="020B0604020202020204" pitchFamily="34" charset="0"/>
                <a:ea typeface="Times New Roman" panose="02020603050405020304" pitchFamily="18" charset="0"/>
                <a:cs typeface="Arial" panose="020B0604020202020204" pitchFamily="34" charset="0"/>
              </a:rPr>
              <a:t>cover images for publicity purposes ensuring value for money and return on investment through promotion of new </a:t>
            </a:r>
            <a:r>
              <a:rPr lang="en-GB" sz="2200" dirty="0" smtClean="0">
                <a:latin typeface="Arial" panose="020B0604020202020204" pitchFamily="34" charset="0"/>
                <a:ea typeface="Times New Roman" panose="02020603050405020304" pitchFamily="18" charset="0"/>
                <a:cs typeface="Arial" panose="020B0604020202020204" pitchFamily="34" charset="0"/>
              </a:rPr>
              <a:t>      e-Books </a:t>
            </a:r>
            <a:r>
              <a:rPr lang="en-GB" sz="2200" dirty="0">
                <a:latin typeface="Arial" panose="020B0604020202020204" pitchFamily="34" charset="0"/>
                <a:ea typeface="Times New Roman" panose="02020603050405020304" pitchFamily="18" charset="0"/>
                <a:cs typeface="Arial" panose="020B0604020202020204" pitchFamily="34" charset="0"/>
              </a:rPr>
              <a:t>on social </a:t>
            </a:r>
            <a:r>
              <a:rPr lang="en-GB" sz="2200" dirty="0" smtClean="0">
                <a:latin typeface="Arial" panose="020B0604020202020204" pitchFamily="34" charset="0"/>
                <a:ea typeface="Times New Roman" panose="02020603050405020304" pitchFamily="18" charset="0"/>
                <a:cs typeface="Arial" panose="020B0604020202020204" pitchFamily="34" charset="0"/>
              </a:rPr>
              <a:t>media</a:t>
            </a:r>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9795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321959"/>
                </a:solidFill>
              </a:rPr>
              <a:t>Successes</a:t>
            </a:r>
            <a:endParaRPr lang="en-US" dirty="0">
              <a:solidFill>
                <a:srgbClr val="321959"/>
              </a:solidFill>
            </a:endParaRPr>
          </a:p>
        </p:txBody>
      </p:sp>
      <p:sp>
        <p:nvSpPr>
          <p:cNvPr id="3" name="Rectangle 2"/>
          <p:cNvSpPr/>
          <p:nvPr/>
        </p:nvSpPr>
        <p:spPr>
          <a:xfrm>
            <a:off x="1828800" y="5246688"/>
            <a:ext cx="3337560" cy="857671"/>
          </a:xfrm>
          <a:prstGeom prst="rect">
            <a:avLst/>
          </a:prstGeom>
        </p:spPr>
        <p:txBody>
          <a:bodyPr wrap="square">
            <a:spAutoFit/>
          </a:bodyPr>
          <a:lstStyle/>
          <a:p>
            <a:pPr>
              <a:lnSpc>
                <a:spcPct val="115000"/>
              </a:lnSpc>
              <a:spcAft>
                <a:spcPts val="1000"/>
              </a:spcAft>
            </a:pPr>
            <a:r>
              <a:rPr lang="en-GB" dirty="0" smtClean="0">
                <a:latin typeface="Calibri" panose="020F0502020204030204" pitchFamily="34" charset="0"/>
                <a:ea typeface="Times New Roman" panose="02020603050405020304" pitchFamily="18" charset="0"/>
                <a:cs typeface="Times New Roman" panose="02020603050405020304" pitchFamily="18" charset="0"/>
                <a:hlinkClick r:id="rId3"/>
              </a:rPr>
              <a:t>https</a:t>
            </a:r>
            <a:r>
              <a:rPr lang="en-GB" dirty="0">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dirty="0" smtClean="0">
                <a:latin typeface="Calibri" panose="020F0502020204030204" pitchFamily="34" charset="0"/>
                <a:ea typeface="Times New Roman" panose="02020603050405020304" pitchFamily="18" charset="0"/>
                <a:cs typeface="Times New Roman" panose="02020603050405020304" pitchFamily="18" charset="0"/>
                <a:hlinkClick r:id="rId3"/>
              </a:rPr>
              <a:t>vine.co/v/O0BBxr0hD2z</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Times New Roman" panose="02020603050405020304" pitchFamily="18" charset="0"/>
                <a:cs typeface="Times New Roman" panose="02020603050405020304" pitchFamily="18" charset="0"/>
                <a:hlinkClick r:id="rId4"/>
              </a:rPr>
              <a:t>https://</a:t>
            </a:r>
            <a:r>
              <a:rPr lang="en-GB" dirty="0" smtClean="0">
                <a:latin typeface="Calibri" panose="020F0502020204030204" pitchFamily="34" charset="0"/>
                <a:ea typeface="Times New Roman" panose="02020603050405020304" pitchFamily="18" charset="0"/>
                <a:cs typeface="Times New Roman" panose="02020603050405020304" pitchFamily="18" charset="0"/>
                <a:hlinkClick r:id="rId4"/>
              </a:rPr>
              <a:t>vine.co/v/ea7HrldOtqF</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5"/>
          <a:srcRect l="34855" t="33048" r="35372" b="30341"/>
          <a:stretch/>
        </p:blipFill>
        <p:spPr>
          <a:xfrm>
            <a:off x="582930" y="1417637"/>
            <a:ext cx="4983480" cy="3447071"/>
          </a:xfrm>
          <a:prstGeom prst="rect">
            <a:avLst/>
          </a:prstGeom>
        </p:spPr>
      </p:pic>
      <p:pic>
        <p:nvPicPr>
          <p:cNvPr id="5" name="Picture 4"/>
          <p:cNvPicPr>
            <a:picLocks noChangeAspect="1"/>
          </p:cNvPicPr>
          <p:nvPr/>
        </p:nvPicPr>
        <p:blipFill rotWithShape="1">
          <a:blip r:embed="rId6"/>
          <a:srcRect l="25421" t="63512" r="25780"/>
          <a:stretch/>
        </p:blipFill>
        <p:spPr>
          <a:xfrm>
            <a:off x="5623560" y="1417638"/>
            <a:ext cx="3422996" cy="2990442"/>
          </a:xfrm>
          <a:prstGeom prst="rect">
            <a:avLst/>
          </a:prstGeom>
        </p:spPr>
      </p:pic>
    </p:spTree>
    <p:extLst>
      <p:ext uri="{BB962C8B-B14F-4D97-AF65-F5344CB8AC3E}">
        <p14:creationId xmlns:p14="http://schemas.microsoft.com/office/powerpoint/2010/main" val="3298369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120" y="274637"/>
            <a:ext cx="7503346" cy="1186517"/>
          </a:xfrm>
        </p:spPr>
        <p:txBody>
          <a:bodyPr>
            <a:normAutofit fontScale="90000"/>
          </a:bodyPr>
          <a:lstStyle/>
          <a:p>
            <a:r>
              <a:rPr lang="en-GB" dirty="0">
                <a:solidFill>
                  <a:srgbClr val="321959"/>
                </a:solidFill>
                <a:latin typeface="Arial" pitchFamily="34" charset="0"/>
                <a:cs typeface="Arial" pitchFamily="34" charset="0"/>
              </a:rPr>
              <a:t>Why did we do </a:t>
            </a:r>
            <a:r>
              <a:rPr lang="en-GB" dirty="0" smtClean="0">
                <a:solidFill>
                  <a:srgbClr val="321959"/>
                </a:solidFill>
                <a:latin typeface="Arial" pitchFamily="34" charset="0"/>
                <a:cs typeface="Arial" pitchFamily="34" charset="0"/>
              </a:rPr>
              <a:t>it? – </a:t>
            </a:r>
            <a:br>
              <a:rPr lang="en-GB" dirty="0" smtClean="0">
                <a:solidFill>
                  <a:srgbClr val="321959"/>
                </a:solidFill>
                <a:latin typeface="Arial" pitchFamily="34" charset="0"/>
                <a:cs typeface="Arial" pitchFamily="34" charset="0"/>
              </a:rPr>
            </a:br>
            <a:r>
              <a:rPr lang="en-GB" dirty="0" smtClean="0">
                <a:solidFill>
                  <a:srgbClr val="321959"/>
                </a:solidFill>
                <a:latin typeface="Arial" pitchFamily="34" charset="0"/>
                <a:cs typeface="Arial" pitchFamily="34" charset="0"/>
              </a:rPr>
              <a:t>Student as customer </a:t>
            </a:r>
            <a:endParaRPr lang="en-US" dirty="0">
              <a:solidFill>
                <a:srgbClr val="321959"/>
              </a:solidFill>
            </a:endParaRPr>
          </a:p>
        </p:txBody>
      </p:sp>
      <p:sp>
        <p:nvSpPr>
          <p:cNvPr id="3" name="Rectangle 2"/>
          <p:cNvSpPr/>
          <p:nvPr/>
        </p:nvSpPr>
        <p:spPr>
          <a:xfrm>
            <a:off x="360186" y="1584935"/>
            <a:ext cx="7726680" cy="707886"/>
          </a:xfrm>
          <a:prstGeom prst="rect">
            <a:avLst/>
          </a:prstGeom>
        </p:spPr>
        <p:txBody>
          <a:bodyPr wrap="square">
            <a:spAutoFit/>
          </a:bodyPr>
          <a:lstStyle/>
          <a:p>
            <a:pPr marL="342900" indent="-342900">
              <a:buClr>
                <a:srgbClr val="262626"/>
              </a:buClr>
              <a:buFont typeface="Arial" pitchFamily="34" charset="0"/>
              <a:buChar char="•"/>
              <a:defRPr/>
            </a:pPr>
            <a:r>
              <a:rPr lang="en-GB" sz="2400" b="1" kern="0" dirty="0" smtClean="0">
                <a:solidFill>
                  <a:srgbClr val="262626"/>
                </a:solidFill>
                <a:latin typeface="Arial" panose="020B0604020202020204" pitchFamily="34" charset="0"/>
                <a:cs typeface="Arial" panose="020B0604020202020204" pitchFamily="34" charset="0"/>
              </a:rPr>
              <a:t>Student as customer - Customer expectations</a:t>
            </a:r>
          </a:p>
          <a:p>
            <a:pPr>
              <a:buClr>
                <a:srgbClr val="262626"/>
              </a:buClr>
              <a:defRPr/>
            </a:pPr>
            <a:endParaRPr lang="en-GB" sz="1600" b="1" kern="0" dirty="0" smtClean="0">
              <a:solidFill>
                <a:srgbClr val="262626"/>
              </a:solidFill>
              <a:latin typeface="Arial" panose="020B0604020202020204" pitchFamily="34" charset="0"/>
              <a:cs typeface="Arial" panose="020B0604020202020204" pitchFamily="34" charset="0"/>
            </a:endParaRPr>
          </a:p>
        </p:txBody>
      </p:sp>
      <p:sp>
        <p:nvSpPr>
          <p:cNvPr id="4" name="Oval Callout 3"/>
          <p:cNvSpPr/>
          <p:nvPr/>
        </p:nvSpPr>
        <p:spPr>
          <a:xfrm>
            <a:off x="5345325" y="2175591"/>
            <a:ext cx="3168814" cy="211455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smtClean="0"/>
          </a:p>
          <a:p>
            <a:pPr algn="ctr"/>
            <a:r>
              <a:rPr lang="en-GB" b="1" dirty="0" smtClean="0"/>
              <a:t>“</a:t>
            </a:r>
            <a:r>
              <a:rPr lang="en-GB" b="1" dirty="0"/>
              <a:t>Most Generation Y … know they can find a book faster by searching on Amazon” </a:t>
            </a:r>
          </a:p>
          <a:p>
            <a:pPr algn="ctr"/>
            <a:endParaRPr lang="en-GB" dirty="0"/>
          </a:p>
        </p:txBody>
      </p:sp>
      <p:sp>
        <p:nvSpPr>
          <p:cNvPr id="7" name="Rectangle 6"/>
          <p:cNvSpPr/>
          <p:nvPr/>
        </p:nvSpPr>
        <p:spPr>
          <a:xfrm>
            <a:off x="494189" y="4505391"/>
            <a:ext cx="4406865" cy="1569660"/>
          </a:xfrm>
          <a:prstGeom prst="rect">
            <a:avLst/>
          </a:prstGeom>
        </p:spPr>
        <p:txBody>
          <a:bodyPr wrap="square">
            <a:spAutoFit/>
          </a:bodyPr>
          <a:lstStyle/>
          <a:p>
            <a:pPr>
              <a:buClr>
                <a:srgbClr val="262626"/>
              </a:buClr>
              <a:defRPr/>
            </a:pPr>
            <a:r>
              <a:rPr lang="en-GB" sz="1600" dirty="0"/>
              <a:t>Generation Y students, customisation, and the growing importance of data </a:t>
            </a:r>
            <a:r>
              <a:rPr lang="en-GB" sz="1600" dirty="0" smtClean="0"/>
              <a:t>science ICEF Monitor </a:t>
            </a:r>
            <a:r>
              <a:rPr lang="en-GB" sz="1600" dirty="0" smtClean="0">
                <a:hlinkClick r:id="rId3"/>
              </a:rPr>
              <a:t>http</a:t>
            </a:r>
            <a:r>
              <a:rPr lang="en-GB" sz="1600" dirty="0">
                <a:hlinkClick r:id="rId3"/>
              </a:rPr>
              <a:t>://</a:t>
            </a:r>
            <a:r>
              <a:rPr lang="en-GB" sz="1600" dirty="0" smtClean="0">
                <a:hlinkClick r:id="rId3"/>
              </a:rPr>
              <a:t>monitor.icef.com/2013/07/generation-y-students-customisation-and-the-growing-importance-of-data-science</a:t>
            </a:r>
            <a:endParaRPr lang="en-GB" sz="1600" dirty="0" smtClean="0"/>
          </a:p>
        </p:txBody>
      </p:sp>
      <p:grpSp>
        <p:nvGrpSpPr>
          <p:cNvPr id="8" name="Group 7"/>
          <p:cNvGrpSpPr/>
          <p:nvPr/>
        </p:nvGrpSpPr>
        <p:grpSpPr>
          <a:xfrm>
            <a:off x="886120" y="2114560"/>
            <a:ext cx="3343275" cy="2114550"/>
            <a:chOff x="6057899" y="1005840"/>
            <a:chExt cx="3343275" cy="2114550"/>
          </a:xfrm>
        </p:grpSpPr>
        <p:sp>
          <p:nvSpPr>
            <p:cNvPr id="9" name="Oval Callout 8"/>
            <p:cNvSpPr/>
            <p:nvPr/>
          </p:nvSpPr>
          <p:spPr>
            <a:xfrm>
              <a:off x="6057899" y="1005840"/>
              <a:ext cx="3343275" cy="211455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6286500" y="1675198"/>
              <a:ext cx="2857500" cy="646331"/>
            </a:xfrm>
            <a:prstGeom prst="rect">
              <a:avLst/>
            </a:prstGeom>
            <a:noFill/>
          </p:spPr>
          <p:txBody>
            <a:bodyPr wrap="square" rtlCol="0">
              <a:spAutoFit/>
            </a:bodyPr>
            <a:lstStyle/>
            <a:p>
              <a:r>
                <a:rPr lang="en-GB" b="1" dirty="0" smtClean="0">
                  <a:solidFill>
                    <a:schemeClr val="bg1"/>
                  </a:solidFill>
                </a:rPr>
                <a:t>Generation </a:t>
              </a:r>
              <a:r>
                <a:rPr lang="en-GB" b="1" dirty="0">
                  <a:solidFill>
                    <a:schemeClr val="bg1"/>
                  </a:solidFill>
                </a:rPr>
                <a:t>Y “expect a lot and expect it “</a:t>
              </a:r>
              <a:r>
                <a:rPr lang="en-GB" b="1" dirty="0" smtClean="0">
                  <a:solidFill>
                    <a:schemeClr val="bg1"/>
                  </a:solidFill>
                </a:rPr>
                <a:t>now</a:t>
              </a:r>
            </a:p>
          </p:txBody>
        </p:sp>
      </p:grpSp>
      <p:sp>
        <p:nvSpPr>
          <p:cNvPr id="11" name="Rectangle 10"/>
          <p:cNvSpPr/>
          <p:nvPr/>
        </p:nvSpPr>
        <p:spPr>
          <a:xfrm>
            <a:off x="5475712" y="4533616"/>
            <a:ext cx="3405422" cy="830997"/>
          </a:xfrm>
          <a:prstGeom prst="rect">
            <a:avLst/>
          </a:prstGeom>
        </p:spPr>
        <p:txBody>
          <a:bodyPr wrap="square">
            <a:spAutoFit/>
          </a:bodyPr>
          <a:lstStyle/>
          <a:p>
            <a:pPr>
              <a:buClr>
                <a:srgbClr val="262626"/>
              </a:buClr>
              <a:defRPr/>
            </a:pPr>
            <a:r>
              <a:rPr lang="en-GB" sz="1600" dirty="0" smtClean="0"/>
              <a:t>Anderson, J (2010) 'New Generation, Old Questions', </a:t>
            </a:r>
            <a:r>
              <a:rPr lang="en-GB" sz="1600" b="1" dirty="0" smtClean="0"/>
              <a:t>Incite</a:t>
            </a:r>
            <a:r>
              <a:rPr lang="en-GB" sz="1600" dirty="0" smtClean="0"/>
              <a:t>, 31 (11), p.15, </a:t>
            </a:r>
            <a:endParaRPr lang="en-GB" sz="1600" b="1" kern="0" dirty="0" smtClean="0">
              <a:solidFill>
                <a:srgbClr val="262626"/>
              </a:solidFill>
              <a:latin typeface="Arial" panose="020B0604020202020204" pitchFamily="34" charset="0"/>
              <a:cs typeface="Arial" panose="020B0604020202020204" pitchFamily="34" charset="0"/>
            </a:endParaRPr>
          </a:p>
        </p:txBody>
      </p:sp>
      <p:sp>
        <p:nvSpPr>
          <p:cNvPr id="12" name="Rectangle 11"/>
          <p:cNvSpPr/>
          <p:nvPr/>
        </p:nvSpPr>
        <p:spPr>
          <a:xfrm>
            <a:off x="103012" y="5780782"/>
            <a:ext cx="7726680" cy="830997"/>
          </a:xfrm>
          <a:prstGeom prst="rect">
            <a:avLst/>
          </a:prstGeom>
        </p:spPr>
        <p:txBody>
          <a:bodyPr wrap="square">
            <a:spAutoFit/>
          </a:bodyPr>
          <a:lstStyle/>
          <a:p>
            <a:pPr marL="342900" indent="-342900">
              <a:buClr>
                <a:srgbClr val="262626"/>
              </a:buClr>
              <a:buFont typeface="Arial" pitchFamily="34" charset="0"/>
              <a:buChar char="•"/>
              <a:defRPr/>
            </a:pPr>
            <a:endParaRPr lang="en-GB" sz="2400" kern="0" dirty="0" smtClean="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400" b="1" kern="0" dirty="0">
                <a:solidFill>
                  <a:srgbClr val="262626"/>
                </a:solidFill>
                <a:latin typeface="Arial" panose="020B0604020202020204" pitchFamily="34" charset="0"/>
                <a:cs typeface="Arial" panose="020B0604020202020204" pitchFamily="34" charset="0"/>
              </a:rPr>
              <a:t>Providing the right resources</a:t>
            </a:r>
          </a:p>
        </p:txBody>
      </p:sp>
    </p:spTree>
    <p:extLst>
      <p:ext uri="{BB962C8B-B14F-4D97-AF65-F5344CB8AC3E}">
        <p14:creationId xmlns:p14="http://schemas.microsoft.com/office/powerpoint/2010/main" val="140697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solidFill>
                  <a:srgbClr val="321959"/>
                </a:solidFill>
              </a:rPr>
              <a:t>Future </a:t>
            </a:r>
            <a:r>
              <a:rPr lang="en-GB" dirty="0" smtClean="0">
                <a:solidFill>
                  <a:srgbClr val="321959"/>
                </a:solidFill>
              </a:rPr>
              <a:t>plans</a:t>
            </a:r>
            <a:endParaRPr lang="en-US" dirty="0"/>
          </a:p>
        </p:txBody>
      </p:sp>
      <p:sp>
        <p:nvSpPr>
          <p:cNvPr id="3" name="Rectangle 2"/>
          <p:cNvSpPr/>
          <p:nvPr/>
        </p:nvSpPr>
        <p:spPr>
          <a:xfrm>
            <a:off x="701804" y="1417638"/>
            <a:ext cx="8373616" cy="4493538"/>
          </a:xfrm>
          <a:prstGeom prst="rect">
            <a:avLst/>
          </a:prstGeom>
        </p:spPr>
        <p:txBody>
          <a:bodyPr wrap="square">
            <a:spAutoFit/>
          </a:bodyPr>
          <a:lstStyle/>
          <a:p>
            <a:pPr lvl="0">
              <a:spcAft>
                <a:spcPts val="0"/>
              </a:spcAft>
            </a:pP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200" dirty="0" smtClean="0">
                <a:latin typeface="Arial" panose="020B0604020202020204" pitchFamily="34" charset="0"/>
                <a:ea typeface="Calibri" panose="020F0502020204030204" pitchFamily="34" charset="0"/>
                <a:cs typeface="Arial" panose="020B0604020202020204" pitchFamily="34" charset="0"/>
              </a:rPr>
              <a:t> Academic Librarians able to use template with academics ‘will it meet these requirements?’</a:t>
            </a:r>
          </a:p>
          <a:p>
            <a:pPr marL="342900" lvl="0" indent="-342900">
              <a:spcAft>
                <a:spcPts val="0"/>
              </a:spcAft>
              <a:buFont typeface="Symbol" panose="05050102010706020507" pitchFamily="18" charset="2"/>
              <a:buChar char=""/>
            </a:pP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200" dirty="0" smtClean="0">
                <a:latin typeface="Arial" panose="020B0604020202020204" pitchFamily="34" charset="0"/>
                <a:ea typeface="Calibri" panose="020F0502020204030204" pitchFamily="34" charset="0"/>
                <a:cs typeface="Arial" panose="020B0604020202020204" pitchFamily="34" charset="0"/>
              </a:rPr>
              <a:t>Can be used for demonstrating value and assessment following trials</a:t>
            </a:r>
          </a:p>
          <a:p>
            <a:pPr marL="342900" lvl="0" indent="-342900">
              <a:spcAft>
                <a:spcPts val="0"/>
              </a:spcAft>
              <a:buFont typeface="Symbol" panose="05050102010706020507" pitchFamily="18" charset="2"/>
              <a:buChar char=""/>
            </a:pP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200" dirty="0" smtClean="0">
                <a:latin typeface="Arial" panose="020B0604020202020204" pitchFamily="34" charset="0"/>
                <a:ea typeface="Calibri" panose="020F0502020204030204" pitchFamily="34" charset="0"/>
                <a:cs typeface="Arial" panose="020B0604020202020204" pitchFamily="34" charset="0"/>
              </a:rPr>
              <a:t>Disability access</a:t>
            </a:r>
          </a:p>
          <a:p>
            <a:pPr marL="342900" lvl="0" indent="-342900">
              <a:spcAft>
                <a:spcPts val="0"/>
              </a:spcAft>
              <a:buFont typeface="Symbol" panose="05050102010706020507" pitchFamily="18" charset="2"/>
              <a:buChar char=""/>
            </a:pP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2200" dirty="0">
                <a:latin typeface="Arial" panose="020B0604020202020204" pitchFamily="34" charset="0"/>
                <a:ea typeface="Calibri" panose="020F0502020204030204" pitchFamily="34" charset="0"/>
                <a:cs typeface="Arial" panose="020B0604020202020204" pitchFamily="34" charset="0"/>
              </a:rPr>
              <a:t>Further embedding into day to </a:t>
            </a:r>
            <a:r>
              <a:rPr lang="en-GB" sz="2200" dirty="0" smtClean="0">
                <a:latin typeface="Arial" panose="020B0604020202020204" pitchFamily="34" charset="0"/>
                <a:ea typeface="Calibri" panose="020F0502020204030204" pitchFamily="34" charset="0"/>
                <a:cs typeface="Arial" panose="020B0604020202020204" pitchFamily="34" charset="0"/>
              </a:rPr>
              <a:t>day</a:t>
            </a:r>
          </a:p>
          <a:p>
            <a:pPr lvl="0"/>
            <a:endParaRPr lang="en-GB" sz="1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200" dirty="0" smtClean="0">
                <a:latin typeface="Arial" panose="020B0604020202020204" pitchFamily="34" charset="0"/>
                <a:ea typeface="Calibri" panose="020F0502020204030204" pitchFamily="34" charset="0"/>
                <a:cs typeface="Arial" panose="020B0604020202020204" pitchFamily="34" charset="0"/>
              </a:rPr>
              <a:t>Potentially </a:t>
            </a:r>
            <a:r>
              <a:rPr lang="en-GB" sz="2200" dirty="0">
                <a:latin typeface="Arial" panose="020B0604020202020204" pitchFamily="34" charset="0"/>
                <a:ea typeface="Calibri" panose="020F0502020204030204" pitchFamily="34" charset="0"/>
                <a:cs typeface="Arial" panose="020B0604020202020204" pitchFamily="34" charset="0"/>
              </a:rPr>
              <a:t>working with JISC and The Northern Collaboration</a:t>
            </a:r>
          </a:p>
          <a:p>
            <a:pPr marL="342900" lvl="0" indent="-342900">
              <a:spcAft>
                <a:spcPts val="0"/>
              </a:spcAft>
              <a:buFont typeface="Symbol" panose="05050102010706020507" pitchFamily="18" charset="2"/>
              <a:buChar char=""/>
            </a:pPr>
            <a:endParaRPr lang="en-GB" sz="1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sz="2200" dirty="0" smtClean="0">
                <a:latin typeface="Arial" panose="020B0604020202020204" pitchFamily="34" charset="0"/>
                <a:ea typeface="Calibri" panose="020F0502020204030204" pitchFamily="34" charset="0"/>
                <a:cs typeface="Arial" panose="020B0604020202020204" pitchFamily="34" charset="0"/>
              </a:rPr>
              <a:t>Revisiting all resources not just new</a:t>
            </a:r>
            <a:endParaRPr lang="en-GB" sz="2200" dirty="0">
              <a:solidFill>
                <a:srgbClr val="321959"/>
              </a:solidFill>
              <a:latin typeface="Calibri" panose="020F0502020204030204" pitchFamily="34" charset="0"/>
              <a:ea typeface="Calibri" panose="020F0502020204030204" pitchFamily="34" charset="0"/>
            </a:endParaRPr>
          </a:p>
          <a:p>
            <a:pPr>
              <a:spcAft>
                <a:spcPts val="0"/>
              </a:spcAft>
            </a:pPr>
            <a:r>
              <a:rPr lang="en-GB" dirty="0">
                <a:latin typeface="Arial" panose="020B060402020202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54334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908"/>
            <a:ext cx="8373616" cy="1051242"/>
          </a:xfrm>
        </p:spPr>
        <p:txBody>
          <a:bodyPr/>
          <a:lstStyle/>
          <a:p>
            <a:pPr algn="ctr"/>
            <a:r>
              <a:rPr lang="en-US" dirty="0" smtClean="0"/>
              <a:t>Any questions?</a:t>
            </a:r>
            <a:endParaRPr lang="en-US" dirty="0"/>
          </a:p>
        </p:txBody>
      </p:sp>
      <p:sp>
        <p:nvSpPr>
          <p:cNvPr id="4" name="Rectangle 3"/>
          <p:cNvSpPr/>
          <p:nvPr/>
        </p:nvSpPr>
        <p:spPr>
          <a:xfrm>
            <a:off x="5167740" y="1072141"/>
            <a:ext cx="4164924" cy="707886"/>
          </a:xfrm>
          <a:prstGeom prst="rect">
            <a:avLst/>
          </a:prstGeom>
        </p:spPr>
        <p:txBody>
          <a:bodyPr wrap="square">
            <a:spAutoFit/>
          </a:bodyPr>
          <a:lstStyle/>
          <a:p>
            <a:r>
              <a:rPr lang="en-GB" sz="2000" b="1" dirty="0" smtClean="0">
                <a:solidFill>
                  <a:srgbClr val="262626"/>
                </a:solidFill>
                <a:hlinkClick r:id="rId3"/>
              </a:rPr>
              <a:t>J.Cleverley@leedsbeckett.ac.uk</a:t>
            </a:r>
            <a:endParaRPr lang="en-GB" sz="2000" b="1" dirty="0" smtClean="0">
              <a:solidFill>
                <a:srgbClr val="262626"/>
              </a:solidFill>
            </a:endParaRPr>
          </a:p>
          <a:p>
            <a:r>
              <a:rPr lang="en-GB" sz="2000" b="1" dirty="0" smtClean="0">
                <a:solidFill>
                  <a:srgbClr val="262626"/>
                </a:solidFill>
              </a:rPr>
              <a:t>@stirli02</a:t>
            </a:r>
            <a:endParaRPr lang="en-GB" dirty="0">
              <a:solidFill>
                <a:srgbClr val="262626"/>
              </a:solidFill>
            </a:endParaRPr>
          </a:p>
        </p:txBody>
      </p:sp>
      <p:sp>
        <p:nvSpPr>
          <p:cNvPr id="3" name="TextBox 2"/>
          <p:cNvSpPr txBox="1"/>
          <p:nvPr/>
        </p:nvSpPr>
        <p:spPr>
          <a:xfrm>
            <a:off x="959048" y="1102919"/>
            <a:ext cx="4325160" cy="646331"/>
          </a:xfrm>
          <a:prstGeom prst="rect">
            <a:avLst/>
          </a:prstGeom>
          <a:noFill/>
        </p:spPr>
        <p:txBody>
          <a:bodyPr wrap="square" rtlCol="0">
            <a:spAutoFit/>
          </a:bodyPr>
          <a:lstStyle/>
          <a:p>
            <a:r>
              <a:rPr lang="en-GB" b="1" dirty="0" smtClean="0">
                <a:hlinkClick r:id="rId4"/>
              </a:rPr>
              <a:t>E.C.Cope@leedsbeckett.ac.uk</a:t>
            </a:r>
            <a:endParaRPr lang="en-GB" b="1" dirty="0" smtClean="0"/>
          </a:p>
          <a:p>
            <a:r>
              <a:rPr lang="en-GB" b="1" dirty="0" smtClean="0"/>
              <a:t>@</a:t>
            </a:r>
            <a:r>
              <a:rPr lang="en-GB" b="1" dirty="0" err="1" smtClean="0"/>
              <a:t>ellycope</a:t>
            </a:r>
            <a:endParaRPr lang="en-GB" b="1" dirty="0" smtClean="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220" y="1956373"/>
            <a:ext cx="3954452" cy="4160520"/>
          </a:xfrm>
          <a:prstGeom prst="rect">
            <a:avLst/>
          </a:prstGeom>
        </p:spPr>
      </p:pic>
    </p:spTree>
    <p:extLst>
      <p:ext uri="{BB962C8B-B14F-4D97-AF65-F5344CB8AC3E}">
        <p14:creationId xmlns:p14="http://schemas.microsoft.com/office/powerpoint/2010/main" val="3684954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120" y="274637"/>
            <a:ext cx="8257880" cy="1186517"/>
          </a:xfrm>
        </p:spPr>
        <p:txBody>
          <a:bodyPr>
            <a:normAutofit fontScale="90000"/>
          </a:bodyPr>
          <a:lstStyle/>
          <a:p>
            <a:r>
              <a:rPr lang="en-GB" dirty="0">
                <a:solidFill>
                  <a:srgbClr val="321959"/>
                </a:solidFill>
                <a:latin typeface="Arial" pitchFamily="34" charset="0"/>
                <a:cs typeface="Arial" pitchFamily="34" charset="0"/>
              </a:rPr>
              <a:t>Why did we do it? </a:t>
            </a:r>
            <a:r>
              <a:rPr lang="en-GB" dirty="0" smtClean="0">
                <a:solidFill>
                  <a:srgbClr val="321959"/>
                </a:solidFill>
                <a:latin typeface="Arial" pitchFamily="34" charset="0"/>
                <a:cs typeface="Arial" pitchFamily="34" charset="0"/>
              </a:rPr>
              <a:t>– </a:t>
            </a:r>
            <a:br>
              <a:rPr lang="en-GB" dirty="0" smtClean="0">
                <a:solidFill>
                  <a:srgbClr val="321959"/>
                </a:solidFill>
                <a:latin typeface="Arial" pitchFamily="34" charset="0"/>
                <a:cs typeface="Arial" pitchFamily="34" charset="0"/>
              </a:rPr>
            </a:br>
            <a:r>
              <a:rPr lang="en-GB" sz="3600" dirty="0" smtClean="0">
                <a:solidFill>
                  <a:srgbClr val="321959"/>
                </a:solidFill>
                <a:latin typeface="Arial" pitchFamily="34" charset="0"/>
                <a:cs typeface="Arial" pitchFamily="34" charset="0"/>
              </a:rPr>
              <a:t>Access, Accessibility </a:t>
            </a:r>
            <a:r>
              <a:rPr lang="en-GB" sz="3600" dirty="0">
                <a:solidFill>
                  <a:srgbClr val="321959"/>
                </a:solidFill>
                <a:latin typeface="Arial" pitchFamily="34" charset="0"/>
                <a:cs typeface="Arial" pitchFamily="34" charset="0"/>
              </a:rPr>
              <a:t>and Authentication</a:t>
            </a:r>
            <a:br>
              <a:rPr lang="en-GB" sz="3600" dirty="0">
                <a:solidFill>
                  <a:srgbClr val="321959"/>
                </a:solidFill>
                <a:latin typeface="Arial" pitchFamily="34" charset="0"/>
                <a:cs typeface="Arial" pitchFamily="34" charset="0"/>
              </a:rPr>
            </a:br>
            <a:endParaRPr lang="en-US" sz="3600" dirty="0">
              <a:solidFill>
                <a:srgbClr val="321959"/>
              </a:solidFill>
            </a:endParaRPr>
          </a:p>
        </p:txBody>
      </p:sp>
      <p:sp>
        <p:nvSpPr>
          <p:cNvPr id="3" name="Rectangle 2"/>
          <p:cNvSpPr/>
          <p:nvPr/>
        </p:nvSpPr>
        <p:spPr>
          <a:xfrm>
            <a:off x="886120" y="1303020"/>
            <a:ext cx="7726680" cy="4832092"/>
          </a:xfrm>
          <a:prstGeom prst="rect">
            <a:avLst/>
          </a:prstGeom>
        </p:spPr>
        <p:txBody>
          <a:bodyPr wrap="square">
            <a:spAutoFit/>
          </a:bodyPr>
          <a:lstStyle/>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Increase </a:t>
            </a:r>
            <a:r>
              <a:rPr lang="en-GB" sz="2200" kern="0" dirty="0">
                <a:solidFill>
                  <a:srgbClr val="262626"/>
                </a:solidFill>
                <a:latin typeface="Arial" panose="020B0604020202020204" pitchFamily="34" charset="0"/>
                <a:cs typeface="Arial" panose="020B0604020202020204" pitchFamily="34" charset="0"/>
              </a:rPr>
              <a:t>in </a:t>
            </a:r>
            <a:r>
              <a:rPr lang="en-GB" sz="2200" kern="0" dirty="0" smtClean="0">
                <a:solidFill>
                  <a:srgbClr val="262626"/>
                </a:solidFill>
                <a:latin typeface="Arial" panose="020B0604020202020204" pitchFamily="34" charset="0"/>
                <a:cs typeface="Arial" panose="020B0604020202020204" pitchFamily="34" charset="0"/>
              </a:rPr>
              <a:t>e-book </a:t>
            </a:r>
            <a:r>
              <a:rPr lang="en-GB" sz="2200" kern="0" dirty="0">
                <a:solidFill>
                  <a:srgbClr val="262626"/>
                </a:solidFill>
                <a:latin typeface="Arial" panose="020B0604020202020204" pitchFamily="34" charset="0"/>
                <a:cs typeface="Arial" panose="020B0604020202020204" pitchFamily="34" charset="0"/>
              </a:rPr>
              <a:t>provision but access </a:t>
            </a:r>
            <a:r>
              <a:rPr lang="en-GB" sz="2200" kern="0" dirty="0" smtClean="0">
                <a:solidFill>
                  <a:srgbClr val="262626"/>
                </a:solidFill>
                <a:latin typeface="Arial" panose="020B0604020202020204" pitchFamily="34" charset="0"/>
                <a:cs typeface="Arial" panose="020B0604020202020204" pitchFamily="34" charset="0"/>
              </a:rPr>
              <a:t>problematic</a:t>
            </a:r>
            <a:br>
              <a:rPr lang="en-GB" sz="2200" kern="0" dirty="0" smtClean="0">
                <a:solidFill>
                  <a:srgbClr val="262626"/>
                </a:solidFill>
                <a:latin typeface="Arial" panose="020B0604020202020204" pitchFamily="34" charset="0"/>
                <a:cs typeface="Arial" panose="020B0604020202020204" pitchFamily="34" charset="0"/>
              </a:rPr>
            </a:br>
            <a:r>
              <a:rPr lang="en-GB" sz="2200" kern="0" dirty="0" smtClean="0">
                <a:solidFill>
                  <a:srgbClr val="262626"/>
                </a:solidFill>
                <a:latin typeface="Arial" panose="020B0604020202020204" pitchFamily="34" charset="0"/>
                <a:cs typeface="Arial" panose="020B0604020202020204" pitchFamily="34" charset="0"/>
              </a:rPr>
              <a:t>  </a:t>
            </a:r>
          </a:p>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Different access and license models – authentication, concurrency, access on mobile devices</a:t>
            </a:r>
          </a:p>
          <a:p>
            <a:pPr marL="342900" indent="-342900">
              <a:buClr>
                <a:srgbClr val="262626"/>
              </a:buClr>
              <a:buFont typeface="Arial" pitchFamily="34" charset="0"/>
              <a:buChar char="•"/>
              <a:defRPr/>
            </a:pPr>
            <a:endParaRPr lang="en-GB" sz="2200" kern="0" dirty="0" smtClean="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Page </a:t>
            </a:r>
            <a:r>
              <a:rPr lang="en-GB" sz="2200" kern="0" dirty="0">
                <a:solidFill>
                  <a:srgbClr val="262626"/>
                </a:solidFill>
                <a:latin typeface="Arial" panose="020B0604020202020204" pitchFamily="34" charset="0"/>
                <a:cs typeface="Arial" panose="020B0604020202020204" pitchFamily="34" charset="0"/>
              </a:rPr>
              <a:t>turning software for our </a:t>
            </a:r>
            <a:r>
              <a:rPr lang="en-GB" sz="2200" kern="0" dirty="0" smtClean="0">
                <a:solidFill>
                  <a:srgbClr val="262626"/>
                </a:solidFill>
                <a:latin typeface="Arial" panose="020B0604020202020204" pitchFamily="34" charset="0"/>
                <a:cs typeface="Arial" panose="020B0604020202020204" pitchFamily="34" charset="0"/>
              </a:rPr>
              <a:t>eJournals</a:t>
            </a:r>
            <a:br>
              <a:rPr lang="en-GB" sz="2200" kern="0" dirty="0" smtClean="0">
                <a:solidFill>
                  <a:srgbClr val="262626"/>
                </a:solidFill>
                <a:latin typeface="Arial" panose="020B0604020202020204" pitchFamily="34" charset="0"/>
                <a:cs typeface="Arial" panose="020B0604020202020204" pitchFamily="34" charset="0"/>
              </a:rPr>
            </a:br>
            <a:r>
              <a:rPr lang="en-GB" sz="2200" kern="0" dirty="0" smtClean="0">
                <a:solidFill>
                  <a:srgbClr val="262626"/>
                </a:solidFill>
                <a:latin typeface="Arial" panose="020B0604020202020204" pitchFamily="34" charset="0"/>
                <a:cs typeface="Arial" panose="020B0604020202020204" pitchFamily="34" charset="0"/>
              </a:rPr>
              <a:t> </a:t>
            </a:r>
            <a:endParaRPr lang="en-GB" sz="2200" kern="0" dirty="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Problems </a:t>
            </a:r>
            <a:r>
              <a:rPr lang="en-GB" sz="2200" kern="0" dirty="0">
                <a:solidFill>
                  <a:srgbClr val="262626"/>
                </a:solidFill>
                <a:latin typeface="Arial" panose="020B0604020202020204" pitchFamily="34" charset="0"/>
                <a:cs typeface="Arial" panose="020B0604020202020204" pitchFamily="34" charset="0"/>
              </a:rPr>
              <a:t>with </a:t>
            </a:r>
            <a:r>
              <a:rPr lang="en-GB" sz="2200" kern="0" dirty="0" smtClean="0">
                <a:solidFill>
                  <a:srgbClr val="262626"/>
                </a:solidFill>
                <a:latin typeface="Arial" panose="020B0604020202020204" pitchFamily="34" charset="0"/>
                <a:cs typeface="Arial" panose="020B0604020202020204" pitchFamily="34" charset="0"/>
              </a:rPr>
              <a:t>DRM </a:t>
            </a:r>
            <a:br>
              <a:rPr lang="en-GB" sz="2200" kern="0" dirty="0" smtClean="0">
                <a:solidFill>
                  <a:srgbClr val="262626"/>
                </a:solidFill>
                <a:latin typeface="Arial" panose="020B0604020202020204" pitchFamily="34" charset="0"/>
                <a:cs typeface="Arial" panose="020B0604020202020204" pitchFamily="34" charset="0"/>
              </a:rPr>
            </a:br>
            <a:r>
              <a:rPr lang="en-GB" sz="2200" kern="0" dirty="0">
                <a:solidFill>
                  <a:srgbClr val="262626"/>
                </a:solidFill>
                <a:latin typeface="Arial" panose="020B0604020202020204" pitchFamily="34" charset="0"/>
                <a:cs typeface="Arial" panose="020B0604020202020204" pitchFamily="34" charset="0"/>
              </a:rPr>
              <a:t> </a:t>
            </a:r>
            <a:endParaRPr lang="en-GB" sz="2200" kern="0" dirty="0" smtClean="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Accessibility for users with impairments</a:t>
            </a:r>
            <a:br>
              <a:rPr lang="en-GB" sz="2200" kern="0" dirty="0" smtClean="0">
                <a:solidFill>
                  <a:srgbClr val="262626"/>
                </a:solidFill>
                <a:latin typeface="Arial" panose="020B0604020202020204" pitchFamily="34" charset="0"/>
                <a:cs typeface="Arial" panose="020B0604020202020204" pitchFamily="34" charset="0"/>
              </a:rPr>
            </a:br>
            <a:endParaRPr lang="en-GB" sz="2200" kern="0" dirty="0" smtClean="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Marrying customer expectations with supplier capabilities</a:t>
            </a:r>
            <a:br>
              <a:rPr lang="en-GB" sz="2200" kern="0" dirty="0" smtClean="0">
                <a:solidFill>
                  <a:srgbClr val="262626"/>
                </a:solidFill>
                <a:latin typeface="Arial" panose="020B0604020202020204" pitchFamily="34" charset="0"/>
                <a:cs typeface="Arial" panose="020B0604020202020204" pitchFamily="34" charset="0"/>
              </a:rPr>
            </a:br>
            <a:endParaRPr lang="en-GB" sz="2200" kern="0" dirty="0" smtClean="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200" kern="0" dirty="0" smtClean="0">
                <a:solidFill>
                  <a:srgbClr val="262626"/>
                </a:solidFill>
                <a:latin typeface="Arial" panose="020B0604020202020204" pitchFamily="34" charset="0"/>
                <a:cs typeface="Arial" panose="020B0604020202020204" pitchFamily="34" charset="0"/>
              </a:rPr>
              <a:t>Personalised services vs easy access</a:t>
            </a:r>
          </a:p>
        </p:txBody>
      </p:sp>
    </p:spTree>
    <p:extLst>
      <p:ext uri="{BB962C8B-B14F-4D97-AF65-F5344CB8AC3E}">
        <p14:creationId xmlns:p14="http://schemas.microsoft.com/office/powerpoint/2010/main" val="197984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8980" y="0"/>
            <a:ext cx="7503346" cy="1186517"/>
          </a:xfrm>
        </p:spPr>
        <p:txBody>
          <a:bodyPr>
            <a:normAutofit fontScale="90000"/>
          </a:bodyPr>
          <a:lstStyle/>
          <a:p>
            <a:r>
              <a:rPr lang="en-GB" dirty="0">
                <a:solidFill>
                  <a:srgbClr val="321959"/>
                </a:solidFill>
                <a:latin typeface="Arial" pitchFamily="34" charset="0"/>
                <a:cs typeface="Arial" pitchFamily="34" charset="0"/>
              </a:rPr>
              <a:t>Why did we do </a:t>
            </a:r>
            <a:r>
              <a:rPr lang="en-GB" dirty="0" smtClean="0">
                <a:solidFill>
                  <a:srgbClr val="321959"/>
                </a:solidFill>
                <a:latin typeface="Arial" pitchFamily="34" charset="0"/>
                <a:cs typeface="Arial" pitchFamily="34" charset="0"/>
              </a:rPr>
              <a:t>it? </a:t>
            </a:r>
            <a:br>
              <a:rPr lang="en-GB" dirty="0" smtClean="0">
                <a:solidFill>
                  <a:srgbClr val="321959"/>
                </a:solidFill>
                <a:latin typeface="Arial" pitchFamily="34" charset="0"/>
                <a:cs typeface="Arial" pitchFamily="34" charset="0"/>
              </a:rPr>
            </a:br>
            <a:r>
              <a:rPr lang="en-GB" dirty="0" smtClean="0">
                <a:solidFill>
                  <a:srgbClr val="321959"/>
                </a:solidFill>
                <a:latin typeface="Arial" pitchFamily="34" charset="0"/>
                <a:cs typeface="Arial" pitchFamily="34" charset="0"/>
              </a:rPr>
              <a:t>– value for money</a:t>
            </a:r>
            <a:endParaRPr lang="en-US" dirty="0">
              <a:solidFill>
                <a:srgbClr val="321959"/>
              </a:solidFill>
            </a:endParaRPr>
          </a:p>
        </p:txBody>
      </p:sp>
      <p:sp>
        <p:nvSpPr>
          <p:cNvPr id="5" name="TextBox 4"/>
          <p:cNvSpPr txBox="1"/>
          <p:nvPr/>
        </p:nvSpPr>
        <p:spPr>
          <a:xfrm>
            <a:off x="434340" y="4720590"/>
            <a:ext cx="6852580" cy="1723549"/>
          </a:xfrm>
          <a:prstGeom prst="rect">
            <a:avLst/>
          </a:prstGeom>
          <a:noFill/>
        </p:spPr>
        <p:txBody>
          <a:bodyPr wrap="square" rtlCol="0">
            <a:spAutoFit/>
          </a:bodyPr>
          <a:lstStyle/>
          <a:p>
            <a:pPr marL="285750" indent="-285750">
              <a:buFont typeface="Arial" panose="020B0604020202020204" pitchFamily="34" charset="0"/>
              <a:buChar char="•"/>
            </a:pPr>
            <a:r>
              <a:rPr lang="en-GB" sz="2200" kern="0" dirty="0" smtClean="0">
                <a:solidFill>
                  <a:srgbClr val="262626"/>
                </a:solidFill>
                <a:latin typeface="Arial" panose="020B0604020202020204" pitchFamily="34" charset="0"/>
                <a:cs typeface="Arial" panose="020B0604020202020204" pitchFamily="34" charset="0"/>
              </a:rPr>
              <a:t>Library </a:t>
            </a:r>
            <a:r>
              <a:rPr lang="en-GB" sz="2200" kern="0" dirty="0">
                <a:solidFill>
                  <a:srgbClr val="262626"/>
                </a:solidFill>
                <a:latin typeface="Arial" panose="020B0604020202020204" pitchFamily="34" charset="0"/>
                <a:cs typeface="Arial" panose="020B0604020202020204" pitchFamily="34" charset="0"/>
              </a:rPr>
              <a:t>budgets and specific importance on Value for Money and Return on Investment</a:t>
            </a:r>
          </a:p>
          <a:p>
            <a:pPr marL="285750" indent="-285750">
              <a:buFont typeface="Arial" panose="020B0604020202020204" pitchFamily="34" charset="0"/>
              <a:buChar char="•"/>
            </a:pPr>
            <a:r>
              <a:rPr lang="en-GB" sz="2200" kern="0" dirty="0">
                <a:solidFill>
                  <a:srgbClr val="262626"/>
                </a:solidFill>
                <a:latin typeface="Arial" panose="020B0604020202020204" pitchFamily="34" charset="0"/>
                <a:cs typeface="Arial" panose="020B0604020202020204" pitchFamily="34" charset="0"/>
              </a:rPr>
              <a:t>It is no longer just about providing e-resources it’s about providing the right resources. </a:t>
            </a:r>
          </a:p>
          <a:p>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511587564"/>
              </p:ext>
            </p:extLst>
          </p:nvPr>
        </p:nvGraphicFramePr>
        <p:xfrm>
          <a:off x="588940" y="1186517"/>
          <a:ext cx="6943430" cy="3579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1603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2">
                <a:lumMod val="60000"/>
                <a:lumOff val="40000"/>
              </a:schemeClr>
            </a:gs>
            <a:gs pos="13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630" y="421341"/>
            <a:ext cx="8943680" cy="1186517"/>
          </a:xfrm>
        </p:spPr>
        <p:txBody>
          <a:bodyPr>
            <a:normAutofit fontScale="90000"/>
          </a:bodyPr>
          <a:lstStyle/>
          <a:p>
            <a:r>
              <a:rPr lang="en-GB" dirty="0">
                <a:solidFill>
                  <a:srgbClr val="321959"/>
                </a:solidFill>
                <a:latin typeface="Arial" pitchFamily="34" charset="0"/>
                <a:cs typeface="Arial" pitchFamily="34" charset="0"/>
              </a:rPr>
              <a:t>Why did we do it? </a:t>
            </a:r>
            <a:r>
              <a:rPr lang="en-GB" dirty="0" smtClean="0">
                <a:solidFill>
                  <a:srgbClr val="321959"/>
                </a:solidFill>
                <a:latin typeface="Arial" pitchFamily="34" charset="0"/>
                <a:cs typeface="Arial" pitchFamily="34" charset="0"/>
              </a:rPr>
              <a:t>– </a:t>
            </a:r>
            <a:br>
              <a:rPr lang="en-GB" dirty="0" smtClean="0">
                <a:solidFill>
                  <a:srgbClr val="321959"/>
                </a:solidFill>
                <a:latin typeface="Arial" pitchFamily="34" charset="0"/>
                <a:cs typeface="Arial" pitchFamily="34" charset="0"/>
              </a:rPr>
            </a:br>
            <a:r>
              <a:rPr lang="en-GB" sz="3600" dirty="0" smtClean="0">
                <a:solidFill>
                  <a:srgbClr val="321959"/>
                </a:solidFill>
                <a:latin typeface="Arial" pitchFamily="34" charset="0"/>
                <a:cs typeface="Arial" pitchFamily="34" charset="0"/>
              </a:rPr>
              <a:t>usage and monitoring return on investment</a:t>
            </a:r>
            <a:r>
              <a:rPr lang="en-GB" sz="3600" dirty="0">
                <a:solidFill>
                  <a:srgbClr val="321959"/>
                </a:solidFill>
                <a:latin typeface="Arial" pitchFamily="34" charset="0"/>
                <a:cs typeface="Arial" pitchFamily="34" charset="0"/>
              </a:rPr>
              <a:t/>
            </a:r>
            <a:br>
              <a:rPr lang="en-GB" sz="3600" dirty="0">
                <a:solidFill>
                  <a:srgbClr val="321959"/>
                </a:solidFill>
                <a:latin typeface="Arial" pitchFamily="34" charset="0"/>
                <a:cs typeface="Arial" pitchFamily="34" charset="0"/>
              </a:rPr>
            </a:br>
            <a:endParaRPr lang="en-US" sz="3600" dirty="0">
              <a:solidFill>
                <a:srgbClr val="321959"/>
              </a:solidFill>
            </a:endParaRPr>
          </a:p>
        </p:txBody>
      </p:sp>
      <p:sp>
        <p:nvSpPr>
          <p:cNvPr id="3" name="Rectangle 2"/>
          <p:cNvSpPr/>
          <p:nvPr/>
        </p:nvSpPr>
        <p:spPr>
          <a:xfrm>
            <a:off x="394630" y="1436408"/>
            <a:ext cx="7812110" cy="4154984"/>
          </a:xfrm>
          <a:prstGeom prst="rect">
            <a:avLst/>
          </a:prstGeom>
        </p:spPr>
        <p:txBody>
          <a:bodyPr wrap="square">
            <a:spAutoFit/>
          </a:bodyPr>
          <a:lstStyle/>
          <a:p>
            <a:pPr marL="342900" indent="-342900">
              <a:buClr>
                <a:srgbClr val="262626"/>
              </a:buClr>
              <a:buFont typeface="Arial" pitchFamily="34" charset="0"/>
              <a:buChar char="•"/>
              <a:defRPr/>
            </a:pPr>
            <a:r>
              <a:rPr lang="en-GB" sz="2400" dirty="0" smtClean="0"/>
              <a:t>E-journal </a:t>
            </a:r>
            <a:r>
              <a:rPr lang="en-GB" sz="2400" dirty="0"/>
              <a:t>data is more consistent and reliable than that for e</a:t>
            </a:r>
            <a:r>
              <a:rPr lang="en-GB" sz="2400" dirty="0" smtClean="0"/>
              <a:t>Books </a:t>
            </a:r>
            <a:br>
              <a:rPr lang="en-GB" sz="2400" dirty="0" smtClean="0"/>
            </a:br>
            <a:r>
              <a:rPr lang="en-GB" sz="2400" dirty="0" smtClean="0"/>
              <a:t> </a:t>
            </a:r>
            <a:endParaRPr lang="en-GB" sz="2400" kern="0" dirty="0" smtClean="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400" kern="0" dirty="0" smtClean="0">
                <a:solidFill>
                  <a:srgbClr val="262626"/>
                </a:solidFill>
                <a:latin typeface="Arial" panose="020B0604020202020204" pitchFamily="34" charset="0"/>
                <a:cs typeface="Arial" panose="020B0604020202020204" pitchFamily="34" charset="0"/>
              </a:rPr>
              <a:t>Inconsistent </a:t>
            </a:r>
            <a:r>
              <a:rPr lang="en-GB" sz="2400" kern="0" dirty="0">
                <a:solidFill>
                  <a:srgbClr val="262626"/>
                </a:solidFill>
                <a:latin typeface="Arial" panose="020B0604020202020204" pitchFamily="34" charset="0"/>
                <a:cs typeface="Arial" panose="020B0604020202020204" pitchFamily="34" charset="0"/>
              </a:rPr>
              <a:t>usage statistics between </a:t>
            </a:r>
            <a:r>
              <a:rPr lang="en-GB" sz="2400" kern="0" dirty="0" smtClean="0">
                <a:solidFill>
                  <a:srgbClr val="262626"/>
                </a:solidFill>
                <a:latin typeface="Arial" panose="020B0604020202020204" pitchFamily="34" charset="0"/>
                <a:cs typeface="Arial" panose="020B0604020202020204" pitchFamily="34" charset="0"/>
              </a:rPr>
              <a:t>eBook providers </a:t>
            </a:r>
          </a:p>
          <a:p>
            <a:pPr>
              <a:buClr>
                <a:srgbClr val="262626"/>
              </a:buClr>
              <a:defRPr/>
            </a:pPr>
            <a:r>
              <a:rPr lang="en-GB" sz="2400" kern="0" dirty="0" smtClean="0">
                <a:solidFill>
                  <a:srgbClr val="262626"/>
                </a:solidFill>
                <a:latin typeface="Arial" panose="020B0604020202020204" pitchFamily="34" charset="0"/>
                <a:cs typeface="Arial" panose="020B0604020202020204" pitchFamily="34" charset="0"/>
              </a:rPr>
              <a:t> </a:t>
            </a:r>
          </a:p>
          <a:p>
            <a:pPr marL="342900" indent="-342900">
              <a:buClr>
                <a:srgbClr val="262626"/>
              </a:buClr>
              <a:buFont typeface="Arial" pitchFamily="34" charset="0"/>
              <a:buChar char="•"/>
              <a:defRPr/>
            </a:pPr>
            <a:r>
              <a:rPr lang="en-GB" sz="2400" kern="0" dirty="0" smtClean="0">
                <a:solidFill>
                  <a:srgbClr val="262626"/>
                </a:solidFill>
                <a:latin typeface="Arial" panose="020B0604020202020204" pitchFamily="34" charset="0"/>
                <a:cs typeface="Arial" panose="020B0604020202020204" pitchFamily="34" charset="0"/>
              </a:rPr>
              <a:t>Definitions of BR2  - chapter versus page view</a:t>
            </a:r>
          </a:p>
          <a:p>
            <a:pPr>
              <a:buClr>
                <a:srgbClr val="262626"/>
              </a:buClr>
              <a:defRPr/>
            </a:pPr>
            <a:endParaRPr lang="en-GB" sz="2400" kern="0" dirty="0">
              <a:solidFill>
                <a:srgbClr val="262626"/>
              </a:solidFill>
              <a:latin typeface="Arial" panose="020B0604020202020204" pitchFamily="34" charset="0"/>
              <a:cs typeface="Arial" panose="020B0604020202020204" pitchFamily="34" charset="0"/>
            </a:endParaRPr>
          </a:p>
          <a:p>
            <a:pPr marL="342900" indent="-342900">
              <a:buClr>
                <a:srgbClr val="262626"/>
              </a:buClr>
              <a:buFont typeface="Arial" pitchFamily="34" charset="0"/>
              <a:buChar char="•"/>
              <a:defRPr/>
            </a:pPr>
            <a:r>
              <a:rPr lang="en-GB" sz="2400" dirty="0" smtClean="0"/>
              <a:t>Return on Investment</a:t>
            </a:r>
            <a:br>
              <a:rPr lang="en-GB" sz="2400" dirty="0" smtClean="0"/>
            </a:br>
            <a:r>
              <a:rPr lang="en-GB" sz="2400" dirty="0" smtClean="0"/>
              <a:t>  </a:t>
            </a:r>
          </a:p>
          <a:p>
            <a:pPr marL="342900" indent="-342900">
              <a:buClr>
                <a:srgbClr val="262626"/>
              </a:buClr>
              <a:buFont typeface="Arial" pitchFamily="34" charset="0"/>
              <a:buChar char="•"/>
              <a:defRPr/>
            </a:pPr>
            <a:r>
              <a:rPr lang="en-GB" sz="2400" kern="0" dirty="0">
                <a:solidFill>
                  <a:srgbClr val="262626"/>
                </a:solidFill>
                <a:latin typeface="Arial" panose="020B0604020202020204" pitchFamily="34" charset="0"/>
                <a:cs typeface="Arial" panose="020B0604020202020204" pitchFamily="34" charset="0"/>
              </a:rPr>
              <a:t>Use of cover images for promotion via </a:t>
            </a:r>
            <a:r>
              <a:rPr lang="en-GB" sz="2400" kern="0" dirty="0" smtClean="0">
                <a:solidFill>
                  <a:srgbClr val="262626"/>
                </a:solidFill>
                <a:latin typeface="Arial" panose="020B0604020202020204" pitchFamily="34" charset="0"/>
                <a:cs typeface="Arial" panose="020B0604020202020204" pitchFamily="34" charset="0"/>
              </a:rPr>
              <a:t>social media</a:t>
            </a:r>
            <a:endParaRPr lang="en-GB" sz="2400" kern="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702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159983"/>
            <a:ext cx="8492430" cy="4524315"/>
          </a:xfrm>
          <a:prstGeom prst="rect">
            <a:avLst/>
          </a:prstGeom>
        </p:spPr>
        <p:txBody>
          <a:bodyPr wrap="square">
            <a:spAutoFit/>
          </a:bodyPr>
          <a:lstStyle/>
          <a:p>
            <a:pPr marL="342900" indent="-342900">
              <a:buFont typeface="Arial" panose="020B0604020202020204" pitchFamily="34" charset="0"/>
              <a:buChar char="•"/>
            </a:pPr>
            <a:r>
              <a:rPr lang="en-GB" sz="2400" dirty="0" smtClean="0"/>
              <a:t>Libraries and Learning Innovation Operational Plan 2014-15 objective 47: </a:t>
            </a:r>
            <a:br>
              <a:rPr lang="en-GB" sz="2400" dirty="0" smtClean="0"/>
            </a:br>
            <a:r>
              <a:rPr lang="en-GB" sz="2400" b="1" dirty="0" smtClean="0"/>
              <a:t>Develop </a:t>
            </a:r>
            <a:r>
              <a:rPr lang="en-GB" sz="2400" b="1" dirty="0"/>
              <a:t>preferred licensing criteria for individual and package </a:t>
            </a:r>
            <a:r>
              <a:rPr lang="en-GB" sz="2400" b="1" dirty="0" err="1"/>
              <a:t>Ebooks</a:t>
            </a:r>
            <a:r>
              <a:rPr lang="en-GB" sz="2400" b="1" dirty="0"/>
              <a:t> and EJournals and databases for use in negotiation with providers</a:t>
            </a:r>
            <a:r>
              <a:rPr lang="en-GB" sz="2400" dirty="0" smtClean="0"/>
              <a:t>.</a:t>
            </a:r>
            <a:br>
              <a:rPr lang="en-GB" sz="2400" dirty="0" smtClean="0"/>
            </a:br>
            <a:endParaRPr lang="en-GB" sz="2400" dirty="0" smtClean="0"/>
          </a:p>
          <a:p>
            <a:pPr marL="342900" indent="-342900">
              <a:buFont typeface="Arial" panose="020B0604020202020204" pitchFamily="34" charset="0"/>
              <a:buChar char="•"/>
            </a:pPr>
            <a:r>
              <a:rPr lang="en-GB" sz="2400" dirty="0"/>
              <a:t>Full project plan &amp; documentation to LLI Management </a:t>
            </a:r>
            <a:r>
              <a:rPr lang="en-GB" sz="2400" dirty="0" smtClean="0"/>
              <a:t>Team in September 2014</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Regular meetings </a:t>
            </a:r>
          </a:p>
          <a:p>
            <a:endParaRPr lang="en-GB" sz="2400" dirty="0" smtClean="0"/>
          </a:p>
          <a:p>
            <a:pPr marL="342900" indent="-342900">
              <a:buFont typeface="Arial" panose="020B0604020202020204" pitchFamily="34" charset="0"/>
              <a:buChar char="•"/>
            </a:pPr>
            <a:r>
              <a:rPr lang="en-GB" sz="2400" dirty="0" smtClean="0"/>
              <a:t>Closure </a:t>
            </a:r>
            <a:r>
              <a:rPr lang="en-GB" sz="2400" dirty="0"/>
              <a:t>report at the </a:t>
            </a:r>
            <a:r>
              <a:rPr lang="en-GB" sz="2400" dirty="0" smtClean="0"/>
              <a:t>end of project in March 2015</a:t>
            </a:r>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Preferred Licensing Project</a:t>
            </a:r>
            <a:endParaRPr lang="en-US" dirty="0">
              <a:solidFill>
                <a:srgbClr val="321959"/>
              </a:solidFill>
            </a:endParaRPr>
          </a:p>
        </p:txBody>
      </p:sp>
    </p:spTree>
    <p:extLst>
      <p:ext uri="{BB962C8B-B14F-4D97-AF65-F5344CB8AC3E}">
        <p14:creationId xmlns:p14="http://schemas.microsoft.com/office/powerpoint/2010/main" val="538142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113" y="1417638"/>
            <a:ext cx="8492430" cy="3785652"/>
          </a:xfrm>
          <a:prstGeom prst="rect">
            <a:avLst/>
          </a:prstGeom>
        </p:spPr>
        <p:txBody>
          <a:bodyPr wrap="square">
            <a:spAutoFit/>
          </a:bodyPr>
          <a:lstStyle/>
          <a:p>
            <a:pPr marL="342900" indent="-342900">
              <a:buFont typeface="Arial" panose="020B0604020202020204" pitchFamily="34" charset="0"/>
              <a:buChar char="•"/>
            </a:pPr>
            <a:r>
              <a:rPr lang="en-GB" sz="2400" dirty="0" smtClean="0"/>
              <a:t>Made up of various representation from Libraries and Learning Innovation</a:t>
            </a:r>
            <a:br>
              <a:rPr lang="en-GB" sz="2400" dirty="0" smtClean="0"/>
            </a:br>
            <a:endParaRPr lang="en-GB" sz="2400" dirty="0" smtClean="0"/>
          </a:p>
          <a:p>
            <a:pPr marL="342900" indent="-342900">
              <a:buFont typeface="Arial" panose="020B0604020202020204" pitchFamily="34" charset="0"/>
              <a:buChar char="•"/>
            </a:pPr>
            <a:r>
              <a:rPr lang="en-GB" sz="2400" dirty="0" smtClean="0"/>
              <a:t>Academic Librarians</a:t>
            </a:r>
          </a:p>
          <a:p>
            <a:pPr marL="342900" indent="-342900">
              <a:buFont typeface="Arial" panose="020B0604020202020204" pitchFamily="34" charset="0"/>
              <a:buChar char="•"/>
            </a:pPr>
            <a:r>
              <a:rPr lang="en-GB" sz="2400" dirty="0" smtClean="0"/>
              <a:t>Disability support</a:t>
            </a:r>
          </a:p>
          <a:p>
            <a:pPr marL="342900" indent="-342900">
              <a:buFont typeface="Arial" panose="020B0604020202020204" pitchFamily="34" charset="0"/>
              <a:buChar char="•"/>
            </a:pPr>
            <a:r>
              <a:rPr lang="en-GB" sz="2400" dirty="0" smtClean="0"/>
              <a:t>Copyright and Licensing</a:t>
            </a:r>
          </a:p>
          <a:p>
            <a:pPr marL="342900" indent="-342900">
              <a:buFont typeface="Arial" panose="020B0604020202020204" pitchFamily="34" charset="0"/>
              <a:buChar char="•"/>
            </a:pPr>
            <a:r>
              <a:rPr lang="en-GB" sz="2400" dirty="0" smtClean="0"/>
              <a:t>Information Services Librarians – eBooks, E-journals, access</a:t>
            </a:r>
          </a:p>
          <a:p>
            <a:pPr marL="342900" indent="-342900">
              <a:buFont typeface="Arial" panose="020B0604020202020204" pitchFamily="34" charset="0"/>
              <a:buChar char="•"/>
            </a:pPr>
            <a:r>
              <a:rPr lang="en-GB" sz="2400" dirty="0" smtClean="0"/>
              <a:t>Library Assistants in Learning Resources </a:t>
            </a:r>
          </a:p>
          <a:p>
            <a:pPr marL="342900" indent="-342900">
              <a:buFont typeface="Arial" panose="020B0604020202020204" pitchFamily="34" charset="0"/>
              <a:buChar char="•"/>
            </a:pPr>
            <a:endParaRPr lang="en-GB" sz="2400" dirty="0"/>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Project group </a:t>
            </a:r>
            <a:endParaRPr lang="en-US" dirty="0">
              <a:solidFill>
                <a:srgbClr val="321959"/>
              </a:solidFill>
            </a:endParaRPr>
          </a:p>
        </p:txBody>
      </p:sp>
    </p:spTree>
    <p:extLst>
      <p:ext uri="{BB962C8B-B14F-4D97-AF65-F5344CB8AC3E}">
        <p14:creationId xmlns:p14="http://schemas.microsoft.com/office/powerpoint/2010/main" val="2329265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Placeholder 1"/>
          <p:cNvSpPr txBox="1">
            <a:spLocks noGrp="1"/>
          </p:cNvSpPr>
          <p:nvPr>
            <p:ph type="title"/>
          </p:nvPr>
        </p:nvSpPr>
        <p:spPr>
          <a:xfrm>
            <a:off x="251520" y="-159702"/>
            <a:ext cx="8373616" cy="99409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Google docs community</a:t>
            </a:r>
            <a:endParaRPr lang="en-US" dirty="0">
              <a:solidFill>
                <a:srgbClr val="321959"/>
              </a:solidFill>
            </a:endParaRPr>
          </a:p>
        </p:txBody>
      </p:sp>
      <p:pic>
        <p:nvPicPr>
          <p:cNvPr id="2" name="Picture 1"/>
          <p:cNvPicPr>
            <a:picLocks noChangeAspect="1"/>
          </p:cNvPicPr>
          <p:nvPr/>
        </p:nvPicPr>
        <p:blipFill rotWithShape="1">
          <a:blip r:embed="rId3"/>
          <a:srcRect l="13824" t="11658" r="14657" b="2833"/>
          <a:stretch/>
        </p:blipFill>
        <p:spPr>
          <a:xfrm>
            <a:off x="414968" y="662940"/>
            <a:ext cx="7155180" cy="4812030"/>
          </a:xfrm>
          <a:prstGeom prst="rect">
            <a:avLst/>
          </a:prstGeom>
        </p:spPr>
      </p:pic>
    </p:spTree>
    <p:extLst>
      <p:ext uri="{BB962C8B-B14F-4D97-AF65-F5344CB8AC3E}">
        <p14:creationId xmlns:p14="http://schemas.microsoft.com/office/powerpoint/2010/main" val="331660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1520" y="2229168"/>
            <a:ext cx="8229600" cy="2308324"/>
          </a:xfrm>
          <a:prstGeom prst="rect">
            <a:avLst/>
          </a:prstGeom>
        </p:spPr>
        <p:txBody>
          <a:bodyPr wrap="square">
            <a:spAutoFit/>
          </a:bodyPr>
          <a:lstStyle/>
          <a:p>
            <a:pPr marL="342900" lvl="0" indent="-342900">
              <a:buFont typeface="+mj-lt"/>
              <a:buAutoNum type="arabicPeriod"/>
            </a:pPr>
            <a:r>
              <a:rPr lang="en-GB" sz="2400" dirty="0">
                <a:solidFill>
                  <a:schemeClr val="accent1"/>
                </a:solidFill>
              </a:rPr>
              <a:t>Review sector activity and best practice in licensing negotiation including other institutions’ licences</a:t>
            </a:r>
          </a:p>
          <a:p>
            <a:pPr marL="342900" lvl="0" indent="-342900">
              <a:buFont typeface="+mj-lt"/>
              <a:buAutoNum type="arabicPeriod"/>
            </a:pPr>
            <a:endParaRPr lang="en-GB" sz="2400" dirty="0" smtClean="0">
              <a:solidFill>
                <a:schemeClr val="accent1"/>
              </a:solidFill>
            </a:endParaRPr>
          </a:p>
          <a:p>
            <a:pPr marL="342900" lvl="0" indent="-342900">
              <a:buFont typeface="+mj-lt"/>
              <a:buAutoNum type="arabicPeriod"/>
            </a:pPr>
            <a:endParaRPr lang="en-GB" sz="2400" dirty="0">
              <a:solidFill>
                <a:schemeClr val="accent1"/>
              </a:solidFill>
            </a:endParaRPr>
          </a:p>
          <a:p>
            <a:pPr marL="342900" lvl="0" indent="-342900">
              <a:buFont typeface="+mj-lt"/>
              <a:buAutoNum type="arabicPeriod"/>
            </a:pPr>
            <a:r>
              <a:rPr lang="en-GB" sz="2400" dirty="0">
                <a:solidFill>
                  <a:schemeClr val="accent1"/>
                </a:solidFill>
              </a:rPr>
              <a:t>Review and summarise current licensing and usage </a:t>
            </a:r>
            <a:r>
              <a:rPr lang="en-GB" sz="2400" dirty="0" smtClean="0">
                <a:solidFill>
                  <a:schemeClr val="accent1"/>
                </a:solidFill>
              </a:rPr>
              <a:t>reports </a:t>
            </a:r>
            <a:r>
              <a:rPr lang="en-GB" sz="2400" dirty="0">
                <a:solidFill>
                  <a:schemeClr val="accent1"/>
                </a:solidFill>
              </a:rPr>
              <a:t>using the </a:t>
            </a:r>
            <a:r>
              <a:rPr lang="en-GB" sz="2400" dirty="0" smtClean="0">
                <a:solidFill>
                  <a:schemeClr val="accent1"/>
                </a:solidFill>
              </a:rPr>
              <a:t>JISC Model Licence </a:t>
            </a:r>
            <a:r>
              <a:rPr lang="en-GB" sz="2400" dirty="0"/>
              <a:t> </a:t>
            </a:r>
            <a:endParaRPr lang="en-GB" sz="2400" dirty="0">
              <a:solidFill>
                <a:schemeClr val="accent1"/>
              </a:solidFill>
            </a:endParaRPr>
          </a:p>
        </p:txBody>
      </p:sp>
      <p:sp>
        <p:nvSpPr>
          <p:cNvPr id="11" name="Title Placeholder 1"/>
          <p:cNvSpPr txBox="1">
            <a:spLocks noGrp="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GB" dirty="0" smtClean="0">
                <a:solidFill>
                  <a:srgbClr val="321959"/>
                </a:solidFill>
              </a:rPr>
              <a:t>Evaluating best practice </a:t>
            </a:r>
            <a:endParaRPr lang="en-US" dirty="0">
              <a:solidFill>
                <a:srgbClr val="321959"/>
              </a:solidFill>
            </a:endParaRPr>
          </a:p>
        </p:txBody>
      </p:sp>
    </p:spTree>
    <p:extLst>
      <p:ext uri="{BB962C8B-B14F-4D97-AF65-F5344CB8AC3E}">
        <p14:creationId xmlns:p14="http://schemas.microsoft.com/office/powerpoint/2010/main" val="1423762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ckett Theme">
  <a:themeElements>
    <a:clrScheme name="BeckettColours">
      <a:dk1>
        <a:sysClr val="windowText" lastClr="000000"/>
      </a:dk1>
      <a:lt1>
        <a:sysClr val="window" lastClr="FFFFFF"/>
      </a:lt1>
      <a:dk2>
        <a:srgbClr val="110B2F"/>
      </a:dk2>
      <a:lt2>
        <a:srgbClr val="EEECE1"/>
      </a:lt2>
      <a:accent1>
        <a:srgbClr val="120B2E"/>
      </a:accent1>
      <a:accent2>
        <a:srgbClr val="261744"/>
      </a:accent2>
      <a:accent3>
        <a:srgbClr val="392568"/>
      </a:accent3>
      <a:accent4>
        <a:srgbClr val="725A8F"/>
      </a:accent4>
      <a:accent5>
        <a:srgbClr val="C1A9C5"/>
      </a:accent5>
      <a:accent6>
        <a:srgbClr val="FFFEFE"/>
      </a:accent6>
      <a:hlink>
        <a:srgbClr val="CC006A"/>
      </a:hlink>
      <a:folHlink>
        <a:srgbClr val="009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21850</TotalTime>
  <Words>3550</Words>
  <Application>Microsoft Office PowerPoint</Application>
  <PresentationFormat>On-screen Show (4:3)</PresentationFormat>
  <Paragraphs>338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Symbol</vt:lpstr>
      <vt:lpstr>Times New Roman</vt:lpstr>
      <vt:lpstr>Beckett Theme</vt:lpstr>
      <vt:lpstr>Custom Design</vt:lpstr>
      <vt:lpstr>PowerPoint Presentation</vt:lpstr>
      <vt:lpstr>Why did we do it? –  Student as customer </vt:lpstr>
      <vt:lpstr>Why did we do it? –  Access, Accessibility and Authentication </vt:lpstr>
      <vt:lpstr>Why did we do it?  – value for money</vt:lpstr>
      <vt:lpstr>Why did we do it? –  usage and monitoring return on investment </vt:lpstr>
      <vt:lpstr>Preferred Licensing Project</vt:lpstr>
      <vt:lpstr>Project group </vt:lpstr>
      <vt:lpstr>Google docs community</vt:lpstr>
      <vt:lpstr>Evaluating best practice </vt:lpstr>
      <vt:lpstr>Evaluating best practice </vt:lpstr>
      <vt:lpstr>Sources </vt:lpstr>
      <vt:lpstr>Preferred terms</vt:lpstr>
      <vt:lpstr>Preferred terms</vt:lpstr>
      <vt:lpstr>Preferred licensing document</vt:lpstr>
      <vt:lpstr>Supplier template</vt:lpstr>
      <vt:lpstr>Policies and procedures – business as usual</vt:lpstr>
      <vt:lpstr>Lessons learned</vt:lpstr>
      <vt:lpstr>Benefits realised</vt:lpstr>
      <vt:lpstr>Successes</vt:lpstr>
      <vt:lpstr>Future plans</vt:lpstr>
      <vt:lpstr>Any questions?</vt:lpstr>
    </vt:vector>
  </TitlesOfParts>
  <Company>Leeds Beckett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Cleverley, Julie</dc:creator>
  <cp:lastModifiedBy>Cleverley, Julie</cp:lastModifiedBy>
  <cp:revision>212</cp:revision>
  <cp:lastPrinted>2015-07-21T12:10:28Z</cp:lastPrinted>
  <dcterms:created xsi:type="dcterms:W3CDTF">2015-05-18T14:23:36Z</dcterms:created>
  <dcterms:modified xsi:type="dcterms:W3CDTF">2015-07-29T08:28:28Z</dcterms:modified>
</cp:coreProperties>
</file>