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79" r:id="rId2"/>
    <p:sldMasterId id="2147483682" r:id="rId3"/>
    <p:sldMasterId id="2147483687" r:id="rId4"/>
  </p:sldMasterIdLst>
  <p:notesMasterIdLst>
    <p:notesMasterId r:id="rId11"/>
  </p:notesMasterIdLst>
  <p:handoutMasterIdLst>
    <p:handoutMasterId r:id="rId12"/>
  </p:handoutMasterIdLst>
  <p:sldIdLst>
    <p:sldId id="264" r:id="rId5"/>
    <p:sldId id="318" r:id="rId6"/>
    <p:sldId id="319" r:id="rId7"/>
    <p:sldId id="316" r:id="rId8"/>
    <p:sldId id="322" r:id="rId9"/>
    <p:sldId id="313" r:id="rId10"/>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2A02"/>
    <a:srgbClr val="B12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73" autoAdjust="0"/>
  </p:normalViewPr>
  <p:slideViewPr>
    <p:cSldViewPr>
      <p:cViewPr varScale="1">
        <p:scale>
          <a:sx n="55" d="100"/>
          <a:sy n="55" d="100"/>
        </p:scale>
        <p:origin x="18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73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7363"/>
          </a:xfrm>
          <a:prstGeom prst="rect">
            <a:avLst/>
          </a:prstGeom>
        </p:spPr>
        <p:txBody>
          <a:bodyPr vert="horz" lIns="91440" tIns="45720" rIns="91440" bIns="45720" rtlCol="0"/>
          <a:lstStyle>
            <a:lvl1pPr algn="r">
              <a:defRPr sz="1200"/>
            </a:lvl1pPr>
          </a:lstStyle>
          <a:p>
            <a:fld id="{918F6BB9-DD05-4D93-9F6A-2FD6FE0E7943}" type="datetimeFigureOut">
              <a:rPr lang="en-GB" smtClean="0"/>
              <a:t>15/12/2015</a:t>
            </a:fld>
            <a:endParaRPr lang="en-GB"/>
          </a:p>
        </p:txBody>
      </p:sp>
      <p:sp>
        <p:nvSpPr>
          <p:cNvPr id="4" name="Footer Placeholder 3"/>
          <p:cNvSpPr>
            <a:spLocks noGrp="1"/>
          </p:cNvSpPr>
          <p:nvPr>
            <p:ph type="ftr" sz="quarter" idx="2"/>
          </p:nvPr>
        </p:nvSpPr>
        <p:spPr>
          <a:xfrm>
            <a:off x="0" y="9223375"/>
            <a:ext cx="2982913" cy="4873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223375"/>
            <a:ext cx="2982912" cy="487363"/>
          </a:xfrm>
          <a:prstGeom prst="rect">
            <a:avLst/>
          </a:prstGeom>
        </p:spPr>
        <p:txBody>
          <a:bodyPr vert="horz" lIns="91440" tIns="45720" rIns="91440" bIns="45720" rtlCol="0" anchor="b"/>
          <a:lstStyle>
            <a:lvl1pPr algn="r">
              <a:defRPr sz="1200"/>
            </a:lvl1pPr>
          </a:lstStyle>
          <a:p>
            <a:fld id="{03D77E57-9E86-4B27-B89B-8C902C8F5165}" type="slidenum">
              <a:rPr lang="en-GB" smtClean="0"/>
              <a:t>‹#›</a:t>
            </a:fld>
            <a:endParaRPr lang="en-GB"/>
          </a:p>
        </p:txBody>
      </p:sp>
    </p:spTree>
    <p:extLst>
      <p:ext uri="{BB962C8B-B14F-4D97-AF65-F5344CB8AC3E}">
        <p14:creationId xmlns:p14="http://schemas.microsoft.com/office/powerpoint/2010/main" val="82837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553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8102" y="0"/>
            <a:ext cx="2982119" cy="485537"/>
          </a:xfrm>
          <a:prstGeom prst="rect">
            <a:avLst/>
          </a:prstGeom>
        </p:spPr>
        <p:txBody>
          <a:bodyPr vert="horz" lIns="91440" tIns="45720" rIns="91440" bIns="45720" rtlCol="0"/>
          <a:lstStyle>
            <a:lvl1pPr algn="r">
              <a:defRPr sz="1200"/>
            </a:lvl1pPr>
          </a:lstStyle>
          <a:p>
            <a:fld id="{C7789758-60F2-43B5-AA2E-37037AFFF425}" type="datetimeFigureOut">
              <a:rPr lang="en-GB" smtClean="0"/>
              <a:pPr/>
              <a:t>15/12/2015</a:t>
            </a:fld>
            <a:endParaRPr lang="en-GB"/>
          </a:p>
        </p:txBody>
      </p:sp>
      <p:sp>
        <p:nvSpPr>
          <p:cNvPr id="4" name="Slide Image Placeholder 3"/>
          <p:cNvSpPr>
            <a:spLocks noGrp="1" noRot="1" noChangeAspect="1"/>
          </p:cNvSpPr>
          <p:nvPr>
            <p:ph type="sldImg" idx="2"/>
          </p:nvPr>
        </p:nvSpPr>
        <p:spPr>
          <a:xfrm>
            <a:off x="1014413" y="728663"/>
            <a:ext cx="4852987" cy="36401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182" y="4612601"/>
            <a:ext cx="5505450" cy="436983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3516"/>
            <a:ext cx="2982119" cy="4855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223516"/>
            <a:ext cx="2982119" cy="485537"/>
          </a:xfrm>
          <a:prstGeom prst="rect">
            <a:avLst/>
          </a:prstGeom>
        </p:spPr>
        <p:txBody>
          <a:bodyPr vert="horz" lIns="91440" tIns="45720" rIns="91440" bIns="45720" rtlCol="0" anchor="b"/>
          <a:lstStyle>
            <a:lvl1pPr algn="r">
              <a:defRPr sz="1200"/>
            </a:lvl1pPr>
          </a:lstStyle>
          <a:p>
            <a:fld id="{DDA894AC-B541-419B-A907-13D8C410CB08}" type="slidenum">
              <a:rPr lang="en-GB" smtClean="0"/>
              <a:pPr/>
              <a:t>‹#›</a:t>
            </a:fld>
            <a:endParaRPr lang="en-GB"/>
          </a:p>
        </p:txBody>
      </p:sp>
    </p:spTree>
    <p:extLst>
      <p:ext uri="{BB962C8B-B14F-4D97-AF65-F5344CB8AC3E}">
        <p14:creationId xmlns:p14="http://schemas.microsoft.com/office/powerpoint/2010/main" val="385820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Good morning/afternoon, my name is Clare Smith and I am a PhD student at Leeds Beckett. My 5-minute challenge will explain what we know about the interaction between physical activity and work related stress. </a:t>
            </a:r>
          </a:p>
          <a:p>
            <a:r>
              <a:rPr lang="en-GB" sz="1200" kern="1200" dirty="0" smtClean="0">
                <a:solidFill>
                  <a:schemeClr val="tx1"/>
                </a:solidFill>
                <a:effectLst/>
                <a:latin typeface="+mn-lt"/>
                <a:ea typeface="+mn-ea"/>
                <a:cs typeface="+mn-cs"/>
              </a:rPr>
              <a:t>WRS has reached “epidemic” proportions causing a considerable and far-reaching detrimental impact at a number of levels. Impact can be felt at individual level (mental/physical health), organisational level (absenteeism, productivity) and at global economic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what do we know about physical activity and work related stress …</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1</a:t>
            </a:fld>
            <a:endParaRPr lang="en-GB" dirty="0"/>
          </a:p>
        </p:txBody>
      </p:sp>
    </p:spTree>
    <p:extLst>
      <p:ext uri="{BB962C8B-B14F-4D97-AF65-F5344CB8AC3E}">
        <p14:creationId xmlns:p14="http://schemas.microsoft.com/office/powerpoint/2010/main" val="39067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Evidence suggests that workplace stress management interventions reduce stress. Richardson and Rothstein’s 2008 meta-analysis found a moderate to large effect size of 0.53. Review included 36 studies and covered 55 interventions. After categorising by type they found that cognitive behaviour interventions were most effective but they made up over 50% of the studies. Only 4 out of the 55 interventions included any element of PA and only one study used this as a sole ‘treatment’ option. </a:t>
            </a:r>
            <a:r>
              <a:rPr lang="en-GB" sz="1200" b="1" kern="1200" dirty="0" smtClean="0">
                <a:solidFill>
                  <a:schemeClr val="tx1"/>
                </a:solidFill>
                <a:effectLst/>
                <a:latin typeface="+mn-lt"/>
                <a:ea typeface="+mn-ea"/>
                <a:cs typeface="+mn-cs"/>
              </a:rPr>
              <a:t>Note of caution</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Highlighted lack of organisational measures and organisational led interventions and follow up measures</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2</a:t>
            </a:fld>
            <a:endParaRPr lang="en-GB"/>
          </a:p>
        </p:txBody>
      </p:sp>
    </p:spTree>
    <p:extLst>
      <p:ext uri="{BB962C8B-B14F-4D97-AF65-F5344CB8AC3E}">
        <p14:creationId xmlns:p14="http://schemas.microsoft.com/office/powerpoint/2010/main" val="56146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But there is evidence to suggest that physical activity is beneficial for mental and physical health, physical fitness and cognitive functioning. These factors would have positive impact on work-related dimensions of productivity, absenteeism etc. </a:t>
            </a:r>
            <a:r>
              <a:rPr lang="en-GB" sz="1200" b="1" kern="1200" dirty="0" smtClean="0">
                <a:solidFill>
                  <a:schemeClr val="tx1"/>
                </a:solidFill>
                <a:effectLst/>
                <a:latin typeface="+mn-lt"/>
                <a:ea typeface="+mn-ea"/>
                <a:cs typeface="+mn-cs"/>
              </a:rPr>
              <a:t>Note of caution evidence suggests reciprocal relationship stress and exercise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3</a:t>
            </a:fld>
            <a:endParaRPr lang="en-GB"/>
          </a:p>
        </p:txBody>
      </p:sp>
    </p:spTree>
    <p:extLst>
      <p:ext uri="{BB962C8B-B14F-4D97-AF65-F5344CB8AC3E}">
        <p14:creationId xmlns:p14="http://schemas.microsoft.com/office/powerpoint/2010/main" val="317016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there’s evidence to suggest that workplace physical activity interventions work and behaviour change interventions with theoretical underpin are more effective. There have been numerous reviews of literature looking at a variety of outcome measures, from physical activity, to mental health outcomes and wider range of organisational outcomes. One of latest reviews (Malik et al., 2014) did not calculate effect size due to lack of homogeneity. However, Conn et </a:t>
            </a:r>
            <a:r>
              <a:rPr lang="en-GB" sz="1200" kern="1200" dirty="0" err="1" smtClean="0">
                <a:solidFill>
                  <a:schemeClr val="tx1"/>
                </a:solidFill>
                <a:effectLst/>
                <a:latin typeface="+mn-lt"/>
                <a:ea typeface="+mn-ea"/>
                <a:cs typeface="+mn-cs"/>
              </a:rPr>
              <a:t>al’s</a:t>
            </a:r>
            <a:r>
              <a:rPr lang="en-GB" sz="1200" kern="1200" dirty="0" smtClean="0">
                <a:solidFill>
                  <a:schemeClr val="tx1"/>
                </a:solidFill>
                <a:effectLst/>
                <a:latin typeface="+mn-lt"/>
                <a:ea typeface="+mn-ea"/>
                <a:cs typeface="+mn-cs"/>
              </a:rPr>
              <a:t> 2009 meta-analysis calculated effect sizes of 0.33 impact of PA on job-related stress but this was based on a very small sample size, included published and unpublished studies and looked at post-hoc measures.  Conn’s study did not report on theoretical underpin and behaviour change techniques. Agreement amongst reviews that better designed studies are needed</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4</a:t>
            </a:fld>
            <a:endParaRPr lang="en-GB"/>
          </a:p>
        </p:txBody>
      </p:sp>
    </p:spTree>
    <p:extLst>
      <p:ext uri="{BB962C8B-B14F-4D97-AF65-F5344CB8AC3E}">
        <p14:creationId xmlns:p14="http://schemas.microsoft.com/office/powerpoint/2010/main" val="217927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More primary studies with interventions designed with a theoretical underpin and explicitly described behaviour change techniques.  Objective and subjective outcome measures including at different levels, individual and organisational with appropriate follow up measures</a:t>
            </a:r>
          </a:p>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5</a:t>
            </a:fld>
            <a:endParaRPr lang="en-GB"/>
          </a:p>
        </p:txBody>
      </p:sp>
    </p:spTree>
    <p:extLst>
      <p:ext uri="{BB962C8B-B14F-4D97-AF65-F5344CB8AC3E}">
        <p14:creationId xmlns:p14="http://schemas.microsoft.com/office/powerpoint/2010/main" val="76888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DA894AC-B541-419B-A907-13D8C410CB08}" type="slidenum">
              <a:rPr lang="en-GB" smtClean="0"/>
              <a:pPr/>
              <a:t>6</a:t>
            </a:fld>
            <a:endParaRPr lang="en-GB"/>
          </a:p>
        </p:txBody>
      </p:sp>
    </p:spTree>
    <p:extLst>
      <p:ext uri="{BB962C8B-B14F-4D97-AF65-F5344CB8AC3E}">
        <p14:creationId xmlns:p14="http://schemas.microsoft.com/office/powerpoint/2010/main" val="392385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1520" y="908720"/>
            <a:ext cx="6408960" cy="360040"/>
          </a:xfrm>
          <a:prstGeom prst="rect">
            <a:avLst/>
          </a:prstGeom>
        </p:spPr>
        <p:txBody>
          <a:bodyPr vert="horz"/>
          <a:lstStyle>
            <a:lvl1pPr marL="0" indent="0">
              <a:buNone/>
              <a:defRPr sz="1800" baseline="0">
                <a:solidFill>
                  <a:srgbClr val="FFFFFF"/>
                </a:solidFill>
              </a:defRPr>
            </a:lvl1pPr>
          </a:lstStyle>
          <a:p>
            <a:pPr lvl="0"/>
            <a:r>
              <a:rPr lang="en-GB" dirty="0" smtClean="0"/>
              <a:t>LEEDS BECKETT UNIVERSITY</a:t>
            </a:r>
            <a:endParaRPr lang="en-US" dirty="0"/>
          </a:p>
        </p:txBody>
      </p:sp>
      <p:sp>
        <p:nvSpPr>
          <p:cNvPr id="8" name="Content Placeholder 7"/>
          <p:cNvSpPr>
            <a:spLocks noGrp="1"/>
          </p:cNvSpPr>
          <p:nvPr>
            <p:ph sz="quarter" idx="11" hasCustomPrompt="1"/>
          </p:nvPr>
        </p:nvSpPr>
        <p:spPr>
          <a:xfrm>
            <a:off x="250825" y="1484313"/>
            <a:ext cx="8208963" cy="165735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PRESENTATION </a:t>
            </a:r>
            <a:br>
              <a:rPr lang="en-GB" dirty="0" smtClean="0"/>
            </a:br>
            <a:r>
              <a:rPr lang="en-GB" dirty="0" smtClean="0"/>
              <a:t>TITLE</a:t>
            </a:r>
            <a:endParaRPr lang="en-US" dirty="0" smtClean="0"/>
          </a:p>
        </p:txBody>
      </p:sp>
      <p:sp>
        <p:nvSpPr>
          <p:cNvPr id="10" name="Content Placeholder 9"/>
          <p:cNvSpPr>
            <a:spLocks noGrp="1"/>
          </p:cNvSpPr>
          <p:nvPr>
            <p:ph sz="quarter" idx="12" hasCustomPrompt="1"/>
          </p:nvPr>
        </p:nvSpPr>
        <p:spPr>
          <a:xfrm>
            <a:off x="251520" y="3356992"/>
            <a:ext cx="8135938" cy="719137"/>
          </a:xfrm>
          <a:prstGeom prst="rect">
            <a:avLst/>
          </a:prstGeom>
        </p:spPr>
        <p:txBody>
          <a:bodyPr vert="horz"/>
          <a:lstStyle>
            <a:lvl1pPr marL="0" indent="0">
              <a:buNone/>
              <a:defRPr sz="2800">
                <a:solidFill>
                  <a:srgbClr val="FFFFFF"/>
                </a:solidFill>
              </a:defRPr>
            </a:lvl1pPr>
          </a:lstStyle>
          <a:p>
            <a:pPr lvl="0"/>
            <a:r>
              <a:rPr lang="en-US" dirty="0" smtClean="0"/>
              <a:t>Subtitle</a:t>
            </a:r>
            <a:endParaRPr lang="en-US" dirty="0"/>
          </a:p>
        </p:txBody>
      </p:sp>
    </p:spTree>
    <p:extLst>
      <p:ext uri="{BB962C8B-B14F-4D97-AF65-F5344CB8AC3E}">
        <p14:creationId xmlns:p14="http://schemas.microsoft.com/office/powerpoint/2010/main" val="3991734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INTRODUCTION/</a:t>
            </a:r>
            <a:br>
              <a:rPr lang="en-GB" dirty="0" smtClean="0"/>
            </a:br>
            <a:r>
              <a:rPr lang="en-GB" dirty="0" smtClean="0"/>
              <a:t>TITLE</a:t>
            </a:r>
            <a:r>
              <a:rPr lang="en-GB" baseline="0" dirty="0" smtClean="0"/>
              <a:t> SLIDE</a:t>
            </a:r>
            <a:endParaRPr lang="en-US" dirty="0" smtClean="0"/>
          </a:p>
          <a:p>
            <a:endParaRPr lang="en-US" dirty="0" smtClean="0"/>
          </a:p>
        </p:txBody>
      </p:sp>
      <p:sp>
        <p:nvSpPr>
          <p:cNvPr id="6" name="Content Placeholder 5"/>
          <p:cNvSpPr>
            <a:spLocks noGrp="1"/>
          </p:cNvSpPr>
          <p:nvPr>
            <p:ph sz="quarter" idx="11" hasCustomPrompt="1"/>
          </p:nvPr>
        </p:nvSpPr>
        <p:spPr>
          <a:xfrm>
            <a:off x="323577" y="2060575"/>
            <a:ext cx="5760591" cy="24479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 It has survived not only five centuries, but also the leap into electronic typesetting, remaining essentially unchanged. </a:t>
            </a:r>
          </a:p>
        </p:txBody>
      </p:sp>
    </p:spTree>
    <p:extLst>
      <p:ext uri="{BB962C8B-B14F-4D97-AF65-F5344CB8AC3E}">
        <p14:creationId xmlns:p14="http://schemas.microsoft.com/office/powerpoint/2010/main" val="199575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51520" y="274638"/>
            <a:ext cx="837361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9"/>
          <p:cNvSpPr txBox="1">
            <a:spLocks/>
          </p:cNvSpPr>
          <p:nvPr userDrawn="1"/>
        </p:nvSpPr>
        <p:spPr>
          <a:xfrm>
            <a:off x="395536" y="1996210"/>
            <a:ext cx="8228781" cy="590543"/>
          </a:xfrm>
          <a:prstGeom prst="rect">
            <a:avLst/>
          </a:prstGeom>
        </p:spPr>
        <p:txBody>
          <a:bodyPr wrap="none" lIns="0" tIns="0" rIns="0" bIns="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kern="1200" baseline="0">
                <a:solidFill>
                  <a:srgbClr val="32195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p:txBody>
      </p:sp>
      <p:sp>
        <p:nvSpPr>
          <p:cNvPr id="3" name="Content Placeholder 2"/>
          <p:cNvSpPr>
            <a:spLocks noGrp="1"/>
          </p:cNvSpPr>
          <p:nvPr>
            <p:ph sz="quarter" idx="10" hasCustomPrompt="1"/>
          </p:nvPr>
        </p:nvSpPr>
        <p:spPr>
          <a:xfrm>
            <a:off x="251520" y="1557338"/>
            <a:ext cx="8352730" cy="503237"/>
          </a:xfrm>
          <a:prstGeom prst="rect">
            <a:avLst/>
          </a:prstGeom>
        </p:spPr>
        <p:txBody>
          <a:bodyPr vert="horz"/>
          <a:lstStyle>
            <a:lvl1pPr marL="0" indent="0">
              <a:buNone/>
              <a:defRPr sz="2800" b="1"/>
            </a:lvl1pPr>
          </a:lstStyle>
          <a:p>
            <a:r>
              <a:rPr lang="en-GB" dirty="0" smtClean="0"/>
              <a:t>Headings: Arial Bold, Purple (Accent1), Size 28</a:t>
            </a:r>
          </a:p>
        </p:txBody>
      </p:sp>
      <p:sp>
        <p:nvSpPr>
          <p:cNvPr id="13" name="Content Placeholder 12"/>
          <p:cNvSpPr>
            <a:spLocks noGrp="1"/>
          </p:cNvSpPr>
          <p:nvPr>
            <p:ph sz="quarter" idx="11" hasCustomPrompt="1"/>
          </p:nvPr>
        </p:nvSpPr>
        <p:spPr>
          <a:xfrm>
            <a:off x="250825" y="2205038"/>
            <a:ext cx="8353425" cy="576262"/>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Sub-Heading: Arial </a:t>
            </a:r>
            <a:r>
              <a:rPr lang="en-GB" dirty="0" err="1" smtClean="0"/>
              <a:t>Reg</a:t>
            </a:r>
            <a:r>
              <a:rPr lang="en-GB" dirty="0" smtClean="0"/>
              <a:t>, Purple (Accent 1), </a:t>
            </a:r>
            <a:br>
              <a:rPr lang="en-GB" dirty="0" smtClean="0"/>
            </a:br>
            <a:r>
              <a:rPr lang="en-GB" dirty="0" smtClean="0"/>
              <a:t>Size 20-24 (to be legible across the room)</a:t>
            </a:r>
          </a:p>
        </p:txBody>
      </p:sp>
      <p:sp>
        <p:nvSpPr>
          <p:cNvPr id="15" name="Content Placeholder 14"/>
          <p:cNvSpPr>
            <a:spLocks noGrp="1"/>
          </p:cNvSpPr>
          <p:nvPr>
            <p:ph sz="quarter" idx="12" hasCustomPrompt="1"/>
          </p:nvPr>
        </p:nvSpPr>
        <p:spPr>
          <a:xfrm>
            <a:off x="251520" y="3140968"/>
            <a:ext cx="8280400" cy="1150937"/>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a:solidFill>
                  <a:schemeClr val="tx1">
                    <a:lumMod val="85000"/>
                    <a:lumOff val="15000"/>
                  </a:schemeClr>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smtClean="0"/>
              <a:t>Body Copy: Arial </a:t>
            </a:r>
            <a:r>
              <a:rPr lang="en-GB" dirty="0" err="1" smtClean="0"/>
              <a:t>Reg</a:t>
            </a:r>
            <a:r>
              <a:rPr lang="en-GB" dirty="0" smtClean="0"/>
              <a:t> (body), Grey (Text 1&gt;Lighter 25%), </a:t>
            </a:r>
            <a:br>
              <a:rPr lang="en-GB" dirty="0" smtClean="0"/>
            </a:br>
            <a:r>
              <a:rPr lang="en-GB" dirty="0" smtClean="0"/>
              <a:t>Size 20-24 (to be legible across a room)</a:t>
            </a:r>
          </a:p>
        </p:txBody>
      </p:sp>
    </p:spTree>
    <p:extLst>
      <p:ext uri="{BB962C8B-B14F-4D97-AF65-F5344CB8AC3E}">
        <p14:creationId xmlns:p14="http://schemas.microsoft.com/office/powerpoint/2010/main" val="1727783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373616"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323528" y="1600200"/>
            <a:ext cx="4172272"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572000" y="1600201"/>
            <a:ext cx="4114800" cy="38450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074328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981200"/>
            <a:ext cx="82296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a:defRPr/>
            </a:lvl1pPr>
          </a:lstStyle>
          <a:p>
            <a:endParaRPr lang="en-AU"/>
          </a:p>
        </p:txBody>
      </p:sp>
      <p:sp>
        <p:nvSpPr>
          <p:cNvPr id="5" name="Slide Number Placeholder 4"/>
          <p:cNvSpPr>
            <a:spLocks noGrp="1"/>
          </p:cNvSpPr>
          <p:nvPr>
            <p:ph type="sldNum" sz="quarter" idx="11"/>
          </p:nvPr>
        </p:nvSpPr>
        <p:spPr>
          <a:xfrm>
            <a:off x="6553200" y="6248400"/>
            <a:ext cx="2133600" cy="457200"/>
          </a:xfrm>
          <a:prstGeom prst="rect">
            <a:avLst/>
          </a:prstGeom>
        </p:spPr>
        <p:txBody>
          <a:bodyPr/>
          <a:lstStyle>
            <a:lvl1pPr>
              <a:defRPr/>
            </a:lvl1pPr>
          </a:lstStyle>
          <a:p>
            <a:fld id="{28A83E5E-92F0-482B-A45C-E45A296713E3}" type="slidenum">
              <a:rPr lang="en-AU"/>
              <a:pPr/>
              <a:t>‹#›</a:t>
            </a:fld>
            <a:endParaRPr lang="en-AU"/>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AU"/>
          </a:p>
        </p:txBody>
      </p:sp>
    </p:spTree>
    <p:extLst>
      <p:ext uri="{BB962C8B-B14F-4D97-AF65-F5344CB8AC3E}">
        <p14:creationId xmlns:p14="http://schemas.microsoft.com/office/powerpoint/2010/main" val="135702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5220072" y="1600201"/>
            <a:ext cx="3466728" cy="355699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Content Placeholder 3"/>
          <p:cNvSpPr>
            <a:spLocks noGrp="1"/>
          </p:cNvSpPr>
          <p:nvPr>
            <p:ph sz="quarter" idx="10" hasCustomPrompt="1"/>
          </p:nvPr>
        </p:nvSpPr>
        <p:spPr>
          <a:xfrm>
            <a:off x="323850" y="333375"/>
            <a:ext cx="5688013" cy="12954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4800" b="1">
                <a:solidFill>
                  <a:srgbClr val="FFFFFF"/>
                </a:solidFill>
              </a:defRPr>
            </a:lvl1pPr>
          </a:lstStyle>
          <a:p>
            <a:r>
              <a:rPr lang="en-GB" dirty="0" smtClean="0"/>
              <a:t>BREAK</a:t>
            </a:r>
            <a:r>
              <a:rPr lang="en-GB" baseline="0" dirty="0" smtClean="0"/>
              <a:t> SLIDE</a:t>
            </a:r>
            <a:endParaRPr lang="en-US" dirty="0" smtClean="0"/>
          </a:p>
          <a:p>
            <a:endParaRPr lang="en-US" dirty="0" smtClean="0"/>
          </a:p>
        </p:txBody>
      </p:sp>
      <p:sp>
        <p:nvSpPr>
          <p:cNvPr id="13" name="Content Placeholder 5"/>
          <p:cNvSpPr>
            <a:spLocks noGrp="1"/>
          </p:cNvSpPr>
          <p:nvPr>
            <p:ph sz="quarter" idx="11" hasCustomPrompt="1"/>
          </p:nvPr>
        </p:nvSpPr>
        <p:spPr>
          <a:xfrm>
            <a:off x="323577" y="1556792"/>
            <a:ext cx="4248423" cy="3168625"/>
          </a:xfrm>
          <a:prstGeom prst="rect">
            <a:avLst/>
          </a:prstGeom>
        </p:spPr>
        <p:txBody>
          <a:bodyPr vert="horz"/>
          <a:lstStyle>
            <a:lvl1pPr marL="0" indent="0">
              <a:buNone/>
              <a:defRPr sz="2000">
                <a:solidFill>
                  <a:srgbClr val="FFFFFF"/>
                </a:solidFill>
              </a:defRPr>
            </a:lvl1pPr>
          </a:lstStyle>
          <a:p>
            <a:pPr lvl="0"/>
            <a:r>
              <a:rPr lang="en-GB" dirty="0" err="1" smtClean="0"/>
              <a:t>Lorem</a:t>
            </a:r>
            <a:r>
              <a:rPr lang="en-GB" dirty="0" smtClean="0"/>
              <a:t> </a:t>
            </a:r>
            <a:r>
              <a:rPr lang="en-GB" dirty="0" err="1" smtClean="0"/>
              <a:t>Ipsum</a:t>
            </a:r>
            <a:r>
              <a:rPr lang="en-GB" dirty="0" smtClean="0"/>
              <a:t> is simply dummy text of the printing and typesetting industry. </a:t>
            </a:r>
            <a:r>
              <a:rPr lang="en-GB" dirty="0" err="1" smtClean="0"/>
              <a:t>Lorem</a:t>
            </a:r>
            <a:r>
              <a:rPr lang="en-GB" dirty="0" smtClean="0"/>
              <a:t> </a:t>
            </a:r>
            <a:r>
              <a:rPr lang="en-GB" dirty="0" err="1" smtClean="0"/>
              <a:t>Ipsum</a:t>
            </a:r>
            <a:r>
              <a:rPr lang="en-GB" dirty="0" smtClean="0"/>
              <a:t> has been the industry’s standard dummy text ever since the 1500s, when an unknown printer took a galley of type and scrambled it to make a type specimen book.</a:t>
            </a:r>
          </a:p>
        </p:txBody>
      </p:sp>
    </p:spTree>
    <p:extLst>
      <p:ext uri="{BB962C8B-B14F-4D97-AF65-F5344CB8AC3E}">
        <p14:creationId xmlns:p14="http://schemas.microsoft.com/office/powerpoint/2010/main" val="1916987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10020_MSO_LBU_Stationery_Temps_PP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315907395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457200" rtl="0" eaLnBrk="1" latinLnBrk="0" hangingPunct="1">
        <a:spcBef>
          <a:spcPct val="0"/>
        </a:spcBef>
        <a:buNone/>
        <a:defRPr sz="60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10020_MSO_LBU_Stationery_Temps_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644778587"/>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10020_MSO_LBU_Stationery_Temps_PPT3.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000" y="-7380"/>
            <a:ext cx="9180000" cy="6872760"/>
          </a:xfrm>
          <a:prstGeom prst="rect">
            <a:avLst/>
          </a:prstGeom>
        </p:spPr>
      </p:pic>
    </p:spTree>
    <p:extLst>
      <p:ext uri="{BB962C8B-B14F-4D97-AF65-F5344CB8AC3E}">
        <p14:creationId xmlns:p14="http://schemas.microsoft.com/office/powerpoint/2010/main" val="4126711336"/>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9" r:id="rId3"/>
  </p:sldLayoutIdLst>
  <p:txStyles>
    <p:titleStyle>
      <a:lvl1pPr algn="l" defTabSz="4572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0020_MSO_LBU_Stationery_Temps_PPT5.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 y="-20856"/>
            <a:ext cx="9216000" cy="6899712"/>
          </a:xfrm>
          <a:prstGeom prst="rect">
            <a:avLst/>
          </a:prstGeom>
        </p:spPr>
      </p:pic>
    </p:spTree>
    <p:extLst>
      <p:ext uri="{BB962C8B-B14F-4D97-AF65-F5344CB8AC3E}">
        <p14:creationId xmlns:p14="http://schemas.microsoft.com/office/powerpoint/2010/main" val="1994258434"/>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66644" y="1287884"/>
            <a:ext cx="8449706" cy="1657350"/>
          </a:xfrm>
        </p:spPr>
        <p:txBody>
          <a:bodyPr/>
          <a:lstStyle/>
          <a:p>
            <a:pPr algn="ctr"/>
            <a:r>
              <a:rPr lang="en-GB" dirty="0"/>
              <a:t>Can physical activity reduce work-related </a:t>
            </a:r>
            <a:r>
              <a:rPr lang="en-GB" dirty="0" smtClean="0"/>
              <a:t>stress?</a:t>
            </a:r>
            <a:r>
              <a:rPr lang="en-GB" dirty="0"/>
              <a:t/>
            </a:r>
            <a:br>
              <a:rPr lang="en-GB" dirty="0"/>
            </a:br>
            <a:r>
              <a:rPr lang="en-GB" dirty="0"/>
              <a:t>What do we know?</a:t>
            </a:r>
            <a:endParaRPr lang="en-US" dirty="0">
              <a:latin typeface="Calibri" panose="020F0502020204030204" pitchFamily="34" charset="0"/>
              <a:cs typeface="Calibri" panose="020F0502020204030204" pitchFamily="34" charset="0"/>
            </a:endParaRPr>
          </a:p>
        </p:txBody>
      </p:sp>
      <p:sp>
        <p:nvSpPr>
          <p:cNvPr id="4" name="Content Placeholder 3"/>
          <p:cNvSpPr>
            <a:spLocks noGrp="1"/>
          </p:cNvSpPr>
          <p:nvPr>
            <p:ph sz="quarter" idx="12"/>
          </p:nvPr>
        </p:nvSpPr>
        <p:spPr>
          <a:xfrm>
            <a:off x="323528" y="3941531"/>
            <a:ext cx="8135938" cy="1152128"/>
          </a:xfrm>
        </p:spPr>
        <p:txBody>
          <a:bodyPr/>
          <a:lstStyle/>
          <a:p>
            <a:r>
              <a:rPr lang="en-US" dirty="0" smtClean="0">
                <a:latin typeface="Calibri" panose="020F0502020204030204" pitchFamily="34" charset="0"/>
                <a:cs typeface="Calibri" panose="020F0502020204030204" pitchFamily="34" charset="0"/>
              </a:rPr>
              <a:t>Clare Smith, Mariana Kaiseler and Jim McKenna</a:t>
            </a:r>
            <a:endParaRPr lang="en-US" baseline="30000" dirty="0" smtClean="0">
              <a:latin typeface="Calibri" panose="020F0502020204030204" pitchFamily="34" charset="0"/>
              <a:cs typeface="Calibri" panose="020F0502020204030204" pitchFamily="34" charset="0"/>
            </a:endParaRPr>
          </a:p>
          <a:p>
            <a:r>
              <a:rPr lang="en-GB" sz="1200" dirty="0" smtClean="0">
                <a:latin typeface="Calibri" panose="020F0502020204030204" pitchFamily="34" charset="0"/>
                <a:cs typeface="Calibri" panose="020F0502020204030204" pitchFamily="34" charset="0"/>
              </a:rPr>
              <a:t>Institute </a:t>
            </a:r>
            <a:r>
              <a:rPr lang="en-GB" sz="1200" dirty="0">
                <a:latin typeface="Calibri" panose="020F0502020204030204" pitchFamily="34" charset="0"/>
                <a:cs typeface="Calibri" panose="020F0502020204030204" pitchFamily="34" charset="0"/>
              </a:rPr>
              <a:t>of Sport, Physical Activity and Leisure, Leeds Beckett University (UK) </a:t>
            </a:r>
            <a:endParaRPr lang="en-GB" sz="1200" dirty="0" smtClean="0">
              <a:latin typeface="Calibri" panose="020F0502020204030204" pitchFamily="34" charset="0"/>
              <a:cs typeface="Calibri" panose="020F0502020204030204" pitchFamily="34" charset="0"/>
            </a:endParaRPr>
          </a:p>
          <a:p>
            <a:endParaRPr lang="en-US" baseline="30000" dirty="0" smtClean="0"/>
          </a:p>
        </p:txBody>
      </p:sp>
      <p:pic>
        <p:nvPicPr>
          <p:cNvPr id="2" name="Picture 1"/>
          <p:cNvPicPr>
            <a:picLocks noChangeAspect="1"/>
          </p:cNvPicPr>
          <p:nvPr/>
        </p:nvPicPr>
        <p:blipFill>
          <a:blip r:embed="rId3"/>
          <a:stretch>
            <a:fillRect/>
          </a:stretch>
        </p:blipFill>
        <p:spPr>
          <a:xfrm>
            <a:off x="0" y="144782"/>
            <a:ext cx="9144000" cy="948234"/>
          </a:xfrm>
          <a:prstGeom prst="rect">
            <a:avLst/>
          </a:prstGeom>
        </p:spPr>
      </p:pic>
      <p:sp>
        <p:nvSpPr>
          <p:cNvPr id="5" name="Rectangle 4"/>
          <p:cNvSpPr/>
          <p:nvPr/>
        </p:nvSpPr>
        <p:spPr>
          <a:xfrm>
            <a:off x="2286000" y="5751402"/>
            <a:ext cx="4572000" cy="677108"/>
          </a:xfrm>
          <a:prstGeom prst="rect">
            <a:avLst/>
          </a:prstGeom>
        </p:spPr>
        <p:txBody>
          <a:bodyPr>
            <a:spAutoFit/>
          </a:bodyPr>
          <a:lstStyle/>
          <a:p>
            <a:pPr lvl="0" algn="r"/>
            <a:r>
              <a:rPr lang="en-GB" sz="2000" b="1" dirty="0" smtClean="0">
                <a:solidFill>
                  <a:srgbClr val="321959"/>
                </a:solidFill>
              </a:rPr>
              <a:t>Clare Smith</a:t>
            </a:r>
            <a:endParaRPr lang="en-GB" sz="2000" b="1" dirty="0">
              <a:solidFill>
                <a:srgbClr val="321959"/>
              </a:solidFill>
            </a:endParaRPr>
          </a:p>
          <a:p>
            <a:pPr lvl="0" algn="r"/>
            <a:r>
              <a:rPr lang="en-GB" dirty="0" smtClean="0">
                <a:solidFill>
                  <a:srgbClr val="321959"/>
                </a:solidFill>
              </a:rPr>
              <a:t>PhD Research Student</a:t>
            </a:r>
            <a:endParaRPr lang="en-GB" dirty="0">
              <a:solidFill>
                <a:srgbClr val="FFFFFF"/>
              </a:solidFill>
            </a:endParaRPr>
          </a:p>
        </p:txBody>
      </p:sp>
      <p:sp>
        <p:nvSpPr>
          <p:cNvPr id="6" name="Shape 36"/>
          <p:cNvSpPr/>
          <p:nvPr/>
        </p:nvSpPr>
        <p:spPr>
          <a:xfrm>
            <a:off x="1388813" y="6431629"/>
            <a:ext cx="5400600" cy="276999"/>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defRPr>
                <a:solidFill>
                  <a:srgbClr val="321959"/>
                </a:solidFill>
              </a:defRPr>
            </a:lvl1pPr>
          </a:lstStyle>
          <a:p>
            <a:pPr lvl="0">
              <a:defRPr>
                <a:solidFill>
                  <a:srgbClr val="000000"/>
                </a:solidFill>
              </a:defRPr>
            </a:pPr>
            <a:r>
              <a:rPr lang="en-GB" dirty="0" smtClean="0">
                <a:solidFill>
                  <a:srgbClr val="321959"/>
                </a:solidFill>
              </a:rPr>
              <a:t>         </a:t>
            </a:r>
            <a:r>
              <a:rPr dirty="0" smtClean="0">
                <a:solidFill>
                  <a:srgbClr val="321959"/>
                </a:solidFill>
              </a:rPr>
              <a:t>@</a:t>
            </a:r>
            <a:r>
              <a:rPr lang="en-GB" dirty="0" err="1" smtClean="0">
                <a:solidFill>
                  <a:srgbClr val="321959"/>
                </a:solidFill>
              </a:rPr>
              <a:t>clarefsmith</a:t>
            </a:r>
            <a:r>
              <a:rPr lang="en-GB" dirty="0" smtClean="0">
                <a:solidFill>
                  <a:srgbClr val="321959"/>
                </a:solidFill>
              </a:rPr>
              <a:t>        c.f.smith@leedsbeckett.ac.uk</a:t>
            </a:r>
            <a:endParaRPr dirty="0">
              <a:solidFill>
                <a:srgbClr val="321959"/>
              </a:solidFill>
            </a:endParaRPr>
          </a:p>
        </p:txBody>
      </p:sp>
      <p:pic>
        <p:nvPicPr>
          <p:cNvPr id="7" name="image18.png" descr="http://youngtopublishing.com/wp-content/uploads/2013/05/twitter.png"/>
          <p:cNvPicPr/>
          <p:nvPr/>
        </p:nvPicPr>
        <p:blipFill>
          <a:blip r:embed="rId4">
            <a:extLst/>
          </a:blip>
          <a:stretch>
            <a:fillRect/>
          </a:stretch>
        </p:blipFill>
        <p:spPr>
          <a:xfrm>
            <a:off x="1619672" y="6462743"/>
            <a:ext cx="264171" cy="214770"/>
          </a:xfrm>
          <a:prstGeom prst="rect">
            <a:avLst/>
          </a:prstGeom>
          <a:ln w="12700">
            <a:miter lim="400000"/>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6393839"/>
            <a:ext cx="404663" cy="404663"/>
          </a:xfrm>
          <a:prstGeom prst="rect">
            <a:avLst/>
          </a:prstGeom>
        </p:spPr>
      </p:pic>
    </p:spTree>
    <p:extLst>
      <p:ext uri="{BB962C8B-B14F-4D97-AF65-F5344CB8AC3E}">
        <p14:creationId xmlns:p14="http://schemas.microsoft.com/office/powerpoint/2010/main" val="122652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55576"/>
          </a:xfrm>
        </p:spPr>
        <p:txBody>
          <a:bodyPr/>
          <a:lstStyle/>
          <a:p>
            <a:pPr algn="ctr"/>
            <a:r>
              <a:rPr lang="en-GB" sz="4000" dirty="0"/>
              <a:t>1.Workplace stress management interventions work</a:t>
            </a:r>
          </a:p>
        </p:txBody>
      </p:sp>
      <p:pic>
        <p:nvPicPr>
          <p:cNvPr id="6" name="Content Placeholder 5"/>
          <p:cNvPicPr>
            <a:picLocks noGrp="1" noChangeAspect="1"/>
          </p:cNvPicPr>
          <p:nvPr>
            <p:ph idx="1"/>
          </p:nvPr>
        </p:nvPicPr>
        <p:blipFill>
          <a:blip r:embed="rId3"/>
          <a:stretch>
            <a:fillRect/>
          </a:stretch>
        </p:blipFill>
        <p:spPr>
          <a:xfrm>
            <a:off x="773724" y="1734582"/>
            <a:ext cx="7596552" cy="3456384"/>
          </a:xfrm>
          <a:prstGeom prst="rect">
            <a:avLst/>
          </a:prstGeom>
        </p:spPr>
      </p:pic>
      <p:pic>
        <p:nvPicPr>
          <p:cNvPr id="8" name="Picture 7"/>
          <p:cNvPicPr>
            <a:picLocks noChangeAspect="1"/>
          </p:cNvPicPr>
          <p:nvPr/>
        </p:nvPicPr>
        <p:blipFill>
          <a:blip r:embed="rId4"/>
          <a:stretch>
            <a:fillRect/>
          </a:stretch>
        </p:blipFill>
        <p:spPr>
          <a:xfrm>
            <a:off x="611560" y="4725144"/>
            <a:ext cx="6552728" cy="19013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6176" y="5190966"/>
            <a:ext cx="1440160" cy="1257740"/>
          </a:xfrm>
          <a:prstGeom prst="rect">
            <a:avLst/>
          </a:prstGeom>
        </p:spPr>
      </p:pic>
    </p:spTree>
    <p:extLst>
      <p:ext uri="{BB962C8B-B14F-4D97-AF65-F5344CB8AC3E}">
        <p14:creationId xmlns:p14="http://schemas.microsoft.com/office/powerpoint/2010/main" val="331119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66408" y="957812"/>
            <a:ext cx="2295525" cy="1990725"/>
          </a:xfrm>
          <a:prstGeom prst="rect">
            <a:avLst/>
          </a:prstGeom>
        </p:spPr>
      </p:pic>
      <p:pic>
        <p:nvPicPr>
          <p:cNvPr id="6" name="Picture 5"/>
          <p:cNvPicPr>
            <a:picLocks noChangeAspect="1"/>
          </p:cNvPicPr>
          <p:nvPr/>
        </p:nvPicPr>
        <p:blipFill>
          <a:blip r:embed="rId4"/>
          <a:stretch>
            <a:fillRect/>
          </a:stretch>
        </p:blipFill>
        <p:spPr>
          <a:xfrm>
            <a:off x="5912475" y="822146"/>
            <a:ext cx="2975106" cy="3078747"/>
          </a:xfrm>
          <a:prstGeom prst="rect">
            <a:avLst/>
          </a:prstGeom>
        </p:spPr>
      </p:pic>
      <p:sp>
        <p:nvSpPr>
          <p:cNvPr id="2" name="Title 1"/>
          <p:cNvSpPr>
            <a:spLocks noGrp="1"/>
          </p:cNvSpPr>
          <p:nvPr>
            <p:ph type="title"/>
          </p:nvPr>
        </p:nvSpPr>
        <p:spPr/>
        <p:txBody>
          <a:bodyPr/>
          <a:lstStyle/>
          <a:p>
            <a:pPr algn="ctr"/>
            <a:r>
              <a:rPr lang="en-GB" sz="4000" dirty="0"/>
              <a:t>2. Positive impacts of physical activity</a:t>
            </a:r>
          </a:p>
        </p:txBody>
      </p:sp>
      <p:pic>
        <p:nvPicPr>
          <p:cNvPr id="4" name="Content Placeholder 3"/>
          <p:cNvPicPr>
            <a:picLocks noGrp="1" noChangeAspect="1"/>
          </p:cNvPicPr>
          <p:nvPr>
            <p:ph idx="1"/>
          </p:nvPr>
        </p:nvPicPr>
        <p:blipFill>
          <a:blip r:embed="rId5"/>
          <a:stretch>
            <a:fillRect/>
          </a:stretch>
        </p:blipFill>
        <p:spPr>
          <a:xfrm>
            <a:off x="-77721" y="4315745"/>
            <a:ext cx="5353652" cy="2160565"/>
          </a:xfrm>
          <a:prstGeom prst="rect">
            <a:avLst/>
          </a:prstGeom>
        </p:spPr>
      </p:pic>
      <p:pic>
        <p:nvPicPr>
          <p:cNvPr id="7" name="Picture 6"/>
          <p:cNvPicPr>
            <a:picLocks noChangeAspect="1"/>
          </p:cNvPicPr>
          <p:nvPr/>
        </p:nvPicPr>
        <p:blipFill>
          <a:blip r:embed="rId6"/>
          <a:stretch>
            <a:fillRect/>
          </a:stretch>
        </p:blipFill>
        <p:spPr>
          <a:xfrm>
            <a:off x="2753097" y="1795424"/>
            <a:ext cx="2791251" cy="2079967"/>
          </a:xfrm>
          <a:prstGeom prst="rect">
            <a:avLst/>
          </a:prstGeom>
        </p:spPr>
      </p:pic>
      <p:pic>
        <p:nvPicPr>
          <p:cNvPr id="8" name="Picture 7"/>
          <p:cNvPicPr>
            <a:picLocks noChangeAspect="1"/>
          </p:cNvPicPr>
          <p:nvPr/>
        </p:nvPicPr>
        <p:blipFill>
          <a:blip r:embed="rId7"/>
          <a:stretch>
            <a:fillRect/>
          </a:stretch>
        </p:blipFill>
        <p:spPr>
          <a:xfrm>
            <a:off x="3370384" y="4158960"/>
            <a:ext cx="5305510" cy="1411184"/>
          </a:xfrm>
          <a:prstGeom prst="rect">
            <a:avLst/>
          </a:prstGeom>
          <a:ln w="76200">
            <a:solidFill>
              <a:schemeClr val="tx1"/>
            </a:solidFill>
          </a:ln>
        </p:spPr>
      </p:pic>
      <p:pic>
        <p:nvPicPr>
          <p:cNvPr id="9" name="Picture 8"/>
          <p:cNvPicPr>
            <a:picLocks noChangeAspect="1"/>
          </p:cNvPicPr>
          <p:nvPr/>
        </p:nvPicPr>
        <p:blipFill>
          <a:blip r:embed="rId8"/>
          <a:stretch>
            <a:fillRect/>
          </a:stretch>
        </p:blipFill>
        <p:spPr>
          <a:xfrm>
            <a:off x="196316" y="3288102"/>
            <a:ext cx="3952406" cy="1174578"/>
          </a:xfrm>
          <a:prstGeom prst="rect">
            <a:avLst/>
          </a:prstGeom>
          <a:ln w="76200">
            <a:solidFill>
              <a:schemeClr val="tx1"/>
            </a:solidFill>
          </a:ln>
        </p:spPr>
      </p:pic>
    </p:spTree>
    <p:extLst>
      <p:ext uri="{BB962C8B-B14F-4D97-AF65-F5344CB8AC3E}">
        <p14:creationId xmlns:p14="http://schemas.microsoft.com/office/powerpoint/2010/main" val="1834367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13500"/>
          </a:xfrm>
        </p:spPr>
        <p:txBody>
          <a:bodyPr/>
          <a:lstStyle/>
          <a:p>
            <a:pPr algn="ctr"/>
            <a:r>
              <a:rPr lang="en-GB" sz="4000" dirty="0" smtClean="0"/>
              <a:t>3. Workplace physical activity interventions work</a:t>
            </a:r>
            <a:endParaRPr lang="en-GB" sz="4000" dirty="0"/>
          </a:p>
        </p:txBody>
      </p:sp>
      <p:pic>
        <p:nvPicPr>
          <p:cNvPr id="12" name="Content Placeholder 11"/>
          <p:cNvPicPr>
            <a:picLocks noGrp="1" noChangeAspect="1"/>
          </p:cNvPicPr>
          <p:nvPr>
            <p:ph idx="1"/>
          </p:nvPr>
        </p:nvPicPr>
        <p:blipFill>
          <a:blip r:embed="rId3"/>
          <a:stretch>
            <a:fillRect/>
          </a:stretch>
        </p:blipFill>
        <p:spPr>
          <a:xfrm>
            <a:off x="457200" y="1726413"/>
            <a:ext cx="8143100" cy="3477498"/>
          </a:xfrm>
          <a:prstGeom prst="rect">
            <a:avLst/>
          </a:prstGeom>
        </p:spPr>
      </p:pic>
      <p:pic>
        <p:nvPicPr>
          <p:cNvPr id="14" name="Picture 13"/>
          <p:cNvPicPr>
            <a:picLocks noChangeAspect="1"/>
          </p:cNvPicPr>
          <p:nvPr/>
        </p:nvPicPr>
        <p:blipFill>
          <a:blip r:embed="rId4"/>
          <a:stretch>
            <a:fillRect/>
          </a:stretch>
        </p:blipFill>
        <p:spPr>
          <a:xfrm>
            <a:off x="480791" y="5200463"/>
            <a:ext cx="5415773" cy="1291234"/>
          </a:xfrm>
          <a:prstGeom prst="rect">
            <a:avLst/>
          </a:prstGeom>
        </p:spPr>
      </p:pic>
      <p:pic>
        <p:nvPicPr>
          <p:cNvPr id="13" name="Picture 12"/>
          <p:cNvPicPr>
            <a:picLocks noChangeAspect="1"/>
          </p:cNvPicPr>
          <p:nvPr/>
        </p:nvPicPr>
        <p:blipFill>
          <a:blip r:embed="rId5"/>
          <a:stretch>
            <a:fillRect/>
          </a:stretch>
        </p:blipFill>
        <p:spPr>
          <a:xfrm>
            <a:off x="4214626" y="4005064"/>
            <a:ext cx="4587116" cy="1562905"/>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1323" y="5303691"/>
            <a:ext cx="1558480" cy="1361073"/>
          </a:xfrm>
          <a:prstGeom prst="rect">
            <a:avLst/>
          </a:prstGeom>
        </p:spPr>
      </p:pic>
    </p:spTree>
    <p:extLst>
      <p:ext uri="{BB962C8B-B14F-4D97-AF65-F5344CB8AC3E}">
        <p14:creationId xmlns:p14="http://schemas.microsoft.com/office/powerpoint/2010/main" val="298964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7160" y="3139498"/>
            <a:ext cx="5941446" cy="3513870"/>
          </a:xfrm>
          <a:prstGeom prst="rect">
            <a:avLst/>
          </a:prstGeom>
        </p:spPr>
      </p:pic>
      <p:sp>
        <p:nvSpPr>
          <p:cNvPr id="2" name="Title 1"/>
          <p:cNvSpPr>
            <a:spLocks noGrp="1"/>
          </p:cNvSpPr>
          <p:nvPr>
            <p:ph type="title"/>
          </p:nvPr>
        </p:nvSpPr>
        <p:spPr>
          <a:xfrm>
            <a:off x="457200" y="457200"/>
            <a:ext cx="8229600" cy="811560"/>
          </a:xfrm>
        </p:spPr>
        <p:txBody>
          <a:bodyPr/>
          <a:lstStyle/>
          <a:p>
            <a:r>
              <a:rPr lang="en-GB" sz="3800" dirty="0" smtClean="0"/>
              <a:t>4. Future directions</a:t>
            </a:r>
            <a:endParaRPr lang="en-GB" sz="3800" dirty="0"/>
          </a:p>
        </p:txBody>
      </p:sp>
      <p:pic>
        <p:nvPicPr>
          <p:cNvPr id="6" name="Picture 5"/>
          <p:cNvPicPr>
            <a:picLocks noChangeAspect="1"/>
          </p:cNvPicPr>
          <p:nvPr/>
        </p:nvPicPr>
        <p:blipFill>
          <a:blip r:embed="rId4"/>
          <a:stretch>
            <a:fillRect/>
          </a:stretch>
        </p:blipFill>
        <p:spPr>
          <a:xfrm>
            <a:off x="3957398" y="3578436"/>
            <a:ext cx="3101410" cy="1550705"/>
          </a:xfrm>
          <a:prstGeom prst="rect">
            <a:avLst/>
          </a:prstGeom>
        </p:spPr>
      </p:pic>
      <p:pic>
        <p:nvPicPr>
          <p:cNvPr id="9" name="Picture 8"/>
          <p:cNvPicPr>
            <a:picLocks noChangeAspect="1"/>
          </p:cNvPicPr>
          <p:nvPr/>
        </p:nvPicPr>
        <p:blipFill>
          <a:blip r:embed="rId5"/>
          <a:stretch>
            <a:fillRect/>
          </a:stretch>
        </p:blipFill>
        <p:spPr>
          <a:xfrm>
            <a:off x="1068051" y="1214076"/>
            <a:ext cx="4039664" cy="2060229"/>
          </a:xfrm>
          <a:prstGeom prst="rect">
            <a:avLst/>
          </a:prstGeom>
        </p:spPr>
      </p:pic>
      <p:pic>
        <p:nvPicPr>
          <p:cNvPr id="8" name="Picture 7"/>
          <p:cNvPicPr>
            <a:picLocks noChangeAspect="1"/>
          </p:cNvPicPr>
          <p:nvPr/>
        </p:nvPicPr>
        <p:blipFill>
          <a:blip r:embed="rId6"/>
          <a:stretch>
            <a:fillRect/>
          </a:stretch>
        </p:blipFill>
        <p:spPr>
          <a:xfrm>
            <a:off x="6702133" y="2885286"/>
            <a:ext cx="2204666" cy="2309231"/>
          </a:xfrm>
          <a:prstGeom prst="rect">
            <a:avLst/>
          </a:prstGeom>
        </p:spPr>
      </p:pic>
      <p:pic>
        <p:nvPicPr>
          <p:cNvPr id="5" name="Picture 4"/>
          <p:cNvPicPr>
            <a:picLocks noChangeAspect="1"/>
          </p:cNvPicPr>
          <p:nvPr/>
        </p:nvPicPr>
        <p:blipFill>
          <a:blip r:embed="rId7"/>
          <a:stretch>
            <a:fillRect/>
          </a:stretch>
        </p:blipFill>
        <p:spPr>
          <a:xfrm>
            <a:off x="5466949" y="227076"/>
            <a:ext cx="2385931" cy="2682298"/>
          </a:xfrm>
          <a:prstGeom prst="rect">
            <a:avLst/>
          </a:prstGeom>
        </p:spPr>
      </p:pic>
      <p:pic>
        <p:nvPicPr>
          <p:cNvPr id="10" name="Picture 9"/>
          <p:cNvPicPr>
            <a:picLocks noChangeAspect="1"/>
          </p:cNvPicPr>
          <p:nvPr/>
        </p:nvPicPr>
        <p:blipFill>
          <a:blip r:embed="rId8"/>
          <a:stretch>
            <a:fillRect/>
          </a:stretch>
        </p:blipFill>
        <p:spPr>
          <a:xfrm>
            <a:off x="457200" y="5359265"/>
            <a:ext cx="5050903" cy="1397172"/>
          </a:xfrm>
          <a:prstGeom prst="rect">
            <a:avLst/>
          </a:prstGeom>
          <a:ln w="76200">
            <a:solidFill>
              <a:schemeClr val="tx1"/>
            </a:solidFill>
          </a:ln>
        </p:spPr>
      </p:pic>
    </p:spTree>
    <p:extLst>
      <p:ext uri="{BB962C8B-B14F-4D97-AF65-F5344CB8AC3E}">
        <p14:creationId xmlns:p14="http://schemas.microsoft.com/office/powerpoint/2010/main" val="42922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Thank you </a:t>
            </a:r>
            <a:r>
              <a:rPr lang="en-GB"/>
              <a:t>for </a:t>
            </a:r>
            <a:r>
              <a:rPr lang="en-GB" smtClean="0"/>
              <a:t>listening</a:t>
            </a:r>
            <a:r>
              <a:rPr lang="en-GB" dirty="0">
                <a:latin typeface="Calibri" panose="020F0502020204030204" pitchFamily="34" charset="0"/>
                <a:cs typeface="Calibri" panose="020F0502020204030204" pitchFamily="34" charset="0"/>
              </a:rPr>
              <a:t/>
            </a:r>
            <a:br>
              <a:rPr lang="en-GB" dirty="0">
                <a:latin typeface="Calibri" panose="020F0502020204030204" pitchFamily="34" charset="0"/>
                <a:cs typeface="Calibri" panose="020F0502020204030204" pitchFamily="34" charset="0"/>
              </a:rPr>
            </a:br>
            <a:endParaRPr lang="en-GB" dirty="0"/>
          </a:p>
        </p:txBody>
      </p:sp>
      <p:sp>
        <p:nvSpPr>
          <p:cNvPr id="3" name="Content Placeholder 2"/>
          <p:cNvSpPr>
            <a:spLocks noGrp="1"/>
          </p:cNvSpPr>
          <p:nvPr>
            <p:ph idx="1"/>
          </p:nvPr>
        </p:nvSpPr>
        <p:spPr>
          <a:xfrm>
            <a:off x="467544" y="1844824"/>
            <a:ext cx="8229600" cy="3886200"/>
          </a:xfrm>
        </p:spPr>
        <p:txBody>
          <a:bodyPr/>
          <a:lstStyle/>
          <a:p>
            <a:endParaRPr lang="en-GB" dirty="0" smtClean="0"/>
          </a:p>
          <a:p>
            <a:endParaRPr lang="en-GB" dirty="0"/>
          </a:p>
        </p:txBody>
      </p:sp>
      <p:pic>
        <p:nvPicPr>
          <p:cNvPr id="4" name="Picture 3"/>
          <p:cNvPicPr>
            <a:picLocks noChangeAspect="1"/>
          </p:cNvPicPr>
          <p:nvPr/>
        </p:nvPicPr>
        <p:blipFill>
          <a:blip r:embed="rId3"/>
          <a:stretch>
            <a:fillRect/>
          </a:stretch>
        </p:blipFill>
        <p:spPr>
          <a:xfrm>
            <a:off x="1965546" y="1628800"/>
            <a:ext cx="5212907" cy="3456384"/>
          </a:xfrm>
          <a:prstGeom prst="rect">
            <a:avLst/>
          </a:prstGeom>
        </p:spPr>
      </p:pic>
      <p:pic>
        <p:nvPicPr>
          <p:cNvPr id="5" name="Picture 4"/>
          <p:cNvPicPr>
            <a:picLocks noChangeAspect="1"/>
          </p:cNvPicPr>
          <p:nvPr/>
        </p:nvPicPr>
        <p:blipFill>
          <a:blip r:embed="rId4"/>
          <a:stretch>
            <a:fillRect/>
          </a:stretch>
        </p:blipFill>
        <p:spPr>
          <a:xfrm>
            <a:off x="1328644" y="5822750"/>
            <a:ext cx="1633870" cy="493819"/>
          </a:xfrm>
          <a:prstGeom prst="rect">
            <a:avLst/>
          </a:prstGeom>
        </p:spPr>
      </p:pic>
      <p:pic>
        <p:nvPicPr>
          <p:cNvPr id="6" name="Picture 5"/>
          <p:cNvPicPr>
            <a:picLocks noChangeAspect="1"/>
          </p:cNvPicPr>
          <p:nvPr/>
        </p:nvPicPr>
        <p:blipFill>
          <a:blip r:embed="rId5"/>
          <a:stretch>
            <a:fillRect/>
          </a:stretch>
        </p:blipFill>
        <p:spPr>
          <a:xfrm>
            <a:off x="1045569" y="5962971"/>
            <a:ext cx="262151" cy="213378"/>
          </a:xfrm>
          <a:prstGeom prst="rect">
            <a:avLst/>
          </a:prstGeom>
        </p:spPr>
      </p:pic>
      <p:pic>
        <p:nvPicPr>
          <p:cNvPr id="7" name="Picture 6"/>
          <p:cNvPicPr>
            <a:picLocks noChangeAspect="1"/>
          </p:cNvPicPr>
          <p:nvPr/>
        </p:nvPicPr>
        <p:blipFill>
          <a:blip r:embed="rId6"/>
          <a:stretch>
            <a:fillRect/>
          </a:stretch>
        </p:blipFill>
        <p:spPr>
          <a:xfrm>
            <a:off x="3039238" y="5854413"/>
            <a:ext cx="408467" cy="402371"/>
          </a:xfrm>
          <a:prstGeom prst="rect">
            <a:avLst/>
          </a:prstGeom>
        </p:spPr>
      </p:pic>
      <p:sp>
        <p:nvSpPr>
          <p:cNvPr id="8" name="Rectangle 7"/>
          <p:cNvSpPr/>
          <p:nvPr/>
        </p:nvSpPr>
        <p:spPr>
          <a:xfrm>
            <a:off x="3535335" y="5854413"/>
            <a:ext cx="3495843" cy="369332"/>
          </a:xfrm>
          <a:prstGeom prst="rect">
            <a:avLst/>
          </a:prstGeom>
        </p:spPr>
        <p:txBody>
          <a:bodyPr wrap="square">
            <a:spAutoFit/>
          </a:bodyPr>
          <a:lstStyle/>
          <a:p>
            <a:r>
              <a:rPr lang="en-GB" dirty="0" smtClean="0">
                <a:solidFill>
                  <a:srgbClr val="321959"/>
                </a:solidFill>
              </a:rPr>
              <a:t>c.f.smith@leedsbeckett.ac.uk</a:t>
            </a:r>
            <a:endParaRPr lang="en-GB" dirty="0"/>
          </a:p>
        </p:txBody>
      </p:sp>
    </p:spTree>
    <p:extLst>
      <p:ext uri="{BB962C8B-B14F-4D97-AF65-F5344CB8AC3E}">
        <p14:creationId xmlns:p14="http://schemas.microsoft.com/office/powerpoint/2010/main" val="1195389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duction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ew Topic Slide">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LeedMet Colours ">
      <a:dk1>
        <a:sysClr val="windowText" lastClr="000000"/>
      </a:dk1>
      <a:lt1>
        <a:sysClr val="window" lastClr="FFFFFF"/>
      </a:lt1>
      <a:dk2>
        <a:srgbClr val="110B2F"/>
      </a:dk2>
      <a:lt2>
        <a:srgbClr val="EEECE1"/>
      </a:lt2>
      <a:accent1>
        <a:srgbClr val="321959"/>
      </a:accent1>
      <a:accent2>
        <a:srgbClr val="4C316E"/>
      </a:accent2>
      <a:accent3>
        <a:srgbClr val="59427C"/>
      </a:accent3>
      <a:accent4>
        <a:srgbClr val="675087"/>
      </a:accent4>
      <a:accent5>
        <a:srgbClr val="776294"/>
      </a:accent5>
      <a:accent6>
        <a:srgbClr val="8B79A3"/>
      </a:accent6>
      <a:hlink>
        <a:srgbClr val="9E91B4"/>
      </a:hlink>
      <a:folHlink>
        <a:srgbClr val="BBB1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4865</TotalTime>
  <Words>485</Words>
  <Application>Microsoft Office PowerPoint</Application>
  <PresentationFormat>On-screen Show (4:3)</PresentationFormat>
  <Paragraphs>26</Paragraphs>
  <Slides>6</Slides>
  <Notes>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6</vt:i4>
      </vt:variant>
    </vt:vector>
  </HeadingPairs>
  <TitlesOfParts>
    <vt:vector size="12" baseType="lpstr">
      <vt:lpstr>Arial</vt:lpstr>
      <vt:lpstr>Calibri</vt:lpstr>
      <vt:lpstr>IntroductionSlide</vt:lpstr>
      <vt:lpstr>New Topic Slide</vt:lpstr>
      <vt:lpstr>Custom Design</vt:lpstr>
      <vt:lpstr>1_Custom Design</vt:lpstr>
      <vt:lpstr>PowerPoint Presentation</vt:lpstr>
      <vt:lpstr>1.Workplace stress management interventions work</vt:lpstr>
      <vt:lpstr>2. Positive impacts of physical activity</vt:lpstr>
      <vt:lpstr>3. Workplace physical activity interventions work</vt:lpstr>
      <vt:lpstr>4. Future directions</vt:lpstr>
      <vt:lpstr>Thank you for listening </vt:lpstr>
    </vt:vector>
  </TitlesOfParts>
  <Company>Leeds Metropolitan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Marketing Service</dc:creator>
  <cp:lastModifiedBy>Clare Smith</cp:lastModifiedBy>
  <cp:revision>632</cp:revision>
  <cp:lastPrinted>2015-12-13T17:30:30Z</cp:lastPrinted>
  <dcterms:created xsi:type="dcterms:W3CDTF">2012-02-14T11:14:08Z</dcterms:created>
  <dcterms:modified xsi:type="dcterms:W3CDTF">2015-12-15T08:25:56Z</dcterms:modified>
</cp:coreProperties>
</file>