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2" r:id="rId3"/>
    <p:sldMasterId id="2147483687" r:id="rId4"/>
    <p:sldMasterId id="2147483689" r:id="rId5"/>
    <p:sldMasterId id="2147483691" r:id="rId6"/>
    <p:sldMasterId id="2147483693" r:id="rId7"/>
    <p:sldMasterId id="2147483696" r:id="rId8"/>
    <p:sldMasterId id="2147483698" r:id="rId9"/>
  </p:sldMasterIdLst>
  <p:notesMasterIdLst>
    <p:notesMasterId r:id="rId45"/>
  </p:notesMasterIdLst>
  <p:handoutMasterIdLst>
    <p:handoutMasterId r:id="rId46"/>
  </p:handoutMasterIdLst>
  <p:sldIdLst>
    <p:sldId id="264" r:id="rId10"/>
    <p:sldId id="375" r:id="rId11"/>
    <p:sldId id="372" r:id="rId12"/>
    <p:sldId id="342" r:id="rId13"/>
    <p:sldId id="341" r:id="rId14"/>
    <p:sldId id="369" r:id="rId15"/>
    <p:sldId id="344" r:id="rId16"/>
    <p:sldId id="343" r:id="rId17"/>
    <p:sldId id="370" r:id="rId18"/>
    <p:sldId id="346" r:id="rId19"/>
    <p:sldId id="348" r:id="rId20"/>
    <p:sldId id="345" r:id="rId21"/>
    <p:sldId id="350" r:id="rId22"/>
    <p:sldId id="356" r:id="rId23"/>
    <p:sldId id="357" r:id="rId24"/>
    <p:sldId id="355" r:id="rId25"/>
    <p:sldId id="363" r:id="rId26"/>
    <p:sldId id="365" r:id="rId27"/>
    <p:sldId id="364" r:id="rId28"/>
    <p:sldId id="351" r:id="rId29"/>
    <p:sldId id="354" r:id="rId30"/>
    <p:sldId id="360" r:id="rId31"/>
    <p:sldId id="373" r:id="rId32"/>
    <p:sldId id="352" r:id="rId33"/>
    <p:sldId id="366" r:id="rId34"/>
    <p:sldId id="359" r:id="rId35"/>
    <p:sldId id="377" r:id="rId36"/>
    <p:sldId id="380" r:id="rId37"/>
    <p:sldId id="378" r:id="rId38"/>
    <p:sldId id="362" r:id="rId39"/>
    <p:sldId id="376" r:id="rId40"/>
    <p:sldId id="361" r:id="rId41"/>
    <p:sldId id="379" r:id="rId42"/>
    <p:sldId id="374" r:id="rId43"/>
    <p:sldId id="340" r:id="rId4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22" autoAdjust="0"/>
  </p:normalViewPr>
  <p:slideViewPr>
    <p:cSldViewPr>
      <p:cViewPr varScale="1">
        <p:scale>
          <a:sx n="93" d="100"/>
          <a:sy n="93"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CCFDE94-D58E-4464-AA36-DF9DECFC6942}" type="datetimeFigureOut">
              <a:rPr lang="en-GB" smtClean="0"/>
              <a:t>20/06/2016</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E9958E6-A250-4B6A-BC80-667C2CD875B0}" type="slidenum">
              <a:rPr lang="en-GB" smtClean="0"/>
              <a:t>‹#›</a:t>
            </a:fld>
            <a:endParaRPr lang="en-GB"/>
          </a:p>
        </p:txBody>
      </p:sp>
    </p:spTree>
    <p:extLst>
      <p:ext uri="{BB962C8B-B14F-4D97-AF65-F5344CB8AC3E}">
        <p14:creationId xmlns:p14="http://schemas.microsoft.com/office/powerpoint/2010/main" val="339746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7789758-60F2-43B5-AA2E-37037AFFF425}" type="datetimeFigureOut">
              <a:rPr lang="en-GB" smtClean="0"/>
              <a:pPr/>
              <a:t>20/06/2016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a:t>
            </a:fld>
            <a:endParaRPr lang="en-GB"/>
          </a:p>
        </p:txBody>
      </p:sp>
    </p:spTree>
    <p:extLst>
      <p:ext uri="{BB962C8B-B14F-4D97-AF65-F5344CB8AC3E}">
        <p14:creationId xmlns:p14="http://schemas.microsoft.com/office/powerpoint/2010/main" val="322934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smtClean="0"/>
              <a:t>Creating, using, sharing and accessing information</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Research can be easily disseminated online amongst communities of researchers and interested lay people, via social media for example, and it is clearly beneficial if that research is freely accessible on the open web rather than restricted by subscription access.</a:t>
            </a:r>
          </a:p>
          <a:p>
            <a:endParaRPr lang="en-GB" sz="1200" b="0" i="0" kern="1200" dirty="0" smtClean="0">
              <a:solidFill>
                <a:schemeClr val="tx1"/>
              </a:solidFill>
              <a:effectLst/>
              <a:latin typeface="+mn-lt"/>
              <a:ea typeface="+mn-ea"/>
              <a:cs typeface="+mn-cs"/>
            </a:endParaRPr>
          </a:p>
          <a:p>
            <a:r>
              <a:rPr lang="en-GB" dirty="0" smtClean="0"/>
              <a:t>Traditional </a:t>
            </a:r>
            <a:r>
              <a:rPr lang="en-GB" dirty="0" err="1" smtClean="0"/>
              <a:t>bibliometrics</a:t>
            </a:r>
            <a:endParaRPr lang="en-GB" dirty="0" smtClean="0"/>
          </a:p>
          <a:p>
            <a:endParaRPr lang="en-GB" dirty="0" smtClean="0"/>
          </a:p>
          <a:p>
            <a:pPr marL="0" indent="0">
              <a:buNone/>
            </a:pPr>
            <a:r>
              <a:rPr lang="en-GB" sz="1200" i="1" dirty="0" smtClean="0"/>
              <a:t>“the branch of library science concerned with the application of mathematical and statistical</a:t>
            </a:r>
          </a:p>
          <a:p>
            <a:pPr marL="0" indent="0">
              <a:buNone/>
            </a:pPr>
            <a:r>
              <a:rPr lang="en-GB" sz="1200" i="1" dirty="0" smtClean="0"/>
              <a:t>analysis to bibliography; the statistical analysis of books, articles, or other publications.”</a:t>
            </a:r>
          </a:p>
          <a:p>
            <a:pPr marL="0" indent="0">
              <a:buNone/>
            </a:pPr>
            <a:endParaRPr lang="en-GB" sz="100" dirty="0" smtClean="0"/>
          </a:p>
          <a:p>
            <a:pPr marL="0" indent="0">
              <a:buNone/>
            </a:pPr>
            <a:r>
              <a:rPr lang="en-GB" sz="1200" dirty="0" smtClean="0"/>
              <a:t>(Oxford English Dictionary Online)</a:t>
            </a:r>
          </a:p>
          <a:p>
            <a:pPr marL="0" indent="0">
              <a:buNone/>
            </a:pPr>
            <a:endParaRPr lang="en-GB" sz="1200" dirty="0" smtClean="0"/>
          </a:p>
          <a:p>
            <a:r>
              <a:rPr lang="en-GB" sz="2400" dirty="0" smtClean="0"/>
              <a:t>Citation count &amp; h-index</a:t>
            </a:r>
          </a:p>
          <a:p>
            <a:r>
              <a:rPr lang="en-GB" sz="2400" dirty="0" smtClean="0"/>
              <a:t>Journal Impact Factor (JIF)</a:t>
            </a:r>
          </a:p>
          <a:p>
            <a:r>
              <a:rPr lang="en-GB" sz="2400" dirty="0" smtClean="0"/>
              <a:t>Other impact measures</a:t>
            </a:r>
          </a:p>
          <a:p>
            <a:pPr lvl="1"/>
            <a:r>
              <a:rPr lang="en-GB" sz="1800" dirty="0" smtClean="0">
                <a:solidFill>
                  <a:srgbClr val="321959"/>
                </a:solidFill>
              </a:rPr>
              <a:t>Knowledge transfer</a:t>
            </a:r>
          </a:p>
          <a:p>
            <a:pPr lvl="1"/>
            <a:r>
              <a:rPr lang="en-GB" sz="1800" dirty="0" smtClean="0">
                <a:solidFill>
                  <a:srgbClr val="321959"/>
                </a:solidFill>
              </a:rPr>
              <a:t>Activities (presentations, consultancy, review)</a:t>
            </a:r>
          </a:p>
          <a:p>
            <a:pPr lvl="1"/>
            <a:r>
              <a:rPr lang="en-GB" sz="1800" dirty="0" smtClean="0">
                <a:solidFill>
                  <a:srgbClr val="321959"/>
                </a:solidFill>
              </a:rPr>
              <a:t>Prizes</a:t>
            </a:r>
          </a:p>
          <a:p>
            <a:pPr lvl="1"/>
            <a:r>
              <a:rPr lang="en-GB" sz="1800" dirty="0" smtClean="0">
                <a:solidFill>
                  <a:srgbClr val="321959"/>
                </a:solidFill>
              </a:rPr>
              <a:t>Public engagement / education</a:t>
            </a:r>
          </a:p>
          <a:p>
            <a:pPr lvl="1"/>
            <a:r>
              <a:rPr lang="en-GB" sz="1800" dirty="0" smtClean="0">
                <a:solidFill>
                  <a:srgbClr val="321959"/>
                </a:solidFill>
              </a:rPr>
              <a:t>Policy documents</a:t>
            </a:r>
          </a:p>
          <a:p>
            <a:pPr lvl="0"/>
            <a:r>
              <a:rPr lang="en-GB" sz="2400" dirty="0" smtClean="0">
                <a:solidFill>
                  <a:srgbClr val="321959"/>
                </a:solidFill>
              </a:rPr>
              <a:t>Media</a:t>
            </a:r>
          </a:p>
          <a:p>
            <a:pPr lvl="1"/>
            <a:r>
              <a:rPr lang="en-GB" sz="1800" dirty="0" smtClean="0">
                <a:solidFill>
                  <a:srgbClr val="321959"/>
                </a:solidFill>
              </a:rPr>
              <a:t>TV and radio</a:t>
            </a:r>
          </a:p>
          <a:p>
            <a:pPr lvl="1"/>
            <a:r>
              <a:rPr lang="en-GB" sz="1800" dirty="0" smtClean="0">
                <a:solidFill>
                  <a:srgbClr val="321959"/>
                </a:solidFill>
              </a:rPr>
              <a:t>Blogs/social media</a:t>
            </a:r>
          </a:p>
          <a:p>
            <a:pPr marL="0" indent="0">
              <a:buNone/>
            </a:pPr>
            <a:endParaRPr lang="en-GB" sz="1200" dirty="0" smtClean="0"/>
          </a:p>
          <a:p>
            <a:pPr marL="0" indent="0">
              <a:buNone/>
            </a:pPr>
            <a:endParaRPr lang="en-GB" sz="1200" dirty="0" smtClean="0"/>
          </a:p>
          <a:p>
            <a:pPr marL="0" indent="0">
              <a:buNone/>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21</a:t>
            </a:fld>
            <a:endParaRPr lang="en-GB"/>
          </a:p>
        </p:txBody>
      </p:sp>
    </p:spTree>
    <p:extLst>
      <p:ext uri="{BB962C8B-B14F-4D97-AF65-F5344CB8AC3E}">
        <p14:creationId xmlns:p14="http://schemas.microsoft.com/office/powerpoint/2010/main" val="349690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240 members</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22</a:t>
            </a:fld>
            <a:endParaRPr lang="en-GB"/>
          </a:p>
        </p:txBody>
      </p:sp>
    </p:spTree>
    <p:extLst>
      <p:ext uri="{BB962C8B-B14F-4D97-AF65-F5344CB8AC3E}">
        <p14:creationId xmlns:p14="http://schemas.microsoft.com/office/powerpoint/2010/main" val="108596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27</a:t>
            </a:fld>
            <a:endParaRPr lang="en-GB"/>
          </a:p>
        </p:txBody>
      </p:sp>
    </p:spTree>
    <p:extLst>
      <p:ext uri="{BB962C8B-B14F-4D97-AF65-F5344CB8AC3E}">
        <p14:creationId xmlns:p14="http://schemas.microsoft.com/office/powerpoint/2010/main" val="64295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CORE dashboard</a:t>
            </a:r>
            <a:endParaRPr lang="en-IE"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28</a:t>
            </a:fld>
            <a:endParaRPr lang="en-GB"/>
          </a:p>
        </p:txBody>
      </p:sp>
    </p:spTree>
    <p:extLst>
      <p:ext uri="{BB962C8B-B14F-4D97-AF65-F5344CB8AC3E}">
        <p14:creationId xmlns:p14="http://schemas.microsoft.com/office/powerpoint/2010/main" val="2462352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32</a:t>
            </a:fld>
            <a:endParaRPr lang="en-GB"/>
          </a:p>
        </p:txBody>
      </p:sp>
    </p:spTree>
    <p:extLst>
      <p:ext uri="{BB962C8B-B14F-4D97-AF65-F5344CB8AC3E}">
        <p14:creationId xmlns:p14="http://schemas.microsoft.com/office/powerpoint/2010/main" val="267999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lvl="1" indent="0" fontAlgn="base">
              <a:buFont typeface="Arial" panose="020B0604020202020204" pitchFamily="34" charset="0"/>
              <a:buNone/>
            </a:pPr>
            <a:r>
              <a:rPr lang="en-IE" dirty="0" smtClean="0"/>
              <a:t>Leeds Beckett University</a:t>
            </a:r>
          </a:p>
          <a:p>
            <a:pPr marL="628650" lvl="1" indent="-171450" fontAlgn="base">
              <a:buFont typeface="Arial" panose="020B0604020202020204" pitchFamily="34" charset="0"/>
              <a:buChar char="•"/>
            </a:pPr>
            <a:r>
              <a:rPr lang="en-IE" dirty="0" smtClean="0"/>
              <a:t>Growing research profile</a:t>
            </a:r>
          </a:p>
          <a:p>
            <a:pPr marL="628650" lvl="1" indent="-171450" fontAlgn="base">
              <a:buFont typeface="Arial" panose="020B0604020202020204" pitchFamily="34" charset="0"/>
              <a:buChar char="•"/>
            </a:pPr>
            <a:r>
              <a:rPr lang="en-IE" dirty="0" smtClean="0"/>
              <a:t>Good performance in REF (Unit 26 - </a:t>
            </a:r>
            <a:r>
              <a:rPr lang="en-IE" sz="1200" b="0" i="0" kern="1200" dirty="0" smtClean="0">
                <a:solidFill>
                  <a:schemeClr val="tx1"/>
                </a:solidFill>
                <a:effectLst/>
                <a:latin typeface="+mn-lt"/>
                <a:ea typeface="+mn-ea"/>
                <a:cs typeface="+mn-cs"/>
              </a:rPr>
              <a:t>Sport and Exercise Sciences, Leisure and Tourism)</a:t>
            </a:r>
          </a:p>
          <a:p>
            <a:pPr marL="628650" lvl="1" indent="-171450" fontAlgn="base">
              <a:buFont typeface="Arial" panose="020B0604020202020204" pitchFamily="34" charset="0"/>
              <a:buChar char="•"/>
            </a:pPr>
            <a:r>
              <a:rPr lang="en-IE" sz="1200" b="0" i="0" kern="1200" dirty="0" smtClean="0">
                <a:solidFill>
                  <a:schemeClr val="tx1"/>
                </a:solidFill>
                <a:effectLst/>
                <a:latin typeface="+mn-lt"/>
                <a:ea typeface="+mn-ea"/>
                <a:cs typeface="+mn-cs"/>
              </a:rPr>
              <a:t>Men’s Health / Retail</a:t>
            </a:r>
            <a:endParaRPr lang="en-IE" dirty="0" smtClean="0"/>
          </a:p>
          <a:p>
            <a:pPr marL="457200" lvl="1" indent="0" fontAlgn="base">
              <a:buFont typeface="Arial" panose="020B0604020202020204" pitchFamily="34" charset="0"/>
              <a:buNone/>
            </a:pPr>
            <a:r>
              <a:rPr lang="en-IE" dirty="0" smtClean="0"/>
              <a:t>_____________________________________________________________</a:t>
            </a:r>
          </a:p>
          <a:p>
            <a:pPr marL="457200" lvl="1" indent="0" fontAlgn="base">
              <a:buFont typeface="Arial" panose="020B0604020202020204" pitchFamily="34" charset="0"/>
              <a:buNone/>
            </a:pPr>
            <a:endParaRPr lang="en-IE" dirty="0" smtClean="0"/>
          </a:p>
          <a:p>
            <a:pPr marL="628650" lvl="1" indent="-171450" fontAlgn="base">
              <a:buFont typeface="Arial" panose="020B0604020202020204" pitchFamily="34" charset="0"/>
              <a:buChar char="•"/>
            </a:pPr>
            <a:r>
              <a:rPr lang="en-IE" dirty="0" smtClean="0"/>
              <a:t>Pseudo-technical</a:t>
            </a:r>
            <a:r>
              <a:rPr lang="en-IE" baseline="0" dirty="0" smtClean="0"/>
              <a:t> - </a:t>
            </a:r>
            <a:r>
              <a:rPr lang="en-IE" dirty="0" smtClean="0"/>
              <a:t>I am NOT a developer</a:t>
            </a:r>
          </a:p>
          <a:p>
            <a:pPr marL="628650" lvl="1" indent="-171450" fontAlgn="base">
              <a:buFont typeface="Arial" panose="020B0604020202020204" pitchFamily="34" charset="0"/>
              <a:buChar char="•"/>
            </a:pPr>
            <a:r>
              <a:rPr lang="en-IE" dirty="0" smtClean="0"/>
              <a:t>Research Services team</a:t>
            </a:r>
          </a:p>
          <a:p>
            <a:pPr marL="628650" lvl="1" indent="-171450" fontAlgn="base">
              <a:buFont typeface="Arial" panose="020B0604020202020204" pitchFamily="34" charset="0"/>
              <a:buChar char="•"/>
            </a:pPr>
            <a:r>
              <a:rPr lang="en-IE" dirty="0" smtClean="0"/>
              <a:t>OA advocacy &amp; training, policy compliance</a:t>
            </a:r>
          </a:p>
          <a:p>
            <a:pPr marL="628650" lvl="1" indent="-171450" fontAlgn="base">
              <a:buFont typeface="Arial" panose="020B0604020202020204" pitchFamily="34" charset="0"/>
              <a:buChar char="•"/>
            </a:pPr>
            <a:r>
              <a:rPr lang="en-IE" dirty="0" smtClean="0"/>
              <a:t>Technical infrastructure</a:t>
            </a:r>
          </a:p>
          <a:p>
            <a:pPr marL="628650" lvl="1" indent="-171450" fontAlgn="base">
              <a:buFont typeface="Arial" panose="020B0604020202020204" pitchFamily="34" charset="0"/>
              <a:buChar char="•"/>
            </a:pPr>
            <a:r>
              <a:rPr lang="en-IE" dirty="0" smtClean="0"/>
              <a:t>Research Data Management (RDM)</a:t>
            </a:r>
          </a:p>
          <a:p>
            <a:pPr marL="628650" lvl="1" indent="-171450" fontAlgn="base">
              <a:buFont typeface="Arial" panose="020B0604020202020204" pitchFamily="34" charset="0"/>
              <a:buChar char="•"/>
            </a:pPr>
            <a:r>
              <a:rPr lang="en-IE" dirty="0" smtClean="0"/>
              <a:t>Impact (REF)</a:t>
            </a:r>
          </a:p>
          <a:p>
            <a:pPr marL="457200" lvl="1" indent="0" fontAlgn="base">
              <a:buFont typeface="Arial" panose="020B0604020202020204" pitchFamily="34" charset="0"/>
              <a:buNone/>
            </a:pPr>
            <a:r>
              <a:rPr lang="en-IE" dirty="0" smtClean="0"/>
              <a:t>______________________________________________________________</a:t>
            </a:r>
          </a:p>
          <a:p>
            <a:pPr marL="457200" lvl="1" indent="0" fontAlgn="base">
              <a:buFont typeface="Arial" panose="020B0604020202020204" pitchFamily="34" charset="0"/>
              <a:buNone/>
            </a:pPr>
            <a:endParaRPr lang="en-IE" dirty="0" smtClean="0"/>
          </a:p>
          <a:p>
            <a:pPr rtl="0"/>
            <a:r>
              <a:rPr lang="en-IE" sz="1200" b="0" i="0" u="none" strike="noStrike" kern="1200" dirty="0" err="1" smtClean="0">
                <a:solidFill>
                  <a:schemeClr val="tx1"/>
                </a:solidFill>
                <a:effectLst/>
                <a:latin typeface="+mn-lt"/>
                <a:ea typeface="+mn-ea"/>
                <a:cs typeface="+mn-cs"/>
              </a:rPr>
              <a:t>UKCoRR</a:t>
            </a:r>
            <a:r>
              <a:rPr lang="en-IE" sz="1200" b="0" i="0" u="none" strike="noStrike" kern="1200" dirty="0" smtClean="0">
                <a:solidFill>
                  <a:schemeClr val="tx1"/>
                </a:solidFill>
                <a:effectLst/>
                <a:latin typeface="+mn-lt"/>
                <a:ea typeface="+mn-ea"/>
                <a:cs typeface="+mn-cs"/>
              </a:rPr>
              <a:t> is an independent body for repository managers, administrators and staff in the UK that:</a:t>
            </a:r>
          </a:p>
          <a:p>
            <a:pPr rtl="0"/>
            <a:endParaRPr lang="en-IE" b="0" dirty="0" smtClean="0">
              <a:effectLst/>
            </a:endParaRPr>
          </a:p>
          <a:p>
            <a:pPr marL="171450" indent="-171450" rtl="0" fontAlgn="base">
              <a:buFont typeface="Arial" panose="020B0604020202020204" pitchFamily="34" charset="0"/>
              <a:buChar char="•"/>
            </a:pPr>
            <a:r>
              <a:rPr lang="en-IE" sz="1200" b="0" i="0" u="none" strike="noStrike" kern="1200" dirty="0" smtClean="0">
                <a:solidFill>
                  <a:schemeClr val="tx1"/>
                </a:solidFill>
                <a:effectLst/>
                <a:latin typeface="+mn-lt"/>
                <a:ea typeface="+mn-ea"/>
                <a:cs typeface="+mn-cs"/>
              </a:rPr>
              <a:t>Promotes repository management as a recognised and respected profession</a:t>
            </a:r>
          </a:p>
          <a:p>
            <a:pPr marL="171450" indent="-171450" rtl="0" fontAlgn="base">
              <a:buFont typeface="Arial" panose="020B0604020202020204" pitchFamily="34" charset="0"/>
              <a:buChar char="•"/>
            </a:pPr>
            <a:r>
              <a:rPr lang="en-IE" sz="1200" b="0" i="0" u="none" strike="noStrike" kern="1200" dirty="0" smtClean="0">
                <a:solidFill>
                  <a:schemeClr val="tx1"/>
                </a:solidFill>
                <a:effectLst/>
                <a:latin typeface="+mn-lt"/>
                <a:ea typeface="+mn-ea"/>
                <a:cs typeface="+mn-cs"/>
              </a:rPr>
              <a:t>Provides a forum for discussion and exchange of experience</a:t>
            </a:r>
          </a:p>
          <a:p>
            <a:pPr marL="171450" indent="-171450" rtl="0" fontAlgn="base">
              <a:buFont typeface="Arial" panose="020B0604020202020204" pitchFamily="34" charset="0"/>
              <a:buChar char="•"/>
            </a:pPr>
            <a:r>
              <a:rPr lang="en-IE" sz="1200" b="0" i="0" u="none" strike="noStrike" kern="1200" dirty="0" smtClean="0">
                <a:solidFill>
                  <a:schemeClr val="tx1"/>
                </a:solidFill>
                <a:effectLst/>
                <a:latin typeface="+mn-lt"/>
                <a:ea typeface="+mn-ea"/>
                <a:cs typeface="+mn-cs"/>
              </a:rPr>
              <a:t>Represents the views and concerns of those who work with repositories in organisational, policy and strategic development</a:t>
            </a:r>
            <a:r>
              <a:rPr lang="en-IE" b="0" dirty="0" smtClean="0">
                <a:effectLst/>
              </a:rPr>
              <a:t/>
            </a:r>
            <a:br>
              <a:rPr lang="en-IE" b="0" dirty="0" smtClean="0">
                <a:effectLst/>
              </a:rPr>
            </a:br>
            <a:endParaRPr lang="en-IE" dirty="0" smtClean="0"/>
          </a:p>
          <a:p>
            <a:pPr marL="628650" lvl="1" indent="-171450" fontAlgn="base">
              <a:buFont typeface="Arial" panose="020B0604020202020204" pitchFamily="34" charset="0"/>
              <a:buChar char="•"/>
            </a:pPr>
            <a:endParaRPr lang="en-IE" dirty="0"/>
          </a:p>
        </p:txBody>
      </p:sp>
      <p:sp>
        <p:nvSpPr>
          <p:cNvPr id="168" name="Shape 1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712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8</a:t>
            </a:fld>
            <a:endParaRPr lang="en-GB"/>
          </a:p>
        </p:txBody>
      </p:sp>
    </p:spTree>
    <p:extLst>
      <p:ext uri="{BB962C8B-B14F-4D97-AF65-F5344CB8AC3E}">
        <p14:creationId xmlns:p14="http://schemas.microsoft.com/office/powerpoint/2010/main" val="140585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Institutional Web Site and the Institutional Repository: Addressing Challenges of Integration</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9</a:t>
            </a:fld>
            <a:endParaRPr lang="en-GB"/>
          </a:p>
        </p:txBody>
      </p:sp>
    </p:spTree>
    <p:extLst>
      <p:ext uri="{BB962C8B-B14F-4D97-AF65-F5344CB8AC3E}">
        <p14:creationId xmlns:p14="http://schemas.microsoft.com/office/powerpoint/2010/main" val="346023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10</a:t>
            </a:fld>
            <a:endParaRPr lang="en-GB"/>
          </a:p>
        </p:txBody>
      </p:sp>
    </p:spTree>
    <p:extLst>
      <p:ext uri="{BB962C8B-B14F-4D97-AF65-F5344CB8AC3E}">
        <p14:creationId xmlns:p14="http://schemas.microsoft.com/office/powerpoint/2010/main" val="331671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14</a:t>
            </a:fld>
            <a:endParaRPr lang="en-GB"/>
          </a:p>
        </p:txBody>
      </p:sp>
    </p:spTree>
    <p:extLst>
      <p:ext uri="{BB962C8B-B14F-4D97-AF65-F5344CB8AC3E}">
        <p14:creationId xmlns:p14="http://schemas.microsoft.com/office/powerpoint/2010/main" val="40899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Symplectic Elements:</a:t>
            </a:r>
          </a:p>
          <a:p>
            <a:pPr marL="171450" indent="-171450">
              <a:buFont typeface="Arial" panose="020B0604020202020204" pitchFamily="34" charset="0"/>
              <a:buChar char="•"/>
            </a:pPr>
            <a:r>
              <a:rPr lang="en-GB" dirty="0" smtClean="0"/>
              <a:t>Publication management software</a:t>
            </a:r>
          </a:p>
          <a:p>
            <a:pPr marL="171450" indent="-171450">
              <a:buFont typeface="Arial" panose="020B0604020202020204" pitchFamily="34" charset="0"/>
              <a:buChar char="•"/>
            </a:pPr>
            <a:r>
              <a:rPr lang="en-GB" dirty="0" smtClean="0"/>
              <a:t>Syncs with citation databases</a:t>
            </a:r>
          </a:p>
          <a:p>
            <a:pPr marL="171450" indent="-171450">
              <a:buFont typeface="Arial" panose="020B0604020202020204" pitchFamily="34" charset="0"/>
              <a:buChar char="•"/>
            </a:pPr>
            <a:r>
              <a:rPr lang="en-GB" dirty="0" smtClean="0"/>
              <a:t>Repository integration</a:t>
            </a:r>
          </a:p>
          <a:p>
            <a:pPr marL="171450" indent="-171450">
              <a:buFont typeface="Arial" panose="020B0604020202020204" pitchFamily="34" charset="0"/>
              <a:buChar char="•"/>
            </a:pPr>
            <a:r>
              <a:rPr lang="en-GB" dirty="0" smtClean="0"/>
              <a:t>Flexible API</a:t>
            </a:r>
          </a:p>
          <a:p>
            <a:endParaRPr lang="en-GB" dirty="0" smtClean="0"/>
          </a:p>
          <a:p>
            <a:r>
              <a:rPr lang="en-GB" dirty="0" err="1" smtClean="0"/>
              <a:t>LibGuides</a:t>
            </a:r>
            <a:r>
              <a:rPr lang="en-GB" dirty="0" smtClean="0"/>
              <a:t>:</a:t>
            </a:r>
          </a:p>
          <a:p>
            <a:pPr marL="171450" indent="-171450">
              <a:buFont typeface="Arial" panose="020B0604020202020204" pitchFamily="34" charset="0"/>
              <a:buChar char="•"/>
            </a:pPr>
            <a:r>
              <a:rPr lang="en-GB" dirty="0" err="1" smtClean="0"/>
              <a:t>Springshare</a:t>
            </a:r>
            <a:endParaRPr lang="en-GB" dirty="0" smtClean="0"/>
          </a:p>
          <a:p>
            <a:pPr marL="171450" indent="-171450">
              <a:buFont typeface="Arial" panose="020B0604020202020204" pitchFamily="34" charset="0"/>
              <a:buChar char="•"/>
            </a:pPr>
            <a:r>
              <a:rPr lang="en-GB" dirty="0" smtClean="0"/>
              <a:t>CMS for libraries</a:t>
            </a:r>
          </a:p>
          <a:p>
            <a:pPr marL="171450" indent="-171450">
              <a:buFont typeface="Arial" panose="020B0604020202020204" pitchFamily="34" charset="0"/>
              <a:buChar char="•"/>
            </a:pPr>
            <a:r>
              <a:rPr lang="en-GB" dirty="0" smtClean="0"/>
              <a:t>Flexible widget support</a:t>
            </a:r>
          </a:p>
          <a:p>
            <a:pPr marL="628650" lvl="1" indent="-171450">
              <a:buFont typeface="Arial" panose="020B0604020202020204" pitchFamily="34" charset="0"/>
              <a:buChar char="•"/>
            </a:pPr>
            <a:r>
              <a:rPr lang="en-GB" dirty="0" smtClean="0"/>
              <a:t>Elements API </a:t>
            </a: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16</a:t>
            </a:fld>
            <a:endParaRPr lang="en-GB"/>
          </a:p>
        </p:txBody>
      </p:sp>
    </p:spTree>
    <p:extLst>
      <p:ext uri="{BB962C8B-B14F-4D97-AF65-F5344CB8AC3E}">
        <p14:creationId xmlns:p14="http://schemas.microsoft.com/office/powerpoint/2010/main" val="423764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The RIOXX Metadata Application Profile provides a mechanism to help institutional repositories comply with the </a:t>
            </a:r>
            <a:r>
              <a:rPr lang="en-IE" sz="1200" b="0" i="0" u="none" kern="1200" dirty="0" smtClean="0">
                <a:solidFill>
                  <a:schemeClr val="tx1"/>
                </a:solidFill>
                <a:effectLst/>
                <a:latin typeface="+mn-lt"/>
                <a:ea typeface="+mn-ea"/>
                <a:cs typeface="+mn-cs"/>
              </a:rPr>
              <a:t>RCUK policy on open </a:t>
            </a:r>
            <a:r>
              <a:rPr lang="en-IE" sz="1200" b="0" i="0" u="none" kern="1200" dirty="0" err="1" smtClean="0">
                <a:solidFill>
                  <a:schemeClr val="tx1"/>
                </a:solidFill>
                <a:effectLst/>
                <a:latin typeface="+mn-lt"/>
                <a:ea typeface="+mn-ea"/>
                <a:cs typeface="+mn-cs"/>
              </a:rPr>
              <a:t>acccess</a:t>
            </a:r>
            <a:r>
              <a:rPr lang="en-IE" sz="1200" b="0" i="0" kern="1200" dirty="0" smtClean="0">
                <a:solidFill>
                  <a:schemeClr val="tx1"/>
                </a:solidFill>
                <a:effectLst/>
                <a:latin typeface="+mn-lt"/>
                <a:ea typeface="+mn-ea"/>
                <a:cs typeface="+mn-cs"/>
              </a:rPr>
              <a:t>. </a:t>
            </a:r>
          </a:p>
          <a:p>
            <a:endParaRPr lang="en-IE" sz="1200" b="0" i="0" kern="1200" dirty="0" smtClean="0">
              <a:solidFill>
                <a:schemeClr val="tx1"/>
              </a:solidFill>
              <a:effectLst/>
              <a:latin typeface="+mn-lt"/>
              <a:ea typeface="+mn-ea"/>
              <a:cs typeface="+mn-cs"/>
            </a:endParaRPr>
          </a:p>
          <a:p>
            <a:r>
              <a:rPr lang="en-IE" sz="1200" b="0" i="0" kern="1200" dirty="0" smtClean="0">
                <a:solidFill>
                  <a:schemeClr val="tx1"/>
                </a:solidFill>
                <a:effectLst/>
                <a:latin typeface="+mn-lt"/>
                <a:ea typeface="+mn-ea"/>
                <a:cs typeface="+mn-cs"/>
              </a:rPr>
              <a:t>RIOXX focuses on applying consistency to the metadata fields used to record research funder and project/grant identifiers and is designed to support the consistent tracking of open-access research publications across scholarly systems.</a:t>
            </a:r>
            <a:endParaRPr lang="en-IE"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17</a:t>
            </a:fld>
            <a:endParaRPr lang="en-GB"/>
          </a:p>
        </p:txBody>
      </p:sp>
    </p:spTree>
    <p:extLst>
      <p:ext uri="{BB962C8B-B14F-4D97-AF65-F5344CB8AC3E}">
        <p14:creationId xmlns:p14="http://schemas.microsoft.com/office/powerpoint/2010/main" val="268519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20</a:t>
            </a:fld>
            <a:endParaRPr lang="en-GB"/>
          </a:p>
        </p:txBody>
      </p:sp>
    </p:spTree>
    <p:extLst>
      <p:ext uri="{BB962C8B-B14F-4D97-AF65-F5344CB8AC3E}">
        <p14:creationId xmlns:p14="http://schemas.microsoft.com/office/powerpoint/2010/main" val="195345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1520"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250825" y="1484313"/>
            <a:ext cx="8208963"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251520" y="3356992"/>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9"/>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107504" y="1600201"/>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356663"/>
            <a:ext cx="3466728" cy="48005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3"/>
          <p:cNvSpPr>
            <a:spLocks noGrp="1"/>
          </p:cNvSpPr>
          <p:nvPr>
            <p:ph sz="quarter" idx="10" hasCustomPrompt="1"/>
          </p:nvPr>
        </p:nvSpPr>
        <p:spPr>
          <a:xfrm>
            <a:off x="32386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84" y="1556798"/>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291505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4378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solidFill>
                  <a:prstClr val="black"/>
                </a:solidFill>
              </a:rPr>
              <a:pPr/>
              <a:t>20/06/2016</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1716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323577" y="2060575"/>
            <a:ext cx="5760591"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BDB54B-877C-4F80-B5CF-94D1837A0445}" type="datetimeFigureOut">
              <a:rPr lang="en-GB" smtClean="0"/>
              <a:t>20/06/2016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5684477-076C-4F02-AD62-767602D4E7DE}" type="slidenum">
              <a:rPr lang="en-GB" smtClean="0"/>
              <a:t>‹#›</a:t>
            </a:fld>
            <a:endParaRPr lang="en-GB"/>
          </a:p>
        </p:txBody>
      </p:sp>
    </p:spTree>
    <p:extLst>
      <p:ext uri="{BB962C8B-B14F-4D97-AF65-F5344CB8AC3E}">
        <p14:creationId xmlns:p14="http://schemas.microsoft.com/office/powerpoint/2010/main" val="322389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1600201"/>
            <a:ext cx="3466728"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77" y="1556792"/>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9512" y="333375"/>
            <a:ext cx="6767194"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4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179243" y="2180864"/>
            <a:ext cx="6841033" cy="2447925"/>
          </a:xfrm>
          <a:prstGeom prst="rect">
            <a:avLst/>
          </a:prstGeom>
        </p:spPr>
        <p:txBody>
          <a:bodyPr vert="horz"/>
          <a:lstStyle>
            <a:lvl1pPr marL="0" indent="0">
              <a:buNone/>
              <a:defRPr sz="18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190" y="274639"/>
            <a:ext cx="8373616"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9" name="Text Placeholder 9"/>
          <p:cNvSpPr txBox="1">
            <a:spLocks/>
          </p:cNvSpPr>
          <p:nvPr userDrawn="1"/>
        </p:nvSpPr>
        <p:spPr>
          <a:xfrm>
            <a:off x="180214" y="1996215"/>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36190" y="1557340"/>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5503" y="2205042"/>
            <a:ext cx="8353425" cy="5762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6190" y="3332991"/>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702" r:id="rId3"/>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Stationery_LBU_Temps_PPT_Widescree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4811891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libguides.leedsbeckett.ac.uk/research/focus_on/menshealthweek2016"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libguides.leedsbeckett.ac.uk/research/focus_on"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0.jp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4.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eprints.gla.ac.uk/view/funder/" TargetMode="Externa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5.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hyperlink" Target="https://wiki.eprints.org/w/ORCID_connector" TargetMode="External"/><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hyperlink" Target="http://eprints.whiterose.ac.uk/80934/" TargetMode="External"/><Relationship Id="rId4" Type="http://schemas.openxmlformats.org/officeDocument/2006/relationships/hyperlink" Target="https://wiki.eprints.org/w/ORCI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parceurope.org/oac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3.jpg"/><Relationship Id="rId4" Type="http://schemas.openxmlformats.org/officeDocument/2006/relationships/hyperlink" Target="http://www.asis.org/Bulletin/Apr-13/AprMay13_Piwowar.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hyperlink" Target="https://twitter.com/BeckettResearch/lists/leeds-beckett-university/members" TargetMode="External"/><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hyperlink" Target="https://uk.sagepub.com/en-gb/eur/social-media-for-academics/book243690" TargetMode="External"/><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nodexlgraphgallery.org/Pages/InteractiveGraph.aspx?graphID=55569"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71.jpg"/><Relationship Id="rId5" Type="http://schemas.openxmlformats.org/officeDocument/2006/relationships/image" Target="../media/image70.pn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ukcorr.org/2015/06/12/ranking-altmetrics-diy/" TargetMode="External"/><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5.png"/><Relationship Id="rId4" Type="http://schemas.openxmlformats.org/officeDocument/2006/relationships/hyperlink" Target="http://www.irus.mimas.ac.uk/api/sushilite/v1_7/Clien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hyperlink" Target="http://www.irus.mimas.ac.uk/help/support/CombiningIRUS-UKandAltmetricData.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ukcorr.org/" TargetMode="Externa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hyperlink" Target="http://libguides.leedsbeckett.ac.uk/research/statistics" TargetMode="External"/><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0.jpg"/><Relationship Id="rId5" Type="http://schemas.openxmlformats.org/officeDocument/2006/relationships/image" Target="../media/image79.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82.jpg"/><Relationship Id="rId7"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hyperlink" Target="https://twitter.com/MensHealthForum/status/624132277023469568" TargetMode="External"/><Relationship Id="rId10" Type="http://schemas.openxmlformats.org/officeDocument/2006/relationships/image" Target="../media/image87.png"/><Relationship Id="rId4" Type="http://schemas.openxmlformats.org/officeDocument/2006/relationships/image" Target="../media/image83.jpg"/><Relationship Id="rId9" Type="http://schemas.openxmlformats.org/officeDocument/2006/relationships/hyperlink" Target="https://twitter.com/AmandaSeims1/status/64201026955261132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4.xml"/><Relationship Id="rId5" Type="http://schemas.openxmlformats.org/officeDocument/2006/relationships/image" Target="../media/image91.pn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commons.wikimedia.org/wiki/File:Karotten_(M%C3%B6hren)_auf_dem_Campo_de%E2%80%99_Fiori_(24225720321).jpg" TargetMode="External"/><Relationship Id="rId2" Type="http://schemas.openxmlformats.org/officeDocument/2006/relationships/hyperlink" Target="https://www.flickr.com/photos/giuseppemilo/19148671426/" TargetMode="External"/><Relationship Id="rId1" Type="http://schemas.openxmlformats.org/officeDocument/2006/relationships/slideLayout" Target="../slideLayouts/slideLayout4.xml"/><Relationship Id="rId6" Type="http://schemas.openxmlformats.org/officeDocument/2006/relationships/hyperlink" Target="https://commons.wikimedia.org/wiki/File:Hadrian's_Wall_near_Caw_Gap_-_geograph.org.uk_-_1068660.jpg" TargetMode="External"/><Relationship Id="rId5" Type="http://schemas.openxmlformats.org/officeDocument/2006/relationships/hyperlink" Target="https://commons.wikimedia.org/wiki/File:D%C3%A9tail_de_la_maquette_de_Rome_%C3%A0_l%C3%A9poque_de_Constantin_(5839479770).jpg" TargetMode="External"/><Relationship Id="rId4" Type="http://schemas.openxmlformats.org/officeDocument/2006/relationships/hyperlink" Target="https://commons.wikimedia.org/wiki/File:Two_combatants_attacking_one_another_with_cudgels_and_a_whip,_the_gladiator_mosaic_at_the_Roman_villa_in_Nennig,_Germany_(9288895115).jp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cholarlycommunications.jiscinvolve.org/wp/2016/05/31/what-is-a-repository/"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theguardian.com/higher-education-network/blog/2013/jan/10/research-communications-uk-university-websit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7505" y="1484314"/>
            <a:ext cx="9036495" cy="2448742"/>
          </a:xfrm>
        </p:spPr>
        <p:txBody>
          <a:bodyPr/>
          <a:lstStyle/>
          <a:p>
            <a:r>
              <a:rPr lang="en-GB" dirty="0" smtClean="0"/>
              <a:t>We’re API and we know it: </a:t>
            </a:r>
            <a:r>
              <a:rPr lang="en-GB" dirty="0"/>
              <a:t>embedding and exploiting data from multiple </a:t>
            </a:r>
            <a:r>
              <a:rPr lang="en-GB" dirty="0" smtClean="0"/>
              <a:t>sources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5997458"/>
            <a:ext cx="2359954" cy="828163"/>
          </a:xfrm>
          <a:prstGeom prst="rect">
            <a:avLst/>
          </a:prstGeom>
        </p:spPr>
      </p:pic>
      <p:sp>
        <p:nvSpPr>
          <p:cNvPr id="7" name="TextBox 6"/>
          <p:cNvSpPr txBox="1"/>
          <p:nvPr/>
        </p:nvSpPr>
        <p:spPr>
          <a:xfrm>
            <a:off x="1259632" y="6088373"/>
            <a:ext cx="3096344" cy="646331"/>
          </a:xfrm>
          <a:prstGeom prst="rect">
            <a:avLst/>
          </a:prstGeom>
          <a:noFill/>
        </p:spPr>
        <p:txBody>
          <a:bodyPr wrap="square" rtlCol="0">
            <a:spAutoFit/>
          </a:bodyPr>
          <a:lstStyle/>
          <a:p>
            <a:pPr algn="r"/>
            <a:r>
              <a:rPr lang="en-GB" dirty="0" smtClean="0"/>
              <a:t>Nick Sheppard, Kirsty Bower, Jennifer Bayjoo</a:t>
            </a:r>
          </a:p>
        </p:txBody>
      </p:sp>
      <p:sp>
        <p:nvSpPr>
          <p:cNvPr id="8" name="Text Placeholder 1"/>
          <p:cNvSpPr>
            <a:spLocks noGrp="1"/>
          </p:cNvSpPr>
          <p:nvPr>
            <p:ph type="body" sz="quarter" idx="10"/>
          </p:nvPr>
        </p:nvSpPr>
        <p:spPr>
          <a:xfrm>
            <a:off x="123546" y="908720"/>
            <a:ext cx="6408960" cy="360040"/>
          </a:xfrm>
        </p:spPr>
        <p:txBody>
          <a:bodyPr/>
          <a:lstStyle/>
          <a:p>
            <a:r>
              <a:rPr lang="en-US" sz="2400" dirty="0" smtClean="0"/>
              <a:t>LEEDS BECKETT UNIVERSITY</a:t>
            </a:r>
            <a:endParaRPr lang="en-US" sz="2400" dirty="0"/>
          </a:p>
        </p:txBody>
      </p:sp>
    </p:spTree>
    <p:extLst>
      <p:ext uri="{BB962C8B-B14F-4D97-AF65-F5344CB8AC3E}">
        <p14:creationId xmlns:p14="http://schemas.microsoft.com/office/powerpoint/2010/main" val="122652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96944" cy="1143000"/>
          </a:xfrm>
        </p:spPr>
        <p:txBody>
          <a:bodyPr/>
          <a:lstStyle/>
          <a:p>
            <a:r>
              <a:rPr lang="en-GB" dirty="0"/>
              <a:t>Survey 2013 (</a:t>
            </a:r>
            <a:r>
              <a:rPr lang="en-GB" dirty="0" smtClean="0"/>
              <a:t>n=61) 2016 (n=32)</a:t>
            </a:r>
            <a:r>
              <a:rPr lang="en-GB" dirty="0"/>
              <a:t/>
            </a:r>
            <a:br>
              <a:rPr lang="en-GB" dirty="0"/>
            </a:br>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t="14266" r="448"/>
          <a:stretch/>
        </p:blipFill>
        <p:spPr>
          <a:xfrm>
            <a:off x="755576" y="1340768"/>
            <a:ext cx="5688632" cy="3029277"/>
          </a:xfrm>
          <a:prstGeom prst="rect">
            <a:avLst/>
          </a:prstGeom>
        </p:spPr>
      </p:pic>
      <p:pic>
        <p:nvPicPr>
          <p:cNvPr id="2050" name="Chart 1" descr="image002"/>
          <p:cNvPicPr>
            <a:picLocks noChangeAspect="1" noChangeArrowheads="1"/>
          </p:cNvPicPr>
          <p:nvPr/>
        </p:nvPicPr>
        <p:blipFill rotWithShape="1">
          <a:blip r:embed="rId4">
            <a:extLst>
              <a:ext uri="{28A0092B-C50C-407E-A947-70E740481C1C}">
                <a14:useLocalDpi xmlns:a14="http://schemas.microsoft.com/office/drawing/2010/main" val="0"/>
              </a:ext>
            </a:extLst>
          </a:blip>
          <a:srcRect t="21000"/>
          <a:stretch/>
        </p:blipFill>
        <p:spPr bwMode="auto">
          <a:xfrm>
            <a:off x="3450171" y="4149080"/>
            <a:ext cx="5715000" cy="27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p:cNvSpPr>
            <a:spLocks noGrp="1"/>
          </p:cNvSpPr>
          <p:nvPr>
            <p:ph sz="half" idx="2"/>
          </p:nvPr>
        </p:nvSpPr>
        <p:spPr>
          <a:xfrm>
            <a:off x="-22396" y="5912076"/>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338904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264"/>
          <a:stretch/>
        </p:blipFill>
        <p:spPr>
          <a:xfrm>
            <a:off x="657200" y="1335385"/>
            <a:ext cx="5715000" cy="3029719"/>
          </a:xfrm>
          <a:prstGeom prst="rect">
            <a:avLst/>
          </a:prstGeom>
        </p:spPr>
      </p:pic>
      <p:sp>
        <p:nvSpPr>
          <p:cNvPr id="6" name="Title 1"/>
          <p:cNvSpPr>
            <a:spLocks noGrp="1"/>
          </p:cNvSpPr>
          <p:nvPr>
            <p:ph type="title"/>
          </p:nvPr>
        </p:nvSpPr>
        <p:spPr>
          <a:xfrm>
            <a:off x="251520" y="274638"/>
            <a:ext cx="8640960" cy="1143000"/>
          </a:xfrm>
        </p:spPr>
        <p:txBody>
          <a:bodyPr/>
          <a:lstStyle/>
          <a:p>
            <a:r>
              <a:rPr lang="en-GB" dirty="0"/>
              <a:t>Survey 2013 (</a:t>
            </a:r>
            <a:r>
              <a:rPr lang="en-GB" dirty="0" smtClean="0"/>
              <a:t>n=61) 2016 (n=32)</a:t>
            </a:r>
            <a:r>
              <a:rPr lang="en-GB" dirty="0"/>
              <a:t/>
            </a:r>
            <a:br>
              <a:rPr lang="en-GB" dirty="0"/>
            </a:br>
            <a:endParaRPr lang="en-GB" dirty="0"/>
          </a:p>
        </p:txBody>
      </p:sp>
      <p:pic>
        <p:nvPicPr>
          <p:cNvPr id="3074" name="Chart 3" descr="image004"/>
          <p:cNvPicPr>
            <a:picLocks noChangeAspect="1" noChangeArrowheads="1"/>
          </p:cNvPicPr>
          <p:nvPr/>
        </p:nvPicPr>
        <p:blipFill rotWithShape="1">
          <a:blip r:embed="rId3">
            <a:extLst>
              <a:ext uri="{28A0092B-C50C-407E-A947-70E740481C1C}">
                <a14:useLocalDpi xmlns:a14="http://schemas.microsoft.com/office/drawing/2010/main" val="0"/>
              </a:ext>
            </a:extLst>
          </a:blip>
          <a:srcRect t="16651"/>
          <a:stretch/>
        </p:blipFill>
        <p:spPr bwMode="auto">
          <a:xfrm>
            <a:off x="3491880" y="4027363"/>
            <a:ext cx="5715000" cy="285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3"/>
          <p:cNvSpPr>
            <a:spLocks noGrp="1"/>
          </p:cNvSpPr>
          <p:nvPr>
            <p:ph sz="half" idx="2"/>
          </p:nvPr>
        </p:nvSpPr>
        <p:spPr>
          <a:xfrm>
            <a:off x="-22396" y="5912076"/>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191791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627784" y="1052736"/>
            <a:ext cx="2376264" cy="5350078"/>
          </a:xfrm>
          <a:prstGeom prst="rect">
            <a:avLst/>
          </a:prstGeom>
          <a:gradFill rotWithShape="1">
            <a:gsLst>
              <a:gs pos="0">
                <a:srgbClr val="DCE6F2"/>
              </a:gs>
              <a:gs pos="100000">
                <a:srgbClr val="DCE6F2">
                  <a:gamma/>
                  <a:tint val="0"/>
                  <a:invGamma/>
                </a:srgbClr>
              </a:gs>
            </a:gsLst>
            <a:lin ang="5400000" scaled="1"/>
          </a:gradFill>
          <a:ln w="19050" algn="in">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4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1F497D"/>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b="1" dirty="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600" b="1" i="0" u="none" strike="noStrike" cap="none" normalizeH="0" baseline="0" dirty="0" smtClean="0">
              <a:ln>
                <a:noFill/>
              </a:ln>
              <a:solidFill>
                <a:srgbClr val="1F497D"/>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1F497D"/>
                </a:solidFill>
                <a:effectLst/>
                <a:latin typeface="Calibri" panose="020F0502020204030204" pitchFamily="34" charset="0"/>
              </a:rPr>
              <a:t>Upload AAM* to repository</a:t>
            </a:r>
          </a:p>
          <a:p>
            <a:pPr algn="ctr"/>
            <a:endParaRPr lang="en-GB" sz="1600" b="1" dirty="0" smtClean="0">
              <a:solidFill>
                <a:srgbClr val="1F497D"/>
              </a:solidFill>
              <a:latin typeface="Calibri" panose="020F0502020204030204" pitchFamily="34" charset="0"/>
            </a:endParaRPr>
          </a:p>
          <a:p>
            <a:pPr algn="ctr"/>
            <a:endParaRPr lang="en-GB" sz="1600" b="1" dirty="0" smtClean="0">
              <a:solidFill>
                <a:srgbClr val="1F497D"/>
              </a:solidFill>
              <a:latin typeface="Calibri" panose="020F0502020204030204" pitchFamily="34" charset="0"/>
            </a:endParaRPr>
          </a:p>
          <a:p>
            <a:pPr algn="ctr"/>
            <a:r>
              <a:rPr lang="en-GB" sz="1600" b="1" dirty="0" err="1" smtClean="0">
                <a:solidFill>
                  <a:srgbClr val="1F497D"/>
                </a:solidFill>
                <a:latin typeface="Calibri" panose="020F0502020204030204" pitchFamily="34" charset="0"/>
              </a:rPr>
              <a:t>Bibliometrics</a:t>
            </a:r>
            <a:r>
              <a:rPr lang="en-GB" sz="1600" b="1" dirty="0" smtClean="0">
                <a:solidFill>
                  <a:srgbClr val="1F497D"/>
                </a:solidFill>
                <a:latin typeface="Calibri" panose="020F0502020204030204" pitchFamily="34" charset="0"/>
              </a:rPr>
              <a:t> </a:t>
            </a:r>
          </a:p>
          <a:p>
            <a:pPr algn="ctr"/>
            <a:r>
              <a:rPr lang="en-GB" sz="1600" dirty="0" smtClean="0">
                <a:solidFill>
                  <a:srgbClr val="1F497D"/>
                </a:solidFill>
                <a:latin typeface="Calibri" panose="020F0502020204030204" pitchFamily="34" charset="0"/>
              </a:rPr>
              <a:t>(</a:t>
            </a:r>
            <a:r>
              <a:rPr lang="en-GB" sz="1400" dirty="0" smtClean="0">
                <a:solidFill>
                  <a:srgbClr val="1F497D"/>
                </a:solidFill>
                <a:latin typeface="Calibri" panose="020F0502020204030204" pitchFamily="34" charset="0"/>
              </a:rPr>
              <a:t>Citations, “Alternative metrics”)</a:t>
            </a:r>
            <a:endParaRPr lang="en-GB" altLang="en-US" sz="1400" b="1" dirty="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dirty="0" smtClean="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400" dirty="0" smtClean="0">
                <a:solidFill>
                  <a:srgbClr val="1F497D"/>
                </a:solidFill>
                <a:latin typeface="Calibri" panose="020F0502020204030204" pitchFamily="34" charset="0"/>
              </a:rPr>
              <a:t>__________________</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b="1" dirty="0" smtClean="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b="1" dirty="0">
              <a:solidFill>
                <a:srgbClr val="1F497D"/>
              </a:solidFill>
              <a:latin typeface="Calibri" panose="020F0502020204030204" pitchFamily="34" charset="0"/>
            </a:endParaRPr>
          </a:p>
          <a:p>
            <a:pPr lvl="0" algn="ctr" eaLnBrk="0" fontAlgn="base" hangingPunct="0">
              <a:spcBef>
                <a:spcPct val="0"/>
              </a:spcBef>
              <a:spcAft>
                <a:spcPct val="0"/>
              </a:spcAft>
            </a:pPr>
            <a:r>
              <a:rPr lang="en-GB" altLang="en-US" sz="1400" b="1" dirty="0">
                <a:solidFill>
                  <a:srgbClr val="1F497D"/>
                </a:solidFill>
                <a:latin typeface="Calibri" panose="020F0502020204030204" pitchFamily="34" charset="0"/>
              </a:rPr>
              <a:t>Flexible </a:t>
            </a:r>
            <a:r>
              <a:rPr lang="en-GB" altLang="en-US" sz="1400" b="1" dirty="0" smtClean="0">
                <a:solidFill>
                  <a:srgbClr val="1F497D"/>
                </a:solidFill>
                <a:latin typeface="Calibri" panose="020F0502020204030204" pitchFamily="34" charset="0"/>
              </a:rPr>
              <a:t>API</a:t>
            </a:r>
          </a:p>
          <a:p>
            <a:pPr lvl="0" algn="ctr" eaLnBrk="0" fontAlgn="base" hangingPunct="0">
              <a:spcBef>
                <a:spcPct val="0"/>
              </a:spcBef>
              <a:spcAft>
                <a:spcPct val="0"/>
              </a:spcAft>
            </a:pPr>
            <a:endParaRPr lang="en-GB" altLang="en-US" sz="1000" b="1" dirty="0">
              <a:solidFill>
                <a:srgbClr val="1F497D"/>
              </a:solidFill>
              <a:latin typeface="Calibri" panose="020F0502020204030204" pitchFamily="34" charset="0"/>
            </a:endParaRPr>
          </a:p>
          <a:p>
            <a:pPr marL="171450" indent="-171450">
              <a:buFont typeface="Arial" panose="020B0604020202020204" pitchFamily="34" charset="0"/>
              <a:buChar char="•"/>
            </a:pPr>
            <a:r>
              <a:rPr lang="en-GB" sz="1200" dirty="0" smtClean="0">
                <a:solidFill>
                  <a:srgbClr val="1F497D"/>
                </a:solidFill>
                <a:latin typeface="Calibri" panose="020F0502020204030204" pitchFamily="34" charset="0"/>
              </a:rPr>
              <a:t>Reporting </a:t>
            </a:r>
            <a:r>
              <a:rPr lang="en-GB" sz="1200" dirty="0">
                <a:solidFill>
                  <a:srgbClr val="1F497D"/>
                </a:solidFill>
                <a:latin typeface="Calibri" panose="020F0502020204030204" pitchFamily="34" charset="0"/>
              </a:rPr>
              <a:t>of research </a:t>
            </a:r>
            <a:r>
              <a:rPr lang="en-GB" sz="1200" dirty="0" smtClean="0">
                <a:solidFill>
                  <a:srgbClr val="1F497D"/>
                </a:solidFill>
                <a:latin typeface="Calibri" panose="020F0502020204030204" pitchFamily="34" charset="0"/>
              </a:rPr>
              <a:t>outputs</a:t>
            </a:r>
          </a:p>
          <a:p>
            <a:endParaRPr lang="en-GB" sz="1200" dirty="0">
              <a:solidFill>
                <a:srgbClr val="1F497D"/>
              </a:solidFill>
              <a:latin typeface="Calibri" panose="020F0502020204030204" pitchFamily="34" charset="0"/>
            </a:endParaRPr>
          </a:p>
          <a:p>
            <a:endParaRPr lang="en-GB" sz="1200" dirty="0" smtClean="0">
              <a:solidFill>
                <a:srgbClr val="1F497D"/>
              </a:solidFill>
              <a:latin typeface="Calibri" panose="020F0502020204030204" pitchFamily="34" charset="0"/>
            </a:endParaRPr>
          </a:p>
          <a:p>
            <a:pPr marL="171450" lvl="0" indent="-171450">
              <a:buFont typeface="Arial" panose="020B0604020202020204" pitchFamily="34" charset="0"/>
              <a:buChar char="•"/>
            </a:pPr>
            <a:r>
              <a:rPr lang="en-GB" altLang="en-US" sz="1200" dirty="0">
                <a:solidFill>
                  <a:srgbClr val="1F497D"/>
                </a:solidFill>
                <a:latin typeface="Calibri" panose="020F0502020204030204" pitchFamily="34" charset="0"/>
              </a:rPr>
              <a:t>Publication feeds to </a:t>
            </a:r>
            <a:r>
              <a:rPr lang="en-GB" altLang="en-US" sz="1200" dirty="0" smtClean="0">
                <a:solidFill>
                  <a:srgbClr val="1F497D"/>
                </a:solidFill>
                <a:latin typeface="Calibri" panose="020F0502020204030204" pitchFamily="34" charset="0"/>
              </a:rPr>
              <a:t>staff-profile</a:t>
            </a:r>
          </a:p>
          <a:p>
            <a:pPr marL="171450" lvl="0" indent="-171450">
              <a:buFont typeface="Arial" panose="020B0604020202020204" pitchFamily="34" charset="0"/>
              <a:buChar char="•"/>
            </a:pPr>
            <a:endParaRPr lang="en-GB" altLang="en-US" sz="1200" dirty="0">
              <a:solidFill>
                <a:srgbClr val="1F497D"/>
              </a:solidFill>
              <a:latin typeface="Calibri" panose="020F0502020204030204" pitchFamily="34" charset="0"/>
            </a:endParaRPr>
          </a:p>
          <a:p>
            <a:pPr lvl="0"/>
            <a:endParaRPr lang="en-GB" altLang="en-US" sz="1200" dirty="0" smtClean="0">
              <a:solidFill>
                <a:srgbClr val="1F497D"/>
              </a:solidFill>
              <a:latin typeface="Calibri" panose="020F0502020204030204" pitchFamily="34" charset="0"/>
            </a:endParaRPr>
          </a:p>
          <a:p>
            <a:pPr lvl="0"/>
            <a:endParaRPr lang="en-GB" altLang="en-US" sz="1200" dirty="0">
              <a:solidFill>
                <a:srgbClr val="1F497D"/>
              </a:solidFill>
              <a:latin typeface="Calibri" panose="020F0502020204030204" pitchFamily="34" charset="0"/>
            </a:endParaRPr>
          </a:p>
          <a:p>
            <a:pPr lvl="0"/>
            <a:endParaRPr lang="en-GB" altLang="en-US" sz="1200" dirty="0" smtClean="0">
              <a:solidFill>
                <a:srgbClr val="1F497D"/>
              </a:solidFill>
              <a:latin typeface="Calibri" panose="020F0502020204030204" pitchFamily="34" charset="0"/>
            </a:endParaRPr>
          </a:p>
          <a:p>
            <a:pPr lvl="0"/>
            <a:endParaRPr lang="en-GB" altLang="en-US" sz="1200" dirty="0">
              <a:solidFill>
                <a:srgbClr val="1F497D"/>
              </a:solidFill>
              <a:latin typeface="Calibri" panose="020F0502020204030204" pitchFamily="34" charset="0"/>
            </a:endParaRPr>
          </a:p>
          <a:p>
            <a:pPr marL="171450" indent="-171450">
              <a:buFont typeface="Arial" panose="020B0604020202020204" pitchFamily="34" charset="0"/>
              <a:buChar char="•"/>
            </a:pPr>
            <a:r>
              <a:rPr lang="en-GB" sz="1200" dirty="0" smtClean="0">
                <a:solidFill>
                  <a:srgbClr val="1F497D"/>
                </a:solidFill>
                <a:latin typeface="Calibri" panose="020F0502020204030204" pitchFamily="34" charset="0"/>
              </a:rPr>
              <a:t>Bespoke feeds (subject/keyword)</a:t>
            </a:r>
          </a:p>
          <a:p>
            <a:pPr marL="171450" indent="-171450">
              <a:buFont typeface="Arial" panose="020B0604020202020204" pitchFamily="34" charset="0"/>
              <a:buChar char="•"/>
            </a:pPr>
            <a:endParaRPr lang="en-GB" sz="1200" b="1" dirty="0" smtClean="0">
              <a:solidFill>
                <a:srgbClr val="1F497D"/>
              </a:solidFill>
              <a:latin typeface="Calibri" panose="020F0502020204030204" pitchFamily="34" charset="0"/>
            </a:endParaRPr>
          </a:p>
          <a:p>
            <a:pPr marL="171450" indent="-171450">
              <a:buFont typeface="Arial" panose="020B0604020202020204" pitchFamily="34" charset="0"/>
              <a:buChar char="•"/>
            </a:pPr>
            <a:endParaRPr lang="en-GB" sz="1200" b="1" dirty="0">
              <a:solidFill>
                <a:srgbClr val="1F497D"/>
              </a:solidFill>
              <a:latin typeface="Calibri" panose="020F0502020204030204" pitchFamily="34" charset="0"/>
            </a:endParaRPr>
          </a:p>
          <a:p>
            <a:pPr marL="171450" indent="-171450">
              <a:buFont typeface="Arial" panose="020B0604020202020204" pitchFamily="34" charset="0"/>
              <a:buChar char="•"/>
            </a:pPr>
            <a:endParaRPr lang="en-GB" sz="1200" b="1" dirty="0">
              <a:solidFill>
                <a:srgbClr val="1F497D"/>
              </a:solidFill>
              <a:latin typeface="Calibri" panose="020F0502020204030204" pitchFamily="34" charset="0"/>
            </a:endParaRPr>
          </a:p>
          <a:p>
            <a:r>
              <a:rPr lang="en-GB" sz="1200" dirty="0"/>
              <a:t> </a:t>
            </a:r>
          </a:p>
          <a:p>
            <a:pPr lvl="0" algn="ctr" eaLnBrk="0" fontAlgn="base" hangingPunct="0">
              <a:spcBef>
                <a:spcPct val="0"/>
              </a:spcBef>
              <a:spcAft>
                <a:spcPct val="0"/>
              </a:spcAft>
            </a:pPr>
            <a:r>
              <a:rPr lang="en-GB" altLang="en-US" sz="1200" b="1" dirty="0" smtClean="0">
                <a:solidFill>
                  <a:srgbClr val="1F497D"/>
                </a:solidFill>
                <a:latin typeface="Calibri" panose="020F0502020204030204" pitchFamily="34" charset="0"/>
              </a:rPr>
              <a:t> </a:t>
            </a:r>
            <a:endParaRPr lang="en-GB" altLang="en-US" sz="1200" b="1" dirty="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1F497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7" name="Picture 3" descr="Log-in to symplec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162" y="1124744"/>
            <a:ext cx="2049463" cy="536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148690" y="3473066"/>
            <a:ext cx="1858963" cy="2673074"/>
          </a:xfrm>
          <a:prstGeom prst="rect">
            <a:avLst/>
          </a:prstGeom>
          <a:gradFill rotWithShape="1">
            <a:gsLst>
              <a:gs pos="0">
                <a:srgbClr val="DCE6F2"/>
              </a:gs>
              <a:gs pos="100000">
                <a:srgbClr val="DCE6F2">
                  <a:gamma/>
                  <a:tint val="0"/>
                  <a:invGamma/>
                </a:srgbClr>
              </a:gs>
            </a:gsLst>
            <a:lin ang="5400000" scaled="1"/>
          </a:gradFill>
          <a:ln w="9525" algn="ctr">
            <a:solidFill>
              <a:srgbClr val="000080"/>
            </a:solidFill>
            <a:prstDash val="sysDot"/>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GB" sz="1200" b="1" dirty="0">
                <a:solidFill>
                  <a:srgbClr val="1F497D"/>
                </a:solidFill>
                <a:latin typeface="Calibri" panose="020F0502020204030204" pitchFamily="34" charset="0"/>
              </a:rPr>
              <a:t>Aggregate data from multiple sources</a:t>
            </a:r>
          </a:p>
        </p:txBody>
      </p:sp>
      <p:pic>
        <p:nvPicPr>
          <p:cNvPr id="1029" name="Picture 5" descr="W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49" y="4024421"/>
            <a:ext cx="1385888"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click here to visit Scop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18" y="4308914"/>
            <a:ext cx="9715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7" descr="click to visit PubM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18" y="4661540"/>
            <a:ext cx="10477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8" descr="Europe-PM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674" y="5026248"/>
            <a:ext cx="1465263"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ight Arrow 7"/>
          <p:cNvSpPr/>
          <p:nvPr/>
        </p:nvSpPr>
        <p:spPr>
          <a:xfrm>
            <a:off x="2051720" y="4539693"/>
            <a:ext cx="504056" cy="6895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4" descr="https://pbs.twimg.com/profile_images/3148412748/7fc11dabef3daa03388cf2665004b91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5949280"/>
            <a:ext cx="652152" cy="6521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056003" y="6006204"/>
            <a:ext cx="2016224" cy="523220"/>
          </a:xfrm>
          <a:prstGeom prst="rect">
            <a:avLst/>
          </a:prstGeom>
          <a:noFill/>
        </p:spPr>
        <p:txBody>
          <a:bodyPr wrap="square" rtlCol="0">
            <a:spAutoFit/>
          </a:bodyPr>
          <a:lstStyle/>
          <a:p>
            <a:r>
              <a:rPr lang="en-GB" sz="2800" b="1" dirty="0" err="1">
                <a:solidFill>
                  <a:schemeClr val="accent1"/>
                </a:solidFill>
              </a:rPr>
              <a:t>LibGuides</a:t>
            </a:r>
            <a:endParaRPr lang="en-GB" sz="2800" b="1" dirty="0">
              <a:solidFill>
                <a:schemeClr val="accent1"/>
              </a:solidFill>
            </a:endParaRPr>
          </a:p>
        </p:txBody>
      </p:sp>
      <p:pic>
        <p:nvPicPr>
          <p:cNvPr id="1033" name="Picture 9" descr="profi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3717032"/>
            <a:ext cx="2357438" cy="2157412"/>
          </a:xfrm>
          <a:prstGeom prst="rect">
            <a:avLst/>
          </a:prstGeom>
          <a:noFill/>
          <a:ln w="9525" algn="ctr">
            <a:solidFill>
              <a:srgbClr val="1F497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5" name="Picture 11" descr="reposito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1192" y="548680"/>
            <a:ext cx="2489200" cy="1660525"/>
          </a:xfrm>
          <a:prstGeom prst="rect">
            <a:avLst/>
          </a:prstGeom>
          <a:ln>
            <a:solidFill>
              <a:schemeClr val="accent1"/>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3" name="Right Arrow 22"/>
          <p:cNvSpPr/>
          <p:nvPr/>
        </p:nvSpPr>
        <p:spPr>
          <a:xfrm>
            <a:off x="5092295" y="4539693"/>
            <a:ext cx="504056" cy="6895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323528" y="6474822"/>
            <a:ext cx="3723903" cy="338554"/>
          </a:xfrm>
          <a:prstGeom prst="rect">
            <a:avLst/>
          </a:prstGeom>
          <a:noFill/>
        </p:spPr>
        <p:txBody>
          <a:bodyPr wrap="square" rtlCol="0">
            <a:spAutoFit/>
          </a:bodyPr>
          <a:lstStyle/>
          <a:p>
            <a:r>
              <a:rPr lang="en-GB" sz="1600" dirty="0" smtClean="0"/>
              <a:t>*AAM – Authors’ Accepted Manuscript</a:t>
            </a:r>
            <a:endParaRPr lang="en-GB" sz="1600" dirty="0"/>
          </a:p>
        </p:txBody>
      </p:sp>
      <p:sp>
        <p:nvSpPr>
          <p:cNvPr id="19" name="Title 1"/>
          <p:cNvSpPr>
            <a:spLocks noGrp="1"/>
          </p:cNvSpPr>
          <p:nvPr>
            <p:ph type="title"/>
          </p:nvPr>
        </p:nvSpPr>
        <p:spPr>
          <a:xfrm>
            <a:off x="1259632" y="274638"/>
            <a:ext cx="4176464" cy="1143000"/>
          </a:xfrm>
        </p:spPr>
        <p:txBody>
          <a:bodyPr/>
          <a:lstStyle/>
          <a:p>
            <a:r>
              <a:rPr lang="en-GB" dirty="0" smtClean="0"/>
              <a:t>Infrastructure</a:t>
            </a:r>
            <a:endParaRPr lang="en-GB" dirty="0"/>
          </a:p>
        </p:txBody>
      </p:sp>
      <p:sp>
        <p:nvSpPr>
          <p:cNvPr id="24" name="Right Arrow 23"/>
          <p:cNvSpPr/>
          <p:nvPr/>
        </p:nvSpPr>
        <p:spPr>
          <a:xfrm>
            <a:off x="5096604" y="5661248"/>
            <a:ext cx="504056" cy="6895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descr="ORCID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638" y="5638560"/>
            <a:ext cx="13335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stretch>
            <a:fillRect/>
          </a:stretch>
        </p:blipFill>
        <p:spPr>
          <a:xfrm>
            <a:off x="5610934" y="2204864"/>
            <a:ext cx="2489458" cy="1492764"/>
          </a:xfrm>
          <a:prstGeom prst="rect">
            <a:avLst/>
          </a:prstGeom>
          <a:ln>
            <a:solidFill>
              <a:schemeClr val="accent1"/>
            </a:solidFill>
          </a:ln>
        </p:spPr>
      </p:pic>
      <p:sp>
        <p:nvSpPr>
          <p:cNvPr id="2" name="Rectangle 2"/>
          <p:cNvSpPr>
            <a:spLocks noChangeArrowheads="1"/>
          </p:cNvSpPr>
          <p:nvPr/>
        </p:nvSpPr>
        <p:spPr bwMode="auto">
          <a:xfrm>
            <a:off x="150963" y="1268760"/>
            <a:ext cx="1866964" cy="1866900"/>
          </a:xfrm>
          <a:prstGeom prst="rect">
            <a:avLst/>
          </a:prstGeom>
          <a:gradFill rotWithShape="1">
            <a:gsLst>
              <a:gs pos="0">
                <a:srgbClr val="DCE6F2"/>
              </a:gs>
              <a:gs pos="100000">
                <a:srgbClr val="DCE6F2">
                  <a:gamma/>
                  <a:tint val="0"/>
                  <a:invGamma/>
                </a:srgbClr>
              </a:gs>
            </a:gsLst>
            <a:lin ang="5400000" scaled="1"/>
          </a:gradFill>
          <a:ln w="19050" algn="in">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1F497D"/>
                </a:solidFill>
                <a:effectLst/>
                <a:latin typeface="Calibri" panose="020F0502020204030204" pitchFamily="34" charset="0"/>
              </a:rPr>
              <a:t>On acceptance workflow:</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400" b="0" i="1" u="none" strike="noStrike" cap="none" normalizeH="0" baseline="0" dirty="0" smtClean="0">
                <a:ln>
                  <a:noFill/>
                </a:ln>
                <a:solidFill>
                  <a:srgbClr val="1F497D"/>
                </a:solidFill>
                <a:effectLst/>
                <a:latin typeface="Calibri" panose="020F0502020204030204" pitchFamily="34" charset="0"/>
              </a:rPr>
              <a:t> Title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400" b="0" i="1" u="none" strike="noStrike" cap="none" normalizeH="0" baseline="0" dirty="0" smtClean="0">
                <a:ln>
                  <a:noFill/>
                </a:ln>
                <a:solidFill>
                  <a:srgbClr val="1F497D"/>
                </a:solidFill>
                <a:effectLst/>
                <a:latin typeface="Calibri" panose="020F0502020204030204" pitchFamily="34" charset="0"/>
              </a:rPr>
              <a:t> Co-authors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400" b="0" i="1" u="none" strike="noStrike" cap="none" normalizeH="0" baseline="0" dirty="0" smtClean="0">
                <a:ln>
                  <a:noFill/>
                </a:ln>
                <a:solidFill>
                  <a:srgbClr val="1F497D"/>
                </a:solidFill>
                <a:effectLst/>
                <a:latin typeface="Calibri" panose="020F0502020204030204" pitchFamily="34" charset="0"/>
              </a:rPr>
              <a:t> Journal</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400" b="0" i="1" u="none" strike="noStrike" cap="none" normalizeH="0" baseline="0" dirty="0" smtClean="0">
                <a:ln>
                  <a:noFill/>
                </a:ln>
                <a:solidFill>
                  <a:srgbClr val="1F497D"/>
                </a:solidFill>
                <a:effectLst/>
                <a:latin typeface="Calibri" panose="020F0502020204030204" pitchFamily="34" charset="0"/>
              </a:rPr>
              <a:t> Abstract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400" b="0" i="1" u="none" strike="noStrike" cap="none" normalizeH="0" baseline="0" dirty="0" smtClean="0">
                <a:ln>
                  <a:noFill/>
                </a:ln>
                <a:solidFill>
                  <a:srgbClr val="1F497D"/>
                </a:solidFill>
                <a:effectLst/>
                <a:latin typeface="Calibri" panose="020F0502020204030204" pitchFamily="34" charset="0"/>
              </a:rPr>
              <a:t> DOI (if available)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400" b="0" i="1" u="none" strike="noStrike" cap="none" normalizeH="0" baseline="0" dirty="0" smtClean="0">
                <a:ln>
                  <a:noFill/>
                </a:ln>
                <a:solidFill>
                  <a:srgbClr val="1F497D"/>
                </a:solidFill>
                <a:effectLst/>
                <a:latin typeface="Calibri" panose="020F0502020204030204" pitchFamily="34" charset="0"/>
              </a:rPr>
              <a:t> Date of Acceptance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6" name="Straight Arrow Connector 5"/>
          <p:cNvCxnSpPr/>
          <p:nvPr/>
        </p:nvCxnSpPr>
        <p:spPr>
          <a:xfrm>
            <a:off x="2017927" y="1988840"/>
            <a:ext cx="609857" cy="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5004048" y="1988840"/>
            <a:ext cx="6098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38058" y="1988840"/>
            <a:ext cx="236599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2"/>
          <a:stretch>
            <a:fillRect/>
          </a:stretch>
        </p:blipFill>
        <p:spPr>
          <a:xfrm>
            <a:off x="2964350" y="5089748"/>
            <a:ext cx="1819275" cy="571500"/>
          </a:xfrm>
          <a:prstGeom prst="rect">
            <a:avLst/>
          </a:prstGeom>
        </p:spPr>
      </p:pic>
    </p:spTree>
    <p:extLst>
      <p:ext uri="{BB962C8B-B14F-4D97-AF65-F5344CB8AC3E}">
        <p14:creationId xmlns:p14="http://schemas.microsoft.com/office/powerpoint/2010/main" val="2838459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Log-in to symplec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16632"/>
            <a:ext cx="3300432" cy="86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ight Arrow 8"/>
          <p:cNvSpPr/>
          <p:nvPr/>
        </p:nvSpPr>
        <p:spPr>
          <a:xfrm rot="5400000">
            <a:off x="1064324" y="1320049"/>
            <a:ext cx="648073" cy="689507"/>
          </a:xfrm>
          <a:prstGeom prst="rightArrow">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1739478" y="1270501"/>
            <a:ext cx="2544490" cy="1015663"/>
          </a:xfrm>
          <a:prstGeom prst="rect">
            <a:avLst/>
          </a:prstGeom>
          <a:noFill/>
        </p:spPr>
        <p:txBody>
          <a:bodyPr wrap="square" rtlCol="0">
            <a:spAutoFit/>
          </a:bodyPr>
          <a:lstStyle/>
          <a:p>
            <a:r>
              <a:rPr lang="en-GB" sz="1200" dirty="0" smtClean="0"/>
              <a:t>Symplectic “Repository Tools” connector (v1) - file </a:t>
            </a:r>
            <a:r>
              <a:rPr lang="en-GB" sz="1200" dirty="0"/>
              <a:t>/ metadata as </a:t>
            </a:r>
            <a:r>
              <a:rPr lang="en-GB" sz="1200" dirty="0" smtClean="0"/>
              <a:t>ATOM</a:t>
            </a:r>
          </a:p>
          <a:p>
            <a:endParaRPr lang="en-GB" sz="1200" dirty="0"/>
          </a:p>
          <a:p>
            <a:r>
              <a:rPr lang="en-GB" sz="1200" dirty="0" smtClean="0"/>
              <a:t>	</a:t>
            </a:r>
            <a:r>
              <a:rPr lang="en-GB" sz="1200" b="1" dirty="0" smtClean="0"/>
              <a:t>(+ RIOXX / </a:t>
            </a:r>
            <a:r>
              <a:rPr lang="en-GB" sz="1200" b="1" dirty="0" err="1" smtClean="0"/>
              <a:t>ORCiD</a:t>
            </a:r>
            <a:r>
              <a:rPr lang="en-GB" sz="1200" b="1" dirty="0" smtClean="0"/>
              <a:t>)</a:t>
            </a:r>
            <a:endParaRPr lang="en-GB" sz="1200" b="1" dirty="0"/>
          </a:p>
        </p:txBody>
      </p:sp>
      <p:pic>
        <p:nvPicPr>
          <p:cNvPr id="14" name="Picture 2" descr="http://files.eprints.org/711/2/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780928"/>
            <a:ext cx="1512168" cy="519588"/>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5400000">
            <a:off x="7215578" y="1320050"/>
            <a:ext cx="648073" cy="689507"/>
          </a:xfrm>
          <a:prstGeom prst="rightArrow">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467544" y="1070009"/>
            <a:ext cx="8136904"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4" descr="https://pbs.twimg.com/profile_images/3148412748/7fc11dabef3daa03388cf2665004b9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6309" y="2848856"/>
            <a:ext cx="652152" cy="6521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444208" y="2905780"/>
            <a:ext cx="2016224" cy="523220"/>
          </a:xfrm>
          <a:prstGeom prst="rect">
            <a:avLst/>
          </a:prstGeom>
          <a:noFill/>
        </p:spPr>
        <p:txBody>
          <a:bodyPr wrap="square" rtlCol="0">
            <a:spAutoFit/>
          </a:bodyPr>
          <a:lstStyle/>
          <a:p>
            <a:r>
              <a:rPr lang="en-GB" sz="2800" b="1" dirty="0" err="1">
                <a:solidFill>
                  <a:schemeClr val="accent1"/>
                </a:solidFill>
              </a:rPr>
              <a:t>LibGuides</a:t>
            </a:r>
            <a:endParaRPr lang="en-GB" sz="2800" b="1" dirty="0">
              <a:solidFill>
                <a:schemeClr val="accent1"/>
              </a:solidFill>
            </a:endParaRPr>
          </a:p>
        </p:txBody>
      </p:sp>
      <p:pic>
        <p:nvPicPr>
          <p:cNvPr id="2052" name="Picture 4" descr="https://cdn2.hubspot.net/hub/317491/file-618253739-jpg/Blog_images/sitecore-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522" b="27120"/>
          <a:stretch/>
        </p:blipFill>
        <p:spPr bwMode="auto">
          <a:xfrm>
            <a:off x="5436096" y="2083114"/>
            <a:ext cx="2344785" cy="6786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084168" y="1270500"/>
            <a:ext cx="1224136" cy="646331"/>
          </a:xfrm>
          <a:prstGeom prst="rect">
            <a:avLst/>
          </a:prstGeom>
          <a:noFill/>
        </p:spPr>
        <p:txBody>
          <a:bodyPr wrap="square" rtlCol="0">
            <a:spAutoFit/>
          </a:bodyPr>
          <a:lstStyle/>
          <a:p>
            <a:r>
              <a:rPr lang="en-GB" sz="1200" dirty="0" smtClean="0"/>
              <a:t>Elements publications API (v4.9)</a:t>
            </a:r>
            <a:endParaRPr lang="en-GB" sz="1200" dirty="0"/>
          </a:p>
        </p:txBody>
      </p:sp>
      <p:sp>
        <p:nvSpPr>
          <p:cNvPr id="23" name="TextBox 22"/>
          <p:cNvSpPr txBox="1"/>
          <p:nvPr/>
        </p:nvSpPr>
        <p:spPr>
          <a:xfrm>
            <a:off x="812296" y="2082071"/>
            <a:ext cx="1152128" cy="646331"/>
          </a:xfrm>
          <a:prstGeom prst="rect">
            <a:avLst/>
          </a:prstGeom>
          <a:noFill/>
        </p:spPr>
        <p:txBody>
          <a:bodyPr wrap="square" rtlCol="0">
            <a:spAutoFit/>
          </a:bodyPr>
          <a:lstStyle/>
          <a:p>
            <a:r>
              <a:rPr lang="en-GB" sz="1200" dirty="0" smtClean="0"/>
              <a:t>Symplectic crosswalks toolkit</a:t>
            </a:r>
            <a:endParaRPr lang="en-GB" sz="1200" dirty="0"/>
          </a:p>
        </p:txBody>
      </p:sp>
      <p:cxnSp>
        <p:nvCxnSpPr>
          <p:cNvPr id="24" name="Straight Connector 23"/>
          <p:cNvCxnSpPr/>
          <p:nvPr/>
        </p:nvCxnSpPr>
        <p:spPr>
          <a:xfrm>
            <a:off x="467544" y="3573016"/>
            <a:ext cx="8136904"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ight Arrow 16"/>
          <p:cNvSpPr/>
          <p:nvPr/>
        </p:nvSpPr>
        <p:spPr>
          <a:xfrm rot="8457033">
            <a:off x="2114303" y="2213910"/>
            <a:ext cx="648073" cy="689507"/>
          </a:xfrm>
          <a:prstGeom prst="rightArrow">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Content Placeholder 3"/>
          <p:cNvSpPr>
            <a:spLocks noGrp="1"/>
          </p:cNvSpPr>
          <p:nvPr>
            <p:ph sz="half" idx="2"/>
          </p:nvPr>
        </p:nvSpPr>
        <p:spPr>
          <a:xfrm>
            <a:off x="7380286" y="5839551"/>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601180"/>
            <a:ext cx="9144000" cy="4220308"/>
          </a:xfrm>
          <a:prstGeom prst="rect">
            <a:avLst/>
          </a:prstGeom>
        </p:spPr>
      </p:pic>
    </p:spTree>
    <p:extLst>
      <p:ext uri="{BB962C8B-B14F-4D97-AF65-F5344CB8AC3E}">
        <p14:creationId xmlns:p14="http://schemas.microsoft.com/office/powerpoint/2010/main" val="1499118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36" y="0"/>
            <a:ext cx="8010728" cy="6858000"/>
          </a:xfrm>
          <a:prstGeom prst="rect">
            <a:avLst/>
          </a:prstGeom>
        </p:spPr>
      </p:pic>
    </p:spTree>
    <p:extLst>
      <p:ext uri="{BB962C8B-B14F-4D97-AF65-F5344CB8AC3E}">
        <p14:creationId xmlns:p14="http://schemas.microsoft.com/office/powerpoint/2010/main" val="791758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on…</a:t>
            </a:r>
            <a:endParaRPr lang="en-GB" dirty="0"/>
          </a:p>
        </p:txBody>
      </p:sp>
      <p:pic>
        <p:nvPicPr>
          <p:cNvPr id="5" name="Picture 4">
            <a:hlinkClick r:id="rId2"/>
          </p:cNvPr>
          <p:cNvPicPr>
            <a:picLocks noChangeAspect="1"/>
          </p:cNvPicPr>
          <p:nvPr/>
        </p:nvPicPr>
        <p:blipFill>
          <a:blip r:embed="rId3"/>
          <a:stretch>
            <a:fillRect/>
          </a:stretch>
        </p:blipFill>
        <p:spPr>
          <a:xfrm>
            <a:off x="395536" y="1268760"/>
            <a:ext cx="5162550" cy="5429250"/>
          </a:xfrm>
          <a:prstGeom prst="rect">
            <a:avLst/>
          </a:prstGeom>
        </p:spPr>
      </p:pic>
      <p:sp>
        <p:nvSpPr>
          <p:cNvPr id="6" name="Content Placeholder 3"/>
          <p:cNvSpPr>
            <a:spLocks noGrp="1"/>
          </p:cNvSpPr>
          <p:nvPr>
            <p:ph sz="half" idx="2"/>
          </p:nvPr>
        </p:nvSpPr>
        <p:spPr>
          <a:xfrm>
            <a:off x="7272300" y="155067"/>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78673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7" y="4797152"/>
            <a:ext cx="5504935" cy="2007973"/>
          </a:xfrm>
          <a:prstGeom prst="rect">
            <a:avLst/>
          </a:prstGeom>
        </p:spPr>
      </p:pic>
      <p:pic>
        <p:nvPicPr>
          <p:cNvPr id="2" name="Picture 1"/>
          <p:cNvPicPr>
            <a:picLocks noChangeAspect="1"/>
          </p:cNvPicPr>
          <p:nvPr/>
        </p:nvPicPr>
        <p:blipFill>
          <a:blip r:embed="rId4"/>
          <a:stretch>
            <a:fillRect/>
          </a:stretch>
        </p:blipFill>
        <p:spPr>
          <a:xfrm>
            <a:off x="0" y="996297"/>
            <a:ext cx="5282031" cy="167840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67" y="2818715"/>
            <a:ext cx="5940152" cy="1390017"/>
          </a:xfrm>
          <a:prstGeom prst="rect">
            <a:avLst/>
          </a:prstGeom>
        </p:spPr>
      </p:pic>
      <p:pic>
        <p:nvPicPr>
          <p:cNvPr id="6" name="Picture 5"/>
          <p:cNvPicPr>
            <a:picLocks noChangeAspect="1"/>
          </p:cNvPicPr>
          <p:nvPr/>
        </p:nvPicPr>
        <p:blipFill>
          <a:blip r:embed="rId6"/>
          <a:stretch>
            <a:fillRect/>
          </a:stretch>
        </p:blipFill>
        <p:spPr>
          <a:xfrm>
            <a:off x="5157776" y="2287146"/>
            <a:ext cx="4015371" cy="4604989"/>
          </a:xfrm>
          <a:prstGeom prst="rect">
            <a:avLst/>
          </a:prstGeom>
        </p:spPr>
      </p:pic>
      <p:pic>
        <p:nvPicPr>
          <p:cNvPr id="5122" name="Picture 2" descr="http://s3.amazonaws.com/libapps/accounts/5508/images/FinalLogo_Tagline_Element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16632"/>
            <a:ext cx="2808312" cy="7356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pbs.twimg.com/profile_images/3148412748/7fc11dabef3daa03388cf2665004b91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0365" y="158380"/>
            <a:ext cx="652152" cy="6521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48264" y="222846"/>
            <a:ext cx="2016224" cy="523220"/>
          </a:xfrm>
          <a:prstGeom prst="rect">
            <a:avLst/>
          </a:prstGeom>
          <a:noFill/>
        </p:spPr>
        <p:txBody>
          <a:bodyPr wrap="square" rtlCol="0">
            <a:spAutoFit/>
          </a:bodyPr>
          <a:lstStyle/>
          <a:p>
            <a:r>
              <a:rPr lang="en-GB" sz="2800" b="1" dirty="0" err="1">
                <a:solidFill>
                  <a:schemeClr val="accent1"/>
                </a:solidFill>
              </a:rPr>
              <a:t>LibGuides</a:t>
            </a:r>
            <a:endParaRPr lang="en-GB" sz="2800" b="1" dirty="0">
              <a:solidFill>
                <a:schemeClr val="accent1"/>
              </a:solidFill>
            </a:endParaRPr>
          </a:p>
        </p:txBody>
      </p:sp>
      <p:cxnSp>
        <p:nvCxnSpPr>
          <p:cNvPr id="8" name="Straight Arrow Connector 7"/>
          <p:cNvCxnSpPr/>
          <p:nvPr/>
        </p:nvCxnSpPr>
        <p:spPr>
          <a:xfrm>
            <a:off x="3275856" y="476672"/>
            <a:ext cx="2952328" cy="0"/>
          </a:xfrm>
          <a:prstGeom prst="straightConnector1">
            <a:avLst/>
          </a:prstGeom>
          <a:ln w="38100">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440465" y="2181406"/>
            <a:ext cx="864096" cy="504056"/>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p:cNvSpPr/>
          <p:nvPr/>
        </p:nvSpPr>
        <p:spPr>
          <a:xfrm>
            <a:off x="6203334" y="2976404"/>
            <a:ext cx="1032962" cy="288032"/>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Oval 24"/>
          <p:cNvSpPr/>
          <p:nvPr/>
        </p:nvSpPr>
        <p:spPr>
          <a:xfrm>
            <a:off x="179512" y="5229200"/>
            <a:ext cx="1440160" cy="368961"/>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4" name="Straight Arrow Connector 23"/>
          <p:cNvCxnSpPr>
            <a:stCxn id="22" idx="2"/>
            <a:endCxn id="25" idx="6"/>
          </p:cNvCxnSpPr>
          <p:nvPr/>
        </p:nvCxnSpPr>
        <p:spPr>
          <a:xfrm flipH="1">
            <a:off x="1619672" y="3120420"/>
            <a:ext cx="4583662" cy="22932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054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771800" y="260648"/>
            <a:ext cx="3068632" cy="6408712"/>
          </a:xfrm>
          <a:prstGeom prst="rect">
            <a:avLst/>
          </a:prstGeom>
          <a:gradFill rotWithShape="1">
            <a:gsLst>
              <a:gs pos="0">
                <a:srgbClr val="DCE6F2"/>
              </a:gs>
              <a:gs pos="100000">
                <a:srgbClr val="DCE6F2">
                  <a:gamma/>
                  <a:tint val="0"/>
                  <a:invGamma/>
                </a:srgbClr>
              </a:gs>
            </a:gsLst>
            <a:lin ang="5400000" scaled="1"/>
          </a:gradFill>
          <a:ln w="19050" algn="in">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4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1F497D"/>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b="1" dirty="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dirty="0" smtClean="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400" dirty="0" smtClean="0">
                <a:solidFill>
                  <a:srgbClr val="1F497D"/>
                </a:solidFill>
                <a:latin typeface="Calibri" panose="020F0502020204030204" pitchFamily="34" charset="0"/>
              </a:rPr>
              <a:t>Link publications to grants</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400" dirty="0" smtClean="0">
                <a:solidFill>
                  <a:srgbClr val="1F497D"/>
                </a:solidFill>
                <a:latin typeface="Calibri" panose="020F0502020204030204" pitchFamily="34" charset="0"/>
              </a:rPr>
              <a:t>Link user to </a:t>
            </a:r>
            <a:r>
              <a:rPr lang="en-GB" altLang="en-US" sz="1400" dirty="0" err="1" smtClean="0">
                <a:solidFill>
                  <a:srgbClr val="1F497D"/>
                </a:solidFill>
                <a:latin typeface="Calibri" panose="020F0502020204030204" pitchFamily="34" charset="0"/>
              </a:rPr>
              <a:t>ORCiD</a:t>
            </a:r>
            <a:endParaRPr lang="en-GB" altLang="en-US" sz="1400" dirty="0">
              <a:solidFill>
                <a:srgbClr val="1F497D"/>
              </a:solidFill>
              <a:latin typeface="Calibri" panose="020F0502020204030204" pitchFamily="34" charset="0"/>
            </a:endParaRPr>
          </a:p>
          <a:p>
            <a:pPr algn="ctr"/>
            <a:endParaRPr lang="en-GB" sz="1200" dirty="0" smtClean="0"/>
          </a:p>
          <a:p>
            <a:pPr algn="ctr"/>
            <a:endParaRPr lang="en-GB" sz="1200" dirty="0" smtClean="0"/>
          </a:p>
          <a:p>
            <a:pPr algn="ctr"/>
            <a:endParaRPr lang="en-GB" sz="1200" dirty="0" smtClean="0"/>
          </a:p>
          <a:p>
            <a:pPr algn="ctr"/>
            <a:r>
              <a:rPr lang="en-GB" sz="1200" dirty="0" smtClean="0"/>
              <a:t>(</a:t>
            </a:r>
            <a:r>
              <a:rPr lang="en-GB" sz="1200" b="1" dirty="0">
                <a:solidFill>
                  <a:srgbClr val="FF0000"/>
                </a:solidFill>
              </a:rPr>
              <a:t>mandatory</a:t>
            </a:r>
          </a:p>
          <a:p>
            <a:pPr algn="ctr"/>
            <a:r>
              <a:rPr lang="en-GB" sz="1200" dirty="0">
                <a:solidFill>
                  <a:srgbClr val="00B0F0"/>
                </a:solidFill>
              </a:rPr>
              <a:t>recommended</a:t>
            </a:r>
          </a:p>
          <a:p>
            <a:pPr algn="ctr"/>
            <a:r>
              <a:rPr lang="en-GB" sz="1200" dirty="0"/>
              <a:t>optional):</a:t>
            </a:r>
          </a:p>
          <a:p>
            <a:endParaRPr lang="en-GB" sz="1200" dirty="0"/>
          </a:p>
          <a:p>
            <a:endParaRPr lang="en-GB" altLang="en-US" sz="1200" b="1" dirty="0">
              <a:solidFill>
                <a:srgbClr val="1F497D"/>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1F497D"/>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3" descr="Log-in to symplec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617" y="332656"/>
            <a:ext cx="2049463" cy="536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31964" y="2350621"/>
            <a:ext cx="1875740" cy="646331"/>
          </a:xfrm>
          <a:prstGeom prst="rect">
            <a:avLst/>
          </a:prstGeom>
          <a:noFill/>
        </p:spPr>
        <p:txBody>
          <a:bodyPr wrap="square" rtlCol="0">
            <a:spAutoFit/>
          </a:bodyPr>
          <a:lstStyle/>
          <a:p>
            <a:r>
              <a:rPr lang="en-GB" sz="1200" b="1" dirty="0" smtClean="0"/>
              <a:t>Research &amp; Enterprise Management System (REMS)</a:t>
            </a:r>
            <a:endParaRPr lang="en-GB" sz="1200" b="1" dirty="0"/>
          </a:p>
        </p:txBody>
      </p:sp>
      <p:sp>
        <p:nvSpPr>
          <p:cNvPr id="11" name="Right Arrow 10"/>
          <p:cNvSpPr/>
          <p:nvPr/>
        </p:nvSpPr>
        <p:spPr>
          <a:xfrm>
            <a:off x="2195736" y="3429000"/>
            <a:ext cx="504056" cy="6895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Content Placeholder 3"/>
          <p:cNvPicPr>
            <a:picLocks noGrp="1" noChangeAspect="1" noChangeArrowheads="1"/>
          </p:cNvPicPr>
          <p:nvPr>
            <p:ph sz="quarter" idx="4294967295"/>
          </p:nvPr>
        </p:nvPicPr>
        <p:blipFill rotWithShape="1">
          <a:blip r:embed="rId4">
            <a:extLst>
              <a:ext uri="{28A0092B-C50C-407E-A947-70E740481C1C}">
                <a14:useLocalDpi xmlns:a14="http://schemas.microsoft.com/office/drawing/2010/main" val="0"/>
              </a:ext>
            </a:extLst>
          </a:blip>
          <a:srcRect l="14406"/>
          <a:stretch/>
        </p:blipFill>
        <p:spPr bwMode="auto">
          <a:xfrm>
            <a:off x="79792" y="2996952"/>
            <a:ext cx="2043936" cy="163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051720" y="2897758"/>
            <a:ext cx="738266" cy="523220"/>
          </a:xfrm>
          <a:prstGeom prst="rect">
            <a:avLst/>
          </a:prstGeom>
          <a:noFill/>
        </p:spPr>
        <p:txBody>
          <a:bodyPr wrap="square" rtlCol="0">
            <a:spAutoFit/>
          </a:bodyPr>
          <a:lstStyle/>
          <a:p>
            <a:pPr algn="ctr"/>
            <a:r>
              <a:rPr lang="en-GB" sz="1400" b="1" dirty="0" smtClean="0"/>
              <a:t>Grant data</a:t>
            </a:r>
            <a:endParaRPr lang="en-GB" sz="1400" b="1" dirty="0"/>
          </a:p>
        </p:txBody>
      </p:sp>
      <p:pic>
        <p:nvPicPr>
          <p:cNvPr id="16" name="Picture 2" descr="http://files.eprints.org/711/2/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2880347"/>
            <a:ext cx="1512168" cy="5195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91880" y="2627034"/>
            <a:ext cx="2160240" cy="3970318"/>
          </a:xfrm>
          <a:prstGeom prst="rect">
            <a:avLst/>
          </a:prstGeom>
          <a:noFill/>
        </p:spPr>
        <p:txBody>
          <a:bodyPr wrap="square" rtlCol="0">
            <a:spAutoFit/>
          </a:bodyPr>
          <a:lstStyle/>
          <a:p>
            <a:r>
              <a:rPr lang="en-GB" sz="1200" dirty="0" err="1"/>
              <a:t>ali:free_to_read</a:t>
            </a:r>
            <a:endParaRPr lang="en-GB" sz="1200" dirty="0"/>
          </a:p>
          <a:p>
            <a:r>
              <a:rPr lang="en-GB" sz="1200" b="1" dirty="0" err="1">
                <a:solidFill>
                  <a:srgbClr val="FF0000"/>
                </a:solidFill>
              </a:rPr>
              <a:t>ali:license_ref</a:t>
            </a:r>
            <a:endParaRPr lang="en-GB" sz="1200" b="1" dirty="0">
              <a:solidFill>
                <a:srgbClr val="FF0000"/>
              </a:solidFill>
            </a:endParaRPr>
          </a:p>
          <a:p>
            <a:r>
              <a:rPr lang="en-GB" sz="1200" dirty="0" err="1"/>
              <a:t>dc:coverage</a:t>
            </a:r>
            <a:endParaRPr lang="en-GB" sz="1200" dirty="0"/>
          </a:p>
          <a:p>
            <a:r>
              <a:rPr lang="en-GB" sz="1200" dirty="0" err="1">
                <a:solidFill>
                  <a:srgbClr val="00B0F0"/>
                </a:solidFill>
              </a:rPr>
              <a:t>dc:description</a:t>
            </a:r>
            <a:endParaRPr lang="en-GB" sz="1200" dirty="0">
              <a:solidFill>
                <a:srgbClr val="00B0F0"/>
              </a:solidFill>
            </a:endParaRPr>
          </a:p>
          <a:p>
            <a:r>
              <a:rPr lang="en-GB" sz="1200" dirty="0" err="1">
                <a:solidFill>
                  <a:srgbClr val="00B0F0"/>
                </a:solidFill>
              </a:rPr>
              <a:t>dc:format</a:t>
            </a:r>
            <a:endParaRPr lang="en-GB" sz="1200" dirty="0">
              <a:solidFill>
                <a:srgbClr val="00B0F0"/>
              </a:solidFill>
            </a:endParaRPr>
          </a:p>
          <a:p>
            <a:r>
              <a:rPr lang="en-GB" sz="1200" b="1" dirty="0" err="1">
                <a:solidFill>
                  <a:srgbClr val="FF0000"/>
                </a:solidFill>
              </a:rPr>
              <a:t>dc:identifier</a:t>
            </a:r>
            <a:endParaRPr lang="en-GB" sz="1200" b="1" dirty="0">
              <a:solidFill>
                <a:srgbClr val="FF0000"/>
              </a:solidFill>
            </a:endParaRPr>
          </a:p>
          <a:p>
            <a:r>
              <a:rPr lang="en-GB" sz="1200" b="1" dirty="0" err="1">
                <a:solidFill>
                  <a:srgbClr val="FF0000"/>
                </a:solidFill>
              </a:rPr>
              <a:t>dc:language</a:t>
            </a:r>
            <a:endParaRPr lang="en-GB" sz="1200" b="1" dirty="0">
              <a:solidFill>
                <a:srgbClr val="FF0000"/>
              </a:solidFill>
            </a:endParaRPr>
          </a:p>
          <a:p>
            <a:r>
              <a:rPr lang="en-GB" sz="1200" dirty="0" err="1">
                <a:solidFill>
                  <a:srgbClr val="00B0F0"/>
                </a:solidFill>
              </a:rPr>
              <a:t>dc:publisher</a:t>
            </a:r>
            <a:endParaRPr lang="en-GB" sz="1200" dirty="0">
              <a:solidFill>
                <a:srgbClr val="00B0F0"/>
              </a:solidFill>
            </a:endParaRPr>
          </a:p>
          <a:p>
            <a:r>
              <a:rPr lang="en-GB" sz="1200" dirty="0" err="1"/>
              <a:t>dc:relation</a:t>
            </a:r>
            <a:endParaRPr lang="en-GB" sz="1200" dirty="0"/>
          </a:p>
          <a:p>
            <a:r>
              <a:rPr lang="en-GB" sz="1200" b="1" dirty="0" err="1">
                <a:solidFill>
                  <a:srgbClr val="FF0000"/>
                </a:solidFill>
              </a:rPr>
              <a:t>dc:source</a:t>
            </a:r>
            <a:endParaRPr lang="en-GB" sz="1200" b="1" dirty="0">
              <a:solidFill>
                <a:srgbClr val="FF0000"/>
              </a:solidFill>
            </a:endParaRPr>
          </a:p>
          <a:p>
            <a:r>
              <a:rPr lang="en-GB" sz="1200" dirty="0" err="1">
                <a:solidFill>
                  <a:srgbClr val="00B0F0"/>
                </a:solidFill>
              </a:rPr>
              <a:t>dc:subject</a:t>
            </a:r>
            <a:endParaRPr lang="en-GB" sz="1200" dirty="0">
              <a:solidFill>
                <a:srgbClr val="00B0F0"/>
              </a:solidFill>
            </a:endParaRPr>
          </a:p>
          <a:p>
            <a:r>
              <a:rPr lang="en-GB" sz="1200" b="1" dirty="0" err="1">
                <a:solidFill>
                  <a:srgbClr val="FF0000"/>
                </a:solidFill>
              </a:rPr>
              <a:t>dc:title</a:t>
            </a:r>
            <a:endParaRPr lang="en-GB" sz="1200" b="1" dirty="0">
              <a:solidFill>
                <a:srgbClr val="FF0000"/>
              </a:solidFill>
            </a:endParaRPr>
          </a:p>
          <a:p>
            <a:r>
              <a:rPr lang="en-GB" sz="1200" b="1" dirty="0" err="1">
                <a:solidFill>
                  <a:srgbClr val="FF0000"/>
                </a:solidFill>
              </a:rPr>
              <a:t>dcterms:dateAccepted</a:t>
            </a:r>
            <a:endParaRPr lang="en-GB" sz="1200" b="1" dirty="0">
              <a:solidFill>
                <a:srgbClr val="FF0000"/>
              </a:solidFill>
            </a:endParaRPr>
          </a:p>
          <a:p>
            <a:r>
              <a:rPr lang="en-GB" sz="1200" dirty="0" err="1"/>
              <a:t>rioxxterms:apc</a:t>
            </a:r>
            <a:endParaRPr lang="en-GB" sz="1200" dirty="0"/>
          </a:p>
          <a:p>
            <a:r>
              <a:rPr lang="en-GB" sz="1200" b="1" dirty="0" err="1">
                <a:solidFill>
                  <a:srgbClr val="FF0000"/>
                </a:solidFill>
              </a:rPr>
              <a:t>rioxxterms:author</a:t>
            </a:r>
            <a:endParaRPr lang="en-GB" sz="1200" b="1" dirty="0">
              <a:solidFill>
                <a:srgbClr val="FF0000"/>
              </a:solidFill>
            </a:endParaRPr>
          </a:p>
          <a:p>
            <a:r>
              <a:rPr lang="en-GB" sz="1200" dirty="0" err="1"/>
              <a:t>rioxxterms:contributor</a:t>
            </a:r>
            <a:endParaRPr lang="en-GB" sz="1200" dirty="0"/>
          </a:p>
          <a:p>
            <a:r>
              <a:rPr lang="en-GB" sz="1200" b="1" dirty="0" err="1">
                <a:solidFill>
                  <a:srgbClr val="FF0000"/>
                </a:solidFill>
              </a:rPr>
              <a:t>rioxxterms:project</a:t>
            </a:r>
            <a:endParaRPr lang="en-GB" sz="1200" b="1" dirty="0">
              <a:solidFill>
                <a:srgbClr val="FF0000"/>
              </a:solidFill>
            </a:endParaRPr>
          </a:p>
          <a:p>
            <a:r>
              <a:rPr lang="en-GB" sz="1200" dirty="0" err="1"/>
              <a:t>rioxxterms:publication_date</a:t>
            </a:r>
            <a:endParaRPr lang="en-GB" sz="1200" dirty="0"/>
          </a:p>
          <a:p>
            <a:r>
              <a:rPr lang="en-GB" sz="1200" b="1" dirty="0" err="1">
                <a:solidFill>
                  <a:srgbClr val="FF0000"/>
                </a:solidFill>
              </a:rPr>
              <a:t>rioxxterms:type</a:t>
            </a:r>
            <a:endParaRPr lang="en-GB" sz="1200" b="1" dirty="0">
              <a:solidFill>
                <a:srgbClr val="FF0000"/>
              </a:solidFill>
            </a:endParaRPr>
          </a:p>
          <a:p>
            <a:r>
              <a:rPr lang="en-GB" sz="1200" b="1" dirty="0" err="1">
                <a:solidFill>
                  <a:srgbClr val="FF0000"/>
                </a:solidFill>
              </a:rPr>
              <a:t>rioxxterms:version</a:t>
            </a:r>
            <a:endParaRPr lang="en-GB" sz="1200" b="1" dirty="0">
              <a:solidFill>
                <a:srgbClr val="FF0000"/>
              </a:solidFill>
            </a:endParaRPr>
          </a:p>
          <a:p>
            <a:r>
              <a:rPr lang="en-GB" sz="1200" dirty="0" err="1">
                <a:solidFill>
                  <a:srgbClr val="00B0F0"/>
                </a:solidFill>
              </a:rPr>
              <a:t>rioxxterms:version_of_record</a:t>
            </a:r>
            <a:endParaRPr lang="en-GB" sz="1200" dirty="0">
              <a:solidFill>
                <a:srgbClr val="00B0F0"/>
              </a:solidFill>
            </a:endParaRPr>
          </a:p>
        </p:txBody>
      </p:sp>
      <p:sp>
        <p:nvSpPr>
          <p:cNvPr id="18" name="Bent Arrow 17"/>
          <p:cNvSpPr/>
          <p:nvPr/>
        </p:nvSpPr>
        <p:spPr>
          <a:xfrm rot="5400000">
            <a:off x="6012160" y="1124744"/>
            <a:ext cx="1584176" cy="1584176"/>
          </a:xfrm>
          <a:prstGeom prst="bentArrow">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23" name="Picture 2" descr="ORCID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868" y="1651273"/>
            <a:ext cx="1333500" cy="409575"/>
          </a:xfrm>
          <a:prstGeom prst="rect">
            <a:avLst/>
          </a:prstGeom>
          <a:noFill/>
          <a:extLst>
            <a:ext uri="{909E8E84-426E-40DD-AFC4-6F175D3DCCD1}">
              <a14:hiddenFill xmlns:a14="http://schemas.microsoft.com/office/drawing/2010/main">
                <a:solidFill>
                  <a:srgbClr val="FFFFFF"/>
                </a:solidFill>
              </a14:hiddenFill>
            </a:ext>
          </a:extLst>
        </p:spPr>
      </p:pic>
      <p:sp>
        <p:nvSpPr>
          <p:cNvPr id="25" name="Bent Arrow 24"/>
          <p:cNvSpPr/>
          <p:nvPr/>
        </p:nvSpPr>
        <p:spPr>
          <a:xfrm rot="16200000" flipV="1">
            <a:off x="6012072" y="3571450"/>
            <a:ext cx="1584176" cy="1584000"/>
          </a:xfrm>
          <a:prstGeom prst="bentArrow">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6477319" y="4078813"/>
            <a:ext cx="1479057" cy="646331"/>
          </a:xfrm>
          <a:prstGeom prst="rect">
            <a:avLst/>
          </a:prstGeom>
          <a:solidFill>
            <a:schemeClr val="bg1"/>
          </a:solidFill>
        </p:spPr>
        <p:txBody>
          <a:bodyPr wrap="square">
            <a:spAutoFit/>
          </a:bodyPr>
          <a:lstStyle/>
          <a:p>
            <a:pPr algn="ctr"/>
            <a:r>
              <a:rPr lang="en-GB" sz="1200" b="1" dirty="0"/>
              <a:t>File transfer + metadata mapped to RIOXX</a:t>
            </a:r>
          </a:p>
        </p:txBody>
      </p:sp>
      <p:pic>
        <p:nvPicPr>
          <p:cNvPr id="5122" name="Picture 2" descr="http://edina.ac.uk/assets/rioxx_logo.png"/>
          <p:cNvPicPr>
            <a:picLocks noChangeAspect="1" noChangeArrowheads="1"/>
          </p:cNvPicPr>
          <p:nvPr/>
        </p:nvPicPr>
        <p:blipFill rotWithShape="1">
          <a:blip r:embed="rId7">
            <a:extLst>
              <a:ext uri="{28A0092B-C50C-407E-A947-70E740481C1C}">
                <a14:useLocalDpi xmlns:a14="http://schemas.microsoft.com/office/drawing/2010/main" val="0"/>
              </a:ext>
            </a:extLst>
          </a:blip>
          <a:srcRect b="42118"/>
          <a:stretch/>
        </p:blipFill>
        <p:spPr bwMode="auto">
          <a:xfrm>
            <a:off x="3556493" y="1529488"/>
            <a:ext cx="1499245" cy="387344"/>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3"/>
          <p:cNvSpPr>
            <a:spLocks noGrp="1"/>
          </p:cNvSpPr>
          <p:nvPr>
            <p:ph sz="half" idx="2"/>
          </p:nvPr>
        </p:nvSpPr>
        <p:spPr>
          <a:xfrm>
            <a:off x="-22396" y="5912076"/>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pic>
        <p:nvPicPr>
          <p:cNvPr id="17" name="Picture 16"/>
          <p:cNvPicPr/>
          <p:nvPr/>
        </p:nvPicPr>
        <p:blipFill rotWithShape="1">
          <a:blip r:embed="rId8"/>
          <a:srcRect l="23598" t="17136" r="50975" b="58933"/>
          <a:stretch/>
        </p:blipFill>
        <p:spPr bwMode="auto">
          <a:xfrm>
            <a:off x="211346" y="524052"/>
            <a:ext cx="2325045" cy="1230891"/>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7268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p:cNvPr>
          <p:cNvPicPr>
            <a:picLocks noChangeAspect="1"/>
          </p:cNvPicPr>
          <p:nvPr/>
        </p:nvPicPr>
        <p:blipFill rotWithShape="1">
          <a:blip r:embed="rId3"/>
          <a:srcRect t="16156"/>
          <a:stretch/>
        </p:blipFill>
        <p:spPr>
          <a:xfrm>
            <a:off x="179512" y="1419826"/>
            <a:ext cx="5385445" cy="5438174"/>
          </a:xfrm>
          <a:prstGeom prst="rect">
            <a:avLst/>
          </a:prstGeom>
        </p:spPr>
      </p:pic>
      <p:pic>
        <p:nvPicPr>
          <p:cNvPr id="5" name="Picture 4"/>
          <p:cNvPicPr>
            <a:picLocks noChangeAspect="1"/>
          </p:cNvPicPr>
          <p:nvPr/>
        </p:nvPicPr>
        <p:blipFill>
          <a:blip r:embed="rId4"/>
          <a:stretch>
            <a:fillRect/>
          </a:stretch>
        </p:blipFill>
        <p:spPr>
          <a:xfrm>
            <a:off x="2483768" y="-27384"/>
            <a:ext cx="7534275" cy="1600200"/>
          </a:xfrm>
          <a:prstGeom prst="rect">
            <a:avLst/>
          </a:prstGeom>
          <a:ln>
            <a:solidFill>
              <a:schemeClr val="accent1">
                <a:shade val="95000"/>
                <a:satMod val="105000"/>
              </a:schemeClr>
            </a:solidFill>
          </a:ln>
        </p:spPr>
      </p:pic>
      <p:pic>
        <p:nvPicPr>
          <p:cNvPr id="4098" name="Picture 2" descr="http://edina.ac.uk/assets/rioxx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564904"/>
            <a:ext cx="2219325" cy="9906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4168874" y="3869240"/>
            <a:ext cx="4838700" cy="1133475"/>
          </a:xfrm>
          <a:prstGeom prst="rect">
            <a:avLst/>
          </a:prstGeom>
        </p:spPr>
      </p:pic>
      <p:sp>
        <p:nvSpPr>
          <p:cNvPr id="8" name="Content Placeholder 3"/>
          <p:cNvSpPr>
            <a:spLocks noGrp="1"/>
          </p:cNvSpPr>
          <p:nvPr>
            <p:ph sz="half" idx="2"/>
          </p:nvPr>
        </p:nvSpPr>
        <p:spPr>
          <a:xfrm>
            <a:off x="5615082" y="5877272"/>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276356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EPrints</a:t>
            </a:r>
            <a:r>
              <a:rPr lang="en-GB" dirty="0" smtClean="0"/>
              <a:t> and </a:t>
            </a:r>
            <a:r>
              <a:rPr lang="en-GB" dirty="0" err="1" smtClean="0"/>
              <a:t>ORCiD</a:t>
            </a:r>
            <a:endParaRPr lang="en-GB" dirty="0"/>
          </a:p>
        </p:txBody>
      </p:sp>
      <p:pic>
        <p:nvPicPr>
          <p:cNvPr id="5" name="Picture 4"/>
          <p:cNvPicPr>
            <a:picLocks noChangeAspect="1"/>
          </p:cNvPicPr>
          <p:nvPr/>
        </p:nvPicPr>
        <p:blipFill>
          <a:blip r:embed="rId2"/>
          <a:stretch>
            <a:fillRect/>
          </a:stretch>
        </p:blipFill>
        <p:spPr>
          <a:xfrm>
            <a:off x="9030" y="4641650"/>
            <a:ext cx="8121352" cy="1811686"/>
          </a:xfrm>
          <a:prstGeom prst="rect">
            <a:avLst/>
          </a:prstGeom>
        </p:spPr>
      </p:pic>
      <p:sp>
        <p:nvSpPr>
          <p:cNvPr id="6" name="Rectangle 5"/>
          <p:cNvSpPr/>
          <p:nvPr/>
        </p:nvSpPr>
        <p:spPr>
          <a:xfrm>
            <a:off x="0" y="6392814"/>
            <a:ext cx="4660250" cy="369332"/>
          </a:xfrm>
          <a:prstGeom prst="rect">
            <a:avLst/>
          </a:prstGeom>
        </p:spPr>
        <p:txBody>
          <a:bodyPr wrap="none">
            <a:spAutoFit/>
          </a:bodyPr>
          <a:lstStyle/>
          <a:p>
            <a:r>
              <a:rPr lang="en-GB" dirty="0">
                <a:hlinkClick r:id="rId3"/>
              </a:rPr>
              <a:t>https://</a:t>
            </a:r>
            <a:r>
              <a:rPr lang="en-GB" dirty="0" smtClean="0">
                <a:hlinkClick r:id="rId3"/>
              </a:rPr>
              <a:t>wiki.eprints.org/w/ORCID_connector</a:t>
            </a:r>
            <a:r>
              <a:rPr lang="en-GB" dirty="0" smtClean="0"/>
              <a:t> </a:t>
            </a:r>
          </a:p>
        </p:txBody>
      </p:sp>
      <p:sp>
        <p:nvSpPr>
          <p:cNvPr id="7" name="Rectangle 6"/>
          <p:cNvSpPr/>
          <p:nvPr/>
        </p:nvSpPr>
        <p:spPr>
          <a:xfrm>
            <a:off x="611560" y="1366555"/>
            <a:ext cx="8013576" cy="923330"/>
          </a:xfrm>
          <a:prstGeom prst="rect">
            <a:avLst/>
          </a:prstGeom>
        </p:spPr>
        <p:txBody>
          <a:bodyPr wrap="square">
            <a:spAutoFit/>
          </a:bodyPr>
          <a:lstStyle/>
          <a:p>
            <a:r>
              <a:rPr lang="en-GB" dirty="0">
                <a:solidFill>
                  <a:srgbClr val="252525"/>
                </a:solidFill>
                <a:latin typeface="Arial" panose="020B0604020202020204" pitchFamily="34" charset="0"/>
              </a:rPr>
              <a:t>doesn't seem to be a 'best practice' approach that has been adopted </a:t>
            </a:r>
            <a:r>
              <a:rPr lang="en-GB" dirty="0" smtClean="0">
                <a:solidFill>
                  <a:srgbClr val="252525"/>
                </a:solidFill>
                <a:latin typeface="Arial" panose="020B0604020202020204" pitchFamily="34" charset="0"/>
              </a:rPr>
              <a:t>widely (April 2016)</a:t>
            </a:r>
          </a:p>
          <a:p>
            <a:r>
              <a:rPr lang="en-GB" dirty="0">
                <a:hlinkClick r:id="rId4"/>
              </a:rPr>
              <a:t>https://wiki.eprints.org/w/ORCID</a:t>
            </a:r>
            <a:r>
              <a:rPr lang="en-GB" dirty="0"/>
              <a:t> </a:t>
            </a:r>
          </a:p>
        </p:txBody>
      </p:sp>
      <p:pic>
        <p:nvPicPr>
          <p:cNvPr id="8" name="Picture 7">
            <a:hlinkClick r:id="rId5"/>
          </p:cNvPr>
          <p:cNvPicPr>
            <a:picLocks noChangeAspect="1"/>
          </p:cNvPicPr>
          <p:nvPr/>
        </p:nvPicPr>
        <p:blipFill>
          <a:blip r:embed="rId6"/>
          <a:stretch>
            <a:fillRect/>
          </a:stretch>
        </p:blipFill>
        <p:spPr>
          <a:xfrm>
            <a:off x="581025" y="2481262"/>
            <a:ext cx="7981950" cy="1895475"/>
          </a:xfrm>
          <a:prstGeom prst="rect">
            <a:avLst/>
          </a:prstGeom>
        </p:spPr>
      </p:pic>
      <p:sp>
        <p:nvSpPr>
          <p:cNvPr id="10" name="Content Placeholder 3"/>
          <p:cNvSpPr>
            <a:spLocks noGrp="1"/>
          </p:cNvSpPr>
          <p:nvPr>
            <p:ph sz="half" idx="2"/>
          </p:nvPr>
        </p:nvSpPr>
        <p:spPr>
          <a:xfrm>
            <a:off x="7272300" y="155067"/>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1988527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sz="half" idx="1"/>
          </p:nvPr>
        </p:nvSpPr>
        <p:spPr/>
        <p:txBody>
          <a:bodyPr/>
          <a:lstStyle/>
          <a:p>
            <a:endParaRPr lang="en-IE"/>
          </a:p>
        </p:txBody>
      </p:sp>
      <p:sp>
        <p:nvSpPr>
          <p:cNvPr id="4" name="Content Placeholder 3"/>
          <p:cNvSpPr>
            <a:spLocks noGrp="1"/>
          </p:cNvSpPr>
          <p:nvPr>
            <p:ph sz="half" idx="2"/>
          </p:nvPr>
        </p:nvSpPr>
        <p:spPr/>
        <p:txBody>
          <a:bodyPr/>
          <a:lstStyle/>
          <a:p>
            <a:endParaRPr lang="en-IE"/>
          </a:p>
        </p:txBody>
      </p:sp>
      <p:pic>
        <p:nvPicPr>
          <p:cNvPr id="5122" name="Picture 2" descr="https://c1.staticflickr.com/1/369/19148671426_9938d66f74_b.jpg"/>
          <p:cNvPicPr>
            <a:picLocks noChangeAspect="1" noChangeArrowheads="1"/>
          </p:cNvPicPr>
          <p:nvPr/>
        </p:nvPicPr>
        <p:blipFill rotWithShape="1">
          <a:blip r:embed="rId2">
            <a:extLst>
              <a:ext uri="{28A0092B-C50C-407E-A947-70E740481C1C}">
                <a14:useLocalDpi xmlns:a14="http://schemas.microsoft.com/office/drawing/2010/main" val="0"/>
              </a:ext>
            </a:extLst>
          </a:blip>
          <a:srcRect l="6361" t="-2625" r="21742" b="2625"/>
          <a:stretch/>
        </p:blipFill>
        <p:spPr bwMode="auto">
          <a:xfrm>
            <a:off x="0" y="-324699"/>
            <a:ext cx="9180512" cy="7182699"/>
          </a:xfrm>
          <a:prstGeom prst="rect">
            <a:avLst/>
          </a:prstGeom>
          <a:solidFill>
            <a:schemeClr val="bg1"/>
          </a:solidFill>
        </p:spPr>
      </p:pic>
      <p:sp>
        <p:nvSpPr>
          <p:cNvPr id="7" name="Title 1"/>
          <p:cNvSpPr txBox="1">
            <a:spLocks/>
          </p:cNvSpPr>
          <p:nvPr/>
        </p:nvSpPr>
        <p:spPr>
          <a:xfrm>
            <a:off x="403920" y="427038"/>
            <a:ext cx="8373616" cy="1143000"/>
          </a:xfrm>
          <a:prstGeom prst="rect">
            <a:avLst/>
          </a:prstGeom>
        </p:spPr>
        <p:txBody>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r>
              <a:rPr lang="en-GB" smtClean="0"/>
              <a:t>Overview</a:t>
            </a:r>
            <a:endParaRPr lang="en-GB" dirty="0"/>
          </a:p>
        </p:txBody>
      </p:sp>
      <p:sp>
        <p:nvSpPr>
          <p:cNvPr id="8" name="Content Placeholder 2"/>
          <p:cNvSpPr txBox="1">
            <a:spLocks/>
          </p:cNvSpPr>
          <p:nvPr/>
        </p:nvSpPr>
        <p:spPr>
          <a:xfrm>
            <a:off x="475928" y="1752601"/>
            <a:ext cx="5896272" cy="2540495"/>
          </a:xfrm>
          <a:prstGeom prst="rect">
            <a:avLst/>
          </a:prstGeom>
          <a:solidFill>
            <a:schemeClr val="bg1">
              <a:alpha val="30000"/>
            </a:schemeClr>
          </a:solidFill>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dirty="0" smtClean="0"/>
              <a:t>Carrots and sticks</a:t>
            </a:r>
          </a:p>
          <a:p>
            <a:r>
              <a:rPr lang="en-GB" dirty="0" smtClean="0"/>
              <a:t>Building a research infrastructure</a:t>
            </a:r>
          </a:p>
          <a:p>
            <a:r>
              <a:rPr lang="en-GB" dirty="0" smtClean="0"/>
              <a:t>Technical</a:t>
            </a:r>
          </a:p>
          <a:p>
            <a:r>
              <a:rPr lang="en-GB" dirty="0" smtClean="0"/>
              <a:t>Social media</a:t>
            </a:r>
          </a:p>
          <a:p>
            <a:r>
              <a:rPr lang="en-GB" dirty="0" smtClean="0"/>
              <a:t>Metrics</a:t>
            </a:r>
          </a:p>
          <a:p>
            <a:endParaRPr lang="en-GB" dirty="0" smtClean="0"/>
          </a:p>
          <a:p>
            <a:endParaRPr lang="en-GB" dirty="0"/>
          </a:p>
        </p:txBody>
      </p:sp>
    </p:spTree>
    <p:extLst>
      <p:ext uri="{BB962C8B-B14F-4D97-AF65-F5344CB8AC3E}">
        <p14:creationId xmlns:p14="http://schemas.microsoft.com/office/powerpoint/2010/main" val="1870477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7/79/Hadrian's_Wall_near_Caw_Gap_-_geograph.org.uk_-_10686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Social media</a:t>
            </a:r>
            <a:endParaRPr lang="en-GB" dirty="0"/>
          </a:p>
        </p:txBody>
      </p:sp>
      <p:sp>
        <p:nvSpPr>
          <p:cNvPr id="4" name="Content Placeholder 3"/>
          <p:cNvSpPr>
            <a:spLocks noGrp="1"/>
          </p:cNvSpPr>
          <p:nvPr>
            <p:ph sz="half" idx="2"/>
          </p:nvPr>
        </p:nvSpPr>
        <p:spPr>
          <a:xfrm>
            <a:off x="7272300" y="155067"/>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3615095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OA and impact</a:t>
            </a:r>
            <a:endParaRPr lang="en-GB" dirty="0"/>
          </a:p>
        </p:txBody>
      </p:sp>
      <p:sp>
        <p:nvSpPr>
          <p:cNvPr id="5" name="Content Placeholder 2"/>
          <p:cNvSpPr txBox="1">
            <a:spLocks/>
          </p:cNvSpPr>
          <p:nvPr/>
        </p:nvSpPr>
        <p:spPr>
          <a:xfrm>
            <a:off x="323528" y="1196752"/>
            <a:ext cx="4752528" cy="360040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dirty="0" smtClean="0"/>
              <a:t>Fundamentals of research</a:t>
            </a:r>
          </a:p>
          <a:p>
            <a:r>
              <a:rPr lang="en-GB" sz="2400" dirty="0" smtClean="0"/>
              <a:t>REF impact agenda</a:t>
            </a:r>
          </a:p>
          <a:p>
            <a:r>
              <a:rPr lang="en-GB" sz="2400" dirty="0" smtClean="0"/>
              <a:t>Increases efficiency of research process</a:t>
            </a:r>
          </a:p>
          <a:p>
            <a:r>
              <a:rPr lang="en-GB" sz="2400" dirty="0" smtClean="0"/>
              <a:t>Evidence of increased citation</a:t>
            </a:r>
          </a:p>
          <a:p>
            <a:r>
              <a:rPr lang="en-GB" sz="2400" dirty="0"/>
              <a:t>The Open Access Citation Advantage Service - </a:t>
            </a:r>
            <a:r>
              <a:rPr lang="en-GB" sz="2400" dirty="0">
                <a:hlinkClick r:id="rId3"/>
              </a:rPr>
              <a:t>http://sparceurope.org/oaca</a:t>
            </a:r>
            <a:r>
              <a:rPr lang="en-GB" sz="2400" dirty="0" smtClean="0">
                <a:hlinkClick r:id="rId3"/>
              </a:rPr>
              <a:t>/</a:t>
            </a:r>
            <a:r>
              <a:rPr lang="en-GB" sz="2400" dirty="0" smtClean="0"/>
              <a:t> </a:t>
            </a:r>
            <a:endParaRPr lang="en-GB" sz="2400" i="1" dirty="0" smtClean="0"/>
          </a:p>
        </p:txBody>
      </p:sp>
      <p:sp>
        <p:nvSpPr>
          <p:cNvPr id="7" name="Rectangle 6"/>
          <p:cNvSpPr/>
          <p:nvPr/>
        </p:nvSpPr>
        <p:spPr>
          <a:xfrm>
            <a:off x="395536" y="4955103"/>
            <a:ext cx="6624736" cy="1354217"/>
          </a:xfrm>
          <a:prstGeom prst="rect">
            <a:avLst/>
          </a:prstGeom>
        </p:spPr>
        <p:txBody>
          <a:bodyPr wrap="square">
            <a:spAutoFit/>
          </a:bodyPr>
          <a:lstStyle/>
          <a:p>
            <a:r>
              <a:rPr lang="en-GB" sz="1600" i="1" dirty="0">
                <a:solidFill>
                  <a:schemeClr val="accent1"/>
                </a:solidFill>
              </a:rPr>
              <a:t>As scholarly communication moves increasingly online, more indicators have become available: how many times an article has been bookmarked, blogged about, cited in Wikipedia and so on. These metrics can be considered </a:t>
            </a:r>
            <a:r>
              <a:rPr lang="en-GB" sz="1600" i="1" dirty="0" err="1">
                <a:solidFill>
                  <a:schemeClr val="accent1"/>
                </a:solidFill>
              </a:rPr>
              <a:t>altmetrics</a:t>
            </a:r>
            <a:r>
              <a:rPr lang="en-GB" sz="1600" i="1" dirty="0">
                <a:solidFill>
                  <a:schemeClr val="accent1"/>
                </a:solidFill>
              </a:rPr>
              <a:t> – alternative metrics of impact. </a:t>
            </a:r>
            <a:r>
              <a:rPr lang="en-GB" dirty="0"/>
              <a:t>(</a:t>
            </a:r>
            <a:r>
              <a:rPr lang="en-GB" u="sng" dirty="0" err="1">
                <a:hlinkClick r:id="rId4"/>
              </a:rPr>
              <a:t>Piwowar</a:t>
            </a:r>
            <a:r>
              <a:rPr lang="en-GB" u="sng" dirty="0">
                <a:hlinkClick r:id="rId4"/>
              </a:rPr>
              <a:t> 2013</a:t>
            </a:r>
            <a:r>
              <a:rPr lang="en-GB" dirty="0"/>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789" y="1354321"/>
            <a:ext cx="3841707" cy="2362711"/>
          </a:xfrm>
          <a:prstGeom prst="rect">
            <a:avLst/>
          </a:prstGeom>
        </p:spPr>
      </p:pic>
    </p:spTree>
    <p:extLst>
      <p:ext uri="{BB962C8B-B14F-4D97-AF65-F5344CB8AC3E}">
        <p14:creationId xmlns:p14="http://schemas.microsoft.com/office/powerpoint/2010/main" val="1365548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51520" y="5728295"/>
            <a:ext cx="3686175" cy="914400"/>
          </a:xfrm>
          <a:prstGeom prst="rect">
            <a:avLst/>
          </a:prstGeom>
        </p:spPr>
      </p:pic>
      <p:sp>
        <p:nvSpPr>
          <p:cNvPr id="2" name="Title 1"/>
          <p:cNvSpPr>
            <a:spLocks noGrp="1"/>
          </p:cNvSpPr>
          <p:nvPr>
            <p:ph type="title"/>
          </p:nvPr>
        </p:nvSpPr>
        <p:spPr/>
        <p:txBody>
          <a:bodyPr/>
          <a:lstStyle/>
          <a:p>
            <a:r>
              <a:rPr lang="en-GB" dirty="0" smtClean="0"/>
              <a:t>Online networks</a:t>
            </a:r>
            <a:endParaRPr lang="en-GB" dirty="0"/>
          </a:p>
        </p:txBody>
      </p:sp>
      <p:sp>
        <p:nvSpPr>
          <p:cNvPr id="5" name="Rectangle 4"/>
          <p:cNvSpPr/>
          <p:nvPr/>
        </p:nvSpPr>
        <p:spPr>
          <a:xfrm>
            <a:off x="107504" y="1197913"/>
            <a:ext cx="8640960" cy="400110"/>
          </a:xfrm>
          <a:prstGeom prst="rect">
            <a:avLst/>
          </a:prstGeom>
        </p:spPr>
        <p:txBody>
          <a:bodyPr wrap="square">
            <a:spAutoFit/>
          </a:bodyPr>
          <a:lstStyle/>
          <a:p>
            <a:r>
              <a:rPr lang="en-GB" sz="2000" dirty="0">
                <a:hlinkClick r:id="rId4"/>
              </a:rPr>
              <a:t>https://</a:t>
            </a:r>
            <a:r>
              <a:rPr lang="en-GB" sz="2000" dirty="0" smtClean="0">
                <a:hlinkClick r:id="rId4"/>
              </a:rPr>
              <a:t>twitter.com/BeckettResearch/lists/leeds-beckett-university/members</a:t>
            </a:r>
            <a:r>
              <a:rPr lang="en-GB" sz="2000" dirty="0" smtClean="0"/>
              <a:t> </a:t>
            </a:r>
            <a:endParaRPr lang="en-GB" sz="2000" dirty="0"/>
          </a:p>
        </p:txBody>
      </p:sp>
      <p:pic>
        <p:nvPicPr>
          <p:cNvPr id="6" name="Picture 5"/>
          <p:cNvPicPr>
            <a:picLocks noChangeAspect="1"/>
          </p:cNvPicPr>
          <p:nvPr/>
        </p:nvPicPr>
        <p:blipFill>
          <a:blip r:embed="rId5"/>
          <a:stretch>
            <a:fillRect/>
          </a:stretch>
        </p:blipFill>
        <p:spPr>
          <a:xfrm>
            <a:off x="323528" y="3078857"/>
            <a:ext cx="3800475" cy="638175"/>
          </a:xfrm>
          <a:prstGeom prst="rect">
            <a:avLst/>
          </a:prstGeom>
        </p:spPr>
      </p:pic>
      <p:pic>
        <p:nvPicPr>
          <p:cNvPr id="7" name="Picture 6"/>
          <p:cNvPicPr>
            <a:picLocks noChangeAspect="1"/>
          </p:cNvPicPr>
          <p:nvPr/>
        </p:nvPicPr>
        <p:blipFill>
          <a:blip r:embed="rId6"/>
          <a:stretch>
            <a:fillRect/>
          </a:stretch>
        </p:blipFill>
        <p:spPr>
          <a:xfrm>
            <a:off x="899592" y="3760837"/>
            <a:ext cx="3800475" cy="676275"/>
          </a:xfrm>
          <a:prstGeom prst="rect">
            <a:avLst/>
          </a:prstGeom>
        </p:spPr>
      </p:pic>
      <p:pic>
        <p:nvPicPr>
          <p:cNvPr id="8" name="Picture 7"/>
          <p:cNvPicPr>
            <a:picLocks noChangeAspect="1"/>
          </p:cNvPicPr>
          <p:nvPr/>
        </p:nvPicPr>
        <p:blipFill>
          <a:blip r:embed="rId7"/>
          <a:stretch>
            <a:fillRect/>
          </a:stretch>
        </p:blipFill>
        <p:spPr>
          <a:xfrm>
            <a:off x="702568" y="4597499"/>
            <a:ext cx="3581400" cy="847725"/>
          </a:xfrm>
          <a:prstGeom prst="rect">
            <a:avLst/>
          </a:prstGeom>
        </p:spPr>
      </p:pic>
      <p:pic>
        <p:nvPicPr>
          <p:cNvPr id="9" name="Picture 8"/>
          <p:cNvPicPr>
            <a:picLocks noChangeAspect="1"/>
          </p:cNvPicPr>
          <p:nvPr/>
        </p:nvPicPr>
        <p:blipFill>
          <a:blip r:embed="rId8"/>
          <a:stretch>
            <a:fillRect/>
          </a:stretch>
        </p:blipFill>
        <p:spPr>
          <a:xfrm>
            <a:off x="4427984" y="2631182"/>
            <a:ext cx="3943350" cy="1085850"/>
          </a:xfrm>
          <a:prstGeom prst="rect">
            <a:avLst/>
          </a:prstGeom>
        </p:spPr>
      </p:pic>
      <p:pic>
        <p:nvPicPr>
          <p:cNvPr id="11" name="Picture 10"/>
          <p:cNvPicPr>
            <a:picLocks noChangeAspect="1"/>
          </p:cNvPicPr>
          <p:nvPr/>
        </p:nvPicPr>
        <p:blipFill>
          <a:blip r:embed="rId9"/>
          <a:stretch>
            <a:fillRect/>
          </a:stretch>
        </p:blipFill>
        <p:spPr>
          <a:xfrm>
            <a:off x="4798422" y="3761978"/>
            <a:ext cx="3857625" cy="819150"/>
          </a:xfrm>
          <a:prstGeom prst="rect">
            <a:avLst/>
          </a:prstGeom>
        </p:spPr>
      </p:pic>
      <p:pic>
        <p:nvPicPr>
          <p:cNvPr id="12" name="Picture 11"/>
          <p:cNvPicPr>
            <a:picLocks noChangeAspect="1"/>
          </p:cNvPicPr>
          <p:nvPr/>
        </p:nvPicPr>
        <p:blipFill>
          <a:blip r:embed="rId10"/>
          <a:stretch>
            <a:fillRect/>
          </a:stretch>
        </p:blipFill>
        <p:spPr>
          <a:xfrm>
            <a:off x="4438328" y="4653136"/>
            <a:ext cx="3600450" cy="762000"/>
          </a:xfrm>
          <a:prstGeom prst="rect">
            <a:avLst/>
          </a:prstGeom>
        </p:spPr>
      </p:pic>
      <p:pic>
        <p:nvPicPr>
          <p:cNvPr id="3" name="Picture 2"/>
          <p:cNvPicPr>
            <a:picLocks noChangeAspect="1"/>
          </p:cNvPicPr>
          <p:nvPr/>
        </p:nvPicPr>
        <p:blipFill>
          <a:blip r:embed="rId11"/>
          <a:stretch>
            <a:fillRect/>
          </a:stretch>
        </p:blipFill>
        <p:spPr>
          <a:xfrm>
            <a:off x="206524" y="1682502"/>
            <a:ext cx="2781300" cy="1314450"/>
          </a:xfrm>
          <a:prstGeom prst="rect">
            <a:avLst/>
          </a:prstGeom>
        </p:spPr>
      </p:pic>
      <p:pic>
        <p:nvPicPr>
          <p:cNvPr id="4" name="Picture 3"/>
          <p:cNvPicPr>
            <a:picLocks noChangeAspect="1"/>
          </p:cNvPicPr>
          <p:nvPr/>
        </p:nvPicPr>
        <p:blipFill>
          <a:blip r:embed="rId12"/>
          <a:stretch>
            <a:fillRect/>
          </a:stretch>
        </p:blipFill>
        <p:spPr>
          <a:xfrm>
            <a:off x="3491880" y="5461595"/>
            <a:ext cx="3467100" cy="723900"/>
          </a:xfrm>
          <a:prstGeom prst="rect">
            <a:avLst/>
          </a:prstGeom>
        </p:spPr>
      </p:pic>
      <p:pic>
        <p:nvPicPr>
          <p:cNvPr id="13" name="Picture 12"/>
          <p:cNvPicPr>
            <a:picLocks noChangeAspect="1"/>
          </p:cNvPicPr>
          <p:nvPr/>
        </p:nvPicPr>
        <p:blipFill>
          <a:blip r:embed="rId13"/>
          <a:stretch>
            <a:fillRect/>
          </a:stretch>
        </p:blipFill>
        <p:spPr>
          <a:xfrm>
            <a:off x="2996580" y="1747528"/>
            <a:ext cx="3962400" cy="838200"/>
          </a:xfrm>
          <a:prstGeom prst="rect">
            <a:avLst/>
          </a:prstGeom>
        </p:spPr>
      </p:pic>
      <p:sp>
        <p:nvSpPr>
          <p:cNvPr id="15" name="Content Placeholder 3"/>
          <p:cNvSpPr>
            <a:spLocks noGrp="1"/>
          </p:cNvSpPr>
          <p:nvPr>
            <p:ph sz="half" idx="2"/>
          </p:nvPr>
        </p:nvSpPr>
        <p:spPr>
          <a:xfrm>
            <a:off x="7272300" y="155067"/>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3191621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Social Media for Academics</a:t>
            </a:r>
            <a:endParaRPr lang="en-IE" dirty="0"/>
          </a:p>
        </p:txBody>
      </p:sp>
      <p:pic>
        <p:nvPicPr>
          <p:cNvPr id="1026" name="Picture 2" descr="https://markcarrigan.files.wordpress.com/2015/10/51kbfc6sgol-_sx399_bo1204203200_.jpg?w=401&amp;h=500&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3819525"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5959252"/>
            <a:ext cx="4572000" cy="646331"/>
          </a:xfrm>
          <a:prstGeom prst="rect">
            <a:avLst/>
          </a:prstGeom>
        </p:spPr>
        <p:txBody>
          <a:bodyPr>
            <a:spAutoFit/>
          </a:bodyPr>
          <a:lstStyle/>
          <a:p>
            <a:r>
              <a:rPr lang="en-IE" dirty="0">
                <a:hlinkClick r:id="rId3"/>
              </a:rPr>
              <a:t>https://</a:t>
            </a:r>
            <a:r>
              <a:rPr lang="en-IE" dirty="0" smtClean="0">
                <a:hlinkClick r:id="rId3"/>
              </a:rPr>
              <a:t>uk.sagepub.com/en-gb/eur/social-media-for-academics/book243690</a:t>
            </a:r>
            <a:r>
              <a:rPr lang="en-IE" dirty="0" smtClean="0"/>
              <a:t> </a:t>
            </a:r>
            <a:endParaRPr lang="en-IE" dirty="0"/>
          </a:p>
        </p:txBody>
      </p:sp>
      <p:sp>
        <p:nvSpPr>
          <p:cNvPr id="6" name="Rectangle 5"/>
          <p:cNvSpPr/>
          <p:nvPr/>
        </p:nvSpPr>
        <p:spPr>
          <a:xfrm>
            <a:off x="4499992" y="1596856"/>
            <a:ext cx="4248472" cy="3416320"/>
          </a:xfrm>
          <a:prstGeom prst="rect">
            <a:avLst/>
          </a:prstGeom>
        </p:spPr>
        <p:txBody>
          <a:bodyPr wrap="square">
            <a:spAutoFit/>
          </a:bodyPr>
          <a:lstStyle/>
          <a:p>
            <a:pPr marL="342900" indent="-342900">
              <a:buFont typeface="Arial" panose="020B0604020202020204" pitchFamily="34" charset="0"/>
              <a:buChar char="•"/>
            </a:pPr>
            <a:r>
              <a:rPr lang="en-IE" sz="2400" dirty="0">
                <a:solidFill>
                  <a:schemeClr val="accent1"/>
                </a:solidFill>
              </a:rPr>
              <a:t>Using social media to publicise your </a:t>
            </a:r>
            <a:r>
              <a:rPr lang="en-IE" sz="2400" dirty="0" smtClean="0">
                <a:solidFill>
                  <a:schemeClr val="accent1"/>
                </a:solidFill>
              </a:rPr>
              <a:t>work</a:t>
            </a:r>
          </a:p>
          <a:p>
            <a:pPr marL="342900" indent="-342900">
              <a:buFont typeface="Arial" panose="020B0604020202020204" pitchFamily="34" charset="0"/>
              <a:buChar char="•"/>
            </a:pPr>
            <a:r>
              <a:rPr lang="en-IE" sz="2400" dirty="0" smtClean="0">
                <a:solidFill>
                  <a:schemeClr val="accent1"/>
                </a:solidFill>
              </a:rPr>
              <a:t>Potential </a:t>
            </a:r>
            <a:r>
              <a:rPr lang="en-IE" sz="2400" dirty="0">
                <a:solidFill>
                  <a:schemeClr val="accent1"/>
                </a:solidFill>
              </a:rPr>
              <a:t>pitfalls and how to avoid </a:t>
            </a:r>
            <a:r>
              <a:rPr lang="en-IE" sz="2400" dirty="0" smtClean="0">
                <a:solidFill>
                  <a:schemeClr val="accent1"/>
                </a:solidFill>
              </a:rPr>
              <a:t>them</a:t>
            </a:r>
          </a:p>
          <a:p>
            <a:pPr marL="342900" indent="-342900">
              <a:buFont typeface="Arial" panose="020B0604020202020204" pitchFamily="34" charset="0"/>
              <a:buChar char="•"/>
            </a:pPr>
            <a:r>
              <a:rPr lang="en-IE" sz="2400" dirty="0" smtClean="0">
                <a:solidFill>
                  <a:schemeClr val="accent1"/>
                </a:solidFill>
              </a:rPr>
              <a:t>The </a:t>
            </a:r>
            <a:r>
              <a:rPr lang="en-IE" sz="2400" dirty="0">
                <a:solidFill>
                  <a:schemeClr val="accent1"/>
                </a:solidFill>
              </a:rPr>
              <a:t>evolving role of social media in higher </a:t>
            </a:r>
            <a:r>
              <a:rPr lang="en-IE" sz="2400" dirty="0" smtClean="0">
                <a:solidFill>
                  <a:schemeClr val="accent1"/>
                </a:solidFill>
              </a:rPr>
              <a:t>education</a:t>
            </a:r>
          </a:p>
          <a:p>
            <a:pPr marL="342900" indent="-342900">
              <a:buFont typeface="Arial" panose="020B0604020202020204" pitchFamily="34" charset="0"/>
              <a:buChar char="•"/>
            </a:pPr>
            <a:r>
              <a:rPr lang="en-IE" sz="2400" dirty="0" smtClean="0">
                <a:solidFill>
                  <a:schemeClr val="accent1"/>
                </a:solidFill>
              </a:rPr>
              <a:t>Defining </a:t>
            </a:r>
            <a:r>
              <a:rPr lang="en-IE" sz="2400" dirty="0">
                <a:solidFill>
                  <a:schemeClr val="accent1"/>
                </a:solidFill>
              </a:rPr>
              <a:t>digital </a:t>
            </a:r>
            <a:r>
              <a:rPr lang="en-IE" sz="2400" dirty="0" smtClean="0">
                <a:solidFill>
                  <a:schemeClr val="accent1"/>
                </a:solidFill>
              </a:rPr>
              <a:t>scholarship</a:t>
            </a:r>
          </a:p>
          <a:p>
            <a:pPr marL="342900" indent="-342900">
              <a:buFont typeface="Arial" panose="020B0604020202020204" pitchFamily="34" charset="0"/>
              <a:buChar char="•"/>
            </a:pPr>
            <a:r>
              <a:rPr lang="en-IE" sz="2400" dirty="0" smtClean="0">
                <a:solidFill>
                  <a:schemeClr val="accent1"/>
                </a:solidFill>
              </a:rPr>
              <a:t>Near-future </a:t>
            </a:r>
            <a:r>
              <a:rPr lang="en-IE" sz="2400" dirty="0">
                <a:solidFill>
                  <a:schemeClr val="accent1"/>
                </a:solidFill>
              </a:rPr>
              <a:t>trends in academia.</a:t>
            </a:r>
          </a:p>
        </p:txBody>
      </p:sp>
    </p:spTree>
    <p:extLst>
      <p:ext uri="{BB962C8B-B14F-4D97-AF65-F5344CB8AC3E}">
        <p14:creationId xmlns:p14="http://schemas.microsoft.com/office/powerpoint/2010/main" val="880968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t>
            </a:r>
            <a:r>
              <a:rPr lang="en-GB" dirty="0" smtClean="0"/>
              <a:t>iew from Capitoline Hill</a:t>
            </a:r>
            <a:endParaRPr lang="en-GB" dirty="0"/>
          </a:p>
        </p:txBody>
      </p:sp>
      <p:sp>
        <p:nvSpPr>
          <p:cNvPr id="4" name="Content Placeholder 3"/>
          <p:cNvSpPr>
            <a:spLocks noGrp="1"/>
          </p:cNvSpPr>
          <p:nvPr>
            <p:ph sz="half" idx="2"/>
          </p:nvPr>
        </p:nvSpPr>
        <p:spPr/>
        <p:txBody>
          <a:bodyPr/>
          <a:lstStyle/>
          <a:p>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185911"/>
            <a:ext cx="9252520" cy="5672089"/>
          </a:xfrm>
        </p:spPr>
      </p:pic>
    </p:spTree>
    <p:extLst>
      <p:ext uri="{BB962C8B-B14F-4D97-AF65-F5344CB8AC3E}">
        <p14:creationId xmlns:p14="http://schemas.microsoft.com/office/powerpoint/2010/main" val="2822917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rotWithShape="1">
          <a:blip r:embed="rId3"/>
          <a:srcRect l="30559" t="17403" r="30063" b="18830"/>
          <a:stretch/>
        </p:blipFill>
        <p:spPr>
          <a:xfrm>
            <a:off x="1829473" y="116632"/>
            <a:ext cx="7344816" cy="6690327"/>
          </a:xfrm>
          <a:prstGeom prst="rect">
            <a:avLst/>
          </a:prstGeom>
        </p:spPr>
      </p:pic>
      <p:sp>
        <p:nvSpPr>
          <p:cNvPr id="7" name="Title 1"/>
          <p:cNvSpPr>
            <a:spLocks noGrp="1"/>
          </p:cNvSpPr>
          <p:nvPr>
            <p:ph type="title"/>
          </p:nvPr>
        </p:nvSpPr>
        <p:spPr>
          <a:xfrm rot="16200000">
            <a:off x="-3147764" y="1571700"/>
            <a:ext cx="8373616" cy="1143000"/>
          </a:xfrm>
        </p:spPr>
        <p:txBody>
          <a:bodyPr/>
          <a:lstStyle/>
          <a:p>
            <a:r>
              <a:rPr lang="en-GB" dirty="0" smtClean="0"/>
              <a:t>Social graph</a:t>
            </a:r>
            <a:endParaRPr lang="en-GB" dirty="0"/>
          </a:p>
        </p:txBody>
      </p:sp>
    </p:spTree>
    <p:extLst>
      <p:ext uri="{BB962C8B-B14F-4D97-AF65-F5344CB8AC3E}">
        <p14:creationId xmlns:p14="http://schemas.microsoft.com/office/powerpoint/2010/main" val="3039624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60032" y="764704"/>
            <a:ext cx="4025332" cy="2126115"/>
          </a:xfrm>
          <a:prstGeom prst="rect">
            <a:avLst/>
          </a:prstGeom>
          <a:ln>
            <a:solidFill>
              <a:schemeClr val="accent1">
                <a:shade val="95000"/>
                <a:satMod val="105000"/>
              </a:schemeClr>
            </a:solidFill>
          </a:ln>
        </p:spPr>
      </p:pic>
      <p:pic>
        <p:nvPicPr>
          <p:cNvPr id="7" name="Picture 6"/>
          <p:cNvPicPr>
            <a:picLocks noChangeAspect="1"/>
          </p:cNvPicPr>
          <p:nvPr/>
        </p:nvPicPr>
        <p:blipFill>
          <a:blip r:embed="rId3"/>
          <a:stretch>
            <a:fillRect/>
          </a:stretch>
        </p:blipFill>
        <p:spPr>
          <a:xfrm>
            <a:off x="6156176" y="2132856"/>
            <a:ext cx="2233984" cy="1415527"/>
          </a:xfrm>
          <a:prstGeom prst="rect">
            <a:avLst/>
          </a:prstGeom>
          <a:ln>
            <a:solidFill>
              <a:schemeClr val="accent1">
                <a:shade val="95000"/>
                <a:satMod val="105000"/>
              </a:schemeClr>
            </a:solidFill>
          </a:ln>
        </p:spPr>
      </p:pic>
      <p:pic>
        <p:nvPicPr>
          <p:cNvPr id="9" name="Picture 8"/>
          <p:cNvPicPr>
            <a:picLocks noChangeAspect="1"/>
          </p:cNvPicPr>
          <p:nvPr/>
        </p:nvPicPr>
        <p:blipFill>
          <a:blip r:embed="rId4"/>
          <a:stretch>
            <a:fillRect/>
          </a:stretch>
        </p:blipFill>
        <p:spPr>
          <a:xfrm>
            <a:off x="308151" y="2636912"/>
            <a:ext cx="4708842" cy="1946537"/>
          </a:xfrm>
          <a:prstGeom prst="rect">
            <a:avLst/>
          </a:prstGeom>
          <a:ln>
            <a:solidFill>
              <a:schemeClr val="accent1">
                <a:shade val="95000"/>
                <a:satMod val="105000"/>
              </a:schemeClr>
            </a:solidFill>
          </a:ln>
        </p:spPr>
      </p:pic>
      <p:pic>
        <p:nvPicPr>
          <p:cNvPr id="10" name="Picture 9"/>
          <p:cNvPicPr>
            <a:picLocks noChangeAspect="1"/>
          </p:cNvPicPr>
          <p:nvPr/>
        </p:nvPicPr>
        <p:blipFill>
          <a:blip r:embed="rId5"/>
          <a:stretch>
            <a:fillRect/>
          </a:stretch>
        </p:blipFill>
        <p:spPr>
          <a:xfrm>
            <a:off x="2339752" y="4509120"/>
            <a:ext cx="4700893" cy="1986976"/>
          </a:xfrm>
          <a:prstGeom prst="rect">
            <a:avLst/>
          </a:prstGeom>
          <a:ln>
            <a:solidFill>
              <a:schemeClr val="accent1">
                <a:shade val="95000"/>
                <a:satMod val="105000"/>
              </a:schemeClr>
            </a:solidFill>
          </a:ln>
        </p:spPr>
      </p:pic>
      <p:sp>
        <p:nvSpPr>
          <p:cNvPr id="8" name="Content Placeholder 3"/>
          <p:cNvSpPr>
            <a:spLocks noGrp="1"/>
          </p:cNvSpPr>
          <p:nvPr>
            <p:ph sz="half" idx="2"/>
          </p:nvPr>
        </p:nvSpPr>
        <p:spPr>
          <a:xfrm>
            <a:off x="-22396" y="5912076"/>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52" y="335545"/>
            <a:ext cx="4390768" cy="2158314"/>
          </a:xfrm>
          <a:prstGeom prst="rect">
            <a:avLst/>
          </a:prstGeom>
          <a:ln>
            <a:solidFill>
              <a:schemeClr val="accent1"/>
            </a:solidFill>
          </a:ln>
        </p:spPr>
      </p:pic>
    </p:spTree>
    <p:extLst>
      <p:ext uri="{BB962C8B-B14F-4D97-AF65-F5344CB8AC3E}">
        <p14:creationId xmlns:p14="http://schemas.microsoft.com/office/powerpoint/2010/main" val="1140442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sz="half" idx="1"/>
          </p:nvPr>
        </p:nvSpPr>
        <p:spPr/>
        <p:txBody>
          <a:bodyPr/>
          <a:lstStyle/>
          <a:p>
            <a:endParaRPr lang="en-IE"/>
          </a:p>
        </p:txBody>
      </p:sp>
      <p:sp>
        <p:nvSpPr>
          <p:cNvPr id="4" name="Content Placeholder 3"/>
          <p:cNvSpPr>
            <a:spLocks noGrp="1"/>
          </p:cNvSpPr>
          <p:nvPr>
            <p:ph sz="half" idx="2"/>
          </p:nvPr>
        </p:nvSpPr>
        <p:spPr/>
        <p:txBody>
          <a:bodyPr/>
          <a:lstStyle/>
          <a:p>
            <a:endParaRPr lang="en-IE"/>
          </a:p>
        </p:txBody>
      </p:sp>
      <p:pic>
        <p:nvPicPr>
          <p:cNvPr id="5" name="Picture 2" descr="http://ukcorr.org/files/2015/06/GoogleScrip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71400"/>
            <a:ext cx="10182225" cy="71913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ukcorr.org/files/2015/06/ALTMETRIC_SCO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6" y="3429000"/>
            <a:ext cx="4619625" cy="24765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8520" y="6484644"/>
            <a:ext cx="8311121" cy="461665"/>
          </a:xfrm>
          <a:prstGeom prst="rect">
            <a:avLst/>
          </a:prstGeom>
        </p:spPr>
        <p:txBody>
          <a:bodyPr wrap="none">
            <a:spAutoFit/>
          </a:bodyPr>
          <a:lstStyle/>
          <a:p>
            <a:r>
              <a:rPr lang="en-IE" sz="2400" dirty="0" smtClean="0">
                <a:solidFill>
                  <a:schemeClr val="accent1"/>
                </a:solidFill>
                <a:hlinkClick r:id="rId5"/>
              </a:rPr>
              <a:t>Ranking </a:t>
            </a:r>
            <a:r>
              <a:rPr lang="en-IE" sz="2400" dirty="0" err="1">
                <a:solidFill>
                  <a:schemeClr val="accent1"/>
                </a:solidFill>
                <a:hlinkClick r:id="rId5"/>
              </a:rPr>
              <a:t>altmetrics</a:t>
            </a:r>
            <a:r>
              <a:rPr lang="en-IE" sz="2400" dirty="0">
                <a:solidFill>
                  <a:schemeClr val="accent1"/>
                </a:solidFill>
                <a:hlinkClick r:id="rId5"/>
              </a:rPr>
              <a:t>: </a:t>
            </a:r>
            <a:r>
              <a:rPr lang="en-IE" sz="2400" dirty="0" smtClean="0">
                <a:solidFill>
                  <a:schemeClr val="accent1"/>
                </a:solidFill>
                <a:hlinkClick r:id="rId5"/>
              </a:rPr>
              <a:t>DIY (</a:t>
            </a:r>
            <a:r>
              <a:rPr lang="en-IE" sz="2400" dirty="0" err="1" smtClean="0">
                <a:solidFill>
                  <a:schemeClr val="accent1"/>
                </a:solidFill>
                <a:hlinkClick r:id="rId5"/>
              </a:rPr>
              <a:t>UKCoRR</a:t>
            </a:r>
            <a:r>
              <a:rPr lang="en-IE" sz="2400" dirty="0" smtClean="0">
                <a:solidFill>
                  <a:schemeClr val="accent1"/>
                </a:solidFill>
                <a:hlinkClick r:id="rId5"/>
              </a:rPr>
              <a:t> blogpost, 12</a:t>
            </a:r>
            <a:r>
              <a:rPr lang="en-IE" sz="2400" baseline="30000" dirty="0" smtClean="0">
                <a:solidFill>
                  <a:schemeClr val="accent1"/>
                </a:solidFill>
                <a:hlinkClick r:id="rId5"/>
              </a:rPr>
              <a:t>th</a:t>
            </a:r>
            <a:r>
              <a:rPr lang="en-IE" sz="2400" dirty="0" smtClean="0">
                <a:solidFill>
                  <a:schemeClr val="accent1"/>
                </a:solidFill>
                <a:hlinkClick r:id="rId5"/>
              </a:rPr>
              <a:t> June 2015</a:t>
            </a:r>
            <a:endParaRPr lang="en-IE" sz="2400" dirty="0">
              <a:solidFill>
                <a:schemeClr val="accent1"/>
              </a:solidFill>
            </a:endParaRPr>
          </a:p>
        </p:txBody>
      </p:sp>
    </p:spTree>
    <p:extLst>
      <p:ext uri="{BB962C8B-B14F-4D97-AF65-F5344CB8AC3E}">
        <p14:creationId xmlns:p14="http://schemas.microsoft.com/office/powerpoint/2010/main" val="3457619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More development</a:t>
            </a:r>
            <a:endParaRPr lang="en-IE" dirty="0"/>
          </a:p>
        </p:txBody>
      </p:sp>
      <p:pic>
        <p:nvPicPr>
          <p:cNvPr id="9218" name="Picture 2" descr="http://ilpubs.stanford.edu:8090/irstats.cgi?page=last_month&amp;set=eprint_1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04" y="3933056"/>
            <a:ext cx="476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p:cNvPr>
          <p:cNvPicPr/>
          <p:nvPr/>
        </p:nvPicPr>
        <p:blipFill rotWithShape="1">
          <a:blip r:embed="rId5"/>
          <a:srcRect t="2364" r="66597" b="66023"/>
          <a:stretch/>
        </p:blipFill>
        <p:spPr bwMode="auto">
          <a:xfrm>
            <a:off x="2627784" y="1196752"/>
            <a:ext cx="6108741" cy="3252029"/>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2397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442" y="0"/>
            <a:ext cx="5147115" cy="6858000"/>
          </a:xfrm>
          <a:prstGeom prst="rect">
            <a:avLst/>
          </a:prstGeom>
        </p:spPr>
      </p:pic>
    </p:spTree>
    <p:extLst>
      <p:ext uri="{BB962C8B-B14F-4D97-AF65-F5344CB8AC3E}">
        <p14:creationId xmlns:p14="http://schemas.microsoft.com/office/powerpoint/2010/main" val="165775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p:nvPr/>
        </p:nvSpPr>
        <p:spPr>
          <a:xfrm>
            <a:off x="4860033" y="1124744"/>
            <a:ext cx="3312367" cy="1296143"/>
          </a:xfrm>
          <a:prstGeom prst="roundRect">
            <a:avLst>
              <a:gd name="adj" fmla="val 16667"/>
            </a:avLst>
          </a:prstGeom>
          <a:gradFill>
            <a:gsLst>
              <a:gs pos="0">
                <a:srgbClr val="2F0F62"/>
              </a:gs>
              <a:gs pos="100000">
                <a:srgbClr val="C5ACE8"/>
              </a:gs>
            </a:gsLst>
            <a:lin ang="162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pic>
        <p:nvPicPr>
          <p:cNvPr id="171" name="Shape 171" descr="LeedsBeckett Library"/>
          <p:cNvPicPr preferRelativeResize="0"/>
          <p:nvPr/>
        </p:nvPicPr>
        <p:blipFill rotWithShape="1">
          <a:blip r:embed="rId3">
            <a:alphaModFix/>
          </a:blip>
          <a:srcRect/>
          <a:stretch/>
        </p:blipFill>
        <p:spPr>
          <a:xfrm>
            <a:off x="4978507" y="1477657"/>
            <a:ext cx="617697" cy="617697"/>
          </a:xfrm>
          <a:prstGeom prst="rect">
            <a:avLst/>
          </a:prstGeom>
          <a:noFill/>
          <a:ln>
            <a:noFill/>
          </a:ln>
        </p:spPr>
      </p:pic>
      <p:sp>
        <p:nvSpPr>
          <p:cNvPr id="172" name="Shape 172"/>
          <p:cNvSpPr/>
          <p:nvPr/>
        </p:nvSpPr>
        <p:spPr>
          <a:xfrm>
            <a:off x="4336521" y="2884043"/>
            <a:ext cx="4392488" cy="1337044"/>
          </a:xfrm>
          <a:prstGeom prst="ellipse">
            <a:avLst/>
          </a:prstGeom>
          <a:gradFill>
            <a:gsLst>
              <a:gs pos="0">
                <a:schemeClr val="lt2"/>
              </a:gs>
              <a:gs pos="100000">
                <a:srgbClr val="C5ACE8"/>
              </a:gs>
            </a:gsLst>
            <a:lin ang="16200000" scaled="0"/>
          </a:gra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aphicFrame>
        <p:nvGraphicFramePr>
          <p:cNvPr id="173" name="Shape 173"/>
          <p:cNvGraphicFramePr/>
          <p:nvPr>
            <p:extLst>
              <p:ext uri="{D42A27DB-BD31-4B8C-83A1-F6EECF244321}">
                <p14:modId xmlns:p14="http://schemas.microsoft.com/office/powerpoint/2010/main" val="3783999585"/>
              </p:ext>
            </p:extLst>
          </p:nvPr>
        </p:nvGraphicFramePr>
        <p:xfrm>
          <a:off x="5749746" y="3253027"/>
          <a:ext cx="1414525" cy="741700"/>
        </p:xfrm>
        <a:graphic>
          <a:graphicData uri="http://schemas.openxmlformats.org/drawingml/2006/table">
            <a:tbl>
              <a:tblPr firstRow="1" bandRow="1">
                <a:noFill/>
              </a:tblPr>
              <a:tblGrid>
                <a:gridCol w="694450"/>
                <a:gridCol w="720075"/>
              </a:tblGrid>
              <a:tr h="370850">
                <a:tc>
                  <a:txBody>
                    <a:bodyPr/>
                    <a:lstStyle/>
                    <a:p>
                      <a:pPr marL="0" marR="0" lvl="0" indent="0" algn="l" rtl="0">
                        <a:spcBef>
                          <a:spcPts val="0"/>
                        </a:spcBef>
                        <a:buSzPct val="25000"/>
                        <a:buNone/>
                      </a:pPr>
                      <a:r>
                        <a:rPr lang="en-GB" sz="1800" u="none" strike="noStrike" cap="none"/>
                        <a:t>CAF</a:t>
                      </a:r>
                    </a:p>
                  </a:txBody>
                  <a:tcPr marL="91450" marR="91450" marT="45725" marB="45725"/>
                </a:tc>
                <a:tc>
                  <a:txBody>
                    <a:bodyPr/>
                    <a:lstStyle/>
                    <a:p>
                      <a:pPr marL="0" marR="0" lvl="0" indent="0" algn="l" rtl="0">
                        <a:spcBef>
                          <a:spcPts val="0"/>
                        </a:spcBef>
                        <a:buSzPct val="25000"/>
                        <a:buNone/>
                      </a:pPr>
                      <a:r>
                        <a:rPr lang="en-GB" sz="1800" u="none" strike="noStrike" cap="none"/>
                        <a:t>AET</a:t>
                      </a:r>
                    </a:p>
                  </a:txBody>
                  <a:tcPr marL="91450" marR="91450" marT="45725" marB="45725"/>
                </a:tc>
              </a:tr>
              <a:tr h="370850">
                <a:tc>
                  <a:txBody>
                    <a:bodyPr/>
                    <a:lstStyle/>
                    <a:p>
                      <a:pPr marL="0" marR="0" lvl="0" indent="0" algn="l" rtl="0">
                        <a:spcBef>
                          <a:spcPts val="0"/>
                        </a:spcBef>
                        <a:buSzPct val="25000"/>
                        <a:buNone/>
                      </a:pPr>
                      <a:r>
                        <a:rPr lang="en-GB" sz="1800" u="none" strike="noStrike" cap="none"/>
                        <a:t>FBL</a:t>
                      </a:r>
                    </a:p>
                  </a:txBody>
                  <a:tcPr marL="91450" marR="91450" marT="45725" marB="45725"/>
                </a:tc>
                <a:tc>
                  <a:txBody>
                    <a:bodyPr/>
                    <a:lstStyle/>
                    <a:p>
                      <a:pPr marL="0" marR="0" lvl="0" indent="0" algn="l" rtl="0">
                        <a:spcBef>
                          <a:spcPts val="0"/>
                        </a:spcBef>
                        <a:buSzPct val="25000"/>
                        <a:buNone/>
                      </a:pPr>
                      <a:r>
                        <a:rPr lang="en-GB" sz="1800" u="none" strike="noStrike" cap="none"/>
                        <a:t>HSS</a:t>
                      </a:r>
                    </a:p>
                  </a:txBody>
                  <a:tcPr marL="91450" marR="91450" marT="45725" marB="45725"/>
                </a:tc>
              </a:tr>
            </a:tbl>
          </a:graphicData>
        </a:graphic>
      </p:graphicFrame>
      <p:sp>
        <p:nvSpPr>
          <p:cNvPr id="174" name="Shape 174"/>
          <p:cNvSpPr txBox="1"/>
          <p:nvPr/>
        </p:nvSpPr>
        <p:spPr>
          <a:xfrm>
            <a:off x="4427985" y="3408423"/>
            <a:ext cx="1414541"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1100" b="0" i="0" u="none" strike="noStrike" cap="none">
                <a:solidFill>
                  <a:schemeClr val="dk1"/>
                </a:solidFill>
                <a:latin typeface="Arial"/>
                <a:ea typeface="Arial"/>
                <a:cs typeface="Arial"/>
                <a:sym typeface="Arial"/>
              </a:rPr>
              <a:t>Heads of Research Heads of School</a:t>
            </a:r>
          </a:p>
        </p:txBody>
      </p:sp>
      <p:sp>
        <p:nvSpPr>
          <p:cNvPr id="175" name="Shape 175"/>
          <p:cNvSpPr txBox="1"/>
          <p:nvPr/>
        </p:nvSpPr>
        <p:spPr>
          <a:xfrm>
            <a:off x="5832914" y="2905295"/>
            <a:ext cx="1259366"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1800" b="0" i="0" u="none" strike="noStrike" cap="none">
                <a:solidFill>
                  <a:schemeClr val="dk1"/>
                </a:solidFill>
                <a:latin typeface="Arial"/>
                <a:ea typeface="Arial"/>
                <a:cs typeface="Arial"/>
                <a:sym typeface="Arial"/>
              </a:rPr>
              <a:t>Faculties</a:t>
            </a:r>
          </a:p>
        </p:txBody>
      </p:sp>
      <p:sp>
        <p:nvSpPr>
          <p:cNvPr id="177" name="Shape 177"/>
          <p:cNvSpPr txBox="1"/>
          <p:nvPr/>
        </p:nvSpPr>
        <p:spPr>
          <a:xfrm>
            <a:off x="5940152" y="1612757"/>
            <a:ext cx="1826349" cy="338554"/>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GB" sz="1600" b="0" i="0" u="none" strike="noStrike" cap="none" dirty="0">
                <a:solidFill>
                  <a:schemeClr val="dk1"/>
                </a:solidFill>
                <a:latin typeface="Arial"/>
                <a:ea typeface="Arial"/>
                <a:cs typeface="Arial"/>
                <a:sym typeface="Arial"/>
              </a:rPr>
              <a:t>Journals team</a:t>
            </a:r>
          </a:p>
        </p:txBody>
      </p:sp>
      <p:sp>
        <p:nvSpPr>
          <p:cNvPr id="178" name="Shape 178"/>
          <p:cNvSpPr/>
          <p:nvPr/>
        </p:nvSpPr>
        <p:spPr>
          <a:xfrm rot="10800000">
            <a:off x="7740352" y="1700809"/>
            <a:ext cx="327344" cy="432047"/>
          </a:xfrm>
          <a:prstGeom prst="curvedRightArrow">
            <a:avLst>
              <a:gd name="adj1" fmla="val 25000"/>
              <a:gd name="adj2" fmla="val 50000"/>
              <a:gd name="adj3" fmla="val 25000"/>
            </a:avLst>
          </a:prstGeom>
          <a:solidFill>
            <a:schemeClr val="lt1"/>
          </a:soli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181" name="Shape 181"/>
          <p:cNvSpPr txBox="1"/>
          <p:nvPr/>
        </p:nvSpPr>
        <p:spPr>
          <a:xfrm>
            <a:off x="5907885" y="1952009"/>
            <a:ext cx="1944216" cy="338554"/>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GB" sz="1600" b="0" i="0" u="none" strike="noStrike" cap="none">
                <a:solidFill>
                  <a:schemeClr val="dk1"/>
                </a:solidFill>
                <a:latin typeface="Arial"/>
                <a:ea typeface="Arial"/>
                <a:cs typeface="Arial"/>
                <a:sym typeface="Arial"/>
              </a:rPr>
              <a:t>Academic  Support</a:t>
            </a:r>
          </a:p>
        </p:txBody>
      </p:sp>
      <p:sp>
        <p:nvSpPr>
          <p:cNvPr id="182" name="Shape 182"/>
          <p:cNvSpPr/>
          <p:nvPr/>
        </p:nvSpPr>
        <p:spPr>
          <a:xfrm>
            <a:off x="5642392" y="1718261"/>
            <a:ext cx="327344" cy="432047"/>
          </a:xfrm>
          <a:prstGeom prst="curvedRightArrow">
            <a:avLst>
              <a:gd name="adj1" fmla="val 25000"/>
              <a:gd name="adj2" fmla="val 50000"/>
              <a:gd name="adj3" fmla="val 25000"/>
            </a:avLst>
          </a:prstGeom>
          <a:solidFill>
            <a:schemeClr val="lt1"/>
          </a:soli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183" name="Shape 183"/>
          <p:cNvSpPr/>
          <p:nvPr/>
        </p:nvSpPr>
        <p:spPr>
          <a:xfrm>
            <a:off x="4860033" y="4725143"/>
            <a:ext cx="3312367" cy="864095"/>
          </a:xfrm>
          <a:prstGeom prst="roundRect">
            <a:avLst>
              <a:gd name="adj" fmla="val 16667"/>
            </a:avLst>
          </a:prstGeom>
          <a:gradFill>
            <a:gsLst>
              <a:gs pos="0">
                <a:srgbClr val="2F0F62"/>
              </a:gs>
              <a:gs pos="100000">
                <a:srgbClr val="C5ACE8"/>
              </a:gs>
            </a:gsLst>
            <a:lin ang="162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84" name="Shape 184"/>
          <p:cNvSpPr txBox="1"/>
          <p:nvPr/>
        </p:nvSpPr>
        <p:spPr>
          <a:xfrm>
            <a:off x="5724128" y="4962654"/>
            <a:ext cx="1872207" cy="338554"/>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GB" sz="1600" b="0" i="0" u="none" strike="noStrike" cap="none">
                <a:solidFill>
                  <a:schemeClr val="dk1"/>
                </a:solidFill>
                <a:latin typeface="Arial"/>
                <a:ea typeface="Arial"/>
                <a:cs typeface="Arial"/>
                <a:sym typeface="Arial"/>
              </a:rPr>
              <a:t>Research Office</a:t>
            </a:r>
          </a:p>
        </p:txBody>
      </p:sp>
      <p:pic>
        <p:nvPicPr>
          <p:cNvPr id="185" name="Shape 185" descr="https://upload.wikimedia.org/wikipedia/en/6/6b/Leeds_Beckett_University_logo_purple_2014.png"/>
          <p:cNvPicPr preferRelativeResize="0"/>
          <p:nvPr/>
        </p:nvPicPr>
        <p:blipFill rotWithShape="1">
          <a:blip r:embed="rId4">
            <a:alphaModFix/>
          </a:blip>
          <a:srcRect r="64731"/>
          <a:stretch/>
        </p:blipFill>
        <p:spPr>
          <a:xfrm>
            <a:off x="5198742" y="4869159"/>
            <a:ext cx="381371" cy="588510"/>
          </a:xfrm>
          <a:prstGeom prst="rect">
            <a:avLst/>
          </a:prstGeom>
          <a:noFill/>
          <a:ln>
            <a:noFill/>
          </a:ln>
        </p:spPr>
      </p:pic>
      <p:sp>
        <p:nvSpPr>
          <p:cNvPr id="186" name="Shape 186"/>
          <p:cNvSpPr/>
          <p:nvPr/>
        </p:nvSpPr>
        <p:spPr>
          <a:xfrm>
            <a:off x="7051094" y="3408423"/>
            <a:ext cx="1789271"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1100" b="0" i="0" u="none" strike="noStrike" cap="none" dirty="0">
                <a:solidFill>
                  <a:schemeClr val="dk1"/>
                </a:solidFill>
                <a:latin typeface="Arial"/>
                <a:ea typeface="Arial"/>
                <a:cs typeface="Arial"/>
                <a:sym typeface="Arial"/>
              </a:rPr>
              <a:t>Research administrators  </a:t>
            </a:r>
          </a:p>
          <a:p>
            <a:pPr marL="0" marR="0" lvl="0" indent="0" algn="ctr" rtl="0">
              <a:spcBef>
                <a:spcPts val="0"/>
              </a:spcBef>
              <a:buSzPct val="25000"/>
              <a:buNone/>
            </a:pPr>
            <a:r>
              <a:rPr lang="en-GB" sz="1100" b="0" i="0" u="none" strike="noStrike" cap="none" dirty="0">
                <a:solidFill>
                  <a:schemeClr val="dk1"/>
                </a:solidFill>
                <a:latin typeface="Arial"/>
                <a:ea typeface="Arial"/>
                <a:cs typeface="Arial"/>
                <a:sym typeface="Arial"/>
              </a:rPr>
              <a:t>Academic staff </a:t>
            </a:r>
          </a:p>
        </p:txBody>
      </p:sp>
      <p:cxnSp>
        <p:nvCxnSpPr>
          <p:cNvPr id="187" name="Shape 187"/>
          <p:cNvCxnSpPr>
            <a:stCxn id="170" idx="2"/>
          </p:cNvCxnSpPr>
          <p:nvPr/>
        </p:nvCxnSpPr>
        <p:spPr>
          <a:xfrm>
            <a:off x="6516217" y="2420888"/>
            <a:ext cx="0" cy="463200"/>
          </a:xfrm>
          <a:prstGeom prst="straightConnector1">
            <a:avLst/>
          </a:prstGeom>
          <a:noFill/>
          <a:ln w="25400" cap="flat" cmpd="sng">
            <a:solidFill>
              <a:schemeClr val="accent1"/>
            </a:solidFill>
            <a:prstDash val="solid"/>
            <a:round/>
            <a:headEnd type="triangle" w="lg" len="lg"/>
            <a:tailEnd type="triangle" w="lg" len="lg"/>
          </a:ln>
        </p:spPr>
      </p:cxnSp>
      <p:cxnSp>
        <p:nvCxnSpPr>
          <p:cNvPr id="188" name="Shape 188"/>
          <p:cNvCxnSpPr/>
          <p:nvPr/>
        </p:nvCxnSpPr>
        <p:spPr>
          <a:xfrm>
            <a:off x="6530996" y="4221088"/>
            <a:ext cx="0" cy="463155"/>
          </a:xfrm>
          <a:prstGeom prst="straightConnector1">
            <a:avLst/>
          </a:prstGeom>
          <a:noFill/>
          <a:ln w="25400" cap="flat" cmpd="sng">
            <a:solidFill>
              <a:schemeClr val="accent1"/>
            </a:solidFill>
            <a:prstDash val="solid"/>
            <a:round/>
            <a:headEnd type="triangle" w="lg" len="lg"/>
            <a:tailEnd type="triangle" w="lg" len="lg"/>
          </a:ln>
        </p:spPr>
      </p:cxnSp>
      <p:sp>
        <p:nvSpPr>
          <p:cNvPr id="190" name="Shape 190"/>
          <p:cNvSpPr/>
          <p:nvPr/>
        </p:nvSpPr>
        <p:spPr>
          <a:xfrm rot="10800000">
            <a:off x="8244409" y="1633414"/>
            <a:ext cx="576064" cy="3582947"/>
          </a:xfrm>
          <a:prstGeom prst="curvedRightArrow">
            <a:avLst>
              <a:gd name="adj1" fmla="val 25000"/>
              <a:gd name="adj2" fmla="val 50000"/>
              <a:gd name="adj3" fmla="val 25000"/>
            </a:avLst>
          </a:prstGeom>
          <a:gradFill>
            <a:gsLst>
              <a:gs pos="0">
                <a:srgbClr val="2F0F62"/>
              </a:gs>
              <a:gs pos="100000">
                <a:srgbClr val="C5ACE8"/>
              </a:gs>
            </a:gsLst>
            <a:lin ang="16200000" scaled="0"/>
          </a:gra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55" name="Shape 141"/>
          <p:cNvSpPr/>
          <p:nvPr/>
        </p:nvSpPr>
        <p:spPr>
          <a:xfrm>
            <a:off x="4222887" y="1628800"/>
            <a:ext cx="576064" cy="3582947"/>
          </a:xfrm>
          <a:prstGeom prst="curvedRightArrow">
            <a:avLst>
              <a:gd name="adj1" fmla="val 25000"/>
              <a:gd name="adj2" fmla="val 50000"/>
              <a:gd name="adj3" fmla="val 25000"/>
            </a:avLst>
          </a:prstGeom>
          <a:gradFill>
            <a:gsLst>
              <a:gs pos="0">
                <a:srgbClr val="2F0F62"/>
              </a:gs>
              <a:gs pos="100000">
                <a:srgbClr val="C5ACE8"/>
              </a:gs>
            </a:gsLst>
            <a:lin ang="16200000" scaled="0"/>
          </a:gra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56" name="Content Placeholder 2"/>
          <p:cNvSpPr>
            <a:spLocks noGrp="1"/>
          </p:cNvSpPr>
          <p:nvPr>
            <p:ph sz="half" idx="1"/>
          </p:nvPr>
        </p:nvSpPr>
        <p:spPr>
          <a:xfrm>
            <a:off x="323528" y="1600201"/>
            <a:ext cx="3921529" cy="3362454"/>
          </a:xfrm>
        </p:spPr>
        <p:txBody>
          <a:bodyPr/>
          <a:lstStyle/>
          <a:p>
            <a:pPr fontAlgn="base"/>
            <a:r>
              <a:rPr lang="en-IE" dirty="0"/>
              <a:t>Research Services Advisor (2015)</a:t>
            </a:r>
          </a:p>
          <a:p>
            <a:r>
              <a:rPr lang="en-IE" dirty="0" smtClean="0"/>
              <a:t>Technical Officer - </a:t>
            </a:r>
            <a:r>
              <a:rPr lang="en-IE" dirty="0" err="1" smtClean="0"/>
              <a:t>UKCoRR</a:t>
            </a:r>
            <a:r>
              <a:rPr lang="en-IE" dirty="0" smtClean="0"/>
              <a:t> (UK Council of Research Repositories)</a:t>
            </a:r>
          </a:p>
          <a:p>
            <a:pPr lvl="1"/>
            <a:r>
              <a:rPr lang="en-IE" u="sng" dirty="0">
                <a:hlinkClick r:id="rId5"/>
              </a:rPr>
              <a:t>http://</a:t>
            </a:r>
            <a:r>
              <a:rPr lang="en-IE" u="sng" dirty="0" smtClean="0">
                <a:hlinkClick r:id="rId5"/>
              </a:rPr>
              <a:t>ukcorr.org</a:t>
            </a:r>
            <a:r>
              <a:rPr lang="en-IE" u="sng" dirty="0" smtClean="0"/>
              <a:t>  </a:t>
            </a:r>
            <a:r>
              <a:rPr lang="en-IE" dirty="0"/>
              <a:t/>
            </a:r>
            <a:br>
              <a:rPr lang="en-IE" dirty="0"/>
            </a:br>
            <a:endParaRPr lang="en-IE" dirty="0"/>
          </a:p>
        </p:txBody>
      </p:sp>
      <p:sp>
        <p:nvSpPr>
          <p:cNvPr id="57" name="Title 1"/>
          <p:cNvSpPr>
            <a:spLocks noGrp="1"/>
          </p:cNvSpPr>
          <p:nvPr>
            <p:ph type="title"/>
          </p:nvPr>
        </p:nvSpPr>
        <p:spPr>
          <a:xfrm>
            <a:off x="251520" y="274638"/>
            <a:ext cx="8373616" cy="1143000"/>
          </a:xfrm>
        </p:spPr>
        <p:txBody>
          <a:bodyPr/>
          <a:lstStyle/>
          <a:p>
            <a:r>
              <a:rPr lang="en-IE" dirty="0" smtClean="0"/>
              <a:t>Hello</a:t>
            </a:r>
            <a:endParaRPr lang="en-IE" dirty="0"/>
          </a:p>
        </p:txBody>
      </p:sp>
      <p:sp>
        <p:nvSpPr>
          <p:cNvPr id="179" name="Shape 179"/>
          <p:cNvSpPr/>
          <p:nvPr/>
        </p:nvSpPr>
        <p:spPr>
          <a:xfrm>
            <a:off x="5664782" y="1332443"/>
            <a:ext cx="327344" cy="432047"/>
          </a:xfrm>
          <a:prstGeom prst="curvedRightArrow">
            <a:avLst>
              <a:gd name="adj1" fmla="val 25000"/>
              <a:gd name="adj2" fmla="val 50000"/>
              <a:gd name="adj3" fmla="val 25000"/>
            </a:avLst>
          </a:prstGeom>
          <a:solidFill>
            <a:schemeClr val="lt1"/>
          </a:soli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180" name="Shape 180"/>
          <p:cNvSpPr txBox="1"/>
          <p:nvPr/>
        </p:nvSpPr>
        <p:spPr>
          <a:xfrm>
            <a:off x="5890319" y="1268760"/>
            <a:ext cx="1911857" cy="338554"/>
          </a:xfrm>
          <a:prstGeom prst="rect">
            <a:avLst/>
          </a:prstGeom>
          <a:solidFill>
            <a:schemeClr val="lt1"/>
          </a:solid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GB" sz="1600" b="0" i="0" u="none" strike="noStrike" cap="none" dirty="0">
                <a:solidFill>
                  <a:schemeClr val="dk1"/>
                </a:solidFill>
                <a:latin typeface="Arial"/>
                <a:ea typeface="Arial"/>
                <a:cs typeface="Arial"/>
                <a:sym typeface="Arial"/>
              </a:rPr>
              <a:t>Research </a:t>
            </a:r>
            <a:r>
              <a:rPr lang="en-GB" sz="1600" b="0" i="0" u="none" strike="noStrike" cap="none" dirty="0" smtClean="0">
                <a:solidFill>
                  <a:schemeClr val="dk1"/>
                </a:solidFill>
                <a:latin typeface="Arial"/>
                <a:ea typeface="Arial"/>
                <a:cs typeface="Arial"/>
                <a:sym typeface="Arial"/>
              </a:rPr>
              <a:t>Services</a:t>
            </a:r>
            <a:endParaRPr lang="en-GB" sz="1600" b="0" i="0" u="none" strike="noStrike" cap="none" dirty="0">
              <a:solidFill>
                <a:schemeClr val="dk1"/>
              </a:solidFill>
              <a:latin typeface="Arial"/>
              <a:ea typeface="Arial"/>
              <a:cs typeface="Arial"/>
              <a:sym typeface="Arial"/>
            </a:endParaRPr>
          </a:p>
        </p:txBody>
      </p:sp>
      <p:sp>
        <p:nvSpPr>
          <p:cNvPr id="176" name="Shape 176"/>
          <p:cNvSpPr/>
          <p:nvPr/>
        </p:nvSpPr>
        <p:spPr>
          <a:xfrm rot="10800000">
            <a:off x="7740352" y="1293250"/>
            <a:ext cx="327344" cy="432047"/>
          </a:xfrm>
          <a:prstGeom prst="curvedRightArrow">
            <a:avLst>
              <a:gd name="adj1" fmla="val 25000"/>
              <a:gd name="adj2" fmla="val 50000"/>
              <a:gd name="adj3" fmla="val 25000"/>
            </a:avLst>
          </a:prstGeom>
          <a:solidFill>
            <a:schemeClr val="lt1"/>
          </a:solidFill>
          <a:ln w="9525" cap="flat" cmpd="sng">
            <a:solidFill>
              <a:srgbClr val="30165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7223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3568" y="3861048"/>
            <a:ext cx="4219461" cy="2870382"/>
          </a:xfrm>
          <a:prstGeom prst="rect">
            <a:avLst/>
          </a:prstGeom>
          <a:ln>
            <a:solidFill>
              <a:schemeClr val="accent1">
                <a:shade val="95000"/>
                <a:satMod val="105000"/>
              </a:schemeClr>
            </a:solidFill>
          </a:ln>
        </p:spPr>
      </p:pic>
      <p:pic>
        <p:nvPicPr>
          <p:cNvPr id="7" name="Picture 6">
            <a:hlinkClick r:id="rId3"/>
          </p:cNvPr>
          <p:cNvPicPr>
            <a:picLocks noChangeAspect="1"/>
          </p:cNvPicPr>
          <p:nvPr/>
        </p:nvPicPr>
        <p:blipFill>
          <a:blip r:embed="rId4"/>
          <a:stretch>
            <a:fillRect/>
          </a:stretch>
        </p:blipFill>
        <p:spPr>
          <a:xfrm>
            <a:off x="683568" y="1208162"/>
            <a:ext cx="3997508" cy="2220838"/>
          </a:xfrm>
          <a:prstGeom prst="rect">
            <a:avLst/>
          </a:prstGeom>
        </p:spPr>
      </p:pic>
      <p:pic>
        <p:nvPicPr>
          <p:cNvPr id="8" name="Picture 7"/>
          <p:cNvPicPr>
            <a:picLocks noChangeAspect="1"/>
          </p:cNvPicPr>
          <p:nvPr/>
        </p:nvPicPr>
        <p:blipFill>
          <a:blip r:embed="rId5"/>
          <a:stretch>
            <a:fillRect/>
          </a:stretch>
        </p:blipFill>
        <p:spPr>
          <a:xfrm>
            <a:off x="688828" y="3383657"/>
            <a:ext cx="2771775" cy="333375"/>
          </a:xfrm>
          <a:prstGeom prst="rect">
            <a:avLst/>
          </a:prstGeom>
        </p:spPr>
      </p:pic>
      <p:sp>
        <p:nvSpPr>
          <p:cNvPr id="10" name="Content Placeholder 3"/>
          <p:cNvSpPr>
            <a:spLocks noGrp="1"/>
          </p:cNvSpPr>
          <p:nvPr>
            <p:ph sz="half" idx="2"/>
          </p:nvPr>
        </p:nvSpPr>
        <p:spPr>
          <a:xfrm>
            <a:off x="5615082" y="5877272"/>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
        <p:nvSpPr>
          <p:cNvPr id="11" name="Title 1"/>
          <p:cNvSpPr>
            <a:spLocks noGrp="1"/>
          </p:cNvSpPr>
          <p:nvPr>
            <p:ph type="title"/>
          </p:nvPr>
        </p:nvSpPr>
        <p:spPr>
          <a:xfrm>
            <a:off x="251520" y="274638"/>
            <a:ext cx="8373616" cy="1143000"/>
          </a:xfrm>
        </p:spPr>
        <p:txBody>
          <a:bodyPr/>
          <a:lstStyle/>
          <a:p>
            <a:r>
              <a:rPr lang="en-GB" dirty="0" smtClean="0"/>
              <a:t>KPIs</a:t>
            </a:r>
            <a:endParaRPr lang="en-GB"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1834" y="548680"/>
            <a:ext cx="3915350" cy="4363345"/>
          </a:xfrm>
          <a:prstGeom prst="rect">
            <a:avLst/>
          </a:prstGeom>
        </p:spPr>
      </p:pic>
    </p:spTree>
    <p:extLst>
      <p:ext uri="{BB962C8B-B14F-4D97-AF65-F5344CB8AC3E}">
        <p14:creationId xmlns:p14="http://schemas.microsoft.com/office/powerpoint/2010/main" val="983820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6" y="1342496"/>
            <a:ext cx="3945600" cy="4246744"/>
          </a:xfrm>
          <a:prstGeom prst="rect">
            <a:avLst/>
          </a:prstGeom>
        </p:spPr>
      </p:pic>
      <p:sp>
        <p:nvSpPr>
          <p:cNvPr id="2" name="Title 1"/>
          <p:cNvSpPr>
            <a:spLocks noGrp="1"/>
          </p:cNvSpPr>
          <p:nvPr>
            <p:ph type="title"/>
          </p:nvPr>
        </p:nvSpPr>
        <p:spPr/>
        <p:txBody>
          <a:bodyPr/>
          <a:lstStyle/>
          <a:p>
            <a:r>
              <a:rPr lang="en-IE" dirty="0" smtClean="0"/>
              <a:t>KPIs</a:t>
            </a:r>
            <a:endParaRPr lang="en-IE" dirty="0"/>
          </a:p>
        </p:txBody>
      </p:sp>
      <p:sp>
        <p:nvSpPr>
          <p:cNvPr id="8" name="Oval 7"/>
          <p:cNvSpPr/>
          <p:nvPr/>
        </p:nvSpPr>
        <p:spPr>
          <a:xfrm>
            <a:off x="449632" y="4615478"/>
            <a:ext cx="2808312" cy="658346"/>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Content Placeholder 2"/>
          <p:cNvSpPr>
            <a:spLocks noGrp="1"/>
          </p:cNvSpPr>
          <p:nvPr>
            <p:ph sz="half" idx="1"/>
          </p:nvPr>
        </p:nvSpPr>
        <p:spPr>
          <a:xfrm>
            <a:off x="4703607" y="1392210"/>
            <a:ext cx="3921529" cy="1604742"/>
          </a:xfrm>
        </p:spPr>
        <p:txBody>
          <a:bodyPr/>
          <a:lstStyle/>
          <a:p>
            <a:pPr fontAlgn="base"/>
            <a:r>
              <a:rPr lang="en-IE" dirty="0" smtClean="0"/>
              <a:t>Need DOIs for grey literature</a:t>
            </a:r>
          </a:p>
          <a:p>
            <a:pPr fontAlgn="base"/>
            <a:r>
              <a:rPr lang="en-IE" dirty="0" err="1" smtClean="0"/>
              <a:t>DataCite</a:t>
            </a:r>
            <a:r>
              <a:rPr lang="en-IE" dirty="0"/>
              <a:t/>
            </a:r>
            <a:br>
              <a:rPr lang="en-IE" dirty="0"/>
            </a:br>
            <a:endParaRPr lang="en-IE" dirty="0"/>
          </a:p>
        </p:txBody>
      </p:sp>
    </p:spTree>
    <p:extLst>
      <p:ext uri="{BB962C8B-B14F-4D97-AF65-F5344CB8AC3E}">
        <p14:creationId xmlns:p14="http://schemas.microsoft.com/office/powerpoint/2010/main" val="2495408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404664"/>
            <a:ext cx="3074593" cy="489111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8640"/>
            <a:ext cx="5442857" cy="2867608"/>
          </a:xfrm>
          <a:prstGeom prst="rect">
            <a:avLst/>
          </a:prstGeom>
        </p:spPr>
      </p:pic>
      <p:pic>
        <p:nvPicPr>
          <p:cNvPr id="5" name="Picture 4">
            <a:hlinkClick r:id="rId5"/>
          </p:cNvPr>
          <p:cNvPicPr>
            <a:picLocks noChangeAspect="1"/>
          </p:cNvPicPr>
          <p:nvPr/>
        </p:nvPicPr>
        <p:blipFill>
          <a:blip r:embed="rId6"/>
          <a:stretch>
            <a:fillRect/>
          </a:stretch>
        </p:blipFill>
        <p:spPr>
          <a:xfrm>
            <a:off x="4765" y="4797152"/>
            <a:ext cx="3532659" cy="1640383"/>
          </a:xfrm>
          <a:prstGeom prst="rect">
            <a:avLst/>
          </a:prstGeom>
        </p:spPr>
      </p:pic>
      <p:pic>
        <p:nvPicPr>
          <p:cNvPr id="2" name="Picture 1"/>
          <p:cNvPicPr>
            <a:picLocks noChangeAspect="1"/>
          </p:cNvPicPr>
          <p:nvPr/>
        </p:nvPicPr>
        <p:blipFill>
          <a:blip r:embed="rId7"/>
          <a:stretch>
            <a:fillRect/>
          </a:stretch>
        </p:blipFill>
        <p:spPr>
          <a:xfrm>
            <a:off x="2722555" y="764704"/>
            <a:ext cx="2713541" cy="1750120"/>
          </a:xfrm>
          <a:prstGeom prst="rect">
            <a:avLst/>
          </a:prstGeom>
          <a:ln>
            <a:solidFill>
              <a:schemeClr val="accent1">
                <a:shade val="95000"/>
                <a:satMod val="105000"/>
              </a:schemeClr>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5175" y="2565129"/>
            <a:ext cx="3258701" cy="4203785"/>
          </a:xfrm>
          <a:prstGeom prst="rect">
            <a:avLst/>
          </a:prstGeom>
        </p:spPr>
      </p:pic>
      <p:pic>
        <p:nvPicPr>
          <p:cNvPr id="6" name="Picture 5">
            <a:hlinkClick r:id="rId9"/>
          </p:cNvPr>
          <p:cNvPicPr>
            <a:picLocks noChangeAspect="1"/>
          </p:cNvPicPr>
          <p:nvPr/>
        </p:nvPicPr>
        <p:blipFill>
          <a:blip r:embed="rId10"/>
          <a:stretch>
            <a:fillRect/>
          </a:stretch>
        </p:blipFill>
        <p:spPr>
          <a:xfrm>
            <a:off x="5148064" y="3853607"/>
            <a:ext cx="3943738" cy="1231577"/>
          </a:xfrm>
          <a:prstGeom prst="rect">
            <a:avLst/>
          </a:prstGeom>
        </p:spPr>
      </p:pic>
    </p:spTree>
    <p:extLst>
      <p:ext uri="{BB962C8B-B14F-4D97-AF65-F5344CB8AC3E}">
        <p14:creationId xmlns:p14="http://schemas.microsoft.com/office/powerpoint/2010/main" val="3108439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44624"/>
            <a:ext cx="3960440" cy="2870284"/>
          </a:xfrm>
          <a:prstGeom prst="rect">
            <a:avLst/>
          </a:prstGeom>
        </p:spPr>
      </p:pic>
      <p:pic>
        <p:nvPicPr>
          <p:cNvPr id="3" name="Picture 2"/>
          <p:cNvPicPr>
            <a:picLocks noChangeAspect="1"/>
          </p:cNvPicPr>
          <p:nvPr/>
        </p:nvPicPr>
        <p:blipFill>
          <a:blip r:embed="rId3"/>
          <a:stretch>
            <a:fillRect/>
          </a:stretch>
        </p:blipFill>
        <p:spPr>
          <a:xfrm>
            <a:off x="4324402" y="5839"/>
            <a:ext cx="3539505" cy="1780699"/>
          </a:xfrm>
          <a:prstGeom prst="rect">
            <a:avLst/>
          </a:prstGeom>
        </p:spPr>
      </p:pic>
      <p:sp>
        <p:nvSpPr>
          <p:cNvPr id="4" name="Content Placeholder 3"/>
          <p:cNvSpPr txBox="1">
            <a:spLocks/>
          </p:cNvSpPr>
          <p:nvPr/>
        </p:nvSpPr>
        <p:spPr>
          <a:xfrm>
            <a:off x="5615082" y="5877272"/>
            <a:ext cx="1693222" cy="9361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200" b="1" dirty="0" smtClean="0"/>
              <a:t>@</a:t>
            </a:r>
            <a:r>
              <a:rPr lang="en-GB" sz="1200" b="1" dirty="0" err="1" smtClean="0"/>
              <a:t>BeckettResearch</a:t>
            </a:r>
            <a:endParaRPr lang="en-GB" sz="1200" b="1" dirty="0" smtClean="0"/>
          </a:p>
          <a:p>
            <a:pPr marL="0" indent="0">
              <a:buFont typeface="Arial"/>
              <a:buNone/>
            </a:pPr>
            <a:r>
              <a:rPr lang="en-GB" sz="1200" b="1" dirty="0" smtClean="0"/>
              <a:t>	@</a:t>
            </a:r>
            <a:r>
              <a:rPr lang="en-GB" sz="1200" b="1" dirty="0" err="1" smtClean="0"/>
              <a:t>mrnick</a:t>
            </a:r>
            <a:endParaRPr lang="en-GB" sz="1200" b="1" dirty="0" smtClean="0"/>
          </a:p>
          <a:p>
            <a:pPr marL="0" indent="0">
              <a:buFont typeface="Arial"/>
              <a:buNone/>
            </a:pPr>
            <a:r>
              <a:rPr lang="en-GB" sz="1200" b="1" dirty="0" smtClean="0"/>
              <a:t>@Krustyb1</a:t>
            </a:r>
          </a:p>
          <a:p>
            <a:pPr marL="0" indent="0">
              <a:buFont typeface="Arial"/>
              <a:buNone/>
            </a:pPr>
            <a:r>
              <a:rPr lang="en-GB" sz="1200" b="1" dirty="0" smtClean="0"/>
              <a:t>	@</a:t>
            </a:r>
            <a:r>
              <a:rPr lang="en-GB" sz="1200" b="1" dirty="0" err="1" smtClean="0"/>
              <a:t>epicbayj</a:t>
            </a:r>
            <a:endParaRPr lang="en-GB" sz="1200" b="1" dirty="0"/>
          </a:p>
        </p:txBody>
      </p:sp>
      <p:pic>
        <p:nvPicPr>
          <p:cNvPr id="7" name="Picture 6"/>
          <p:cNvPicPr/>
          <p:nvPr/>
        </p:nvPicPr>
        <p:blipFill rotWithShape="1">
          <a:blip r:embed="rId4"/>
          <a:srcRect l="33071" t="36636" r="35353" b="37660"/>
          <a:stretch/>
        </p:blipFill>
        <p:spPr bwMode="auto">
          <a:xfrm>
            <a:off x="3740085" y="1700808"/>
            <a:ext cx="5512435" cy="252412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srcRect l="13627" t="51408" r="57291" b="13137"/>
          <a:stretch/>
        </p:blipFill>
        <p:spPr bwMode="auto">
          <a:xfrm>
            <a:off x="35496" y="3238128"/>
            <a:ext cx="5318516" cy="3647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3754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Looking forward</a:t>
            </a:r>
            <a:endParaRPr lang="en-IE" dirty="0"/>
          </a:p>
        </p:txBody>
      </p:sp>
      <p:sp>
        <p:nvSpPr>
          <p:cNvPr id="5" name="Content Placeholder 4"/>
          <p:cNvSpPr>
            <a:spLocks noGrp="1"/>
          </p:cNvSpPr>
          <p:nvPr>
            <p:ph sz="half" idx="1"/>
          </p:nvPr>
        </p:nvSpPr>
        <p:spPr>
          <a:xfrm>
            <a:off x="323528" y="1600200"/>
            <a:ext cx="4172272" cy="2677656"/>
          </a:xfrm>
          <a:prstGeom prst="rect">
            <a:avLst/>
          </a:prstGeom>
        </p:spPr>
        <p:txBody>
          <a:bodyPr wrap="square">
            <a:spAutoFit/>
          </a:bodyPr>
          <a:lstStyle/>
          <a:p>
            <a:pPr marL="342900" indent="-342900">
              <a:buFont typeface="Arial" panose="020B0604020202020204" pitchFamily="34" charset="0"/>
              <a:buChar char="•"/>
            </a:pPr>
            <a:r>
              <a:rPr lang="en-IE" sz="2400" dirty="0" smtClean="0"/>
              <a:t>Library as publisher</a:t>
            </a:r>
            <a:endParaRPr lang="en-IE" sz="2400" dirty="0" smtClean="0">
              <a:solidFill>
                <a:schemeClr val="accent1"/>
              </a:solidFill>
            </a:endParaRPr>
          </a:p>
          <a:p>
            <a:pPr marL="342900" indent="-342900">
              <a:buFont typeface="Arial" panose="020B0604020202020204" pitchFamily="34" charset="0"/>
              <a:buChar char="•"/>
            </a:pPr>
            <a:r>
              <a:rPr lang="en-IE" sz="2400" dirty="0" smtClean="0">
                <a:solidFill>
                  <a:schemeClr val="accent1"/>
                </a:solidFill>
              </a:rPr>
              <a:t>Infographics</a:t>
            </a:r>
          </a:p>
          <a:p>
            <a:pPr marL="342900" indent="-342900">
              <a:buFont typeface="Arial" panose="020B0604020202020204" pitchFamily="34" charset="0"/>
              <a:buChar char="•"/>
            </a:pPr>
            <a:r>
              <a:rPr lang="en-IE" sz="2400" dirty="0" smtClean="0">
                <a:solidFill>
                  <a:schemeClr val="accent1"/>
                </a:solidFill>
              </a:rPr>
              <a:t>Vlogs</a:t>
            </a:r>
          </a:p>
          <a:p>
            <a:pPr marL="342900" indent="-342900">
              <a:buFont typeface="Arial" panose="020B0604020202020204" pitchFamily="34" charset="0"/>
              <a:buChar char="•"/>
            </a:pPr>
            <a:r>
              <a:rPr lang="en-IE" sz="2400" dirty="0" smtClean="0"/>
              <a:t>Video / Animation</a:t>
            </a:r>
            <a:endParaRPr lang="en-IE" sz="2400" dirty="0" smtClean="0">
              <a:solidFill>
                <a:schemeClr val="accent1"/>
              </a:solidFill>
            </a:endParaRPr>
          </a:p>
          <a:p>
            <a:pPr marL="342900" indent="-342900">
              <a:buFont typeface="Arial" panose="020B0604020202020204" pitchFamily="34" charset="0"/>
              <a:buChar char="•"/>
            </a:pPr>
            <a:r>
              <a:rPr lang="en-IE" sz="2400" dirty="0" smtClean="0">
                <a:solidFill>
                  <a:schemeClr val="accent1"/>
                </a:solidFill>
              </a:rPr>
              <a:t>Podcasts</a:t>
            </a:r>
          </a:p>
          <a:p>
            <a:pPr marL="342900" indent="-342900">
              <a:buFont typeface="Arial" panose="020B0604020202020204" pitchFamily="34" charset="0"/>
              <a:buChar char="•"/>
            </a:pPr>
            <a:endParaRPr lang="en-IE" sz="2400" dirty="0">
              <a:solidFill>
                <a:schemeClr val="accent1"/>
              </a:solidFill>
            </a:endParaRPr>
          </a:p>
        </p:txBody>
      </p:sp>
      <p:pic>
        <p:nvPicPr>
          <p:cNvPr id="7" name="Picture 6"/>
          <p:cNvPicPr/>
          <p:nvPr/>
        </p:nvPicPr>
        <p:blipFill rotWithShape="1">
          <a:blip r:embed="rId2"/>
          <a:srcRect l="17782" t="55545" r="37347" b="22605"/>
          <a:stretch/>
        </p:blipFill>
        <p:spPr bwMode="auto">
          <a:xfrm>
            <a:off x="611560" y="4306491"/>
            <a:ext cx="6572250" cy="1800225"/>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550" y="1700808"/>
            <a:ext cx="4479946" cy="2522271"/>
          </a:xfrm>
          <a:prstGeom prst="rect">
            <a:avLst/>
          </a:prstGeom>
        </p:spPr>
      </p:pic>
    </p:spTree>
    <p:extLst>
      <p:ext uri="{BB962C8B-B14F-4D97-AF65-F5344CB8AC3E}">
        <p14:creationId xmlns:p14="http://schemas.microsoft.com/office/powerpoint/2010/main" val="3922857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sources</a:t>
            </a:r>
            <a:endParaRPr lang="en-GB" dirty="0"/>
          </a:p>
        </p:txBody>
      </p:sp>
      <p:sp>
        <p:nvSpPr>
          <p:cNvPr id="3" name="Content Placeholder 2"/>
          <p:cNvSpPr>
            <a:spLocks noGrp="1"/>
          </p:cNvSpPr>
          <p:nvPr>
            <p:ph sz="half" idx="1"/>
          </p:nvPr>
        </p:nvSpPr>
        <p:spPr>
          <a:xfrm>
            <a:off x="323528" y="1340768"/>
            <a:ext cx="8820472" cy="4032448"/>
          </a:xfrm>
        </p:spPr>
        <p:txBody>
          <a:bodyPr/>
          <a:lstStyle/>
          <a:p>
            <a:pPr marL="0" indent="0">
              <a:buNone/>
            </a:pPr>
            <a:r>
              <a:rPr lang="en-GB" sz="1600" dirty="0" smtClean="0"/>
              <a:t>Slide 2</a:t>
            </a:r>
            <a:r>
              <a:rPr lang="en-GB" sz="1600" dirty="0"/>
              <a:t>: </a:t>
            </a:r>
            <a:r>
              <a:rPr lang="en-GB" sz="1600" dirty="0" smtClean="0"/>
              <a:t>Dublin Bay, </a:t>
            </a:r>
            <a:r>
              <a:rPr lang="en-GB" sz="1600" dirty="0"/>
              <a:t>Giuseppe </a:t>
            </a:r>
            <a:r>
              <a:rPr lang="en-GB" sz="1600" dirty="0" smtClean="0"/>
              <a:t>Milo [</a:t>
            </a:r>
            <a:r>
              <a:rPr lang="en-GB" sz="1600" dirty="0" smtClean="0">
                <a:hlinkClick r:id="rId2"/>
              </a:rPr>
              <a:t>https</a:t>
            </a:r>
            <a:r>
              <a:rPr lang="en-GB" sz="1600" dirty="0">
                <a:hlinkClick r:id="rId2"/>
              </a:rPr>
              <a:t>://www.flickr.com/photos/giuseppemilo/19148671426</a:t>
            </a:r>
            <a:r>
              <a:rPr lang="en-GB" sz="1600" dirty="0" smtClean="0">
                <a:hlinkClick r:id="rId2"/>
              </a:rPr>
              <a:t>/</a:t>
            </a:r>
            <a:r>
              <a:rPr lang="en-GB" sz="1600" dirty="0" smtClean="0"/>
              <a:t>] </a:t>
            </a:r>
          </a:p>
          <a:p>
            <a:pPr marL="0" indent="0">
              <a:buNone/>
            </a:pPr>
            <a:r>
              <a:rPr lang="fr-FR" sz="1600" dirty="0" smtClean="0"/>
              <a:t>Slide 4: </a:t>
            </a:r>
            <a:r>
              <a:rPr lang="de-DE" sz="1600" dirty="0"/>
              <a:t>Karotten (Möhren) auf dem Campo de’ </a:t>
            </a:r>
            <a:r>
              <a:rPr lang="de-DE" sz="1600" dirty="0" smtClean="0"/>
              <a:t>Fiori</a:t>
            </a:r>
            <a:r>
              <a:rPr lang="de-DE" sz="1600" dirty="0"/>
              <a:t>. Marco Verch, 9 Jan 2016 [</a:t>
            </a:r>
            <a:r>
              <a:rPr lang="de-DE" sz="1600" dirty="0">
                <a:hlinkClick r:id="rId3"/>
              </a:rPr>
              <a:t>https://commons.wikimedia.org/wiki/File:Karotten_(M%C3%B6hren)_auf_dem_Campo_de%E2%80%99_Fiori_(24225720321).</a:t>
            </a:r>
            <a:r>
              <a:rPr lang="de-DE" sz="1600" dirty="0" smtClean="0">
                <a:hlinkClick r:id="rId3"/>
              </a:rPr>
              <a:t>jpg</a:t>
            </a:r>
            <a:r>
              <a:rPr lang="de-DE" sz="1600" dirty="0" smtClean="0"/>
              <a:t>]</a:t>
            </a:r>
          </a:p>
          <a:p>
            <a:pPr marL="0" indent="0">
              <a:buNone/>
            </a:pPr>
            <a:r>
              <a:rPr lang="de-DE" sz="1600" dirty="0" smtClean="0"/>
              <a:t>Slide 5: </a:t>
            </a:r>
            <a:r>
              <a:rPr lang="en-GB" sz="1600" dirty="0"/>
              <a:t>Two combatants attacking one another with cudgels and a whip, the gladiator mosaic at the Roman villa in </a:t>
            </a:r>
            <a:r>
              <a:rPr lang="en-GB" sz="1600" dirty="0" err="1"/>
              <a:t>Nennig</a:t>
            </a:r>
            <a:r>
              <a:rPr lang="en-GB" sz="1600" dirty="0"/>
              <a:t>, </a:t>
            </a:r>
            <a:r>
              <a:rPr lang="en-GB" sz="1600" dirty="0" smtClean="0"/>
              <a:t>Germany</a:t>
            </a:r>
            <a:r>
              <a:rPr lang="en-GB" sz="1600" dirty="0"/>
              <a:t>. Carole </a:t>
            </a:r>
            <a:r>
              <a:rPr lang="en-GB" sz="1600" dirty="0" err="1" smtClean="0"/>
              <a:t>Raddato</a:t>
            </a:r>
            <a:r>
              <a:rPr lang="en-GB" sz="1600" dirty="0" smtClean="0"/>
              <a:t>, </a:t>
            </a:r>
            <a:r>
              <a:rPr lang="en-GB" sz="1600" dirty="0"/>
              <a:t>10 July 2013 [</a:t>
            </a:r>
            <a:r>
              <a:rPr lang="en-GB" sz="1600" dirty="0">
                <a:hlinkClick r:id="rId4"/>
              </a:rPr>
              <a:t>https://commons.wikimedia.org/wiki/File:Two_combatants_attacking_one_another_with_cudgels_and_a_whip,_the_gladiator_mosaic_at_the_Roman_villa_in_Nennig,_Germany_(9288895115).jpg</a:t>
            </a:r>
            <a:r>
              <a:rPr lang="en-GB" sz="1600" dirty="0" smtClean="0"/>
              <a:t>]</a:t>
            </a:r>
          </a:p>
          <a:p>
            <a:pPr marL="0" indent="0">
              <a:buNone/>
            </a:pPr>
            <a:r>
              <a:rPr lang="en-GB" sz="1600" dirty="0"/>
              <a:t>Slide 6: </a:t>
            </a:r>
            <a:r>
              <a:rPr lang="fr-FR" sz="1600" dirty="0"/>
              <a:t>La maquette de Rome à l'époque de Constantin (306-337) réalisée par Italo </a:t>
            </a:r>
            <a:r>
              <a:rPr lang="fr-FR" sz="1600" dirty="0" err="1"/>
              <a:t>Gismondi</a:t>
            </a:r>
            <a:r>
              <a:rPr lang="fr-FR" sz="1600" dirty="0"/>
              <a:t> entre 1933 et 1937. Jean-Pierre </a:t>
            </a:r>
            <a:r>
              <a:rPr lang="fr-FR" sz="1600" dirty="0" err="1"/>
              <a:t>Dalbéra</a:t>
            </a:r>
            <a:r>
              <a:rPr lang="fr-FR" sz="1600" dirty="0"/>
              <a:t>, 10 </a:t>
            </a:r>
            <a:r>
              <a:rPr lang="fr-FR" sz="1600" dirty="0" err="1"/>
              <a:t>June</a:t>
            </a:r>
            <a:r>
              <a:rPr lang="fr-FR" sz="1600" dirty="0"/>
              <a:t> 2011 [</a:t>
            </a:r>
            <a:r>
              <a:rPr lang="fr-FR" sz="1600" dirty="0">
                <a:hlinkClick r:id="rId5"/>
              </a:rPr>
              <a:t>https://commons.wikimedia.org/wiki/File:D%C3%A9tail_de_la_maquette_de_Rome_%C3%A0_l%C3%A9poque_de_Constantin_(5839479770).jpg</a:t>
            </a:r>
            <a:r>
              <a:rPr lang="fr-FR" sz="1600" dirty="0" smtClean="0"/>
              <a:t>]</a:t>
            </a:r>
            <a:endParaRPr lang="en-GB" sz="1600" dirty="0" smtClean="0"/>
          </a:p>
          <a:p>
            <a:pPr marL="0" indent="0">
              <a:buNone/>
            </a:pPr>
            <a:r>
              <a:rPr lang="en-GB" sz="1600" dirty="0" smtClean="0"/>
              <a:t>Slide 20: </a:t>
            </a:r>
            <a:r>
              <a:rPr lang="en-GB" sz="1600" dirty="0"/>
              <a:t>Hadrian's Wall near Caw </a:t>
            </a:r>
            <a:r>
              <a:rPr lang="en-GB" sz="1600" dirty="0" smtClean="0"/>
              <a:t>Gap</a:t>
            </a:r>
            <a:r>
              <a:rPr lang="en-GB" sz="1600" dirty="0"/>
              <a:t>. Andrew Smith, 28 Nov 2008 [</a:t>
            </a:r>
            <a:r>
              <a:rPr lang="en-GB" sz="1600" dirty="0">
                <a:hlinkClick r:id="rId6"/>
              </a:rPr>
              <a:t>https://commons.wikimedia.org/wiki/File:Hadrian%27s_Wall_near_Caw_Gap_-_geograph.org.uk_-_1068660.jpg</a:t>
            </a:r>
            <a:r>
              <a:rPr lang="en-GB" sz="1600" dirty="0" smtClean="0"/>
              <a:t>]</a:t>
            </a:r>
          </a:p>
          <a:p>
            <a:pPr marL="0" indent="0">
              <a:buNone/>
            </a:pPr>
            <a:endParaRPr lang="fr-FR" sz="1600" dirty="0"/>
          </a:p>
        </p:txBody>
      </p:sp>
    </p:spTree>
    <p:extLst>
      <p:ext uri="{BB962C8B-B14F-4D97-AF65-F5344CB8AC3E}">
        <p14:creationId xmlns:p14="http://schemas.microsoft.com/office/powerpoint/2010/main" val="264309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Karotten (Möhren) auf dem Campo de’ Fiori (24225720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83964"/>
            <a:ext cx="2881894" cy="43373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p:txBody>
          <a:bodyPr/>
          <a:lstStyle/>
          <a:p>
            <a:r>
              <a:rPr lang="en-GB" dirty="0" smtClean="0"/>
              <a:t>What is a repository?</a:t>
            </a:r>
            <a:endParaRPr lang="en-GB" dirty="0"/>
          </a:p>
        </p:txBody>
      </p:sp>
      <p:sp>
        <p:nvSpPr>
          <p:cNvPr id="7" name="Rectangle 6"/>
          <p:cNvSpPr/>
          <p:nvPr/>
        </p:nvSpPr>
        <p:spPr>
          <a:xfrm>
            <a:off x="3814882" y="1667123"/>
            <a:ext cx="4208134" cy="4001095"/>
          </a:xfrm>
          <a:prstGeom prst="rect">
            <a:avLst/>
          </a:prstGeom>
        </p:spPr>
        <p:txBody>
          <a:bodyPr wrap="square">
            <a:spAutoFit/>
          </a:bodyPr>
          <a:lstStyle/>
          <a:p>
            <a:r>
              <a:rPr lang="en-GB" sz="2200" i="1" dirty="0">
                <a:solidFill>
                  <a:schemeClr val="accent1"/>
                </a:solidFill>
              </a:rPr>
              <a:t>“a set of services that a university offers to the members of its community for the management and dissemination of digital materials created by the institution and its community </a:t>
            </a:r>
            <a:r>
              <a:rPr lang="en-GB" sz="2200" i="1" dirty="0" smtClean="0">
                <a:solidFill>
                  <a:schemeClr val="accent1"/>
                </a:solidFill>
              </a:rPr>
              <a:t>members”</a:t>
            </a:r>
          </a:p>
          <a:p>
            <a:pPr algn="r"/>
            <a:r>
              <a:rPr lang="en-GB" sz="2000" dirty="0" smtClean="0">
                <a:solidFill>
                  <a:schemeClr val="accent1"/>
                </a:solidFill>
              </a:rPr>
              <a:t>Clifford </a:t>
            </a:r>
            <a:r>
              <a:rPr lang="en-GB" sz="2000" dirty="0">
                <a:solidFill>
                  <a:schemeClr val="accent1"/>
                </a:solidFill>
              </a:rPr>
              <a:t>Lynch (2003</a:t>
            </a:r>
            <a:r>
              <a:rPr lang="en-GB" sz="2000" dirty="0" smtClean="0">
                <a:solidFill>
                  <a:schemeClr val="accent1"/>
                </a:solidFill>
              </a:rPr>
              <a:t>)</a:t>
            </a:r>
          </a:p>
          <a:p>
            <a:endParaRPr lang="en-GB" sz="2000" dirty="0" smtClean="0">
              <a:solidFill>
                <a:schemeClr val="accent1"/>
              </a:solidFill>
            </a:endParaRPr>
          </a:p>
          <a:p>
            <a:r>
              <a:rPr lang="en-GB" sz="2000" dirty="0" smtClean="0">
                <a:solidFill>
                  <a:schemeClr val="accent1"/>
                </a:solidFill>
                <a:hlinkClick r:id="rId3"/>
              </a:rPr>
              <a:t>What is a repository? (</a:t>
            </a:r>
            <a:r>
              <a:rPr lang="en-GB" sz="2000" dirty="0" err="1" smtClean="0">
                <a:solidFill>
                  <a:schemeClr val="accent1"/>
                </a:solidFill>
                <a:hlinkClick r:id="rId3"/>
              </a:rPr>
              <a:t>Jisc</a:t>
            </a:r>
            <a:r>
              <a:rPr lang="en-GB" sz="2000" dirty="0" smtClean="0">
                <a:solidFill>
                  <a:schemeClr val="accent1"/>
                </a:solidFill>
                <a:hlinkClick r:id="rId3"/>
              </a:rPr>
              <a:t> blogpost. May 31</a:t>
            </a:r>
            <a:r>
              <a:rPr lang="en-GB" sz="2000" baseline="30000" dirty="0" smtClean="0">
                <a:solidFill>
                  <a:schemeClr val="accent1"/>
                </a:solidFill>
                <a:hlinkClick r:id="rId3"/>
              </a:rPr>
              <a:t>st</a:t>
            </a:r>
            <a:r>
              <a:rPr lang="en-GB" sz="2000" dirty="0" smtClean="0">
                <a:solidFill>
                  <a:schemeClr val="accent1"/>
                </a:solidFill>
                <a:hlinkClick r:id="rId3"/>
              </a:rPr>
              <a:t> 2016)</a:t>
            </a:r>
            <a:endParaRPr lang="en-GB" sz="2000" dirty="0">
              <a:solidFill>
                <a:schemeClr val="accent1"/>
              </a:solidFill>
            </a:endParaRPr>
          </a:p>
          <a:p>
            <a:endParaRPr lang="en-GB" sz="2000" dirty="0">
              <a:solidFill>
                <a:schemeClr val="accent1"/>
              </a:solidFill>
            </a:endParaRPr>
          </a:p>
        </p:txBody>
      </p:sp>
      <p:sp>
        <p:nvSpPr>
          <p:cNvPr id="5" name="Content Placeholder 3"/>
          <p:cNvSpPr>
            <a:spLocks noGrp="1"/>
          </p:cNvSpPr>
          <p:nvPr>
            <p:ph sz="half" idx="2"/>
          </p:nvPr>
        </p:nvSpPr>
        <p:spPr>
          <a:xfrm>
            <a:off x="5615082" y="5877272"/>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3620039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51520" y="274638"/>
            <a:ext cx="8373616" cy="1143000"/>
          </a:xfrm>
        </p:spPr>
        <p:txBody>
          <a:bodyPr/>
          <a:lstStyle/>
          <a:p>
            <a:r>
              <a:rPr lang="en-GB" dirty="0" smtClean="0"/>
              <a:t>What is a repository?</a:t>
            </a:r>
            <a:endParaRPr lang="en-GB" dirty="0"/>
          </a:p>
        </p:txBody>
      </p:sp>
      <p:sp>
        <p:nvSpPr>
          <p:cNvPr id="11" name="Rectangle 10"/>
          <p:cNvSpPr/>
          <p:nvPr/>
        </p:nvSpPr>
        <p:spPr>
          <a:xfrm>
            <a:off x="4691040" y="2067225"/>
            <a:ext cx="4211960" cy="2123658"/>
          </a:xfrm>
          <a:prstGeom prst="rect">
            <a:avLst/>
          </a:prstGeom>
        </p:spPr>
        <p:txBody>
          <a:bodyPr wrap="square">
            <a:spAutoFit/>
          </a:bodyPr>
          <a:lstStyle/>
          <a:p>
            <a:r>
              <a:rPr lang="en-GB" sz="2200" i="1" dirty="0">
                <a:solidFill>
                  <a:schemeClr val="accent1"/>
                </a:solidFill>
              </a:rPr>
              <a:t>“to be eligible for submission to the post-2014 REF, authors’ final peer-reviewed manuscripts must have been deposited in an institutional or subject repository on acceptance for publication”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4283572"/>
            <a:ext cx="1648956" cy="1377676"/>
          </a:xfrm>
          <a:prstGeom prst="rect">
            <a:avLst/>
          </a:prstGeom>
        </p:spPr>
      </p:pic>
      <p:pic>
        <p:nvPicPr>
          <p:cNvPr id="2050" name="Picture 2" descr="File:Two combatants attacking one another with cudgels and a whip, the gladiator mosaic at the Roman villa in Nennig, Germany (9288895115).jpg"/>
          <p:cNvPicPr>
            <a:picLocks noChangeAspect="1" noChangeArrowheads="1"/>
          </p:cNvPicPr>
          <p:nvPr/>
        </p:nvPicPr>
        <p:blipFill rotWithShape="1">
          <a:blip r:embed="rId3">
            <a:extLst>
              <a:ext uri="{28A0092B-C50C-407E-A947-70E740481C1C}">
                <a14:useLocalDpi xmlns:a14="http://schemas.microsoft.com/office/drawing/2010/main" val="0"/>
              </a:ext>
            </a:extLst>
          </a:blip>
          <a:srcRect l="18813" t="16923" r="19012" b="9231"/>
          <a:stretch/>
        </p:blipFill>
        <p:spPr bwMode="auto">
          <a:xfrm>
            <a:off x="395536" y="1916832"/>
            <a:ext cx="3744416" cy="34563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a:spLocks noGrp="1"/>
          </p:cNvSpPr>
          <p:nvPr>
            <p:ph sz="half" idx="2"/>
          </p:nvPr>
        </p:nvSpPr>
        <p:spPr>
          <a:xfrm>
            <a:off x="-1542" y="5877272"/>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67337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100000"/>
                <a:shade val="100000"/>
                <a:satMod val="130000"/>
                <a:alpha val="38000"/>
              </a:schemeClr>
            </a:gs>
            <a:gs pos="100000">
              <a:schemeClr val="accent1">
                <a:tint val="50000"/>
                <a:shade val="100000"/>
                <a:satMod val="350000"/>
              </a:schemeClr>
            </a:gs>
          </a:gsLst>
          <a:lin ang="16200000" scaled="0"/>
        </a:gradFill>
        <a:effectLst/>
      </p:bgPr>
    </p:bg>
    <p:spTree>
      <p:nvGrpSpPr>
        <p:cNvPr id="1" name=""/>
        <p:cNvGrpSpPr/>
        <p:nvPr/>
      </p:nvGrpSpPr>
      <p:grpSpPr>
        <a:xfrm>
          <a:off x="0" y="0"/>
          <a:ext cx="0" cy="0"/>
          <a:chOff x="0" y="0"/>
          <a:chExt cx="0" cy="0"/>
        </a:xfrm>
      </p:grpSpPr>
      <p:pic>
        <p:nvPicPr>
          <p:cNvPr id="6146" name="Picture 2" descr="File:Détail de la maquette de Rome à lépoque de Constantin (58394797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83" y="0"/>
            <a:ext cx="10334535" cy="6885385"/>
          </a:xfrm>
          <a:prstGeom prst="rect">
            <a:avLst/>
          </a:prstGeom>
          <a:solidFill>
            <a:schemeClr val="bg1"/>
          </a:solidFill>
        </p:spPr>
      </p:pic>
      <p:sp>
        <p:nvSpPr>
          <p:cNvPr id="5" name="TextBox 4"/>
          <p:cNvSpPr txBox="1"/>
          <p:nvPr/>
        </p:nvSpPr>
        <p:spPr>
          <a:xfrm>
            <a:off x="-793983" y="0"/>
            <a:ext cx="10334535" cy="6858000"/>
          </a:xfrm>
          <a:prstGeom prst="rect">
            <a:avLst/>
          </a:prstGeom>
          <a:solidFill>
            <a:schemeClr val="bg1">
              <a:alpha val="25000"/>
            </a:schemeClr>
          </a:solidFill>
        </p:spPr>
        <p:txBody>
          <a:bodyPr wrap="square" rtlCol="0">
            <a:spAutoFit/>
          </a:bodyPr>
          <a:lstStyle/>
          <a:p>
            <a:endParaRPr lang="en-GB" dirty="0"/>
          </a:p>
        </p:txBody>
      </p:sp>
      <p:sp>
        <p:nvSpPr>
          <p:cNvPr id="6" name="TextBox 5"/>
          <p:cNvSpPr txBox="1"/>
          <p:nvPr/>
        </p:nvSpPr>
        <p:spPr>
          <a:xfrm>
            <a:off x="4716016" y="3212976"/>
            <a:ext cx="1800200" cy="830997"/>
          </a:xfrm>
          <a:prstGeom prst="rect">
            <a:avLst/>
          </a:prstGeom>
          <a:noFill/>
        </p:spPr>
        <p:txBody>
          <a:bodyPr wrap="square" rtlCol="0">
            <a:spAutoFit/>
          </a:bodyPr>
          <a:lstStyle/>
          <a:p>
            <a:pPr algn="ctr"/>
            <a:r>
              <a:rPr lang="en-GB" sz="2400" b="1" dirty="0" smtClean="0"/>
              <a:t>University website</a:t>
            </a:r>
            <a:endParaRPr lang="en-GB" sz="2400" b="1" dirty="0"/>
          </a:p>
        </p:txBody>
      </p:sp>
      <p:sp>
        <p:nvSpPr>
          <p:cNvPr id="7" name="TextBox 6"/>
          <p:cNvSpPr txBox="1"/>
          <p:nvPr/>
        </p:nvSpPr>
        <p:spPr>
          <a:xfrm>
            <a:off x="971600" y="1196752"/>
            <a:ext cx="2034226" cy="830997"/>
          </a:xfrm>
          <a:prstGeom prst="rect">
            <a:avLst/>
          </a:prstGeom>
          <a:noFill/>
        </p:spPr>
        <p:txBody>
          <a:bodyPr wrap="square" rtlCol="0">
            <a:spAutoFit/>
          </a:bodyPr>
          <a:lstStyle/>
          <a:p>
            <a:pPr algn="ctr"/>
            <a:r>
              <a:rPr lang="en-GB" sz="2400" b="1" dirty="0" smtClean="0"/>
              <a:t>Academic blogs</a:t>
            </a:r>
            <a:endParaRPr lang="en-GB" sz="2400" b="1" dirty="0"/>
          </a:p>
        </p:txBody>
      </p:sp>
      <p:sp>
        <p:nvSpPr>
          <p:cNvPr id="8" name="TextBox 7"/>
          <p:cNvSpPr txBox="1"/>
          <p:nvPr/>
        </p:nvSpPr>
        <p:spPr>
          <a:xfrm>
            <a:off x="737574" y="4470211"/>
            <a:ext cx="2034226" cy="830997"/>
          </a:xfrm>
          <a:prstGeom prst="rect">
            <a:avLst/>
          </a:prstGeom>
          <a:noFill/>
        </p:spPr>
        <p:txBody>
          <a:bodyPr wrap="square" rtlCol="0">
            <a:spAutoFit/>
          </a:bodyPr>
          <a:lstStyle/>
          <a:p>
            <a:pPr algn="ctr"/>
            <a:r>
              <a:rPr lang="en-GB" sz="2400" b="1" dirty="0" smtClean="0"/>
              <a:t>Institutional Repository</a:t>
            </a:r>
            <a:endParaRPr lang="en-GB" sz="2400" b="1" dirty="0"/>
          </a:p>
        </p:txBody>
      </p:sp>
      <p:sp>
        <p:nvSpPr>
          <p:cNvPr id="9" name="TextBox 8"/>
          <p:cNvSpPr txBox="1"/>
          <p:nvPr/>
        </p:nvSpPr>
        <p:spPr>
          <a:xfrm>
            <a:off x="2852809" y="3224501"/>
            <a:ext cx="792088" cy="461665"/>
          </a:xfrm>
          <a:prstGeom prst="rect">
            <a:avLst/>
          </a:prstGeom>
          <a:noFill/>
        </p:spPr>
        <p:txBody>
          <a:bodyPr wrap="square" rtlCol="0">
            <a:spAutoFit/>
          </a:bodyPr>
          <a:lstStyle/>
          <a:p>
            <a:pPr algn="ctr"/>
            <a:r>
              <a:rPr lang="en-GB" sz="2400" b="1" dirty="0" smtClean="0"/>
              <a:t>VLE</a:t>
            </a:r>
            <a:endParaRPr lang="en-GB" sz="2400" b="1" dirty="0"/>
          </a:p>
        </p:txBody>
      </p:sp>
      <p:sp>
        <p:nvSpPr>
          <p:cNvPr id="10" name="TextBox 9"/>
          <p:cNvSpPr txBox="1"/>
          <p:nvPr/>
        </p:nvSpPr>
        <p:spPr>
          <a:xfrm>
            <a:off x="2946105" y="5157192"/>
            <a:ext cx="1800200" cy="830997"/>
          </a:xfrm>
          <a:prstGeom prst="rect">
            <a:avLst/>
          </a:prstGeom>
          <a:noFill/>
        </p:spPr>
        <p:txBody>
          <a:bodyPr wrap="square" rtlCol="0">
            <a:spAutoFit/>
          </a:bodyPr>
          <a:lstStyle/>
          <a:p>
            <a:pPr algn="ctr"/>
            <a:r>
              <a:rPr lang="en-GB" sz="2400" b="1" dirty="0" smtClean="0"/>
              <a:t>Research web pages</a:t>
            </a:r>
            <a:endParaRPr lang="en-GB" sz="2400" b="1" dirty="0"/>
          </a:p>
        </p:txBody>
      </p:sp>
      <p:sp>
        <p:nvSpPr>
          <p:cNvPr id="11" name="TextBox 10"/>
          <p:cNvSpPr txBox="1"/>
          <p:nvPr/>
        </p:nvSpPr>
        <p:spPr>
          <a:xfrm>
            <a:off x="6732240" y="1484784"/>
            <a:ext cx="1800200" cy="830997"/>
          </a:xfrm>
          <a:prstGeom prst="rect">
            <a:avLst/>
          </a:prstGeom>
          <a:noFill/>
        </p:spPr>
        <p:txBody>
          <a:bodyPr wrap="square" rtlCol="0">
            <a:spAutoFit/>
          </a:bodyPr>
          <a:lstStyle/>
          <a:p>
            <a:pPr algn="ctr"/>
            <a:r>
              <a:rPr lang="en-GB" sz="2400" b="1" dirty="0" smtClean="0"/>
              <a:t>Library website</a:t>
            </a:r>
            <a:endParaRPr lang="en-GB" sz="2400" b="1" dirty="0"/>
          </a:p>
        </p:txBody>
      </p:sp>
      <p:sp>
        <p:nvSpPr>
          <p:cNvPr id="12" name="TextBox 11"/>
          <p:cNvSpPr txBox="1"/>
          <p:nvPr/>
        </p:nvSpPr>
        <p:spPr>
          <a:xfrm>
            <a:off x="7452320" y="2522982"/>
            <a:ext cx="1800200" cy="830997"/>
          </a:xfrm>
          <a:prstGeom prst="rect">
            <a:avLst/>
          </a:prstGeom>
          <a:noFill/>
        </p:spPr>
        <p:txBody>
          <a:bodyPr wrap="square" rtlCol="0">
            <a:spAutoFit/>
          </a:bodyPr>
          <a:lstStyle/>
          <a:p>
            <a:pPr algn="ctr"/>
            <a:r>
              <a:rPr lang="en-GB" sz="2400" b="1" dirty="0" smtClean="0"/>
              <a:t>Library resources</a:t>
            </a:r>
            <a:endParaRPr lang="en-GB" sz="2400" b="1" dirty="0"/>
          </a:p>
        </p:txBody>
      </p:sp>
      <p:sp>
        <p:nvSpPr>
          <p:cNvPr id="13" name="Content Placeholder 3"/>
          <p:cNvSpPr>
            <a:spLocks noGrp="1"/>
          </p:cNvSpPr>
          <p:nvPr>
            <p:ph sz="half" idx="2"/>
          </p:nvPr>
        </p:nvSpPr>
        <p:spPr>
          <a:xfrm>
            <a:off x="7596336" y="5901802"/>
            <a:ext cx="1693222" cy="936104"/>
          </a:xfrm>
        </p:spPr>
        <p:txBody>
          <a:bodyPr/>
          <a:lstStyle/>
          <a:p>
            <a:pPr marL="0" indent="0">
              <a:buNone/>
            </a:pPr>
            <a:r>
              <a:rPr lang="en-GB" sz="1200" b="1" dirty="0" smtClean="0">
                <a:solidFill>
                  <a:schemeClr val="tx1"/>
                </a:solidFill>
              </a:rPr>
              <a:t>@</a:t>
            </a:r>
            <a:r>
              <a:rPr lang="en-GB" sz="1200" b="1" dirty="0" err="1" smtClean="0">
                <a:solidFill>
                  <a:schemeClr val="tx1"/>
                </a:solidFill>
              </a:rPr>
              <a:t>BeckettResearch</a:t>
            </a:r>
            <a:endParaRPr lang="en-GB" sz="1200" b="1" dirty="0" smtClean="0">
              <a:solidFill>
                <a:schemeClr val="tx1"/>
              </a:solidFill>
            </a:endParaRPr>
          </a:p>
          <a:p>
            <a:pPr marL="0" indent="0">
              <a:buNone/>
            </a:pPr>
            <a:r>
              <a:rPr lang="en-GB" sz="1200" b="1" dirty="0" smtClean="0">
                <a:solidFill>
                  <a:schemeClr val="tx1"/>
                </a:solidFill>
              </a:rPr>
              <a:t>	@</a:t>
            </a:r>
            <a:r>
              <a:rPr lang="en-GB" sz="1200" b="1" dirty="0" err="1" smtClean="0">
                <a:solidFill>
                  <a:schemeClr val="tx1"/>
                </a:solidFill>
              </a:rPr>
              <a:t>mrnick</a:t>
            </a:r>
            <a:endParaRPr lang="en-GB" sz="1200" b="1" dirty="0" smtClean="0">
              <a:solidFill>
                <a:schemeClr val="tx1"/>
              </a:solidFill>
            </a:endParaRPr>
          </a:p>
          <a:p>
            <a:pPr marL="0" indent="0">
              <a:buNone/>
            </a:pPr>
            <a:r>
              <a:rPr lang="en-GB" sz="1200" b="1" dirty="0" smtClean="0">
                <a:solidFill>
                  <a:schemeClr val="tx1"/>
                </a:solidFill>
              </a:rPr>
              <a:t>@Krustyb1</a:t>
            </a:r>
          </a:p>
          <a:p>
            <a:pPr marL="0" indent="0">
              <a:buNone/>
            </a:pPr>
            <a:r>
              <a:rPr lang="en-GB" sz="1200" b="1" dirty="0" smtClean="0">
                <a:solidFill>
                  <a:schemeClr val="tx1"/>
                </a:solidFill>
              </a:rPr>
              <a:t>	@</a:t>
            </a:r>
            <a:r>
              <a:rPr lang="en-GB" sz="1200" b="1" dirty="0" err="1" smtClean="0">
                <a:solidFill>
                  <a:schemeClr val="tx1"/>
                </a:solidFill>
              </a:rPr>
              <a:t>epicbayj</a:t>
            </a:r>
            <a:endParaRPr lang="en-GB" sz="1200" b="1" dirty="0">
              <a:solidFill>
                <a:schemeClr val="tx1"/>
              </a:solidFill>
            </a:endParaRPr>
          </a:p>
        </p:txBody>
      </p:sp>
      <p:sp>
        <p:nvSpPr>
          <p:cNvPr id="14" name="TextBox 13"/>
          <p:cNvSpPr txBox="1"/>
          <p:nvPr/>
        </p:nvSpPr>
        <p:spPr>
          <a:xfrm>
            <a:off x="3356171" y="415329"/>
            <a:ext cx="2034226" cy="830997"/>
          </a:xfrm>
          <a:prstGeom prst="rect">
            <a:avLst/>
          </a:prstGeom>
          <a:noFill/>
        </p:spPr>
        <p:txBody>
          <a:bodyPr wrap="square" rtlCol="0">
            <a:spAutoFit/>
          </a:bodyPr>
          <a:lstStyle/>
          <a:p>
            <a:pPr algn="ctr"/>
            <a:r>
              <a:rPr lang="en-GB" sz="2400" b="1" dirty="0" smtClean="0"/>
              <a:t>Social media</a:t>
            </a:r>
            <a:endParaRPr lang="en-GB" sz="2400" b="1" dirty="0"/>
          </a:p>
        </p:txBody>
      </p:sp>
    </p:spTree>
    <p:extLst>
      <p:ext uri="{BB962C8B-B14F-4D97-AF65-F5344CB8AC3E}">
        <p14:creationId xmlns:p14="http://schemas.microsoft.com/office/powerpoint/2010/main" val="1664191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43" y="1135097"/>
            <a:ext cx="8880113" cy="5750287"/>
          </a:xfrm>
          <a:prstGeom prst="rect">
            <a:avLst/>
          </a:prstGeom>
        </p:spPr>
      </p:pic>
      <p:sp>
        <p:nvSpPr>
          <p:cNvPr id="2" name="Title 1"/>
          <p:cNvSpPr>
            <a:spLocks noGrp="1"/>
          </p:cNvSpPr>
          <p:nvPr>
            <p:ph type="title"/>
          </p:nvPr>
        </p:nvSpPr>
        <p:spPr/>
        <p:txBody>
          <a:bodyPr/>
          <a:lstStyle/>
          <a:p>
            <a:r>
              <a:rPr lang="en-GB" dirty="0" smtClean="0"/>
              <a:t>All roads…</a:t>
            </a:r>
            <a:endParaRPr lang="en-GB" dirty="0"/>
          </a:p>
        </p:txBody>
      </p:sp>
      <p:sp>
        <p:nvSpPr>
          <p:cNvPr id="6" name="TextBox 5"/>
          <p:cNvSpPr txBox="1"/>
          <p:nvPr/>
        </p:nvSpPr>
        <p:spPr>
          <a:xfrm>
            <a:off x="3851920" y="4149080"/>
            <a:ext cx="792088" cy="307777"/>
          </a:xfrm>
          <a:prstGeom prst="rect">
            <a:avLst/>
          </a:prstGeom>
          <a:noFill/>
        </p:spPr>
        <p:txBody>
          <a:bodyPr wrap="square" rtlCol="0">
            <a:spAutoFit/>
          </a:bodyPr>
          <a:lstStyle/>
          <a:p>
            <a:r>
              <a:rPr lang="en-GB" sz="1400" dirty="0" smtClean="0"/>
              <a:t>Roma</a:t>
            </a:r>
            <a:endParaRPr lang="en-GB" sz="1400" dirty="0"/>
          </a:p>
        </p:txBody>
      </p:sp>
      <p:sp>
        <p:nvSpPr>
          <p:cNvPr id="8" name="TextBox 7"/>
          <p:cNvSpPr txBox="1"/>
          <p:nvPr/>
        </p:nvSpPr>
        <p:spPr>
          <a:xfrm>
            <a:off x="1475656" y="1700808"/>
            <a:ext cx="1440160" cy="307777"/>
          </a:xfrm>
          <a:prstGeom prst="rect">
            <a:avLst/>
          </a:prstGeom>
          <a:noFill/>
        </p:spPr>
        <p:txBody>
          <a:bodyPr wrap="square" rtlCol="0">
            <a:spAutoFit/>
          </a:bodyPr>
          <a:lstStyle/>
          <a:p>
            <a:r>
              <a:rPr lang="en-GB" sz="1400" dirty="0" smtClean="0"/>
              <a:t>Social media</a:t>
            </a:r>
            <a:endParaRPr lang="en-GB" sz="1400" dirty="0"/>
          </a:p>
        </p:txBody>
      </p:sp>
      <p:sp>
        <p:nvSpPr>
          <p:cNvPr id="9" name="TextBox 8"/>
          <p:cNvSpPr txBox="1"/>
          <p:nvPr/>
        </p:nvSpPr>
        <p:spPr>
          <a:xfrm>
            <a:off x="557808" y="3841303"/>
            <a:ext cx="1440160" cy="307777"/>
          </a:xfrm>
          <a:prstGeom prst="rect">
            <a:avLst/>
          </a:prstGeom>
          <a:noFill/>
        </p:spPr>
        <p:txBody>
          <a:bodyPr wrap="square" rtlCol="0">
            <a:spAutoFit/>
          </a:bodyPr>
          <a:lstStyle/>
          <a:p>
            <a:r>
              <a:rPr lang="en-GB" sz="1400" dirty="0" smtClean="0"/>
              <a:t>Altmetric.com</a:t>
            </a:r>
            <a:endParaRPr lang="en-GB" sz="1400" dirty="0"/>
          </a:p>
        </p:txBody>
      </p:sp>
      <p:sp>
        <p:nvSpPr>
          <p:cNvPr id="10" name="TextBox 9"/>
          <p:cNvSpPr txBox="1"/>
          <p:nvPr/>
        </p:nvSpPr>
        <p:spPr>
          <a:xfrm>
            <a:off x="2771800" y="5445224"/>
            <a:ext cx="845681" cy="307777"/>
          </a:xfrm>
          <a:prstGeom prst="rect">
            <a:avLst/>
          </a:prstGeom>
          <a:noFill/>
        </p:spPr>
        <p:txBody>
          <a:bodyPr wrap="square" rtlCol="0">
            <a:spAutoFit/>
          </a:bodyPr>
          <a:lstStyle/>
          <a:p>
            <a:r>
              <a:rPr lang="en-GB" sz="1400" dirty="0" smtClean="0"/>
              <a:t>Scopus</a:t>
            </a:r>
            <a:endParaRPr lang="en-GB" sz="1400" dirty="0"/>
          </a:p>
        </p:txBody>
      </p:sp>
      <p:sp>
        <p:nvSpPr>
          <p:cNvPr id="11" name="TextBox 10"/>
          <p:cNvSpPr txBox="1"/>
          <p:nvPr/>
        </p:nvSpPr>
        <p:spPr>
          <a:xfrm>
            <a:off x="6732240" y="4302968"/>
            <a:ext cx="1080120" cy="307777"/>
          </a:xfrm>
          <a:prstGeom prst="rect">
            <a:avLst/>
          </a:prstGeom>
          <a:noFill/>
        </p:spPr>
        <p:txBody>
          <a:bodyPr wrap="square" rtlCol="0">
            <a:spAutoFit/>
          </a:bodyPr>
          <a:lstStyle/>
          <a:p>
            <a:r>
              <a:rPr lang="en-GB" sz="1400" dirty="0" smtClean="0"/>
              <a:t>IRUS-UK</a:t>
            </a:r>
            <a:endParaRPr lang="en-GB" sz="1400" dirty="0"/>
          </a:p>
        </p:txBody>
      </p:sp>
      <p:sp>
        <p:nvSpPr>
          <p:cNvPr id="12" name="TextBox 11"/>
          <p:cNvSpPr txBox="1"/>
          <p:nvPr/>
        </p:nvSpPr>
        <p:spPr>
          <a:xfrm>
            <a:off x="5058387" y="3628291"/>
            <a:ext cx="845681" cy="523220"/>
          </a:xfrm>
          <a:prstGeom prst="rect">
            <a:avLst/>
          </a:prstGeom>
          <a:noFill/>
        </p:spPr>
        <p:txBody>
          <a:bodyPr wrap="square" rtlCol="0">
            <a:spAutoFit/>
          </a:bodyPr>
          <a:lstStyle/>
          <a:p>
            <a:r>
              <a:rPr lang="en-GB" sz="1400" dirty="0" smtClean="0"/>
              <a:t>Web of Science</a:t>
            </a:r>
            <a:endParaRPr lang="en-GB" sz="1400" dirty="0"/>
          </a:p>
        </p:txBody>
      </p:sp>
      <p:sp>
        <p:nvSpPr>
          <p:cNvPr id="13" name="TextBox 12"/>
          <p:cNvSpPr txBox="1"/>
          <p:nvPr/>
        </p:nvSpPr>
        <p:spPr>
          <a:xfrm>
            <a:off x="2348959" y="2982069"/>
            <a:ext cx="845681" cy="523220"/>
          </a:xfrm>
          <a:prstGeom prst="rect">
            <a:avLst/>
          </a:prstGeom>
          <a:noFill/>
        </p:spPr>
        <p:txBody>
          <a:bodyPr wrap="square" rtlCol="0">
            <a:spAutoFit/>
          </a:bodyPr>
          <a:lstStyle/>
          <a:p>
            <a:r>
              <a:rPr lang="en-GB" sz="1400" dirty="0" smtClean="0"/>
              <a:t>Europe PMC</a:t>
            </a:r>
            <a:endParaRPr lang="en-GB" sz="1400" dirty="0"/>
          </a:p>
        </p:txBody>
      </p:sp>
      <p:sp>
        <p:nvSpPr>
          <p:cNvPr id="14" name="TextBox 13"/>
          <p:cNvSpPr txBox="1"/>
          <p:nvPr/>
        </p:nvSpPr>
        <p:spPr>
          <a:xfrm>
            <a:off x="3680415" y="6089015"/>
            <a:ext cx="845681" cy="307777"/>
          </a:xfrm>
          <a:prstGeom prst="rect">
            <a:avLst/>
          </a:prstGeom>
          <a:noFill/>
        </p:spPr>
        <p:txBody>
          <a:bodyPr wrap="square" rtlCol="0">
            <a:spAutoFit/>
          </a:bodyPr>
          <a:lstStyle/>
          <a:p>
            <a:r>
              <a:rPr lang="en-GB" sz="1400" dirty="0" err="1" smtClean="0"/>
              <a:t>ORCiD</a:t>
            </a:r>
            <a:endParaRPr lang="en-GB" sz="1400" dirty="0"/>
          </a:p>
        </p:txBody>
      </p:sp>
      <p:sp>
        <p:nvSpPr>
          <p:cNvPr id="15" name="TextBox 14"/>
          <p:cNvSpPr txBox="1"/>
          <p:nvPr/>
        </p:nvSpPr>
        <p:spPr>
          <a:xfrm>
            <a:off x="2387832" y="2258490"/>
            <a:ext cx="845681" cy="307777"/>
          </a:xfrm>
          <a:prstGeom prst="rect">
            <a:avLst/>
          </a:prstGeom>
          <a:noFill/>
        </p:spPr>
        <p:txBody>
          <a:bodyPr wrap="square" rtlCol="0">
            <a:spAutoFit/>
          </a:bodyPr>
          <a:lstStyle/>
          <a:p>
            <a:r>
              <a:rPr lang="en-GB" sz="1400" dirty="0" smtClean="0"/>
              <a:t>Twitter</a:t>
            </a:r>
            <a:endParaRPr lang="en-GB" sz="1400" dirty="0"/>
          </a:p>
        </p:txBody>
      </p:sp>
      <p:sp>
        <p:nvSpPr>
          <p:cNvPr id="16" name="TextBox 15"/>
          <p:cNvSpPr txBox="1"/>
          <p:nvPr/>
        </p:nvSpPr>
        <p:spPr>
          <a:xfrm>
            <a:off x="1475656" y="2693552"/>
            <a:ext cx="1008112" cy="307777"/>
          </a:xfrm>
          <a:prstGeom prst="rect">
            <a:avLst/>
          </a:prstGeom>
          <a:noFill/>
        </p:spPr>
        <p:txBody>
          <a:bodyPr wrap="square" rtlCol="0">
            <a:spAutoFit/>
          </a:bodyPr>
          <a:lstStyle/>
          <a:p>
            <a:r>
              <a:rPr lang="en-GB" sz="1400" dirty="0" smtClean="0"/>
              <a:t>Facebook</a:t>
            </a:r>
            <a:endParaRPr lang="en-GB" sz="1400" dirty="0"/>
          </a:p>
        </p:txBody>
      </p:sp>
      <p:sp>
        <p:nvSpPr>
          <p:cNvPr id="17" name="TextBox 16"/>
          <p:cNvSpPr txBox="1"/>
          <p:nvPr/>
        </p:nvSpPr>
        <p:spPr>
          <a:xfrm>
            <a:off x="3429079" y="2925190"/>
            <a:ext cx="998905" cy="523220"/>
          </a:xfrm>
          <a:prstGeom prst="rect">
            <a:avLst/>
          </a:prstGeom>
          <a:noFill/>
        </p:spPr>
        <p:txBody>
          <a:bodyPr wrap="square" rtlCol="0">
            <a:spAutoFit/>
          </a:bodyPr>
          <a:lstStyle/>
          <a:p>
            <a:r>
              <a:rPr lang="en-GB" sz="1400" dirty="0" smtClean="0"/>
              <a:t>Academic blogs</a:t>
            </a:r>
            <a:endParaRPr lang="en-GB" sz="1400" dirty="0"/>
          </a:p>
        </p:txBody>
      </p:sp>
      <p:sp>
        <p:nvSpPr>
          <p:cNvPr id="18" name="TextBox 17"/>
          <p:cNvSpPr txBox="1"/>
          <p:nvPr/>
        </p:nvSpPr>
        <p:spPr>
          <a:xfrm>
            <a:off x="5724128" y="6274179"/>
            <a:ext cx="1440160" cy="307777"/>
          </a:xfrm>
          <a:prstGeom prst="rect">
            <a:avLst/>
          </a:prstGeom>
          <a:noFill/>
        </p:spPr>
        <p:txBody>
          <a:bodyPr wrap="square" rtlCol="0">
            <a:spAutoFit/>
          </a:bodyPr>
          <a:lstStyle/>
          <a:p>
            <a:r>
              <a:rPr lang="en-GB" sz="1400" dirty="0" err="1" smtClean="0"/>
              <a:t>ResearchGate</a:t>
            </a:r>
            <a:endParaRPr lang="en-GB" sz="1400" dirty="0"/>
          </a:p>
        </p:txBody>
      </p:sp>
      <p:sp>
        <p:nvSpPr>
          <p:cNvPr id="19" name="TextBox 18"/>
          <p:cNvSpPr txBox="1"/>
          <p:nvPr/>
        </p:nvSpPr>
        <p:spPr>
          <a:xfrm>
            <a:off x="683568" y="5424994"/>
            <a:ext cx="1008112" cy="307777"/>
          </a:xfrm>
          <a:prstGeom prst="rect">
            <a:avLst/>
          </a:prstGeom>
          <a:noFill/>
        </p:spPr>
        <p:txBody>
          <a:bodyPr wrap="square" rtlCol="0">
            <a:spAutoFit/>
          </a:bodyPr>
          <a:lstStyle/>
          <a:p>
            <a:r>
              <a:rPr lang="en-GB" sz="1400" dirty="0" err="1" smtClean="0"/>
              <a:t>Mendeley</a:t>
            </a:r>
            <a:endParaRPr lang="en-GB" sz="1400" dirty="0"/>
          </a:p>
        </p:txBody>
      </p:sp>
      <p:sp>
        <p:nvSpPr>
          <p:cNvPr id="31" name="Arc 30"/>
          <p:cNvSpPr/>
          <p:nvPr/>
        </p:nvSpPr>
        <p:spPr>
          <a:xfrm>
            <a:off x="405356" y="1844825"/>
            <a:ext cx="3806604" cy="3888432"/>
          </a:xfrm>
          <a:prstGeom prst="arc">
            <a:avLst>
              <a:gd name="adj1" fmla="val 16860266"/>
              <a:gd name="adj2" fmla="val 614162"/>
            </a:avLst>
          </a:pr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72" name="Arc 3071"/>
          <p:cNvSpPr/>
          <p:nvPr/>
        </p:nvSpPr>
        <p:spPr>
          <a:xfrm>
            <a:off x="1403647" y="3902144"/>
            <a:ext cx="2502611" cy="663849"/>
          </a:xfrm>
          <a:prstGeom prst="arc">
            <a:avLst>
              <a:gd name="adj1" fmla="val 11655285"/>
              <a:gd name="adj2" fmla="val 21393209"/>
            </a:avLst>
          </a:pr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73" name="Arc 3072"/>
          <p:cNvSpPr/>
          <p:nvPr/>
        </p:nvSpPr>
        <p:spPr>
          <a:xfrm>
            <a:off x="2267745" y="4302968"/>
            <a:ext cx="4464496" cy="153889"/>
          </a:xfrm>
          <a:prstGeom prst="arc">
            <a:avLst/>
          </a:prstGeom>
          <a:ln>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Arc 34"/>
          <p:cNvSpPr/>
          <p:nvPr/>
        </p:nvSpPr>
        <p:spPr>
          <a:xfrm>
            <a:off x="179512" y="2736561"/>
            <a:ext cx="3806604" cy="3068703"/>
          </a:xfrm>
          <a:prstGeom prst="arc">
            <a:avLst>
              <a:gd name="adj1" fmla="val 17285472"/>
              <a:gd name="adj2" fmla="val 21311834"/>
            </a:avLst>
          </a:pr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75" name="Arc 3074"/>
          <p:cNvSpPr/>
          <p:nvPr/>
        </p:nvSpPr>
        <p:spPr>
          <a:xfrm>
            <a:off x="-386732" y="3445499"/>
            <a:ext cx="4454676" cy="2154924"/>
          </a:xfrm>
          <a:prstGeom prst="arc">
            <a:avLst>
              <a:gd name="adj1" fmla="val 21549921"/>
              <a:gd name="adj2" fmla="val 5718376"/>
            </a:avLst>
          </a:prstGeom>
          <a:ln>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76" name="Arc 3075"/>
          <p:cNvSpPr/>
          <p:nvPr/>
        </p:nvSpPr>
        <p:spPr>
          <a:xfrm>
            <a:off x="4283968" y="2852936"/>
            <a:ext cx="3158689" cy="3600400"/>
          </a:xfrm>
          <a:prstGeom prst="arc">
            <a:avLst>
              <a:gd name="adj1" fmla="val 5549083"/>
              <a:gd name="adj2" fmla="val 11168362"/>
            </a:avLst>
          </a:pr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77" name="Arc 3076"/>
          <p:cNvSpPr/>
          <p:nvPr/>
        </p:nvSpPr>
        <p:spPr>
          <a:xfrm>
            <a:off x="4323737" y="3902144"/>
            <a:ext cx="1472397" cy="626630"/>
          </a:xfrm>
          <a:prstGeom prst="arc">
            <a:avLst>
              <a:gd name="adj1" fmla="val 11259216"/>
              <a:gd name="adj2" fmla="val 16377182"/>
            </a:avLst>
          </a:prstGeom>
          <a:ln>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4" name="Content Placeholder 3"/>
          <p:cNvSpPr>
            <a:spLocks noGrp="1"/>
          </p:cNvSpPr>
          <p:nvPr>
            <p:ph sz="half" idx="2"/>
          </p:nvPr>
        </p:nvSpPr>
        <p:spPr>
          <a:xfrm>
            <a:off x="7272300" y="155067"/>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38586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961"/>
            <a:ext cx="9144000" cy="4399065"/>
          </a:xfrm>
          <a:prstGeom prst="rect">
            <a:avLst/>
          </a:prstGeom>
        </p:spPr>
      </p:pic>
      <p:sp>
        <p:nvSpPr>
          <p:cNvPr id="6" name="Content Placeholder 2"/>
          <p:cNvSpPr>
            <a:spLocks noGrp="1"/>
          </p:cNvSpPr>
          <p:nvPr>
            <p:ph sz="half" idx="1"/>
          </p:nvPr>
        </p:nvSpPr>
        <p:spPr>
          <a:xfrm>
            <a:off x="-12941" y="5167733"/>
            <a:ext cx="6673173" cy="1429619"/>
          </a:xfrm>
        </p:spPr>
        <p:txBody>
          <a:bodyPr/>
          <a:lstStyle/>
          <a:p>
            <a:pPr marL="0" indent="0">
              <a:buNone/>
            </a:pPr>
            <a:r>
              <a:rPr lang="en-GB" sz="1600" b="1" i="1" dirty="0" smtClean="0"/>
              <a:t>“Research </a:t>
            </a:r>
            <a:r>
              <a:rPr lang="en-GB" sz="1600" b="1" i="1" dirty="0"/>
              <a:t>is fundamental to a university's reputation, ranking and – with the introduction of the Research Excellence Framework (REF) – future funding, but are UK universities really doing </a:t>
            </a:r>
            <a:r>
              <a:rPr lang="en-GB" sz="1600" b="1" i="1" dirty="0" smtClean="0"/>
              <a:t>enough </a:t>
            </a:r>
            <a:r>
              <a:rPr lang="en-GB" sz="1600" b="1" i="1" dirty="0"/>
              <a:t>to promote and inform the public of the research they do</a:t>
            </a:r>
            <a:r>
              <a:rPr lang="en-GB" sz="1600" b="1" i="1" dirty="0" smtClean="0"/>
              <a:t>?”</a:t>
            </a:r>
          </a:p>
          <a:p>
            <a:pPr marL="0" indent="0">
              <a:buNone/>
            </a:pPr>
            <a:r>
              <a:rPr lang="en-GB" sz="1600" b="1" i="1" dirty="0" smtClean="0">
                <a:hlinkClick r:id="rId3"/>
              </a:rPr>
              <a:t>Guardian 2013</a:t>
            </a:r>
            <a:endParaRPr lang="en-GB" sz="1600" b="1" i="1" dirty="0" smtClean="0"/>
          </a:p>
          <a:p>
            <a:pPr marL="0" indent="0">
              <a:buNone/>
            </a:pPr>
            <a:endParaRPr lang="en-GB" sz="1600" b="1" i="1" dirty="0"/>
          </a:p>
          <a:p>
            <a:pPr marL="0" indent="0">
              <a:buNone/>
            </a:pPr>
            <a:endParaRPr lang="en-GB" sz="1600" b="1" i="1" dirty="0"/>
          </a:p>
        </p:txBody>
      </p:sp>
      <p:sp>
        <p:nvSpPr>
          <p:cNvPr id="4" name="Content Placeholder 3"/>
          <p:cNvSpPr>
            <a:spLocks noGrp="1"/>
          </p:cNvSpPr>
          <p:nvPr>
            <p:ph sz="half" idx="2"/>
          </p:nvPr>
        </p:nvSpPr>
        <p:spPr>
          <a:xfrm>
            <a:off x="7450778" y="4231629"/>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3391249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274638"/>
            <a:ext cx="8373616" cy="1143000"/>
          </a:xfrm>
        </p:spPr>
        <p:txBody>
          <a:bodyPr/>
          <a:lstStyle/>
          <a:p>
            <a:r>
              <a:rPr lang="en-GB" dirty="0" smtClean="0"/>
              <a:t>IWMW13</a:t>
            </a:r>
            <a:br>
              <a:rPr lang="en-GB" dirty="0" smtClean="0"/>
            </a:br>
            <a:endParaRPr lang="en-GB" dirty="0"/>
          </a:p>
        </p:txBody>
      </p:sp>
      <p:pic>
        <p:nvPicPr>
          <p:cNvPr id="1026" name="Picture 2" descr="iwmw15-wordle-job-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629" y="1507455"/>
            <a:ext cx="3952875" cy="1952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9512" y="1340768"/>
            <a:ext cx="5328592" cy="1938992"/>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accent1"/>
                </a:solidFill>
              </a:rPr>
              <a:t>At my institution the repository/research management software is well embedded into institutional processes, systems and culture</a:t>
            </a:r>
          </a:p>
        </p:txBody>
      </p:sp>
      <p:sp>
        <p:nvSpPr>
          <p:cNvPr id="9" name="Content Placeholder 2"/>
          <p:cNvSpPr>
            <a:spLocks noGrp="1"/>
          </p:cNvSpPr>
          <p:nvPr>
            <p:ph sz="half" idx="1"/>
          </p:nvPr>
        </p:nvSpPr>
        <p:spPr>
          <a:xfrm>
            <a:off x="179512" y="3212976"/>
            <a:ext cx="6840760" cy="2836912"/>
          </a:xfrm>
        </p:spPr>
        <p:txBody>
          <a:bodyPr/>
          <a:lstStyle/>
          <a:p>
            <a:r>
              <a:rPr lang="en-GB" sz="2400" dirty="0"/>
              <a:t>It is easy to find up to date research information (e.g. current research projects) on my institutional website</a:t>
            </a:r>
          </a:p>
          <a:p>
            <a:r>
              <a:rPr lang="en-GB" sz="2400" dirty="0"/>
              <a:t>It is easy to find recent research outputs (e.g. pdfs of Open Access articles, research data) on my institutional website</a:t>
            </a:r>
          </a:p>
        </p:txBody>
      </p:sp>
      <p:sp>
        <p:nvSpPr>
          <p:cNvPr id="7" name="Content Placeholder 3"/>
          <p:cNvSpPr>
            <a:spLocks noGrp="1"/>
          </p:cNvSpPr>
          <p:nvPr>
            <p:ph sz="half" idx="2"/>
          </p:nvPr>
        </p:nvSpPr>
        <p:spPr>
          <a:xfrm>
            <a:off x="5615082" y="5877272"/>
            <a:ext cx="1693222" cy="936104"/>
          </a:xfrm>
        </p:spPr>
        <p:txBody>
          <a:bodyPr/>
          <a:lstStyle/>
          <a:p>
            <a:pPr marL="0" indent="0">
              <a:buNone/>
            </a:pPr>
            <a:r>
              <a:rPr lang="en-GB" sz="1200" b="1" dirty="0" smtClean="0"/>
              <a:t>@</a:t>
            </a:r>
            <a:r>
              <a:rPr lang="en-GB" sz="1200" b="1" dirty="0" err="1" smtClean="0"/>
              <a:t>BeckettResearch</a:t>
            </a:r>
            <a:endParaRPr lang="en-GB" sz="1200" b="1" dirty="0" smtClean="0"/>
          </a:p>
          <a:p>
            <a:pPr marL="0" indent="0">
              <a:buNone/>
            </a:pPr>
            <a:r>
              <a:rPr lang="en-GB" sz="1200" b="1" dirty="0" smtClean="0"/>
              <a:t>	@</a:t>
            </a:r>
            <a:r>
              <a:rPr lang="en-GB" sz="1200" b="1" dirty="0" err="1" smtClean="0"/>
              <a:t>mrnick</a:t>
            </a:r>
            <a:endParaRPr lang="en-GB" sz="1200" b="1" dirty="0" smtClean="0"/>
          </a:p>
          <a:p>
            <a:pPr marL="0" indent="0">
              <a:buNone/>
            </a:pPr>
            <a:r>
              <a:rPr lang="en-GB" sz="1200" b="1" dirty="0" smtClean="0"/>
              <a:t>@Krustyb1</a:t>
            </a:r>
          </a:p>
          <a:p>
            <a:pPr marL="0" indent="0">
              <a:buNone/>
            </a:pPr>
            <a:r>
              <a:rPr lang="en-GB" sz="1200" b="1" dirty="0" smtClean="0"/>
              <a:t>	@</a:t>
            </a:r>
            <a:r>
              <a:rPr lang="en-GB" sz="1200" b="1" dirty="0" err="1" smtClean="0"/>
              <a:t>epicbayj</a:t>
            </a:r>
            <a:endParaRPr lang="en-GB" sz="1200" b="1" dirty="0"/>
          </a:p>
        </p:txBody>
      </p:sp>
    </p:spTree>
    <p:extLst>
      <p:ext uri="{BB962C8B-B14F-4D97-AF65-F5344CB8AC3E}">
        <p14:creationId xmlns:p14="http://schemas.microsoft.com/office/powerpoint/2010/main" val="3724560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3592</TotalTime>
  <Words>1170</Words>
  <Application>Microsoft Office PowerPoint</Application>
  <PresentationFormat>On-screen Show (4:3)</PresentationFormat>
  <Paragraphs>336</Paragraphs>
  <Slides>35</Slides>
  <Notes>14</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35</vt:i4>
      </vt:variant>
    </vt:vector>
  </HeadingPairs>
  <TitlesOfParts>
    <vt:vector size="47" baseType="lpstr">
      <vt:lpstr>Arial</vt:lpstr>
      <vt:lpstr>Calibri</vt:lpstr>
      <vt:lpstr>Symbol</vt:lpstr>
      <vt:lpstr>IntroductionSlide</vt:lpstr>
      <vt:lpstr>New Topic Slide</vt:lpstr>
      <vt:lpstr>Custom Design</vt:lpstr>
      <vt:lpstr>1_Custom Design</vt:lpstr>
      <vt:lpstr>Beckett Theme</vt:lpstr>
      <vt:lpstr>1_New Topic Slide</vt:lpstr>
      <vt:lpstr>2_Custom Design</vt:lpstr>
      <vt:lpstr>3_Custom Design</vt:lpstr>
      <vt:lpstr>4_Custom Design</vt:lpstr>
      <vt:lpstr>PowerPoint Presentation</vt:lpstr>
      <vt:lpstr>PowerPoint Presentation</vt:lpstr>
      <vt:lpstr>Hello</vt:lpstr>
      <vt:lpstr>What is a repository?</vt:lpstr>
      <vt:lpstr>What is a repository?</vt:lpstr>
      <vt:lpstr>PowerPoint Presentation</vt:lpstr>
      <vt:lpstr>All roads…</vt:lpstr>
      <vt:lpstr>PowerPoint Presentation</vt:lpstr>
      <vt:lpstr>IWMW13 </vt:lpstr>
      <vt:lpstr>Survey 2013 (n=61) 2016 (n=32) </vt:lpstr>
      <vt:lpstr>Survey 2013 (n=61) 2016 (n=32) </vt:lpstr>
      <vt:lpstr>Infrastructure</vt:lpstr>
      <vt:lpstr>PowerPoint Presentation</vt:lpstr>
      <vt:lpstr>PowerPoint Presentation</vt:lpstr>
      <vt:lpstr>Focus on…</vt:lpstr>
      <vt:lpstr>PowerPoint Presentation</vt:lpstr>
      <vt:lpstr>PowerPoint Presentation</vt:lpstr>
      <vt:lpstr>PowerPoint Presentation</vt:lpstr>
      <vt:lpstr>EPrints and ORCiD</vt:lpstr>
      <vt:lpstr>Social media</vt:lpstr>
      <vt:lpstr>OA and impact</vt:lpstr>
      <vt:lpstr>Online networks</vt:lpstr>
      <vt:lpstr>Social Media for Academics</vt:lpstr>
      <vt:lpstr>View from Capitoline Hill</vt:lpstr>
      <vt:lpstr>Social graph</vt:lpstr>
      <vt:lpstr>PowerPoint Presentation</vt:lpstr>
      <vt:lpstr>PowerPoint Presentation</vt:lpstr>
      <vt:lpstr>More development</vt:lpstr>
      <vt:lpstr>PowerPoint Presentation</vt:lpstr>
      <vt:lpstr>KPIs</vt:lpstr>
      <vt:lpstr>KPIs</vt:lpstr>
      <vt:lpstr>PowerPoint Presentation</vt:lpstr>
      <vt:lpstr>PowerPoint Presentation</vt:lpstr>
      <vt:lpstr>Looking forward</vt:lpstr>
      <vt:lpstr>Image sources</vt:lpstr>
    </vt:vector>
  </TitlesOfParts>
  <Company>Leeds Metropolitan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Sheppard, Nick</cp:lastModifiedBy>
  <cp:revision>346</cp:revision>
  <cp:lastPrinted>2015-10-16T11:00:50Z</cp:lastPrinted>
  <dcterms:created xsi:type="dcterms:W3CDTF">2016-06-13T14:16:23Z</dcterms:created>
  <dcterms:modified xsi:type="dcterms:W3CDTF">2016-06-20T11:37:51Z</dcterms:modified>
</cp:coreProperties>
</file>