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14"/>
  </p:notesMasterIdLst>
  <p:sldIdLst>
    <p:sldId id="283" r:id="rId3"/>
    <p:sldId id="284" r:id="rId4"/>
    <p:sldId id="309" r:id="rId5"/>
    <p:sldId id="310" r:id="rId6"/>
    <p:sldId id="311" r:id="rId7"/>
    <p:sldId id="312" r:id="rId8"/>
    <p:sldId id="314" r:id="rId9"/>
    <p:sldId id="285" r:id="rId10"/>
    <p:sldId id="315" r:id="rId11"/>
    <p:sldId id="316" r:id="rId12"/>
    <p:sldId id="313"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32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1331" autoAdjust="0"/>
  </p:normalViewPr>
  <p:slideViewPr>
    <p:cSldViewPr snapToGrid="0">
      <p:cViewPr varScale="1">
        <p:scale>
          <a:sx n="67" d="100"/>
          <a:sy n="67" d="100"/>
        </p:scale>
        <p:origin x="1854" y="60"/>
      </p:cViewPr>
      <p:guideLst/>
    </p:cSldViewPr>
  </p:slideViewPr>
  <p:notesTextViewPr>
    <p:cViewPr>
      <p:scale>
        <a:sx n="100" d="100"/>
        <a:sy n="100" d="100"/>
      </p:scale>
      <p:origin x="0" y="0"/>
    </p:cViewPr>
  </p:notesTextViewPr>
  <p:notesViewPr>
    <p:cSldViewPr snapToGrid="0">
      <p:cViewPr varScale="1">
        <p:scale>
          <a:sx n="84" d="100"/>
          <a:sy n="84" d="100"/>
        </p:scale>
        <p:origin x="199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821DAF7-AE24-4A8E-9785-22B4CDE09E46}" type="datetimeFigureOut">
              <a:rPr lang="en-GB" smtClean="0"/>
              <a:t>05/07/2016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DDEB044-43C1-4352-B9E9-6F8BAE23F73A}" type="slidenum">
              <a:rPr lang="en-GB" smtClean="0"/>
              <a:t>‹#›</a:t>
            </a:fld>
            <a:endParaRPr lang="en-GB"/>
          </a:p>
        </p:txBody>
      </p:sp>
    </p:spTree>
    <p:extLst>
      <p:ext uri="{BB962C8B-B14F-4D97-AF65-F5344CB8AC3E}">
        <p14:creationId xmlns:p14="http://schemas.microsoft.com/office/powerpoint/2010/main" val="202558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DDEB044-43C1-4352-B9E9-6F8BAE23F73A}" type="slidenum">
              <a:rPr lang="en-GB" smtClean="0"/>
              <a:t>1</a:t>
            </a:fld>
            <a:endParaRPr lang="en-GB"/>
          </a:p>
        </p:txBody>
      </p:sp>
    </p:spTree>
    <p:extLst>
      <p:ext uri="{BB962C8B-B14F-4D97-AF65-F5344CB8AC3E}">
        <p14:creationId xmlns:p14="http://schemas.microsoft.com/office/powerpoint/2010/main" val="976851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a:t>
            </a:r>
            <a:r>
              <a:rPr lang="en-GB" baseline="0" dirty="0" smtClean="0"/>
              <a:t> quick and easy report from Google Analytics is the Source / Medium report, where you can see the entry point into your EDS. For our system, most of the entry points are direct – we think this is probably the direct link to Discover embedded in the box on the VLE. However, you can see a healthy number of referrals from </a:t>
            </a:r>
            <a:r>
              <a:rPr lang="en-GB" baseline="0" dirty="0" err="1" smtClean="0"/>
              <a:t>libguides</a:t>
            </a:r>
            <a:r>
              <a:rPr lang="en-GB" baseline="0" dirty="0" smtClean="0"/>
              <a:t>, too. </a:t>
            </a:r>
          </a:p>
          <a:p>
            <a:endParaRPr lang="en-GB" baseline="0" dirty="0" smtClean="0"/>
          </a:p>
          <a:p>
            <a:r>
              <a:rPr lang="en-GB" baseline="0" dirty="0" smtClean="0"/>
              <a:t>This feeds into both our promotion and our enquiry desk / training work – when we give inductions to librarians, we can highlight that most people start off from the VLE, but to be aware of the significant minority using our library website too. </a:t>
            </a:r>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10</a:t>
            </a:fld>
            <a:endParaRPr lang="en-GB"/>
          </a:p>
        </p:txBody>
      </p:sp>
    </p:spTree>
    <p:extLst>
      <p:ext uri="{BB962C8B-B14F-4D97-AF65-F5344CB8AC3E}">
        <p14:creationId xmlns:p14="http://schemas.microsoft.com/office/powerpoint/2010/main" val="4243212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Further exploration </a:t>
            </a:r>
            <a:r>
              <a:rPr lang="en-GB" baseline="0" dirty="0" smtClean="0"/>
              <a:t>of Google Analytics – can we learn anything from the search comparisons? Is there a benchmark we should be aiming towards?</a:t>
            </a:r>
          </a:p>
          <a:p>
            <a:endParaRPr lang="en-GB" baseline="0" dirty="0" smtClean="0"/>
          </a:p>
          <a:p>
            <a:r>
              <a:rPr lang="en-GB" baseline="0" dirty="0" smtClean="0"/>
              <a:t>Exciting development of EBSCO’s Search Analytics report. Easier way into top search terms, and also has the very interesting measure of Search Click Conversions. Again, it would be interesting to see how this varies across the academic year – does growing amount of user confidence result in the proportion of result clicks increasing? Again, should we be aiming towards a specific figure here?</a:t>
            </a:r>
          </a:p>
          <a:p>
            <a:endParaRPr lang="en-GB" baseline="0" dirty="0" smtClean="0"/>
          </a:p>
          <a:p>
            <a:r>
              <a:rPr lang="en-GB" baseline="0" dirty="0" smtClean="0"/>
              <a:t>Going back to our original aims: </a:t>
            </a:r>
          </a:p>
          <a:p>
            <a:endParaRPr lang="en-GB" baseline="0" dirty="0" smtClean="0"/>
          </a:p>
          <a:p>
            <a:r>
              <a:rPr lang="en-GB" baseline="0" dirty="0" smtClean="0"/>
              <a:t> - Has this work resulted in any actions? Yes – in particular around the search term placards which we hope can pinpoint users to right material</a:t>
            </a:r>
          </a:p>
          <a:p>
            <a:r>
              <a:rPr lang="en-GB" baseline="0" dirty="0" smtClean="0"/>
              <a:t> - Greater institutional interest in using learning analytics as an indicator of student engagement. Our experiments with Google Analytics can hopefully place us in a good position to enter these conversations.</a:t>
            </a:r>
          </a:p>
          <a:p>
            <a:pPr marL="171450" indent="-171450">
              <a:buFontTx/>
              <a:buChar char="-"/>
            </a:pPr>
            <a:r>
              <a:rPr lang="en-GB" baseline="0" dirty="0" smtClean="0"/>
              <a:t>We are also in a more agile position, to answer the question ‘can you give us some top level statistics’ – should hopefully increase interest and the amount of queries we get about Discover and how it benefits the user community.</a:t>
            </a:r>
          </a:p>
          <a:p>
            <a:pPr marL="0" indent="0">
              <a:buFontTx/>
              <a:buNone/>
            </a:pPr>
            <a:endParaRPr lang="en-GB" baseline="0" dirty="0" smtClean="0"/>
          </a:p>
          <a:p>
            <a:pPr marL="0" indent="0">
              <a:buFontTx/>
              <a:buNone/>
            </a:pPr>
            <a:r>
              <a:rPr lang="en-GB" baseline="0" dirty="0" smtClean="0"/>
              <a:t>We’d like to see more shared industry standards, if possible. May be difficult as discovery tools are customised to institutions, unlike a database like CINAHL. We know we also need to gain more insight into the user’s experience – having stats for example around the entry points may enable us to create more focused questions. </a:t>
            </a:r>
          </a:p>
          <a:p>
            <a:endParaRPr lang="en-GB" baseline="0" dirty="0" smtClean="0"/>
          </a:p>
        </p:txBody>
      </p:sp>
      <p:sp>
        <p:nvSpPr>
          <p:cNvPr id="4" name="Slide Number Placeholder 3"/>
          <p:cNvSpPr>
            <a:spLocks noGrp="1"/>
          </p:cNvSpPr>
          <p:nvPr>
            <p:ph type="sldNum" sz="quarter" idx="10"/>
          </p:nvPr>
        </p:nvSpPr>
        <p:spPr/>
        <p:txBody>
          <a:bodyPr/>
          <a:lstStyle/>
          <a:p>
            <a:fld id="{6DDEB044-43C1-4352-B9E9-6F8BAE23F73A}" type="slidenum">
              <a:rPr lang="en-GB" smtClean="0"/>
              <a:t>11</a:t>
            </a:fld>
            <a:endParaRPr lang="en-GB"/>
          </a:p>
        </p:txBody>
      </p:sp>
    </p:spTree>
    <p:extLst>
      <p:ext uri="{BB962C8B-B14F-4D97-AF65-F5344CB8AC3E}">
        <p14:creationId xmlns:p14="http://schemas.microsoft.com/office/powerpoint/2010/main" val="311387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Introduction.</a:t>
            </a:r>
            <a:r>
              <a:rPr lang="en-GB" baseline="0" dirty="0" smtClean="0"/>
              <a:t> Eric Howard, Information Services Librarian. Have been working to develop Discover since 2013, and one of the main areas of my role has been to improve collection and analyse of usage data across our e-resources. </a:t>
            </a:r>
          </a:p>
          <a:p>
            <a:pPr>
              <a:defRPr/>
            </a:pPr>
            <a:endParaRPr lang="en-GB" baseline="0" dirty="0" smtClean="0"/>
          </a:p>
          <a:p>
            <a:pPr>
              <a:defRPr/>
            </a:pPr>
            <a:r>
              <a:rPr lang="en-GB" baseline="0" dirty="0" smtClean="0"/>
              <a:t>This presentation will outline the steps we’ve taken to try and analyse the impact of Discover. Like many journeys, it hasn’t been straightforward or linear (unlike the lovely bridge in this picture!). I’ll try to cover: </a:t>
            </a:r>
          </a:p>
          <a:p>
            <a:pPr>
              <a:defRPr/>
            </a:pPr>
            <a:endParaRPr lang="en-GB" baseline="0" dirty="0" smtClean="0"/>
          </a:p>
          <a:p>
            <a:pPr marL="171450" indent="-171450">
              <a:buFontTx/>
              <a:buChar char="-"/>
              <a:defRPr/>
            </a:pPr>
            <a:r>
              <a:rPr lang="en-GB" baseline="0" dirty="0" smtClean="0"/>
              <a:t>Why we decided to embark on this voyage of discoverability</a:t>
            </a:r>
          </a:p>
          <a:p>
            <a:pPr marL="171450" indent="-171450">
              <a:buFontTx/>
              <a:buChar char="-"/>
              <a:defRPr/>
            </a:pPr>
            <a:r>
              <a:rPr lang="en-GB" baseline="0" dirty="0" smtClean="0"/>
              <a:t>Some of the practical steps we took to try and address this issue</a:t>
            </a:r>
          </a:p>
          <a:p>
            <a:pPr marL="171450" indent="-171450">
              <a:buFontTx/>
              <a:buChar char="-"/>
              <a:defRPr/>
            </a:pPr>
            <a:r>
              <a:rPr lang="en-GB" baseline="0" dirty="0" smtClean="0"/>
              <a:t>The findings and limitations of our initial discoverability measure</a:t>
            </a:r>
          </a:p>
          <a:p>
            <a:pPr marL="171450" indent="-171450">
              <a:buFontTx/>
              <a:buChar char="-"/>
              <a:defRPr/>
            </a:pPr>
            <a:r>
              <a:rPr lang="en-GB" baseline="0" dirty="0" smtClean="0"/>
              <a:t>Our explorations of Google Analytics and some of the resulting customisations to Discover</a:t>
            </a:r>
          </a:p>
          <a:p>
            <a:pPr marL="171450" indent="-171450">
              <a:buFontTx/>
              <a:buChar char="-"/>
              <a:defRPr/>
            </a:pPr>
            <a:r>
              <a:rPr lang="en-GB" baseline="0" dirty="0" smtClean="0"/>
              <a:t>The future – where do we see our journey heading to?</a:t>
            </a:r>
          </a:p>
          <a:p>
            <a:pPr marL="0" indent="0">
              <a:buFontTx/>
              <a:buNone/>
              <a:defRPr/>
            </a:pPr>
            <a:endParaRPr lang="en-GB" baseline="0" dirty="0" smtClean="0"/>
          </a:p>
          <a:p>
            <a:pPr marL="0" indent="0">
              <a:buFontTx/>
              <a:buNone/>
              <a:defRPr/>
            </a:pPr>
            <a:r>
              <a:rPr lang="en-GB" baseline="0" dirty="0" smtClean="0"/>
              <a:t>We hope this presentation can open up a dialogue and other institutions will share their experience of analysing usage. Lots of questions – this is a new area, and there may well be different or better ways out there! [This may need to be edited, depending on the content of the other presentations!]</a:t>
            </a:r>
          </a:p>
          <a:p>
            <a:pPr marL="0" indent="0">
              <a:buFontTx/>
              <a:buNone/>
              <a:defRPr/>
            </a:pPr>
            <a:endParaRPr lang="en-GB" baseline="0" dirty="0" smtClean="0"/>
          </a:p>
          <a:p>
            <a:pPr marL="0" indent="0">
              <a:buFontTx/>
              <a:buNone/>
              <a:defRPr/>
            </a:pPr>
            <a:endParaRPr lang="en-GB" baseline="0" dirty="0" smtClean="0"/>
          </a:p>
          <a:p>
            <a:pPr marL="171450" indent="-171450">
              <a:buFontTx/>
              <a:buChar char="-"/>
              <a:defRPr/>
            </a:pP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2</a:t>
            </a:fld>
            <a:endParaRPr lang="en-GB"/>
          </a:p>
        </p:txBody>
      </p:sp>
    </p:spTree>
    <p:extLst>
      <p:ext uri="{BB962C8B-B14F-4D97-AF65-F5344CB8AC3E}">
        <p14:creationId xmlns:p14="http://schemas.microsoft.com/office/powerpoint/2010/main" val="268518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Do we need to think about discoverability separately? Is it just a means to an end, and should we be focusing on the impact on resource usage?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decided we did need to try and analyse user interaction with Discover. Drivers included:</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One of the main entry points to the library [embedded into portal and library website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Growing organizational culture of KPIs </a:t>
            </a:r>
            <a:r>
              <a:rPr lang="en-GB" sz="1200" kern="1200" baseline="0" dirty="0" smtClean="0">
                <a:solidFill>
                  <a:schemeClr val="tx1"/>
                </a:solidFill>
                <a:effectLst/>
                <a:latin typeface="+mn-lt"/>
                <a:ea typeface="+mn-ea"/>
                <a:cs typeface="+mn-cs"/>
              </a:rPr>
              <a:t> - capturing key areas of activity and setting targets, which can then be used in annual planning / individual work plans. As Discover was such a key system, we wanted to include one such Key Performance Indicator for Discoverability, and started to explore what we could practically measure. We created a measure to </a:t>
            </a:r>
            <a:r>
              <a:rPr lang="en-GB" dirty="0" smtClean="0">
                <a:solidFill>
                  <a:prstClr val="black"/>
                </a:solidFill>
                <a:latin typeface="Arial"/>
              </a:rPr>
              <a:t>Increase in "Discoverability Statistics" from Discover - full text requests (PDF or HTML) and abstract views</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Wanted to explore if we could use data to improve and refine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service</a:t>
            </a:r>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3</a:t>
            </a:fld>
            <a:endParaRPr lang="en-GB"/>
          </a:p>
        </p:txBody>
      </p:sp>
    </p:spTree>
    <p:extLst>
      <p:ext uri="{BB962C8B-B14F-4D97-AF65-F5344CB8AC3E}">
        <p14:creationId xmlns:p14="http://schemas.microsoft.com/office/powerpoint/2010/main" val="48563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We rejected search figures as these were artificially high due</a:t>
            </a:r>
            <a:r>
              <a:rPr lang="en-GB" sz="1200" kern="1200" baseline="0" dirty="0" smtClean="0">
                <a:solidFill>
                  <a:schemeClr val="tx1"/>
                </a:solidFill>
                <a:effectLst/>
                <a:latin typeface="+mn-lt"/>
                <a:ea typeface="+mn-ea"/>
                <a:cs typeface="+mn-cs"/>
              </a:rPr>
              <a:t> to the large number of automatic search. T</a:t>
            </a:r>
            <a:r>
              <a:rPr lang="en-GB" sz="1200" kern="1200" dirty="0" smtClean="0">
                <a:solidFill>
                  <a:schemeClr val="tx1"/>
                </a:solidFill>
                <a:effectLst/>
                <a:latin typeface="+mn-lt"/>
                <a:ea typeface="+mn-ea"/>
                <a:cs typeface="+mn-cs"/>
              </a:rPr>
              <a:t>he</a:t>
            </a:r>
            <a:r>
              <a:rPr lang="en-GB" sz="1200" kern="1200" baseline="0" dirty="0" smtClean="0">
                <a:solidFill>
                  <a:schemeClr val="tx1"/>
                </a:solidFill>
                <a:effectLst/>
                <a:latin typeface="+mn-lt"/>
                <a:ea typeface="+mn-ea"/>
                <a:cs typeface="+mn-cs"/>
              </a:rPr>
              <a:t> move away from searches is also </a:t>
            </a:r>
            <a:r>
              <a:rPr lang="en-GB" sz="1200" kern="1200" dirty="0" smtClean="0">
                <a:solidFill>
                  <a:schemeClr val="tx1"/>
                </a:solidFill>
                <a:effectLst/>
                <a:latin typeface="+mn-lt"/>
                <a:ea typeface="+mn-ea"/>
                <a:cs typeface="+mn-cs"/>
              </a:rPr>
              <a:t>reflected in the COUNTER 4 release for databases, which moved towards looking at user actions.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Thought about key actions taking place on Discover</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advice from EBSCO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Focused on full text downloads and abstract views. Easily understandable and explainable</a:t>
            </a:r>
            <a:r>
              <a:rPr lang="en-GB" sz="1200" kern="1200" baseline="0" dirty="0" smtClean="0">
                <a:solidFill>
                  <a:schemeClr val="tx1"/>
                </a:solidFill>
                <a:effectLst/>
                <a:latin typeface="+mn-lt"/>
                <a:ea typeface="+mn-ea"/>
                <a:cs typeface="+mn-cs"/>
              </a:rPr>
              <a:t> to a variety of audiences including senior managers and academic librarians. These statistics were also easy to retrieve from the EBSCO Admin site.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For internal purposes, we combined this into a measure we called Discoverability</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This fed back into the KPI that I mentioned in the previous slide, with a target of</a:t>
            </a:r>
            <a:r>
              <a:rPr lang="en-GB" sz="1200" kern="1200" baseline="0" dirty="0" smtClean="0">
                <a:solidFill>
                  <a:schemeClr val="tx1"/>
                </a:solidFill>
                <a:effectLst/>
                <a:latin typeface="+mn-lt"/>
                <a:ea typeface="+mn-ea"/>
                <a:cs typeface="+mn-cs"/>
              </a:rPr>
              <a:t> a 20% increase for this academic year compared to last year. </a:t>
            </a:r>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4</a:t>
            </a:fld>
            <a:endParaRPr lang="en-GB"/>
          </a:p>
        </p:txBody>
      </p:sp>
    </p:spTree>
    <p:extLst>
      <p:ext uri="{BB962C8B-B14F-4D97-AF65-F5344CB8AC3E}">
        <p14:creationId xmlns:p14="http://schemas.microsoft.com/office/powerpoint/2010/main" val="231317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use</a:t>
            </a:r>
            <a:r>
              <a:rPr lang="en-GB" baseline="0" dirty="0" smtClean="0"/>
              <a:t> the discoverability figure in 6 – monthly dashboards, highlighting key developments and trends with Discover. This shows the latest one I presented in March 2016.</a:t>
            </a:r>
          </a:p>
          <a:p>
            <a:endParaRPr lang="en-GB" baseline="0" dirty="0" smtClean="0"/>
          </a:p>
          <a:p>
            <a:r>
              <a:rPr lang="en-GB" baseline="0" dirty="0" smtClean="0"/>
              <a:t>We also use the search click report, recording number of interactions with any Discover search button. Again, this is a genuine user interaction. Both the Discoverability and search clicks are used very much for trend / </a:t>
            </a:r>
            <a:r>
              <a:rPr lang="en-GB" baseline="0" dirty="0" err="1" smtClean="0"/>
              <a:t>healthcheck</a:t>
            </a:r>
            <a:r>
              <a:rPr lang="en-GB" baseline="0" dirty="0" smtClean="0"/>
              <a:t> analysis as we know these measures aren’t perfect, and aren’t sampling quality of interaction. However, they do successfully get non-specialists and managers thinking about discoverability and we’ve had feedback that this is a useful advocacy tool. </a:t>
            </a:r>
          </a:p>
          <a:p>
            <a:endParaRPr lang="en-GB" baseline="0" dirty="0" smtClean="0"/>
          </a:p>
          <a:p>
            <a:r>
              <a:rPr lang="en-GB" baseline="0" dirty="0" smtClean="0"/>
              <a:t>As you can see, you’ll see a box highlighting the Top 10 Search terms on Discover. In the next part of my presentation, I’ll discuss how and why we came to use this as a system development tool. </a:t>
            </a:r>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5</a:t>
            </a:fld>
            <a:endParaRPr lang="en-GB"/>
          </a:p>
        </p:txBody>
      </p:sp>
    </p:spTree>
    <p:extLst>
      <p:ext uri="{BB962C8B-B14F-4D97-AF65-F5344CB8AC3E}">
        <p14:creationId xmlns:p14="http://schemas.microsoft.com/office/powerpoint/2010/main" val="119244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Our</a:t>
            </a:r>
            <a:r>
              <a:rPr lang="en-GB" sz="1200" kern="1200" baseline="0" dirty="0" smtClean="0">
                <a:solidFill>
                  <a:schemeClr val="tx1"/>
                </a:solidFill>
                <a:effectLst/>
                <a:latin typeface="+mn-lt"/>
                <a:ea typeface="+mn-ea"/>
                <a:cs typeface="+mn-cs"/>
              </a:rPr>
              <a:t> initial findings were: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As you may expect, abstract views were higher than full text views – indicates a certain degree of refining the search – or users being trained to view abstracts, or using abstracts rather than accessing full text of the articles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 Our Discoverability figure rose by around 45% in 2014-15 compared to 2013-14, but we’ve seen a 5% decrease in 2015-16 – both abstract views and full text views decreased. We haven’t identified a reason for this as yet – if the trend continues, we’d look at student numbers, whether the ‘shape’ of the academic year changed,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tx1"/>
                </a:solidFill>
                <a:effectLst/>
                <a:latin typeface="+mn-lt"/>
                <a:ea typeface="+mn-ea"/>
                <a:cs typeface="+mn-cs"/>
              </a:rPr>
              <a:t>It also raised questions about the validity of the KPI itself. We’ve fully acknowledged this from the start – one obvious example is that combining abstract views and full text requests into one figure could be double-counting one search interaction.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However, the measure has been successful from an advocacy point of view. Senior managers are more aware of discoverability as an issue, and we now have their support to increase staff time spent exploring library analytics data to try and improve Discover.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Our</a:t>
            </a:r>
            <a:r>
              <a:rPr lang="en-GB" sz="1200" kern="1200" baseline="0" dirty="0" smtClean="0">
                <a:solidFill>
                  <a:schemeClr val="tx1"/>
                </a:solidFill>
                <a:effectLst/>
                <a:latin typeface="+mn-lt"/>
                <a:ea typeface="+mn-ea"/>
                <a:cs typeface="+mn-cs"/>
              </a:rPr>
              <a:t> initial explorations were partially successful, in that they raised more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Does  a click = quality? Difficult to answer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 Can we find any more information out about how the users navigate to content? What are they searching for? Where is their entry point?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6</a:t>
            </a:fld>
            <a:endParaRPr lang="en-GB"/>
          </a:p>
        </p:txBody>
      </p:sp>
    </p:spTree>
    <p:extLst>
      <p:ext uri="{BB962C8B-B14F-4D97-AF65-F5344CB8AC3E}">
        <p14:creationId xmlns:p14="http://schemas.microsoft.com/office/powerpoint/2010/main" val="997619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the same time as</a:t>
            </a:r>
            <a:r>
              <a:rPr lang="en-GB" baseline="0" dirty="0" smtClean="0"/>
              <a:t> we were exploring Discoverability, the wider department were investigating how best to capture user interaction with </a:t>
            </a:r>
            <a:r>
              <a:rPr lang="en-GB" baseline="0" dirty="0" err="1" smtClean="0"/>
              <a:t>Libguides</a:t>
            </a:r>
            <a:r>
              <a:rPr lang="en-GB" baseline="0" dirty="0" smtClean="0"/>
              <a:t>. Google Analytics was explored, mainly to get stats for visits to specific guides.</a:t>
            </a:r>
          </a:p>
          <a:p>
            <a:endParaRPr lang="en-GB" baseline="0" dirty="0" smtClean="0"/>
          </a:p>
          <a:p>
            <a:r>
              <a:rPr lang="en-GB" baseline="0" dirty="0" smtClean="0"/>
              <a:t>In 2015, we were asked to create a specific Discover profile for courses being delivered to our franchise partner institutions. Whilst EBSCO’s report would allow us to track abstract views and full text requests, we were specifically asked for as much data as possible on how students in these institutions used Discover. </a:t>
            </a:r>
          </a:p>
          <a:p>
            <a:endParaRPr lang="en-GB" baseline="0" dirty="0" smtClean="0"/>
          </a:p>
          <a:p>
            <a:r>
              <a:rPr lang="en-GB" baseline="0" dirty="0" smtClean="0"/>
              <a:t>We implemented Google Analytics. This was very easy for us to set up, with EBSCO Support working closely with us – we simply had to add a tracking code to our bottom branding.</a:t>
            </a:r>
          </a:p>
          <a:p>
            <a:endParaRPr lang="en-GB" baseline="0" dirty="0" smtClean="0"/>
          </a:p>
          <a:p>
            <a:r>
              <a:rPr lang="en-GB" baseline="0" dirty="0" smtClean="0"/>
              <a:t>This enabled us to quickly and easily find out more information about the most commonly used search terms.</a:t>
            </a:r>
          </a:p>
          <a:p>
            <a:endParaRPr lang="en-GB" baseline="0" dirty="0" smtClean="0"/>
          </a:p>
          <a:p>
            <a:r>
              <a:rPr lang="en-GB" baseline="0" dirty="0" smtClean="0"/>
              <a:t>The screenshot above displays the top 10 search terms for May. As you can see, the searches are quite simple – and the impact of integrating Full Text Finder into Discover can be seen, with the searches for specific letters of the alphabet.</a:t>
            </a:r>
          </a:p>
          <a:p>
            <a:endParaRPr lang="en-GB" baseline="0" dirty="0" smtClean="0"/>
          </a:p>
          <a:p>
            <a:r>
              <a:rPr lang="en-GB" baseline="0" dirty="0" smtClean="0"/>
              <a:t>What’s really reassuring is that the top 10 search terms represent a very small percentage of the overall usage – by each number, you can see each term adding up to less than 0.1%. This suggests to us that there’s a large number of unique searches and search terms – reassuring for a resource discovery tool that’s meant to be for everyone and encourage further exploration. </a:t>
            </a:r>
          </a:p>
        </p:txBody>
      </p:sp>
      <p:sp>
        <p:nvSpPr>
          <p:cNvPr id="4" name="Slide Number Placeholder 3"/>
          <p:cNvSpPr>
            <a:spLocks noGrp="1"/>
          </p:cNvSpPr>
          <p:nvPr>
            <p:ph type="sldNum" sz="quarter" idx="10"/>
          </p:nvPr>
        </p:nvSpPr>
        <p:spPr/>
        <p:txBody>
          <a:bodyPr/>
          <a:lstStyle/>
          <a:p>
            <a:fld id="{6DDEB044-43C1-4352-B9E9-6F8BAE23F73A}" type="slidenum">
              <a:rPr lang="en-GB" smtClean="0"/>
              <a:t>7</a:t>
            </a:fld>
            <a:endParaRPr lang="en-GB"/>
          </a:p>
        </p:txBody>
      </p:sp>
    </p:spTree>
    <p:extLst>
      <p:ext uri="{BB962C8B-B14F-4D97-AF65-F5344CB8AC3E}">
        <p14:creationId xmlns:p14="http://schemas.microsoft.com/office/powerpoint/2010/main" val="702023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As a result of looking at the search terms, we could see that students were using EDS to search for more generic library material, such as referencing and Mintel.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 quick and easy way to react to this is to build placards, which are triggered to display when the student enters a particular search term. For example, if a student enters ‘referencing’ or ‘Quote Unquote’ – the name of our guide for Harvard Referencing – the placard will display, with links to the appropriate section of the library website.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code for this is on the EDS Wiki, and it just took a few experiments with the HTML to get a basic prototype working…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This is a practical way to react to student’s searching.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Another possible way to support students, that we will explore in start of semester 2, is promotional activities around key searches. For instance, we noticed a lot of searches around the </a:t>
            </a:r>
            <a:r>
              <a:rPr lang="en-GB" sz="1200" b="1" i="0" kern="1200" dirty="0" smtClean="0">
                <a:solidFill>
                  <a:schemeClr val="tx1"/>
                </a:solidFill>
                <a:effectLst/>
                <a:latin typeface="+mn-lt"/>
                <a:ea typeface="+mn-ea"/>
                <a:cs typeface="+mn-cs"/>
              </a:rPr>
              <a:t>Wingate</a:t>
            </a:r>
            <a:r>
              <a:rPr lang="en-GB" sz="1200" b="0" i="0" kern="1200" dirty="0" smtClean="0">
                <a:solidFill>
                  <a:schemeClr val="tx1"/>
                </a:solidFill>
                <a:effectLst/>
                <a:latin typeface="+mn-lt"/>
                <a:ea typeface="+mn-ea"/>
                <a:cs typeface="+mn-cs"/>
              </a:rPr>
              <a:t> Anaerobic </a:t>
            </a:r>
            <a:r>
              <a:rPr lang="en-GB" sz="1200" b="1" i="0" kern="1200" dirty="0" smtClean="0">
                <a:solidFill>
                  <a:schemeClr val="tx1"/>
                </a:solidFill>
                <a:effectLst/>
                <a:latin typeface="+mn-lt"/>
                <a:ea typeface="+mn-ea"/>
                <a:cs typeface="+mn-cs"/>
              </a:rPr>
              <a:t>Test</a:t>
            </a: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WAnT</a:t>
            </a:r>
            <a:r>
              <a:rPr lang="en-GB" sz="1200" b="0" i="0" kern="1200" dirty="0" smtClean="0">
                <a:solidFill>
                  <a:schemeClr val="tx1"/>
                </a:solidFill>
                <a:effectLst/>
                <a:latin typeface="+mn-lt"/>
                <a:ea typeface="+mn-ea"/>
                <a:cs typeface="+mn-cs"/>
              </a:rPr>
              <a:t>). We could in</a:t>
            </a:r>
            <a:r>
              <a:rPr lang="en-GB" sz="1200" b="0" i="0" kern="1200" baseline="0" dirty="0" smtClean="0">
                <a:solidFill>
                  <a:schemeClr val="tx1"/>
                </a:solidFill>
                <a:effectLst/>
                <a:latin typeface="+mn-lt"/>
                <a:ea typeface="+mn-ea"/>
                <a:cs typeface="+mn-cs"/>
              </a:rPr>
              <a:t> future tweet with a link to pre-defined search results, encouraging students to find out more.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endParaRPr lang="en-GB" b="1" dirty="0" smtClean="0"/>
          </a:p>
        </p:txBody>
      </p:sp>
      <p:sp>
        <p:nvSpPr>
          <p:cNvPr id="4" name="Slide Number Placeholder 3"/>
          <p:cNvSpPr>
            <a:spLocks noGrp="1"/>
          </p:cNvSpPr>
          <p:nvPr>
            <p:ph type="sldNum" sz="quarter" idx="10"/>
          </p:nvPr>
        </p:nvSpPr>
        <p:spPr/>
        <p:txBody>
          <a:bodyPr/>
          <a:lstStyle/>
          <a:p>
            <a:fld id="{6DDEB044-43C1-4352-B9E9-6F8BAE23F73A}" type="slidenum">
              <a:rPr lang="en-GB" smtClean="0"/>
              <a:t>8</a:t>
            </a:fld>
            <a:endParaRPr lang="en-GB"/>
          </a:p>
        </p:txBody>
      </p:sp>
    </p:spTree>
    <p:extLst>
      <p:ext uri="{BB962C8B-B14F-4D97-AF65-F5344CB8AC3E}">
        <p14:creationId xmlns:p14="http://schemas.microsoft.com/office/powerpoint/2010/main" val="1889265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far, we’ve used Google Analytics to look at search terms. However, it does also give you easy access to also search analytics such as % of search refinements, and the average number of page views per search.</a:t>
            </a:r>
          </a:p>
          <a:p>
            <a:endParaRPr lang="en-GB" baseline="0" dirty="0" smtClean="0"/>
          </a:p>
          <a:p>
            <a:r>
              <a:rPr lang="en-GB" baseline="0" dirty="0" smtClean="0"/>
              <a:t>At the moment, we’re unsure whether these figures could translate into actions we could implement. It would be interesting to see if the search refinement figure varies according to time of year or stays static? Also, this relates to key word searches being refined, so may not capture refinements using the facets on the left hand side. So at the moment, we’re still in the ‘collect and think’ stage with this.</a:t>
            </a:r>
            <a:endParaRPr lang="en-GB" dirty="0"/>
          </a:p>
        </p:txBody>
      </p:sp>
      <p:sp>
        <p:nvSpPr>
          <p:cNvPr id="4" name="Slide Number Placeholder 3"/>
          <p:cNvSpPr>
            <a:spLocks noGrp="1"/>
          </p:cNvSpPr>
          <p:nvPr>
            <p:ph type="sldNum" sz="quarter" idx="10"/>
          </p:nvPr>
        </p:nvSpPr>
        <p:spPr/>
        <p:txBody>
          <a:bodyPr/>
          <a:lstStyle/>
          <a:p>
            <a:fld id="{6DDEB044-43C1-4352-B9E9-6F8BAE23F73A}" type="slidenum">
              <a:rPr lang="en-GB" smtClean="0"/>
              <a:t>9</a:t>
            </a:fld>
            <a:endParaRPr lang="en-GB"/>
          </a:p>
        </p:txBody>
      </p:sp>
    </p:spTree>
    <p:extLst>
      <p:ext uri="{BB962C8B-B14F-4D97-AF65-F5344CB8AC3E}">
        <p14:creationId xmlns:p14="http://schemas.microsoft.com/office/powerpoint/2010/main" val="268689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108198" y="908720"/>
            <a:ext cx="6408960" cy="360040"/>
          </a:xfrm>
          <a:prstGeom prst="rect">
            <a:avLst/>
          </a:prstGeom>
        </p:spPr>
        <p:txBody>
          <a:bodyPr vert="horz"/>
          <a:lstStyle>
            <a:lvl1pPr marL="0" indent="0">
              <a:buNone/>
              <a:defRPr sz="1800" baseline="0">
                <a:solidFill>
                  <a:srgbClr val="FFFFFF"/>
                </a:solidFill>
              </a:defRPr>
            </a:lvl1pPr>
          </a:lstStyle>
          <a:p>
            <a:pPr lvl="0"/>
            <a:r>
              <a:rPr lang="en-GB" dirty="0" smtClean="0"/>
              <a:t>LEEDS BECKETT UNIVERSITY</a:t>
            </a:r>
            <a:endParaRPr lang="en-US" dirty="0"/>
          </a:p>
        </p:txBody>
      </p:sp>
      <p:sp>
        <p:nvSpPr>
          <p:cNvPr id="8" name="Content Placeholder 7"/>
          <p:cNvSpPr>
            <a:spLocks noGrp="1"/>
          </p:cNvSpPr>
          <p:nvPr>
            <p:ph sz="quarter" idx="11" hasCustomPrompt="1"/>
          </p:nvPr>
        </p:nvSpPr>
        <p:spPr>
          <a:xfrm>
            <a:off x="107505" y="1484314"/>
            <a:ext cx="8208963" cy="1657351"/>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4800" b="1">
                <a:solidFill>
                  <a:srgbClr val="FFFFFF"/>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PRESENTATION </a:t>
            </a:r>
            <a:br>
              <a:rPr lang="en-GB" dirty="0" smtClean="0"/>
            </a:br>
            <a:r>
              <a:rPr lang="en-GB" dirty="0" smtClean="0"/>
              <a:t>TITLE</a:t>
            </a:r>
            <a:endParaRPr lang="en-US" dirty="0" smtClean="0"/>
          </a:p>
        </p:txBody>
      </p:sp>
      <p:sp>
        <p:nvSpPr>
          <p:cNvPr id="10" name="Content Placeholder 9"/>
          <p:cNvSpPr>
            <a:spLocks noGrp="1"/>
          </p:cNvSpPr>
          <p:nvPr>
            <p:ph sz="quarter" idx="12" hasCustomPrompt="1"/>
          </p:nvPr>
        </p:nvSpPr>
        <p:spPr>
          <a:xfrm>
            <a:off x="108198" y="3356993"/>
            <a:ext cx="8135938" cy="719137"/>
          </a:xfrm>
          <a:prstGeom prst="rect">
            <a:avLst/>
          </a:prstGeom>
        </p:spPr>
        <p:txBody>
          <a:bodyPr vert="horz"/>
          <a:lstStyle>
            <a:lvl1pPr marL="0" indent="0">
              <a:buNone/>
              <a:defRPr sz="2800">
                <a:solidFill>
                  <a:srgbClr val="FFFFFF"/>
                </a:solidFill>
              </a:defRPr>
            </a:lvl1pPr>
          </a:lstStyle>
          <a:p>
            <a:pPr lvl="0"/>
            <a:r>
              <a:rPr lang="en-US" dirty="0" smtClean="0"/>
              <a:t>Subtitle</a:t>
            </a:r>
            <a:endParaRPr lang="en-US" dirty="0"/>
          </a:p>
        </p:txBody>
      </p:sp>
    </p:spTree>
    <p:extLst>
      <p:ext uri="{BB962C8B-B14F-4D97-AF65-F5344CB8AC3E}">
        <p14:creationId xmlns:p14="http://schemas.microsoft.com/office/powerpoint/2010/main" val="114386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51520" y="274638"/>
            <a:ext cx="8373616"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9" name="Text Placeholder 9"/>
          <p:cNvSpPr txBox="1">
            <a:spLocks/>
          </p:cNvSpPr>
          <p:nvPr userDrawn="1"/>
        </p:nvSpPr>
        <p:spPr>
          <a:xfrm>
            <a:off x="395536" y="1996210"/>
            <a:ext cx="8228781" cy="590543"/>
          </a:xfrm>
          <a:prstGeom prst="rect">
            <a:avLst/>
          </a:prstGeom>
        </p:spPr>
        <p:txBody>
          <a:bodyPr wrap="none" lIns="0" tIns="0" rIns="0" bIns="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1" kern="1200" baseline="0">
                <a:solidFill>
                  <a:srgbClr val="32195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dirty="0" smtClean="0"/>
          </a:p>
        </p:txBody>
      </p:sp>
      <p:sp>
        <p:nvSpPr>
          <p:cNvPr id="3" name="Content Placeholder 2"/>
          <p:cNvSpPr>
            <a:spLocks noGrp="1"/>
          </p:cNvSpPr>
          <p:nvPr>
            <p:ph sz="quarter" idx="10" hasCustomPrompt="1"/>
          </p:nvPr>
        </p:nvSpPr>
        <p:spPr>
          <a:xfrm>
            <a:off x="251520" y="1557338"/>
            <a:ext cx="8352730" cy="503237"/>
          </a:xfrm>
          <a:prstGeom prst="rect">
            <a:avLst/>
          </a:prstGeom>
        </p:spPr>
        <p:txBody>
          <a:bodyPr vert="horz"/>
          <a:lstStyle>
            <a:lvl1pPr marL="0" indent="0">
              <a:buNone/>
              <a:defRPr sz="2800" b="1"/>
            </a:lvl1pPr>
          </a:lstStyle>
          <a:p>
            <a:r>
              <a:rPr lang="en-GB" dirty="0" smtClean="0"/>
              <a:t>Headings: Arial Bold, Purple (Accent1), Size 28</a:t>
            </a:r>
          </a:p>
        </p:txBody>
      </p:sp>
      <p:sp>
        <p:nvSpPr>
          <p:cNvPr id="13" name="Content Placeholder 12"/>
          <p:cNvSpPr>
            <a:spLocks noGrp="1"/>
          </p:cNvSpPr>
          <p:nvPr>
            <p:ph sz="quarter" idx="11" hasCustomPrompt="1"/>
          </p:nvPr>
        </p:nvSpPr>
        <p:spPr>
          <a:xfrm>
            <a:off x="250825" y="2205038"/>
            <a:ext cx="8353425" cy="576262"/>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Sub-Heading: Arial </a:t>
            </a:r>
            <a:r>
              <a:rPr lang="en-GB" dirty="0" err="1" smtClean="0"/>
              <a:t>Reg</a:t>
            </a:r>
            <a:r>
              <a:rPr lang="en-GB" dirty="0" smtClean="0"/>
              <a:t>, Purple (Accent 1), </a:t>
            </a:r>
            <a:br>
              <a:rPr lang="en-GB" dirty="0" smtClean="0"/>
            </a:br>
            <a:r>
              <a:rPr lang="en-GB" dirty="0" smtClean="0"/>
              <a:t>Size 20-24 (to be legible across the room)</a:t>
            </a:r>
          </a:p>
        </p:txBody>
      </p:sp>
      <p:sp>
        <p:nvSpPr>
          <p:cNvPr id="15" name="Content Placeholder 14"/>
          <p:cNvSpPr>
            <a:spLocks noGrp="1"/>
          </p:cNvSpPr>
          <p:nvPr>
            <p:ph sz="quarter" idx="12" hasCustomPrompt="1"/>
          </p:nvPr>
        </p:nvSpPr>
        <p:spPr>
          <a:xfrm>
            <a:off x="251520" y="3140968"/>
            <a:ext cx="8280400" cy="1150937"/>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a:solidFill>
                  <a:schemeClr val="tx1">
                    <a:lumMod val="85000"/>
                    <a:lumOff val="15000"/>
                  </a:schemeClr>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Body Copy: Arial </a:t>
            </a:r>
            <a:r>
              <a:rPr lang="en-GB" dirty="0" err="1" smtClean="0"/>
              <a:t>Reg</a:t>
            </a:r>
            <a:r>
              <a:rPr lang="en-GB" dirty="0" smtClean="0"/>
              <a:t> (body), Grey (Text 1&gt;Lighter 25%), </a:t>
            </a:r>
            <a:br>
              <a:rPr lang="en-GB" dirty="0" smtClean="0"/>
            </a:br>
            <a:r>
              <a:rPr lang="en-GB" dirty="0" smtClean="0"/>
              <a:t>Size 20-24 (to be legible across a room)</a:t>
            </a:r>
          </a:p>
        </p:txBody>
      </p:sp>
    </p:spTree>
    <p:extLst>
      <p:ext uri="{BB962C8B-B14F-4D97-AF65-F5344CB8AC3E}">
        <p14:creationId xmlns:p14="http://schemas.microsoft.com/office/powerpoint/2010/main" val="428417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373616"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23528" y="1600200"/>
            <a:ext cx="4172272"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572000" y="1600201"/>
            <a:ext cx="4114800" cy="384502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11859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1000">
              <a:srgbClr val="00B050"/>
            </a:gs>
            <a:gs pos="13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descr="10020_MSO_Stationery_LBU_Temps_PPT_Widescree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56" y="-13501"/>
            <a:ext cx="9178512" cy="6885004"/>
          </a:xfrm>
          <a:prstGeom prst="rect">
            <a:avLst/>
          </a:prstGeom>
        </p:spPr>
      </p:pic>
      <p:pic>
        <p:nvPicPr>
          <p:cNvPr id="3" name="Picture 2" descr="10020_MSO_LBU_Stationery_Temps_PPT.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000" y="-7380"/>
            <a:ext cx="9180000" cy="6872760"/>
          </a:xfrm>
          <a:prstGeom prst="rect">
            <a:avLst/>
          </a:prstGeom>
        </p:spPr>
      </p:pic>
    </p:spTree>
    <p:extLst>
      <p:ext uri="{BB962C8B-B14F-4D97-AF65-F5344CB8AC3E}">
        <p14:creationId xmlns:p14="http://schemas.microsoft.com/office/powerpoint/2010/main" val="138685477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457200" rtl="0" eaLnBrk="1" latinLnBrk="0" hangingPunct="1">
        <a:spcBef>
          <a:spcPct val="0"/>
        </a:spcBef>
        <a:buNone/>
        <a:defRPr sz="60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1000">
              <a:srgbClr val="00B050"/>
            </a:gs>
            <a:gs pos="13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 name="Picture 2" descr="10020_MSO_LBU_Stationery_Temps_PPT3.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000" y="-7380"/>
            <a:ext cx="9180000" cy="6872760"/>
          </a:xfrm>
          <a:prstGeom prst="rect">
            <a:avLst/>
          </a:prstGeom>
        </p:spPr>
      </p:pic>
    </p:spTree>
    <p:extLst>
      <p:ext uri="{BB962C8B-B14F-4D97-AF65-F5344CB8AC3E}">
        <p14:creationId xmlns:p14="http://schemas.microsoft.com/office/powerpoint/2010/main" val="3613223980"/>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457200" rtl="0" eaLnBrk="1" latinLnBrk="0" hangingPunct="1">
        <a:spcBef>
          <a:spcPct val="0"/>
        </a:spcBef>
        <a:buNone/>
        <a:defRPr sz="44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sz="2000" dirty="0"/>
          </a:p>
        </p:txBody>
      </p:sp>
      <p:sp>
        <p:nvSpPr>
          <p:cNvPr id="3" name="Content Placeholder 2"/>
          <p:cNvSpPr>
            <a:spLocks noGrp="1"/>
          </p:cNvSpPr>
          <p:nvPr>
            <p:ph sz="quarter" idx="11"/>
          </p:nvPr>
        </p:nvSpPr>
        <p:spPr/>
        <p:txBody>
          <a:bodyPr/>
          <a:lstStyle/>
          <a:p>
            <a:r>
              <a:rPr lang="en-GB" dirty="0" smtClean="0">
                <a:solidFill>
                  <a:schemeClr val="bg1"/>
                </a:solidFill>
              </a:rPr>
              <a:t>Voyages of Discoverability</a:t>
            </a:r>
            <a:endParaRPr lang="en-GB" dirty="0">
              <a:solidFill>
                <a:schemeClr val="bg1"/>
              </a:solidFill>
            </a:endParaRPr>
          </a:p>
          <a:p>
            <a:endParaRPr lang="en-US" dirty="0"/>
          </a:p>
        </p:txBody>
      </p:sp>
      <p:sp>
        <p:nvSpPr>
          <p:cNvPr id="4" name="Content Placeholder 3"/>
          <p:cNvSpPr>
            <a:spLocks noGrp="1"/>
          </p:cNvSpPr>
          <p:nvPr>
            <p:ph sz="quarter" idx="12"/>
          </p:nvPr>
        </p:nvSpPr>
        <p:spPr>
          <a:xfrm>
            <a:off x="180530" y="2426945"/>
            <a:ext cx="8135938" cy="930274"/>
          </a:xfrm>
        </p:spPr>
        <p:txBody>
          <a:bodyPr/>
          <a:lstStyle/>
          <a:p>
            <a:r>
              <a:rPr lang="en-GB" b="1" dirty="0" smtClean="0"/>
              <a:t>Using </a:t>
            </a:r>
            <a:r>
              <a:rPr lang="en-GB" b="1" dirty="0"/>
              <a:t>analytics to assess the impact of EDS at Leeds Beckett University</a:t>
            </a:r>
            <a:endParaRPr lang="en-US" b="1" dirty="0"/>
          </a:p>
        </p:txBody>
      </p:sp>
      <p:sp>
        <p:nvSpPr>
          <p:cNvPr id="9" name="Rectangle 8"/>
          <p:cNvSpPr/>
          <p:nvPr/>
        </p:nvSpPr>
        <p:spPr>
          <a:xfrm>
            <a:off x="107505" y="4102440"/>
            <a:ext cx="7429138" cy="1015663"/>
          </a:xfrm>
          <a:prstGeom prst="rect">
            <a:avLst/>
          </a:prstGeom>
        </p:spPr>
        <p:txBody>
          <a:bodyPr wrap="square">
            <a:spAutoFit/>
          </a:bodyPr>
          <a:lstStyle/>
          <a:p>
            <a:pPr lvl="0"/>
            <a:r>
              <a:rPr lang="en-GB" sz="2000" b="1" dirty="0">
                <a:solidFill>
                  <a:schemeClr val="bg1"/>
                </a:solidFill>
                <a:latin typeface="Arial" panose="020B0604020202020204" pitchFamily="34" charset="0"/>
                <a:cs typeface="Arial" panose="020B0604020202020204" pitchFamily="34" charset="0"/>
              </a:rPr>
              <a:t>Libraries and Learning </a:t>
            </a:r>
            <a:r>
              <a:rPr lang="en-GB" sz="2000" b="1" dirty="0" smtClean="0">
                <a:solidFill>
                  <a:schemeClr val="bg1"/>
                </a:solidFill>
                <a:latin typeface="Arial" panose="020B0604020202020204" pitchFamily="34" charset="0"/>
                <a:cs typeface="Arial" panose="020B0604020202020204" pitchFamily="34" charset="0"/>
              </a:rPr>
              <a:t>Innovation</a:t>
            </a:r>
          </a:p>
          <a:p>
            <a:pPr lvl="0"/>
            <a:r>
              <a:rPr lang="en-GB" sz="2000" b="1" dirty="0" smtClean="0">
                <a:solidFill>
                  <a:schemeClr val="bg1"/>
                </a:solidFill>
                <a:latin typeface="Arial" panose="020B0604020202020204" pitchFamily="34" charset="0"/>
                <a:cs typeface="Arial" panose="020B0604020202020204" pitchFamily="34" charset="0"/>
              </a:rPr>
              <a:t>Eric Howard – Information Services Librarian</a:t>
            </a:r>
            <a:r>
              <a:rPr lang="en-GB" sz="2000" b="1" dirty="0">
                <a:solidFill>
                  <a:schemeClr val="bg1"/>
                </a:solidFill>
                <a:latin typeface="Arial" panose="020B0604020202020204" pitchFamily="34" charset="0"/>
                <a:cs typeface="Arial" panose="020B0604020202020204" pitchFamily="34" charset="0"/>
              </a:rPr>
              <a:t/>
            </a:r>
            <a:br>
              <a:rPr lang="en-GB" sz="2000" b="1" dirty="0">
                <a:solidFill>
                  <a:schemeClr val="bg1"/>
                </a:solidFill>
                <a:latin typeface="Arial" panose="020B0604020202020204" pitchFamily="34" charset="0"/>
                <a:cs typeface="Arial" panose="020B0604020202020204" pitchFamily="34" charset="0"/>
              </a:rPr>
            </a:br>
            <a:endParaRPr lang="en-GB"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796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73616" cy="1143000"/>
          </a:xfrm>
        </p:spPr>
        <p:txBody>
          <a:bodyPr/>
          <a:lstStyle/>
          <a:p>
            <a:r>
              <a:rPr lang="en-GB" dirty="0" smtClean="0"/>
              <a:t>User journeys</a:t>
            </a:r>
            <a:endParaRPr lang="en-GB" dirty="0"/>
          </a:p>
        </p:txBody>
      </p:sp>
      <p:pic>
        <p:nvPicPr>
          <p:cNvPr id="5" name="Picture 4"/>
          <p:cNvPicPr>
            <a:picLocks noChangeAspect="1"/>
          </p:cNvPicPr>
          <p:nvPr/>
        </p:nvPicPr>
        <p:blipFill>
          <a:blip r:embed="rId3"/>
          <a:stretch>
            <a:fillRect/>
          </a:stretch>
        </p:blipFill>
        <p:spPr>
          <a:xfrm>
            <a:off x="190501" y="842963"/>
            <a:ext cx="5813600" cy="5472113"/>
          </a:xfrm>
          <a:prstGeom prst="rect">
            <a:avLst/>
          </a:prstGeom>
        </p:spPr>
      </p:pic>
    </p:spTree>
    <p:extLst>
      <p:ext uri="{BB962C8B-B14F-4D97-AF65-F5344CB8AC3E}">
        <p14:creationId xmlns:p14="http://schemas.microsoft.com/office/powerpoint/2010/main" val="4156233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71524"/>
            <a:ext cx="9159164" cy="2725737"/>
          </a:xfrm>
          <a:prstGeom prst="rect">
            <a:avLst/>
          </a:prstGeom>
        </p:spPr>
      </p:pic>
      <p:sp>
        <p:nvSpPr>
          <p:cNvPr id="8" name="Title 1"/>
          <p:cNvSpPr>
            <a:spLocks noGrp="1"/>
          </p:cNvSpPr>
          <p:nvPr>
            <p:ph type="title"/>
          </p:nvPr>
        </p:nvSpPr>
        <p:spPr>
          <a:xfrm>
            <a:off x="0" y="0"/>
            <a:ext cx="2877444" cy="620712"/>
          </a:xfrm>
        </p:spPr>
        <p:txBody>
          <a:bodyPr/>
          <a:lstStyle/>
          <a:p>
            <a:r>
              <a:rPr lang="en-GB" sz="4000" dirty="0" smtClean="0"/>
              <a:t>The future!</a:t>
            </a:r>
            <a:endParaRPr lang="en-GB" sz="4000" dirty="0"/>
          </a:p>
        </p:txBody>
      </p:sp>
      <p:pic>
        <p:nvPicPr>
          <p:cNvPr id="9" name="Picture 8"/>
          <p:cNvPicPr>
            <a:picLocks noChangeAspect="1"/>
          </p:cNvPicPr>
          <p:nvPr/>
        </p:nvPicPr>
        <p:blipFill>
          <a:blip r:embed="rId4"/>
          <a:stretch>
            <a:fillRect/>
          </a:stretch>
        </p:blipFill>
        <p:spPr>
          <a:xfrm>
            <a:off x="128587" y="3648073"/>
            <a:ext cx="8278857" cy="1589087"/>
          </a:xfrm>
          <a:prstGeom prst="rect">
            <a:avLst/>
          </a:prstGeom>
        </p:spPr>
      </p:pic>
    </p:spTree>
    <p:extLst>
      <p:ext uri="{BB962C8B-B14F-4D97-AF65-F5344CB8AC3E}">
        <p14:creationId xmlns:p14="http://schemas.microsoft.com/office/powerpoint/2010/main" val="388911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888" y="1074974"/>
            <a:ext cx="6556941" cy="4440002"/>
          </a:xfrm>
          <a:prstGeom prst="rect">
            <a:avLst/>
          </a:prstGeom>
        </p:spPr>
      </p:pic>
      <p:sp>
        <p:nvSpPr>
          <p:cNvPr id="7" name="TextBox 6"/>
          <p:cNvSpPr txBox="1"/>
          <p:nvPr/>
        </p:nvSpPr>
        <p:spPr>
          <a:xfrm>
            <a:off x="128588" y="5743576"/>
            <a:ext cx="5457825" cy="461665"/>
          </a:xfrm>
          <a:prstGeom prst="rect">
            <a:avLst/>
          </a:prstGeom>
          <a:noFill/>
        </p:spPr>
        <p:txBody>
          <a:bodyPr wrap="square" rtlCol="0">
            <a:spAutoFit/>
          </a:bodyPr>
          <a:lstStyle/>
          <a:p>
            <a:r>
              <a:rPr lang="en-GB" sz="1200" dirty="0"/>
              <a:t>Bridge across Kalmar Sound, Hardy, </a:t>
            </a:r>
            <a:r>
              <a:rPr lang="en-GB" sz="1200" dirty="0" err="1"/>
              <a:t>Wilf</a:t>
            </a:r>
            <a:r>
              <a:rPr lang="en-GB" sz="1200" dirty="0"/>
              <a:t> (Wilfred) (20th century) / Private Collection / © Look and Learn / Bridgeman Images</a:t>
            </a:r>
          </a:p>
        </p:txBody>
      </p:sp>
      <p:sp>
        <p:nvSpPr>
          <p:cNvPr id="8" name="TextBox 7"/>
          <p:cNvSpPr txBox="1"/>
          <p:nvPr/>
        </p:nvSpPr>
        <p:spPr>
          <a:xfrm>
            <a:off x="242888" y="342899"/>
            <a:ext cx="4357687" cy="646331"/>
          </a:xfrm>
          <a:prstGeom prst="rect">
            <a:avLst/>
          </a:prstGeom>
          <a:noFill/>
        </p:spPr>
        <p:txBody>
          <a:bodyPr wrap="square" rtlCol="0">
            <a:spAutoFit/>
          </a:bodyPr>
          <a:lstStyle/>
          <a:p>
            <a:r>
              <a:rPr lang="en-GB" sz="3600" b="1" dirty="0" smtClean="0">
                <a:solidFill>
                  <a:srgbClr val="321959"/>
                </a:solidFill>
                <a:latin typeface="Arial" panose="020B0604020202020204" pitchFamily="34" charset="0"/>
                <a:cs typeface="Arial" panose="020B0604020202020204" pitchFamily="34" charset="0"/>
              </a:rPr>
              <a:t>Our journey… </a:t>
            </a:r>
            <a:endParaRPr lang="en-GB" sz="3600" b="1" dirty="0"/>
          </a:p>
        </p:txBody>
      </p:sp>
    </p:spTree>
    <p:extLst>
      <p:ext uri="{BB962C8B-B14F-4D97-AF65-F5344CB8AC3E}">
        <p14:creationId xmlns:p14="http://schemas.microsoft.com/office/powerpoint/2010/main" val="1406976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57" y="183993"/>
            <a:ext cx="1603968" cy="745454"/>
          </a:xfrm>
        </p:spPr>
        <p:txBody>
          <a:bodyPr/>
          <a:lstStyle/>
          <a:p>
            <a:r>
              <a:rPr lang="en-GB" sz="4000" dirty="0" smtClean="0"/>
              <a:t>Why?</a:t>
            </a:r>
            <a:endParaRPr lang="en-GB" sz="4000" dirty="0"/>
          </a:p>
        </p:txBody>
      </p:sp>
      <p:pic>
        <p:nvPicPr>
          <p:cNvPr id="5" name="Picture 4"/>
          <p:cNvPicPr>
            <a:picLocks noChangeAspect="1"/>
          </p:cNvPicPr>
          <p:nvPr/>
        </p:nvPicPr>
        <p:blipFill rotWithShape="1">
          <a:blip r:embed="rId3"/>
          <a:srcRect r="22766"/>
          <a:stretch/>
        </p:blipFill>
        <p:spPr>
          <a:xfrm>
            <a:off x="283866" y="1051070"/>
            <a:ext cx="3261318" cy="1364491"/>
          </a:xfrm>
          <a:prstGeom prst="rect">
            <a:avLst/>
          </a:prstGeom>
        </p:spPr>
      </p:pic>
      <p:pic>
        <p:nvPicPr>
          <p:cNvPr id="6" name="Picture 5"/>
          <p:cNvPicPr>
            <a:picLocks noChangeAspect="1"/>
          </p:cNvPicPr>
          <p:nvPr/>
        </p:nvPicPr>
        <p:blipFill>
          <a:blip r:embed="rId4"/>
          <a:stretch>
            <a:fillRect/>
          </a:stretch>
        </p:blipFill>
        <p:spPr>
          <a:xfrm>
            <a:off x="3834311" y="1072658"/>
            <a:ext cx="2382527" cy="1321314"/>
          </a:xfrm>
          <a:prstGeom prst="rect">
            <a:avLst/>
          </a:prstGeom>
        </p:spPr>
      </p:pic>
      <p:sp>
        <p:nvSpPr>
          <p:cNvPr id="8" name="TextBox 7"/>
          <p:cNvSpPr txBox="1"/>
          <p:nvPr/>
        </p:nvSpPr>
        <p:spPr>
          <a:xfrm>
            <a:off x="283866" y="2561952"/>
            <a:ext cx="2385018" cy="246221"/>
          </a:xfrm>
          <a:prstGeom prst="rect">
            <a:avLst/>
          </a:prstGeom>
          <a:noFill/>
        </p:spPr>
        <p:txBody>
          <a:bodyPr wrap="square" rtlCol="0">
            <a:spAutoFit/>
          </a:bodyPr>
          <a:lstStyle/>
          <a:p>
            <a:r>
              <a:rPr lang="en-GB" sz="1000" dirty="0" smtClean="0"/>
              <a:t>Key access points to library services</a:t>
            </a:r>
            <a:endParaRPr lang="en-GB" sz="1000" dirty="0"/>
          </a:p>
        </p:txBody>
      </p:sp>
      <p:pic>
        <p:nvPicPr>
          <p:cNvPr id="3" name="Picture 2"/>
          <p:cNvPicPr>
            <a:picLocks noChangeAspect="1"/>
          </p:cNvPicPr>
          <p:nvPr/>
        </p:nvPicPr>
        <p:blipFill>
          <a:blip r:embed="rId5"/>
          <a:stretch>
            <a:fillRect/>
          </a:stretch>
        </p:blipFill>
        <p:spPr>
          <a:xfrm>
            <a:off x="310557" y="2954564"/>
            <a:ext cx="7759997" cy="2417536"/>
          </a:xfrm>
          <a:prstGeom prst="rect">
            <a:avLst/>
          </a:prstGeom>
        </p:spPr>
      </p:pic>
      <p:sp>
        <p:nvSpPr>
          <p:cNvPr id="10" name="TextBox 9"/>
          <p:cNvSpPr txBox="1"/>
          <p:nvPr/>
        </p:nvSpPr>
        <p:spPr>
          <a:xfrm>
            <a:off x="283866" y="5518491"/>
            <a:ext cx="2385018" cy="246221"/>
          </a:xfrm>
          <a:prstGeom prst="rect">
            <a:avLst/>
          </a:prstGeom>
          <a:noFill/>
        </p:spPr>
        <p:txBody>
          <a:bodyPr wrap="square" rtlCol="0">
            <a:spAutoFit/>
          </a:bodyPr>
          <a:lstStyle/>
          <a:p>
            <a:r>
              <a:rPr lang="en-GB" sz="1000" dirty="0" smtClean="0"/>
              <a:t>KPIs</a:t>
            </a:r>
            <a:endParaRPr lang="en-GB" sz="1000" dirty="0"/>
          </a:p>
        </p:txBody>
      </p:sp>
    </p:spTree>
    <p:extLst>
      <p:ext uri="{BB962C8B-B14F-4D97-AF65-F5344CB8AC3E}">
        <p14:creationId xmlns:p14="http://schemas.microsoft.com/office/powerpoint/2010/main" val="33005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4"/>
          <p:cNvSpPr>
            <a:spLocks noChangeArrowheads="1"/>
          </p:cNvSpPr>
          <p:nvPr/>
        </p:nvSpPr>
        <p:spPr bwMode="auto">
          <a:xfrm>
            <a:off x="2180173" y="1267710"/>
            <a:ext cx="3653777" cy="3754087"/>
          </a:xfrm>
          <a:prstGeom prst="ellipse">
            <a:avLst/>
          </a:prstGeom>
          <a:solidFill>
            <a:srgbClr val="E6CCE6"/>
          </a:solidFill>
          <a:ln w="19050" algn="in">
            <a:solidFill>
              <a:srgbClr val="00B050"/>
            </a:solidFill>
            <a:round/>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251519" y="274638"/>
            <a:ext cx="2777431" cy="620712"/>
          </a:xfrm>
        </p:spPr>
        <p:txBody>
          <a:bodyPr/>
          <a:lstStyle/>
          <a:p>
            <a:r>
              <a:rPr lang="en-GB" sz="4000" dirty="0" smtClean="0"/>
              <a:t>First steps</a:t>
            </a:r>
            <a:endParaRPr lang="en-GB" sz="4000" dirty="0"/>
          </a:p>
        </p:txBody>
      </p:sp>
      <p:grpSp>
        <p:nvGrpSpPr>
          <p:cNvPr id="5" name="Group 2"/>
          <p:cNvGrpSpPr>
            <a:grpSpLocks/>
          </p:cNvGrpSpPr>
          <p:nvPr/>
        </p:nvGrpSpPr>
        <p:grpSpPr bwMode="auto">
          <a:xfrm>
            <a:off x="251519" y="1267710"/>
            <a:ext cx="1637016" cy="3987818"/>
            <a:chOff x="107473235" y="105575517"/>
            <a:chExt cx="1316980" cy="3385298"/>
          </a:xfrm>
        </p:grpSpPr>
        <p:sp>
          <p:nvSpPr>
            <p:cNvPr id="6" name="AutoShape 3"/>
            <p:cNvSpPr>
              <a:spLocks noChangeArrowheads="1"/>
            </p:cNvSpPr>
            <p:nvPr/>
          </p:nvSpPr>
          <p:spPr bwMode="auto">
            <a:xfrm rot="10800000">
              <a:off x="107485850" y="105575517"/>
              <a:ext cx="1304365" cy="3385298"/>
            </a:xfrm>
            <a:prstGeom prst="downArrow">
              <a:avLst>
                <a:gd name="adj1" fmla="val 50000"/>
                <a:gd name="adj2" fmla="val 64884"/>
              </a:avLst>
            </a:prstGeom>
            <a:solidFill>
              <a:srgbClr val="E6CCE6"/>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eaVert" wrap="square" lIns="36576" tIns="36576" rIns="36576" bIns="36576" numCol="1" anchor="t" anchorCtr="0" compatLnSpc="1">
              <a:prstTxWarp prst="textNoShape">
                <a:avLst/>
              </a:prstTxWarp>
            </a:bodyPr>
            <a:lstStyle/>
            <a:p>
              <a:endParaRPr lang="en-GB"/>
            </a:p>
          </p:txBody>
        </p:sp>
        <p:sp>
          <p:nvSpPr>
            <p:cNvPr id="7" name="Text Box 4"/>
            <p:cNvSpPr txBox="1">
              <a:spLocks noChangeArrowheads="1"/>
            </p:cNvSpPr>
            <p:nvPr/>
          </p:nvSpPr>
          <p:spPr bwMode="auto">
            <a:xfrm>
              <a:off x="107473235" y="106883102"/>
              <a:ext cx="1304365" cy="389965"/>
            </a:xfrm>
            <a:prstGeom prst="rect">
              <a:avLst/>
            </a:prstGeom>
            <a:solidFill>
              <a:srgbClr val="FFFFFF"/>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800" b="1" i="0" u="none" strike="noStrike" cap="none" normalizeH="0" baseline="0" dirty="0" smtClean="0">
                  <a:ln>
                    <a:noFill/>
                  </a:ln>
                  <a:solidFill>
                    <a:srgbClr val="00B050"/>
                  </a:solidFill>
                  <a:effectLst/>
                  <a:latin typeface="Calibri" panose="020F0502020204030204" pitchFamily="34" charset="0"/>
                </a:rPr>
                <a:t>1,345,932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107494710" y="107848937"/>
              <a:ext cx="1261332" cy="387274"/>
            </a:xfrm>
            <a:prstGeom prst="rect">
              <a:avLst/>
            </a:prstGeom>
            <a:solidFill>
              <a:srgbClr val="FFFFFF"/>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rgbClr val="FF0000"/>
                  </a:solidFill>
                  <a:effectLst/>
                  <a:latin typeface="Calibri" panose="020F0502020204030204" pitchFamily="34" charset="0"/>
                </a:rPr>
                <a:t>1,233,664</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9" name="Text Box 6"/>
            <p:cNvSpPr txBox="1">
              <a:spLocks noChangeArrowheads="1"/>
            </p:cNvSpPr>
            <p:nvPr/>
          </p:nvSpPr>
          <p:spPr bwMode="auto">
            <a:xfrm>
              <a:off x="107813475" y="106556175"/>
              <a:ext cx="6096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000000"/>
                  </a:solidFill>
                  <a:effectLst/>
                  <a:latin typeface="Calibri" panose="020F0502020204030204" pitchFamily="34" charset="0"/>
                </a:rPr>
                <a:t>2014-15</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10" name="Text Box 7"/>
            <p:cNvSpPr txBox="1">
              <a:spLocks noChangeArrowheads="1"/>
            </p:cNvSpPr>
            <p:nvPr/>
          </p:nvSpPr>
          <p:spPr bwMode="auto">
            <a:xfrm>
              <a:off x="107813475" y="107584875"/>
              <a:ext cx="64770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000000"/>
                  </a:solidFill>
                  <a:effectLst/>
                  <a:latin typeface="Calibri" panose="020F0502020204030204" pitchFamily="34" charset="0"/>
                </a:rPr>
                <a:t>2013-14</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11" name="Text Box 8"/>
            <p:cNvSpPr txBox="1">
              <a:spLocks noChangeArrowheads="1"/>
            </p:cNvSpPr>
            <p:nvPr/>
          </p:nvSpPr>
          <p:spPr bwMode="auto">
            <a:xfrm>
              <a:off x="107823000" y="106060875"/>
              <a:ext cx="6286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rgbClr val="800080"/>
                  </a:solidFill>
                  <a:effectLst/>
                  <a:latin typeface="Calibri" panose="020F0502020204030204" pitchFamily="34" charset="0"/>
                </a:rPr>
                <a:t>+ 9%</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grpSp>
      <p:sp>
        <p:nvSpPr>
          <p:cNvPr id="12" name="Text Box 6"/>
          <p:cNvSpPr txBox="1">
            <a:spLocks noChangeArrowheads="1"/>
          </p:cNvSpPr>
          <p:nvPr/>
        </p:nvSpPr>
        <p:spPr bwMode="auto">
          <a:xfrm>
            <a:off x="3360683" y="1583192"/>
            <a:ext cx="1216337" cy="751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rgbClr val="00B050"/>
                </a:solidFill>
                <a:effectLst/>
                <a:latin typeface="Calibri" panose="020F0502020204030204" pitchFamily="34" charset="0"/>
              </a:rPr>
              <a:t>2014-15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smtClean="0">
                <a:ln>
                  <a:noFill/>
                </a:ln>
                <a:solidFill>
                  <a:srgbClr val="FF0000"/>
                </a:solidFill>
                <a:effectLst/>
                <a:latin typeface="Calibri" panose="020F0502020204030204" pitchFamily="34" charset="0"/>
              </a:rPr>
              <a:t>(2013- 14)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7"/>
          <p:cNvSpPr txBox="1">
            <a:spLocks noChangeArrowheads="1"/>
          </p:cNvSpPr>
          <p:nvPr/>
        </p:nvSpPr>
        <p:spPr bwMode="auto">
          <a:xfrm>
            <a:off x="2370327" y="2461358"/>
            <a:ext cx="3273471" cy="1157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b="1" i="0" u="none" strike="noStrike" cap="none" normalizeH="0" baseline="0" dirty="0" smtClean="0">
                <a:ln>
                  <a:noFill/>
                </a:ln>
                <a:solidFill>
                  <a:srgbClr val="00B050"/>
                </a:solidFill>
                <a:effectLst/>
                <a:latin typeface="Calibri" panose="020F0502020204030204" pitchFamily="34" charset="0"/>
              </a:rPr>
              <a:t>583050</a:t>
            </a:r>
            <a:r>
              <a:rPr kumimoji="0" lang="en-GB" altLang="en-US" b="0" i="0" u="none" strike="noStrike" cap="none" normalizeH="0" baseline="0" dirty="0" smtClean="0">
                <a:ln>
                  <a:noFill/>
                </a:ln>
                <a:solidFill>
                  <a:srgbClr val="00B050"/>
                </a:solidFill>
                <a:effectLst/>
                <a:latin typeface="Calibri" panose="020F0502020204030204" pitchFamily="34" charset="0"/>
              </a:rPr>
              <a:t> </a:t>
            </a:r>
            <a:r>
              <a:rPr kumimoji="0" lang="en-GB" altLang="en-US" b="0" i="0" u="none" strike="noStrike" cap="none" normalizeH="0" baseline="0" dirty="0" smtClean="0">
                <a:ln>
                  <a:noFill/>
                </a:ln>
                <a:solidFill>
                  <a:srgbClr val="000000"/>
                </a:solidFill>
                <a:effectLst/>
                <a:latin typeface="Calibri" panose="020F0502020204030204" pitchFamily="34" charset="0"/>
              </a:rPr>
              <a:t>full text requests  </a:t>
            </a:r>
            <a:r>
              <a:rPr kumimoji="0" lang="en-GB" altLang="en-US" b="1" i="0" u="none" strike="noStrike" cap="none" normalizeH="0" baseline="0" dirty="0" smtClean="0">
                <a:ln>
                  <a:noFill/>
                </a:ln>
                <a:solidFill>
                  <a:srgbClr val="FF0000"/>
                </a:solidFill>
                <a:effectLst/>
                <a:latin typeface="Calibri" panose="020F0502020204030204" pitchFamily="34" charset="0"/>
              </a:rPr>
              <a:t>(524,663)</a:t>
            </a:r>
            <a:r>
              <a:rPr kumimoji="0" lang="en-GB" altLang="en-US" b="0" i="0" u="none" strike="noStrike" cap="none" normalizeH="0" baseline="0" dirty="0" smtClean="0">
                <a:ln>
                  <a:noFill/>
                </a:ln>
                <a:solidFill>
                  <a:srgbClr val="FF0000"/>
                </a:solidFill>
                <a:effectLst/>
                <a:latin typeface="Calibri" panose="020F0502020204030204" pitchFamily="34" charset="0"/>
              </a:rPr>
              <a:t> </a:t>
            </a:r>
            <a:br>
              <a:rPr kumimoji="0" lang="en-GB" altLang="en-US" b="0" i="0" u="none" strike="noStrike" cap="none" normalizeH="0" baseline="0" dirty="0" smtClean="0">
                <a:ln>
                  <a:noFill/>
                </a:ln>
                <a:solidFill>
                  <a:srgbClr val="FF0000"/>
                </a:solidFill>
                <a:effectLst/>
                <a:latin typeface="Calibri" panose="020F0502020204030204" pitchFamily="34" charset="0"/>
              </a:rPr>
            </a:br>
            <a:r>
              <a:rPr kumimoji="0" lang="en-GB" altLang="en-US" b="1" i="0" u="none" strike="noStrike" cap="none" normalizeH="0" baseline="0" dirty="0" smtClean="0">
                <a:ln>
                  <a:noFill/>
                </a:ln>
                <a:solidFill>
                  <a:srgbClr val="00B050"/>
                </a:solidFill>
                <a:effectLst/>
                <a:latin typeface="Calibri" panose="020F0502020204030204" pitchFamily="34" charset="0"/>
              </a:rPr>
              <a:t>762,882 </a:t>
            </a:r>
            <a:r>
              <a:rPr kumimoji="0" lang="en-GB" altLang="en-US" b="0" i="0" u="none" strike="noStrike" cap="none" normalizeH="0" baseline="0" dirty="0" smtClean="0">
                <a:ln>
                  <a:noFill/>
                </a:ln>
                <a:solidFill>
                  <a:srgbClr val="000000"/>
                </a:solidFill>
                <a:effectLst/>
                <a:latin typeface="Calibri" panose="020F0502020204030204" pitchFamily="34" charset="0"/>
              </a:rPr>
              <a:t>abstract views </a:t>
            </a:r>
            <a:r>
              <a:rPr kumimoji="0" lang="en-GB" altLang="en-US" b="1" i="0" u="none" strike="noStrike" cap="none" normalizeH="0" baseline="0" dirty="0" smtClean="0">
                <a:ln>
                  <a:noFill/>
                </a:ln>
                <a:solidFill>
                  <a:srgbClr val="FF0000"/>
                </a:solidFill>
                <a:effectLst/>
                <a:latin typeface="Calibri" panose="020F0502020204030204" pitchFamily="34" charset="0"/>
              </a:rPr>
              <a:t>(650,614)</a:t>
            </a:r>
            <a:r>
              <a:rPr kumimoji="0" lang="en-GB" altLang="en-US" b="0" i="0" u="none" strike="noStrike" cap="none" normalizeH="0" baseline="0" dirty="0" smtClean="0">
                <a:ln>
                  <a:noFill/>
                </a:ln>
                <a:solidFill>
                  <a:srgbClr val="000000"/>
                </a:solidFill>
                <a:effectLst/>
                <a:latin typeface="Calibri" panose="020F0502020204030204" pitchFamily="34" charset="0"/>
              </a:rPr>
              <a:t>  </a:t>
            </a:r>
          </a:p>
          <a:p>
            <a:pPr marL="0" marR="0" lvl="0" indent="0" algn="ctr" defTabSz="914400" rtl="0" eaLnBrk="0" fontAlgn="base" latinLnBrk="0" hangingPunct="0">
              <a:lnSpc>
                <a:spcPct val="100000"/>
              </a:lnSpc>
              <a:spcBef>
                <a:spcPct val="0"/>
              </a:spcBef>
              <a:spcAft>
                <a:spcPts val="1400"/>
              </a:spcAft>
              <a:buClrTx/>
              <a:buSzTx/>
              <a:buFontTx/>
              <a:buNone/>
              <a:tabLst/>
            </a:pPr>
            <a:endParaRPr kumimoji="0" lang="en-GB" altLang="en-US" sz="1600" b="0"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600" b="1" i="0" u="none" strike="noStrike" cap="none" normalizeH="0" baseline="0" dirty="0" smtClean="0">
              <a:ln>
                <a:noFill/>
              </a:ln>
              <a:solidFill>
                <a:srgbClr val="00B05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smtClean="0">
              <a:ln>
                <a:noFill/>
              </a:ln>
              <a:solidFill>
                <a:srgbClr val="00B05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smtClean="0">
              <a:ln>
                <a:noFill/>
              </a:ln>
              <a:solidFill>
                <a:srgbClr val="00B05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8"/>
          <p:cNvSpPr txBox="1">
            <a:spLocks noChangeArrowheads="1"/>
          </p:cNvSpPr>
          <p:nvPr/>
        </p:nvSpPr>
        <p:spPr bwMode="auto">
          <a:xfrm>
            <a:off x="2495643" y="3618943"/>
            <a:ext cx="3198681" cy="881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000000"/>
                </a:solidFill>
                <a:effectLst/>
                <a:latin typeface="Calibri" panose="020F0502020204030204" pitchFamily="34" charset="0"/>
              </a:rPr>
              <a:t>Total Discoverability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B050"/>
                </a:solidFill>
                <a:effectLst/>
                <a:latin typeface="Calibri" panose="020F0502020204030204" pitchFamily="34" charset="0"/>
              </a:rPr>
              <a:t>1,345,932  </a:t>
            </a:r>
            <a:r>
              <a:rPr kumimoji="0" lang="en-GB" altLang="en-US" sz="2000" b="1" i="0" u="none" strike="noStrike" cap="none" normalizeH="0" baseline="0" dirty="0" smtClean="0">
                <a:ln>
                  <a:noFill/>
                </a:ln>
                <a:solidFill>
                  <a:srgbClr val="FF0000"/>
                </a:solidFill>
                <a:effectLst/>
                <a:latin typeface="Calibri" panose="020F0502020204030204" pitchFamily="34" charset="0"/>
              </a:rPr>
              <a:t>(1,175,277)</a:t>
            </a:r>
            <a:endParaRPr kumimoji="0" lang="en-GB" altLang="en-US" sz="2400" b="1" i="0" u="none" strike="noStrike" cap="none" normalizeH="0" baseline="0" dirty="0" smtClean="0">
              <a:ln>
                <a:noFill/>
              </a:ln>
              <a:solidFill>
                <a:srgbClr val="FF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b="1"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Text Box 2"/>
          <p:cNvSpPr txBox="1">
            <a:spLocks noChangeArrowheads="1"/>
          </p:cNvSpPr>
          <p:nvPr/>
        </p:nvSpPr>
        <p:spPr bwMode="auto">
          <a:xfrm>
            <a:off x="6259513" y="1170418"/>
            <a:ext cx="2500312" cy="2581879"/>
          </a:xfrm>
          <a:prstGeom prst="rect">
            <a:avLst/>
          </a:prstGeom>
          <a:solidFill>
            <a:srgbClr val="FFFF99"/>
          </a:solidFill>
          <a:ln w="9525" algn="in">
            <a:solidFill>
              <a:srgbClr val="80008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600060"/>
                </a:solidFill>
                <a:effectLst/>
                <a:latin typeface="Calibri" panose="020F0502020204030204" pitchFamily="34" charset="0"/>
              </a:rPr>
              <a:t>Discoverability </a:t>
            </a:r>
            <a:r>
              <a:rPr kumimoji="0" lang="en-GB" altLang="en-US" sz="1600" b="0" i="0" u="none" strike="noStrike" cap="none" normalizeH="0" baseline="0" dirty="0" smtClean="0">
                <a:ln>
                  <a:noFill/>
                </a:ln>
                <a:solidFill>
                  <a:srgbClr val="000000"/>
                </a:solidFill>
                <a:effectLst/>
                <a:latin typeface="Calibri" panose="020F0502020204030204" pitchFamily="34" charset="0"/>
              </a:rPr>
              <a:t>is a new measure to reflect user activity in Discover. This needs a broader approach than traditional search and download figures.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600060"/>
                </a:solidFill>
                <a:effectLst/>
                <a:latin typeface="Calibri" panose="020F0502020204030204" pitchFamily="34" charset="0"/>
              </a:rPr>
              <a:t>Discoverability of resources </a:t>
            </a:r>
            <a:r>
              <a:rPr kumimoji="0" lang="en-GB" altLang="en-US" sz="1600" b="0" i="0" u="none" strike="noStrike" cap="none" normalizeH="0" baseline="0" dirty="0" smtClean="0">
                <a:ln>
                  <a:noFill/>
                </a:ln>
                <a:solidFill>
                  <a:srgbClr val="000000"/>
                </a:solidFill>
                <a:effectLst/>
                <a:latin typeface="Calibri" panose="020F0502020204030204" pitchFamily="34" charset="0"/>
              </a:rPr>
              <a:t>is one of LLI’s key performance indicators for 2014/15 (5.2).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929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523" y="18448"/>
            <a:ext cx="5534229" cy="6791626"/>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7" name="TextBox 28"/>
          <p:cNvSpPr txBox="1"/>
          <p:nvPr/>
        </p:nvSpPr>
        <p:spPr>
          <a:xfrm>
            <a:off x="3923815" y="163829"/>
            <a:ext cx="1504950" cy="405765"/>
          </a:xfrm>
          <a:prstGeom prst="rect">
            <a:avLst/>
          </a:prstGeom>
          <a:solidFill>
            <a:srgbClr val="7030A0"/>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1400" b="1" baseline="0">
                <a:solidFill>
                  <a:schemeClr val="bg1"/>
                </a:solidFill>
                <a:latin typeface="Arial" panose="020B0604020202020204" pitchFamily="34" charset="0"/>
                <a:ea typeface="+mn-ea"/>
                <a:cs typeface="Arial" panose="020B0604020202020204" pitchFamily="34" charset="0"/>
              </a:rPr>
              <a:t>Discoverability</a:t>
            </a:r>
          </a:p>
        </p:txBody>
      </p:sp>
      <p:pic>
        <p:nvPicPr>
          <p:cNvPr id="8" name="Picture 7"/>
          <p:cNvPicPr>
            <a:picLocks noChangeAspect="1"/>
          </p:cNvPicPr>
          <p:nvPr/>
        </p:nvPicPr>
        <p:blipFill>
          <a:blip r:embed="rId3"/>
          <a:stretch>
            <a:fillRect/>
          </a:stretch>
        </p:blipFill>
        <p:spPr>
          <a:xfrm>
            <a:off x="257176" y="4456745"/>
            <a:ext cx="3638065" cy="2213281"/>
          </a:xfrm>
          <a:prstGeom prst="rect">
            <a:avLst/>
          </a:prstGeom>
        </p:spPr>
      </p:pic>
      <p:sp>
        <p:nvSpPr>
          <p:cNvPr id="11" name="TextBox 25"/>
          <p:cNvSpPr txBox="1"/>
          <p:nvPr/>
        </p:nvSpPr>
        <p:spPr>
          <a:xfrm>
            <a:off x="257176" y="180974"/>
            <a:ext cx="2362200" cy="1914526"/>
          </a:xfrm>
          <a:prstGeom prst="rect">
            <a:avLst/>
          </a:prstGeom>
          <a:solidFill>
            <a:srgbClr val="7030A0"/>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b="1" baseline="0" dirty="0">
                <a:solidFill>
                  <a:schemeClr val="bg1"/>
                </a:solidFill>
                <a:latin typeface="Arial" panose="020B0604020202020204" pitchFamily="34" charset="0"/>
                <a:cs typeface="Arial" panose="020B0604020202020204" pitchFamily="34" charset="0"/>
              </a:rPr>
              <a:t>2015-16 </a:t>
            </a:r>
            <a:r>
              <a:rPr lang="en-GB" b="1" baseline="0" dirty="0">
                <a:solidFill>
                  <a:srgbClr val="FFFF00"/>
                </a:solidFill>
                <a:latin typeface="Arial" panose="020B0604020202020204" pitchFamily="34" charset="0"/>
                <a:cs typeface="Arial" panose="020B0604020202020204" pitchFamily="34" charset="0"/>
              </a:rPr>
              <a:t>(</a:t>
            </a:r>
            <a:r>
              <a:rPr lang="en-GB" b="1" baseline="0" dirty="0" smtClean="0">
                <a:solidFill>
                  <a:srgbClr val="FFFF00"/>
                </a:solidFill>
                <a:latin typeface="Arial" panose="020B0604020202020204" pitchFamily="34" charset="0"/>
                <a:cs typeface="Arial" panose="020B0604020202020204" pitchFamily="34" charset="0"/>
              </a:rPr>
              <a:t>2014-15)</a:t>
            </a:r>
            <a:endParaRPr lang="en-GB" b="1" baseline="0" dirty="0">
              <a:solidFill>
                <a:srgbClr val="FFFF00"/>
              </a:solidFill>
              <a:latin typeface="Arial" panose="020B0604020202020204" pitchFamily="34" charset="0"/>
              <a:cs typeface="Arial" panose="020B0604020202020204" pitchFamily="34" charset="0"/>
            </a:endParaRPr>
          </a:p>
          <a:p>
            <a:pPr algn="ctr"/>
            <a:endParaRPr lang="en-GB" b="1" baseline="0" dirty="0">
              <a:solidFill>
                <a:srgbClr val="FFFF00"/>
              </a:solidFill>
              <a:latin typeface="Arial" panose="020B0604020202020204" pitchFamily="34" charset="0"/>
              <a:cs typeface="Arial" panose="020B0604020202020204" pitchFamily="34" charset="0"/>
            </a:endParaRPr>
          </a:p>
          <a:p>
            <a:pPr algn="ctr"/>
            <a:r>
              <a:rPr lang="en-GB" b="1" baseline="0" dirty="0">
                <a:solidFill>
                  <a:schemeClr val="bg1"/>
                </a:solidFill>
                <a:latin typeface="Arial" panose="020B0604020202020204" pitchFamily="34" charset="0"/>
                <a:cs typeface="Arial" panose="020B0604020202020204" pitchFamily="34" charset="0"/>
              </a:rPr>
              <a:t>318,217 full text requests </a:t>
            </a:r>
            <a:r>
              <a:rPr lang="en-GB" b="1" baseline="0" dirty="0">
                <a:solidFill>
                  <a:srgbClr val="FFFF00"/>
                </a:solidFill>
                <a:latin typeface="Arial" panose="020B0604020202020204" pitchFamily="34" charset="0"/>
                <a:cs typeface="Arial" panose="020B0604020202020204" pitchFamily="34" charset="0"/>
              </a:rPr>
              <a:t>(345, 410)</a:t>
            </a:r>
            <a:endParaRPr lang="en-GB" b="0" i="0" u="none" strike="noStrike" baseline="0" dirty="0">
              <a:solidFill>
                <a:schemeClr val="dk1"/>
              </a:solidFill>
              <a:effectLst/>
            </a:endParaRPr>
          </a:p>
          <a:p>
            <a:pPr algn="ctr"/>
            <a:endParaRPr lang="en-GB" b="0" i="0" u="none" strike="noStrike" baseline="0" dirty="0">
              <a:solidFill>
                <a:schemeClr val="dk1"/>
              </a:solidFill>
              <a:effectLst/>
            </a:endParaRPr>
          </a:p>
          <a:p>
            <a:pPr algn="ctr"/>
            <a:r>
              <a:rPr lang="en-GB" b="1" i="0" u="none" strike="noStrike" dirty="0">
                <a:solidFill>
                  <a:schemeClr val="bg1"/>
                </a:solidFill>
                <a:effectLst/>
                <a:latin typeface="Arial" panose="020B0604020202020204" pitchFamily="34" charset="0"/>
                <a:cs typeface="Arial" panose="020B0604020202020204" pitchFamily="34" charset="0"/>
              </a:rPr>
              <a:t>454,914</a:t>
            </a:r>
            <a:r>
              <a:rPr lang="en-GB" b="1" dirty="0">
                <a:solidFill>
                  <a:schemeClr val="bg1"/>
                </a:solidFill>
                <a:latin typeface="Arial" panose="020B0604020202020204" pitchFamily="34" charset="0"/>
                <a:cs typeface="Arial" panose="020B0604020202020204" pitchFamily="34" charset="0"/>
              </a:rPr>
              <a:t> abstract views </a:t>
            </a:r>
            <a:r>
              <a:rPr lang="en-GB" b="1" dirty="0">
                <a:solidFill>
                  <a:srgbClr val="FFFF00"/>
                </a:solidFill>
                <a:latin typeface="Arial" panose="020B0604020202020204" pitchFamily="34" charset="0"/>
                <a:cs typeface="Arial" panose="020B0604020202020204" pitchFamily="34" charset="0"/>
              </a:rPr>
              <a:t>(</a:t>
            </a:r>
            <a:r>
              <a:rPr lang="en-GB" b="1" i="0" u="none" strike="noStrike" dirty="0">
                <a:solidFill>
                  <a:srgbClr val="FFFF00"/>
                </a:solidFill>
                <a:effectLst/>
                <a:latin typeface="Arial" panose="020B0604020202020204" pitchFamily="34" charset="0"/>
                <a:cs typeface="Arial" panose="020B0604020202020204" pitchFamily="34" charset="0"/>
              </a:rPr>
              <a:t>471,786)</a:t>
            </a:r>
            <a:r>
              <a:rPr lang="en-GB" b="1" dirty="0">
                <a:solidFill>
                  <a:srgbClr val="FFFF00"/>
                </a:solidFill>
                <a:latin typeface="Arial" panose="020B0604020202020204" pitchFamily="34" charset="0"/>
                <a:cs typeface="Arial" panose="020B0604020202020204" pitchFamily="34" charset="0"/>
              </a:rPr>
              <a:t> </a:t>
            </a:r>
            <a:endParaRPr lang="en-GB" b="1" baseline="0" dirty="0">
              <a:solidFill>
                <a:srgbClr val="FFFF00"/>
              </a:solidFill>
              <a:latin typeface="Arial" panose="020B0604020202020204" pitchFamily="34" charset="0"/>
              <a:cs typeface="Arial" panose="020B0604020202020204" pitchFamily="34" charset="0"/>
            </a:endParaRPr>
          </a:p>
          <a:p>
            <a:pPr algn="ctr"/>
            <a:endParaRPr lang="en-GB" b="0" i="0" u="none" strike="noStrike" baseline="0" dirty="0">
              <a:solidFill>
                <a:schemeClr val="bg1"/>
              </a:solidFill>
              <a:effectLst/>
              <a:latin typeface="Arial" panose="020B0604020202020204" pitchFamily="34" charset="0"/>
              <a:cs typeface="Arial" panose="020B0604020202020204" pitchFamily="34" charset="0"/>
            </a:endParaRPr>
          </a:p>
          <a:p>
            <a:pPr algn="ctr"/>
            <a:r>
              <a:rPr lang="en-GB" b="0" i="1" u="sng" strike="noStrike" baseline="0" dirty="0">
                <a:solidFill>
                  <a:schemeClr val="bg1"/>
                </a:solidFill>
                <a:effectLst/>
                <a:latin typeface="Arial" panose="020B0604020202020204" pitchFamily="34" charset="0"/>
                <a:cs typeface="Arial" panose="020B0604020202020204" pitchFamily="34" charset="0"/>
              </a:rPr>
              <a:t>Total Discoverability figure</a:t>
            </a:r>
            <a:endParaRPr lang="en-GB" b="1" i="1" u="sng" baseline="0" dirty="0">
              <a:solidFill>
                <a:schemeClr val="bg1"/>
              </a:solidFill>
              <a:latin typeface="Arial" panose="020B0604020202020204" pitchFamily="34" charset="0"/>
              <a:cs typeface="Arial" panose="020B0604020202020204" pitchFamily="34" charset="0"/>
            </a:endParaRPr>
          </a:p>
          <a:p>
            <a:pPr algn="ctr"/>
            <a:endParaRPr lang="en-GB" b="1" baseline="0" dirty="0">
              <a:solidFill>
                <a:srgbClr val="FFFF00"/>
              </a:solidFill>
              <a:latin typeface="Arial" panose="020B0604020202020204" pitchFamily="34" charset="0"/>
              <a:cs typeface="Arial" panose="020B0604020202020204" pitchFamily="34" charset="0"/>
            </a:endParaRPr>
          </a:p>
          <a:p>
            <a:pPr algn="ctr"/>
            <a:r>
              <a:rPr lang="en-GB" b="1" i="0" dirty="0">
                <a:solidFill>
                  <a:schemeClr val="bg1"/>
                </a:solidFill>
                <a:effectLst/>
                <a:latin typeface="Arial" panose="020B0604020202020204" pitchFamily="34" charset="0"/>
                <a:cs typeface="Arial" panose="020B0604020202020204" pitchFamily="34" charset="0"/>
              </a:rPr>
              <a:t>773131</a:t>
            </a:r>
            <a:r>
              <a:rPr lang="en-GB" b="0" i="0" dirty="0">
                <a:solidFill>
                  <a:schemeClr val="dk1"/>
                </a:solidFill>
                <a:effectLst/>
              </a:rPr>
              <a:t> </a:t>
            </a:r>
            <a:r>
              <a:rPr lang="en-GB" b="1" i="0" dirty="0">
                <a:solidFill>
                  <a:srgbClr val="FFFF00"/>
                </a:solidFill>
                <a:effectLst/>
              </a:rPr>
              <a:t>(</a:t>
            </a:r>
            <a:r>
              <a:rPr lang="en-GB" b="1" i="0" u="none" strike="noStrike" dirty="0">
                <a:solidFill>
                  <a:srgbClr val="FFFF00"/>
                </a:solidFill>
                <a:effectLst/>
                <a:latin typeface="Arial" panose="020B0604020202020204" pitchFamily="34" charset="0"/>
                <a:cs typeface="Arial" panose="020B0604020202020204" pitchFamily="34" charset="0"/>
              </a:rPr>
              <a:t>817,196)</a:t>
            </a:r>
            <a:r>
              <a:rPr lang="en-GB" b="1" dirty="0"/>
              <a:t>  </a:t>
            </a:r>
            <a:endParaRPr lang="en-GB" b="1" baseline="0" dirty="0">
              <a:solidFill>
                <a:srgbClr val="FFFF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rotWithShape="1">
          <a:blip r:embed="rId4"/>
          <a:srcRect t="16090"/>
          <a:stretch/>
        </p:blipFill>
        <p:spPr>
          <a:xfrm>
            <a:off x="257176" y="2414110"/>
            <a:ext cx="2377956" cy="1790700"/>
          </a:xfrm>
          <a:prstGeom prst="rect">
            <a:avLst/>
          </a:prstGeom>
        </p:spPr>
      </p:pic>
      <p:pic>
        <p:nvPicPr>
          <p:cNvPr id="13" name="Picture 12"/>
          <p:cNvPicPr>
            <a:picLocks noChangeAspect="1"/>
          </p:cNvPicPr>
          <p:nvPr/>
        </p:nvPicPr>
        <p:blipFill rotWithShape="1">
          <a:blip r:embed="rId5"/>
          <a:srcRect l="698" t="5327" r="2078" b="4722"/>
          <a:stretch/>
        </p:blipFill>
        <p:spPr>
          <a:xfrm>
            <a:off x="2814638" y="685799"/>
            <a:ext cx="2676525" cy="1476376"/>
          </a:xfrm>
          <a:prstGeom prst="rect">
            <a:avLst/>
          </a:prstGeom>
        </p:spPr>
      </p:pic>
      <p:sp>
        <p:nvSpPr>
          <p:cNvPr id="14" name="TextBox 4"/>
          <p:cNvSpPr txBox="1"/>
          <p:nvPr/>
        </p:nvSpPr>
        <p:spPr>
          <a:xfrm>
            <a:off x="3347554" y="2429469"/>
            <a:ext cx="2081211" cy="1759982"/>
          </a:xfrm>
          <a:prstGeom prst="rect">
            <a:avLst/>
          </a:prstGeom>
          <a:solidFill>
            <a:schemeClr val="lt1"/>
          </a:solidFill>
          <a:ln w="9525" cmpd="sng">
            <a:solidFill>
              <a:srgbClr val="7030A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1400" b="1">
                <a:latin typeface="Arial" panose="020B0604020202020204" pitchFamily="34" charset="0"/>
                <a:cs typeface="Arial" panose="020B0604020202020204" pitchFamily="34" charset="0"/>
              </a:rPr>
              <a:t>Future developments</a:t>
            </a:r>
          </a:p>
        </p:txBody>
      </p:sp>
      <p:sp>
        <p:nvSpPr>
          <p:cNvPr id="15" name="Text Box 10"/>
          <p:cNvSpPr txBox="1"/>
          <p:nvPr/>
        </p:nvSpPr>
        <p:spPr>
          <a:xfrm>
            <a:off x="3452813" y="2739744"/>
            <a:ext cx="156959" cy="19597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07000"/>
              </a:lnSpc>
              <a:spcAft>
                <a:spcPts val="800"/>
              </a:spcAft>
            </a:pPr>
            <a:r>
              <a:rPr lang="en-GB" sz="1800">
                <a:solidFill>
                  <a:srgbClr val="7030A0"/>
                </a:solidFill>
                <a:effectLst/>
                <a:ea typeface="Calibri" panose="020F0502020204030204" pitchFamily="34" charset="0"/>
                <a:cs typeface="Times New Roman" panose="02020603050405020304" pitchFamily="18" charset="0"/>
                <a:sym typeface="Webdings" panose="05030102010509060703" pitchFamily="18" charset="2"/>
              </a:rPr>
              <a:t></a:t>
            </a:r>
            <a:endParaRPr lang="en-GB" sz="1800">
              <a:effectLst/>
              <a:ea typeface="Calibri" panose="020F0502020204030204" pitchFamily="34" charset="0"/>
              <a:cs typeface="Times New Roman" panose="02020603050405020304" pitchFamily="18" charset="0"/>
            </a:endParaRPr>
          </a:p>
        </p:txBody>
      </p:sp>
      <p:sp>
        <p:nvSpPr>
          <p:cNvPr id="16" name="TextBox 30"/>
          <p:cNvSpPr txBox="1"/>
          <p:nvPr/>
        </p:nvSpPr>
        <p:spPr>
          <a:xfrm>
            <a:off x="3662363" y="2758795"/>
            <a:ext cx="1772715" cy="28090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000">
                <a:latin typeface="Arial" panose="020B0604020202020204" pitchFamily="34" charset="0"/>
                <a:cs typeface="Arial" panose="020B0604020202020204" pitchFamily="34" charset="0"/>
              </a:rPr>
              <a:t>Further</a:t>
            </a:r>
            <a:r>
              <a:rPr lang="en-GB" sz="1000" baseline="0">
                <a:latin typeface="Arial" panose="020B0604020202020204" pitchFamily="34" charset="0"/>
                <a:cs typeface="Arial" panose="020B0604020202020204" pitchFamily="34" charset="0"/>
              </a:rPr>
              <a:t> u</a:t>
            </a:r>
            <a:r>
              <a:rPr lang="en-GB" sz="1000">
                <a:latin typeface="Arial" panose="020B0604020202020204" pitchFamily="34" charset="0"/>
                <a:cs typeface="Arial" panose="020B0604020202020204" pitchFamily="34" charset="0"/>
              </a:rPr>
              <a:t>se of Google</a:t>
            </a:r>
            <a:r>
              <a:rPr lang="en-GB" sz="1000" baseline="0">
                <a:latin typeface="Arial" panose="020B0604020202020204" pitchFamily="34" charset="0"/>
                <a:cs typeface="Arial" panose="020B0604020202020204" pitchFamily="34" charset="0"/>
              </a:rPr>
              <a:t> Analytics </a:t>
            </a:r>
            <a:endParaRPr lang="en-GB" sz="1000">
              <a:latin typeface="Arial" panose="020B0604020202020204" pitchFamily="34" charset="0"/>
              <a:cs typeface="Arial" panose="020B0604020202020204" pitchFamily="34" charset="0"/>
            </a:endParaRPr>
          </a:p>
        </p:txBody>
      </p:sp>
      <p:sp>
        <p:nvSpPr>
          <p:cNvPr id="17" name="Text Box 10"/>
          <p:cNvSpPr txBox="1"/>
          <p:nvPr/>
        </p:nvSpPr>
        <p:spPr>
          <a:xfrm>
            <a:off x="3443288" y="3254094"/>
            <a:ext cx="156959" cy="19597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07000"/>
              </a:lnSpc>
              <a:spcAft>
                <a:spcPts val="800"/>
              </a:spcAft>
            </a:pPr>
            <a:r>
              <a:rPr lang="en-GB" sz="1800">
                <a:solidFill>
                  <a:srgbClr val="7030A0"/>
                </a:solidFill>
                <a:effectLst/>
                <a:ea typeface="Calibri" panose="020F0502020204030204" pitchFamily="34" charset="0"/>
                <a:cs typeface="Times New Roman" panose="02020603050405020304" pitchFamily="18" charset="0"/>
                <a:sym typeface="Webdings" panose="05030102010509060703" pitchFamily="18" charset="2"/>
              </a:rPr>
              <a:t></a:t>
            </a:r>
            <a:endParaRPr lang="en-GB" sz="1800">
              <a:effectLst/>
              <a:ea typeface="Calibri" panose="020F0502020204030204" pitchFamily="34" charset="0"/>
              <a:cs typeface="Times New Roman" panose="02020603050405020304" pitchFamily="18" charset="0"/>
            </a:endParaRPr>
          </a:p>
        </p:txBody>
      </p:sp>
      <p:sp>
        <p:nvSpPr>
          <p:cNvPr id="18" name="TextBox 37"/>
          <p:cNvSpPr txBox="1"/>
          <p:nvPr/>
        </p:nvSpPr>
        <p:spPr>
          <a:xfrm>
            <a:off x="3652839" y="3168369"/>
            <a:ext cx="1781948" cy="36582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000">
                <a:latin typeface="Arial" panose="020B0604020202020204" pitchFamily="34" charset="0"/>
                <a:cs typeface="Arial" panose="020B0604020202020204" pitchFamily="34" charset="0"/>
              </a:rPr>
              <a:t>Enhance</a:t>
            </a:r>
            <a:r>
              <a:rPr lang="en-GB" sz="1000" baseline="0">
                <a:latin typeface="Arial" panose="020B0604020202020204" pitchFamily="34" charset="0"/>
                <a:cs typeface="Arial" panose="020B0604020202020204" pitchFamily="34" charset="0"/>
              </a:rPr>
              <a:t> search experience - connect other databases / Libguides</a:t>
            </a:r>
            <a:endParaRPr lang="en-GB" sz="1000">
              <a:latin typeface="Arial" panose="020B0604020202020204" pitchFamily="34" charset="0"/>
              <a:cs typeface="Arial" panose="020B0604020202020204" pitchFamily="34" charset="0"/>
            </a:endParaRPr>
          </a:p>
        </p:txBody>
      </p:sp>
      <p:sp>
        <p:nvSpPr>
          <p:cNvPr id="19" name="Text Box 10"/>
          <p:cNvSpPr txBox="1"/>
          <p:nvPr/>
        </p:nvSpPr>
        <p:spPr>
          <a:xfrm>
            <a:off x="3452813" y="3749394"/>
            <a:ext cx="156959" cy="19597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ct val="107000"/>
              </a:lnSpc>
              <a:spcAft>
                <a:spcPts val="800"/>
              </a:spcAft>
            </a:pPr>
            <a:r>
              <a:rPr lang="en-GB" sz="1800">
                <a:solidFill>
                  <a:srgbClr val="7030A0"/>
                </a:solidFill>
                <a:effectLst/>
                <a:ea typeface="Calibri" panose="020F0502020204030204" pitchFamily="34" charset="0"/>
                <a:cs typeface="Times New Roman" panose="02020603050405020304" pitchFamily="18" charset="0"/>
                <a:sym typeface="Webdings" panose="05030102010509060703" pitchFamily="18" charset="2"/>
              </a:rPr>
              <a:t></a:t>
            </a:r>
            <a:endParaRPr lang="en-GB" sz="1800">
              <a:effectLst/>
              <a:ea typeface="Calibri" panose="020F0502020204030204" pitchFamily="34" charset="0"/>
              <a:cs typeface="Times New Roman" panose="02020603050405020304" pitchFamily="18" charset="0"/>
            </a:endParaRPr>
          </a:p>
        </p:txBody>
      </p:sp>
      <p:sp>
        <p:nvSpPr>
          <p:cNvPr id="20" name="TextBox 44"/>
          <p:cNvSpPr txBox="1"/>
          <p:nvPr/>
        </p:nvSpPr>
        <p:spPr>
          <a:xfrm>
            <a:off x="3715031" y="3749394"/>
            <a:ext cx="1671153" cy="29396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000" dirty="0">
                <a:latin typeface="Arial" panose="020B0604020202020204" pitchFamily="34" charset="0"/>
                <a:cs typeface="Arial" panose="020B0604020202020204" pitchFamily="34" charset="0"/>
              </a:rPr>
              <a:t>Analysis</a:t>
            </a:r>
            <a:r>
              <a:rPr lang="en-GB" sz="1000" baseline="0" dirty="0">
                <a:latin typeface="Arial" panose="020B0604020202020204" pitchFamily="34" charset="0"/>
                <a:cs typeface="Arial" panose="020B0604020202020204" pitchFamily="34" charset="0"/>
              </a:rPr>
              <a:t> of Rebus stats and discoverability</a:t>
            </a:r>
            <a:endParaRPr lang="en-GB" sz="1000" dirty="0">
              <a:latin typeface="Arial" panose="020B0604020202020204" pitchFamily="34" charset="0"/>
              <a:cs typeface="Arial" panose="020B0604020202020204" pitchFamily="34" charset="0"/>
            </a:endParaRPr>
          </a:p>
        </p:txBody>
      </p:sp>
      <p:sp>
        <p:nvSpPr>
          <p:cNvPr id="21" name="Up Arrow 20"/>
          <p:cNvSpPr/>
          <p:nvPr/>
        </p:nvSpPr>
        <p:spPr>
          <a:xfrm>
            <a:off x="4111880" y="4404648"/>
            <a:ext cx="1085850" cy="2295526"/>
          </a:xfrm>
          <a:prstGeom prst="upArrow">
            <a:avLst>
              <a:gd name="adj1" fmla="val 50000"/>
              <a:gd name="adj2" fmla="val 49259"/>
            </a:avLst>
          </a:prstGeom>
          <a:solidFill>
            <a:srgbClr val="E1CCF0"/>
          </a:solidFill>
          <a:ln w="12700">
            <a:solidFill>
              <a:srgbClr val="7030A0"/>
            </a:solidFill>
          </a:ln>
        </p:spPr>
        <p:style>
          <a:lnRef idx="1">
            <a:schemeClr val="accent1"/>
          </a:lnRef>
          <a:fillRef idx="3">
            <a:schemeClr val="accent1"/>
          </a:fillRef>
          <a:effectRef idx="2">
            <a:schemeClr val="accent1"/>
          </a:effectRef>
          <a:fontRef idx="minor">
            <a:schemeClr val="lt1"/>
          </a:fontRef>
        </p:style>
        <p:txBody>
          <a:bodyPr vert="vert270"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endParaRPr lang="en-GB" sz="1100">
              <a:solidFill>
                <a:srgbClr val="7030A0"/>
              </a:solidFill>
              <a:latin typeface="+mn-lt"/>
              <a:ea typeface="+mn-ea"/>
              <a:cs typeface="+mn-cs"/>
            </a:endParaRPr>
          </a:p>
        </p:txBody>
      </p:sp>
      <p:sp>
        <p:nvSpPr>
          <p:cNvPr id="22" name="TextBox 1"/>
          <p:cNvSpPr txBox="1"/>
          <p:nvPr/>
        </p:nvSpPr>
        <p:spPr>
          <a:xfrm>
            <a:off x="4264281" y="5347623"/>
            <a:ext cx="828674" cy="352425"/>
          </a:xfrm>
          <a:prstGeom prst="rect">
            <a:avLst/>
          </a:prstGeom>
          <a:solidFill>
            <a:schemeClr val="bg1"/>
          </a:solidFill>
          <a:ln w="9525" cmpd="sng">
            <a:solidFill>
              <a:srgbClr val="7030A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100" b="1" i="0" u="none" strike="noStrike">
                <a:solidFill>
                  <a:schemeClr val="dk1"/>
                </a:solidFill>
                <a:effectLst/>
                <a:latin typeface="Arial" panose="020B0604020202020204" pitchFamily="34" charset="0"/>
                <a:ea typeface="+mn-ea"/>
                <a:cs typeface="Arial" panose="020B0604020202020204" pitchFamily="34" charset="0"/>
              </a:rPr>
              <a:t>1,044,286</a:t>
            </a:r>
            <a:r>
              <a:rPr lang="en-GB" sz="1100" b="1">
                <a:latin typeface="Arial" panose="020B0604020202020204" pitchFamily="34" charset="0"/>
                <a:cs typeface="Arial" panose="020B0604020202020204" pitchFamily="34" charset="0"/>
              </a:rPr>
              <a:t> </a:t>
            </a:r>
          </a:p>
        </p:txBody>
      </p:sp>
      <p:sp>
        <p:nvSpPr>
          <p:cNvPr id="23" name="TextBox 17"/>
          <p:cNvSpPr txBox="1"/>
          <p:nvPr/>
        </p:nvSpPr>
        <p:spPr>
          <a:xfrm>
            <a:off x="4273805" y="6094239"/>
            <a:ext cx="819150" cy="333375"/>
          </a:xfrm>
          <a:prstGeom prst="rect">
            <a:avLst/>
          </a:prstGeom>
          <a:solidFill>
            <a:schemeClr val="lt1"/>
          </a:solidFill>
          <a:ln w="9525" cmpd="sng">
            <a:solidFill>
              <a:srgbClr val="7030A0"/>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1100" b="1" i="0" u="none" strike="noStrike">
                <a:solidFill>
                  <a:schemeClr val="dk1"/>
                </a:solidFill>
                <a:effectLst/>
                <a:latin typeface="Arial" panose="020B0604020202020204" pitchFamily="34" charset="0"/>
                <a:ea typeface="+mn-ea"/>
                <a:cs typeface="Arial" panose="020B0604020202020204" pitchFamily="34" charset="0"/>
              </a:rPr>
              <a:t>933,805</a:t>
            </a:r>
            <a:r>
              <a:rPr lang="en-GB" sz="1100" b="1">
                <a:latin typeface="Arial" panose="020B0604020202020204" pitchFamily="34" charset="0"/>
                <a:cs typeface="Arial" panose="020B0604020202020204" pitchFamily="34" charset="0"/>
              </a:rPr>
              <a:t> </a:t>
            </a:r>
            <a:r>
              <a:rPr lang="en-GB" sz="1000" b="1">
                <a:latin typeface="Arial" panose="020B0604020202020204" pitchFamily="34" charset="0"/>
                <a:cs typeface="Arial" panose="020B0604020202020204" pitchFamily="34" charset="0"/>
              </a:rPr>
              <a:t> </a:t>
            </a:r>
          </a:p>
        </p:txBody>
      </p:sp>
      <p:sp>
        <p:nvSpPr>
          <p:cNvPr id="24" name="TextBox 2"/>
          <p:cNvSpPr txBox="1"/>
          <p:nvPr/>
        </p:nvSpPr>
        <p:spPr>
          <a:xfrm>
            <a:off x="4397630" y="5080924"/>
            <a:ext cx="514350" cy="200024"/>
          </a:xfrm>
          <a:prstGeom prst="rect">
            <a:avLst/>
          </a:prstGeom>
          <a:solidFill>
            <a:srgbClr val="DBCAE3"/>
          </a:solidFill>
          <a:ln w="9525" cmpd="sng">
            <a:solidFill>
              <a:srgbClr val="DBCAE3"/>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800" i="1">
                <a:latin typeface="Arial" panose="020B0604020202020204" pitchFamily="34" charset="0"/>
                <a:cs typeface="Arial" panose="020B0604020202020204" pitchFamily="34" charset="0"/>
              </a:rPr>
              <a:t>2015-6</a:t>
            </a:r>
          </a:p>
        </p:txBody>
      </p:sp>
      <p:sp>
        <p:nvSpPr>
          <p:cNvPr id="25" name="TextBox 20"/>
          <p:cNvSpPr txBox="1"/>
          <p:nvPr/>
        </p:nvSpPr>
        <p:spPr>
          <a:xfrm>
            <a:off x="4397630" y="5795298"/>
            <a:ext cx="514350" cy="266699"/>
          </a:xfrm>
          <a:prstGeom prst="rect">
            <a:avLst/>
          </a:prstGeom>
          <a:solidFill>
            <a:srgbClr val="DBCAE3"/>
          </a:solidFill>
          <a:ln w="9525" cmpd="sng">
            <a:solidFill>
              <a:srgbClr val="DBCAE3"/>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800" i="1">
                <a:latin typeface="Arial" panose="020B0604020202020204" pitchFamily="34" charset="0"/>
                <a:cs typeface="Arial" panose="020B0604020202020204" pitchFamily="34" charset="0"/>
              </a:rPr>
              <a:t>2014-5</a:t>
            </a:r>
          </a:p>
        </p:txBody>
      </p:sp>
      <p:sp>
        <p:nvSpPr>
          <p:cNvPr id="26" name="TextBox 3"/>
          <p:cNvSpPr txBox="1"/>
          <p:nvPr/>
        </p:nvSpPr>
        <p:spPr>
          <a:xfrm>
            <a:off x="4397630" y="4664876"/>
            <a:ext cx="514349" cy="190499"/>
          </a:xfrm>
          <a:prstGeom prst="rect">
            <a:avLst/>
          </a:prstGeom>
          <a:solidFill>
            <a:srgbClr val="DBCAE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900" b="1" dirty="0">
                <a:latin typeface="Arial" panose="020B0604020202020204" pitchFamily="34" charset="0"/>
                <a:cs typeface="Arial" panose="020B0604020202020204" pitchFamily="34" charset="0"/>
              </a:rPr>
              <a:t>+ 12%</a:t>
            </a:r>
          </a:p>
        </p:txBody>
      </p:sp>
    </p:spTree>
    <p:extLst>
      <p:ext uri="{BB962C8B-B14F-4D97-AF65-F5344CB8AC3E}">
        <p14:creationId xmlns:p14="http://schemas.microsoft.com/office/powerpoint/2010/main" val="341591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8587" y="142876"/>
            <a:ext cx="5972175" cy="620712"/>
          </a:xfrm>
        </p:spPr>
        <p:txBody>
          <a:bodyPr/>
          <a:lstStyle/>
          <a:p>
            <a:r>
              <a:rPr lang="en-GB" sz="4000" dirty="0" smtClean="0"/>
              <a:t>Finding our way?</a:t>
            </a:r>
            <a:endParaRPr lang="en-GB" sz="4000" dirty="0"/>
          </a:p>
        </p:txBody>
      </p:sp>
      <p:pic>
        <p:nvPicPr>
          <p:cNvPr id="1026" name="Picture 2" descr="Corridor, Tunnel, Underground, Subway, Tube, Lond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0113"/>
            <a:ext cx="9144000" cy="5957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33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73616" cy="1143000"/>
          </a:xfrm>
        </p:spPr>
        <p:txBody>
          <a:bodyPr/>
          <a:lstStyle/>
          <a:p>
            <a:r>
              <a:rPr lang="en-GB" dirty="0" smtClean="0"/>
              <a:t>Google Analytics</a:t>
            </a:r>
            <a:endParaRPr lang="en-GB" dirty="0"/>
          </a:p>
        </p:txBody>
      </p:sp>
      <p:pic>
        <p:nvPicPr>
          <p:cNvPr id="5" name="Picture 4"/>
          <p:cNvPicPr>
            <a:picLocks noChangeAspect="1"/>
          </p:cNvPicPr>
          <p:nvPr/>
        </p:nvPicPr>
        <p:blipFill>
          <a:blip r:embed="rId3"/>
          <a:stretch>
            <a:fillRect/>
          </a:stretch>
        </p:blipFill>
        <p:spPr>
          <a:xfrm>
            <a:off x="538670" y="1143000"/>
            <a:ext cx="7834946" cy="3762375"/>
          </a:xfrm>
          <a:prstGeom prst="rect">
            <a:avLst/>
          </a:prstGeom>
        </p:spPr>
      </p:pic>
    </p:spTree>
    <p:extLst>
      <p:ext uri="{BB962C8B-B14F-4D97-AF65-F5344CB8AC3E}">
        <p14:creationId xmlns:p14="http://schemas.microsoft.com/office/powerpoint/2010/main" val="418423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57588" cy="782574"/>
          </a:xfrm>
        </p:spPr>
        <p:txBody>
          <a:bodyPr/>
          <a:lstStyle/>
          <a:p>
            <a:r>
              <a:rPr lang="en-GB" dirty="0" smtClean="0">
                <a:solidFill>
                  <a:srgbClr val="321959"/>
                </a:solidFill>
                <a:latin typeface="Arial" panose="020B0604020202020204" pitchFamily="34" charset="0"/>
                <a:cs typeface="Arial" panose="020B0604020202020204" pitchFamily="34" charset="0"/>
              </a:rPr>
              <a:t>Signposting</a:t>
            </a:r>
            <a:endParaRPr lang="en-US" dirty="0">
              <a:solidFill>
                <a:srgbClr val="321959"/>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114300" y="1125474"/>
            <a:ext cx="8715375" cy="3736989"/>
          </a:xfrm>
          <a:prstGeom prst="rect">
            <a:avLst/>
          </a:prstGeom>
        </p:spPr>
      </p:pic>
    </p:spTree>
    <p:extLst>
      <p:ext uri="{BB962C8B-B14F-4D97-AF65-F5344CB8AC3E}">
        <p14:creationId xmlns:p14="http://schemas.microsoft.com/office/powerpoint/2010/main" val="1489627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GB" dirty="0" smtClean="0"/>
              <a:t>Exploring search…</a:t>
            </a:r>
            <a:endParaRPr lang="en-GB" dirty="0"/>
          </a:p>
        </p:txBody>
      </p:sp>
      <p:pic>
        <p:nvPicPr>
          <p:cNvPr id="5" name="Picture 4"/>
          <p:cNvPicPr>
            <a:picLocks noChangeAspect="1"/>
          </p:cNvPicPr>
          <p:nvPr/>
        </p:nvPicPr>
        <p:blipFill rotWithShape="1">
          <a:blip r:embed="rId3"/>
          <a:srcRect l="19390"/>
          <a:stretch/>
        </p:blipFill>
        <p:spPr>
          <a:xfrm>
            <a:off x="-12319" y="1271587"/>
            <a:ext cx="9168638" cy="3186113"/>
          </a:xfrm>
          <a:prstGeom prst="rect">
            <a:avLst/>
          </a:prstGeom>
        </p:spPr>
      </p:pic>
      <p:sp>
        <p:nvSpPr>
          <p:cNvPr id="6" name="Rounded Rectangle 5"/>
          <p:cNvSpPr/>
          <p:nvPr/>
        </p:nvSpPr>
        <p:spPr>
          <a:xfrm>
            <a:off x="0" y="3314700"/>
            <a:ext cx="9144000" cy="1143000"/>
          </a:xfrm>
          <a:prstGeom prst="roundRect">
            <a:avLst/>
          </a:prstGeom>
          <a:noFill/>
          <a:ln w="63500">
            <a:solidFill>
              <a:srgbClr val="00B05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2348283"/>
      </p:ext>
    </p:extLst>
  </p:cSld>
  <p:clrMapOvr>
    <a:masterClrMapping/>
  </p:clrMapOvr>
</p:sld>
</file>

<file path=ppt/theme/theme1.xml><?xml version="1.0" encoding="utf-8"?>
<a:theme xmlns:a="http://schemas.openxmlformats.org/drawingml/2006/main" name="Beckett Theme">
  <a:themeElements>
    <a:clrScheme name="BeckettColours">
      <a:dk1>
        <a:sysClr val="windowText" lastClr="000000"/>
      </a:dk1>
      <a:lt1>
        <a:sysClr val="window" lastClr="FFFFFF"/>
      </a:lt1>
      <a:dk2>
        <a:srgbClr val="110B2F"/>
      </a:dk2>
      <a:lt2>
        <a:srgbClr val="EEECE1"/>
      </a:lt2>
      <a:accent1>
        <a:srgbClr val="120B2E"/>
      </a:accent1>
      <a:accent2>
        <a:srgbClr val="261744"/>
      </a:accent2>
      <a:accent3>
        <a:srgbClr val="392568"/>
      </a:accent3>
      <a:accent4>
        <a:srgbClr val="725A8F"/>
      </a:accent4>
      <a:accent5>
        <a:srgbClr val="C1A9C5"/>
      </a:accent5>
      <a:accent6>
        <a:srgbClr val="FFFEFE"/>
      </a:accent6>
      <a:hlink>
        <a:srgbClr val="CC006A"/>
      </a:hlink>
      <a:folHlink>
        <a:srgbClr val="009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LeedMet Colours ">
      <a:dk1>
        <a:sysClr val="windowText" lastClr="000000"/>
      </a:dk1>
      <a:lt1>
        <a:sysClr val="window" lastClr="FFFFFF"/>
      </a:lt1>
      <a:dk2>
        <a:srgbClr val="110B2F"/>
      </a:dk2>
      <a:lt2>
        <a:srgbClr val="EEECE1"/>
      </a:lt2>
      <a:accent1>
        <a:srgbClr val="321959"/>
      </a:accent1>
      <a:accent2>
        <a:srgbClr val="4C316E"/>
      </a:accent2>
      <a:accent3>
        <a:srgbClr val="59427C"/>
      </a:accent3>
      <a:accent4>
        <a:srgbClr val="675087"/>
      </a:accent4>
      <a:accent5>
        <a:srgbClr val="776294"/>
      </a:accent5>
      <a:accent6>
        <a:srgbClr val="8B79A3"/>
      </a:accent6>
      <a:hlink>
        <a:srgbClr val="9E91B4"/>
      </a:hlink>
      <a:folHlink>
        <a:srgbClr val="BBB1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9769</TotalTime>
  <Words>2071</Words>
  <Application>Microsoft Office PowerPoint</Application>
  <PresentationFormat>On-screen Show (4:3)</PresentationFormat>
  <Paragraphs>155</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Times New Roman</vt:lpstr>
      <vt:lpstr>Webdings</vt:lpstr>
      <vt:lpstr>Beckett Theme</vt:lpstr>
      <vt:lpstr>Custom Design</vt:lpstr>
      <vt:lpstr>PowerPoint Presentation</vt:lpstr>
      <vt:lpstr>PowerPoint Presentation</vt:lpstr>
      <vt:lpstr>Why?</vt:lpstr>
      <vt:lpstr>First steps</vt:lpstr>
      <vt:lpstr>PowerPoint Presentation</vt:lpstr>
      <vt:lpstr>Finding our way?</vt:lpstr>
      <vt:lpstr>Google Analytics</vt:lpstr>
      <vt:lpstr>Signposting</vt:lpstr>
      <vt:lpstr>Exploring search…</vt:lpstr>
      <vt:lpstr>User journeys</vt:lpstr>
      <vt:lpstr>The future!</vt:lpstr>
    </vt:vector>
  </TitlesOfParts>
  <Company>Leeds Beckett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Cleverley, Julie</dc:creator>
  <cp:lastModifiedBy>Howard, Eric</cp:lastModifiedBy>
  <cp:revision>112</cp:revision>
  <cp:lastPrinted>2016-07-05T12:08:34Z</cp:lastPrinted>
  <dcterms:created xsi:type="dcterms:W3CDTF">2015-05-18T14:23:36Z</dcterms:created>
  <dcterms:modified xsi:type="dcterms:W3CDTF">2016-07-05T13:57:57Z</dcterms:modified>
</cp:coreProperties>
</file>