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3" r:id="rId2"/>
    <p:sldId id="264" r:id="rId3"/>
    <p:sldId id="281" r:id="rId4"/>
    <p:sldId id="288" r:id="rId5"/>
    <p:sldId id="268" r:id="rId6"/>
    <p:sldId id="283" r:id="rId7"/>
    <p:sldId id="311" r:id="rId8"/>
    <p:sldId id="284" r:id="rId9"/>
    <p:sldId id="285" r:id="rId10"/>
    <p:sldId id="286" r:id="rId11"/>
    <p:sldId id="287" r:id="rId12"/>
    <p:sldId id="289" r:id="rId13"/>
    <p:sldId id="290" r:id="rId14"/>
    <p:sldId id="309" r:id="rId15"/>
    <p:sldId id="304" r:id="rId16"/>
    <p:sldId id="301" r:id="rId17"/>
    <p:sldId id="302" r:id="rId18"/>
    <p:sldId id="303" r:id="rId19"/>
    <p:sldId id="300" r:id="rId20"/>
    <p:sldId id="306" r:id="rId21"/>
    <p:sldId id="307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209" autoAdjust="0"/>
  </p:normalViewPr>
  <p:slideViewPr>
    <p:cSldViewPr>
      <p:cViewPr varScale="1">
        <p:scale>
          <a:sx n="47" d="100"/>
          <a:sy n="47" d="100"/>
        </p:scale>
        <p:origin x="-21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04D65-EE58-474F-B00A-767A1087CE8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7CFD856-26E5-4097-8956-C1284D5CD2D0}">
      <dgm:prSet phldrT="[Text]" custT="1"/>
      <dgm:spPr/>
      <dgm:t>
        <a:bodyPr/>
        <a:lstStyle/>
        <a:p>
          <a:r>
            <a:rPr lang="en-GB" sz="1800" dirty="0" smtClean="0"/>
            <a:t>Knowing our students</a:t>
          </a:r>
          <a:endParaRPr lang="en-GB" sz="1800" dirty="0"/>
        </a:p>
      </dgm:t>
    </dgm:pt>
    <dgm:pt modelId="{610D0A0A-70E7-4092-827C-6680D9B2334C}" type="parTrans" cxnId="{117F43A7-FAFB-45EB-BBBD-A979029DAA91}">
      <dgm:prSet/>
      <dgm:spPr/>
      <dgm:t>
        <a:bodyPr/>
        <a:lstStyle/>
        <a:p>
          <a:endParaRPr lang="en-GB"/>
        </a:p>
      </dgm:t>
    </dgm:pt>
    <dgm:pt modelId="{782F433F-C949-45B9-AAEC-33E05A693F94}" type="sibTrans" cxnId="{117F43A7-FAFB-45EB-BBBD-A979029DAA91}">
      <dgm:prSet/>
      <dgm:spPr/>
      <dgm:t>
        <a:bodyPr/>
        <a:lstStyle/>
        <a:p>
          <a:endParaRPr lang="en-GB"/>
        </a:p>
      </dgm:t>
    </dgm:pt>
    <dgm:pt modelId="{621507F7-576F-4B88-ACA2-EF119832C6F7}">
      <dgm:prSet phldrT="[Text]" custT="1"/>
      <dgm:spPr/>
      <dgm:t>
        <a:bodyPr/>
        <a:lstStyle/>
        <a:p>
          <a:r>
            <a:rPr lang="en-GB" sz="1800" dirty="0" smtClean="0"/>
            <a:t>Listening to our students</a:t>
          </a:r>
          <a:endParaRPr lang="en-GB" sz="1800" dirty="0"/>
        </a:p>
      </dgm:t>
    </dgm:pt>
    <dgm:pt modelId="{59826D03-D982-4AB7-A199-F8172F1561EC}" type="parTrans" cxnId="{D7DB5AF5-28AB-4461-9901-7CD2AEC368F1}">
      <dgm:prSet/>
      <dgm:spPr/>
      <dgm:t>
        <a:bodyPr/>
        <a:lstStyle/>
        <a:p>
          <a:endParaRPr lang="en-GB"/>
        </a:p>
      </dgm:t>
    </dgm:pt>
    <dgm:pt modelId="{8E1D64AE-CA41-4BD6-91F0-372C6D7C101C}" type="sibTrans" cxnId="{D7DB5AF5-28AB-4461-9901-7CD2AEC368F1}">
      <dgm:prSet/>
      <dgm:spPr/>
      <dgm:t>
        <a:bodyPr/>
        <a:lstStyle/>
        <a:p>
          <a:endParaRPr lang="en-GB"/>
        </a:p>
      </dgm:t>
    </dgm:pt>
    <dgm:pt modelId="{7A25C5F6-749C-4F96-9E35-8670BE6A3121}">
      <dgm:prSet phldrT="[Text]" custT="1"/>
      <dgm:spPr/>
      <dgm:t>
        <a:bodyPr/>
        <a:lstStyle/>
        <a:p>
          <a:r>
            <a:rPr lang="en-GB" sz="1800" dirty="0" smtClean="0"/>
            <a:t>Ensuring quality</a:t>
          </a:r>
          <a:endParaRPr lang="en-GB" sz="1800" dirty="0"/>
        </a:p>
      </dgm:t>
    </dgm:pt>
    <dgm:pt modelId="{4B9AC884-04B5-47FE-AC45-5B683EA5D006}" type="parTrans" cxnId="{B756D426-5C4C-4E33-92EC-54BE3FF70080}">
      <dgm:prSet/>
      <dgm:spPr/>
      <dgm:t>
        <a:bodyPr/>
        <a:lstStyle/>
        <a:p>
          <a:endParaRPr lang="en-GB"/>
        </a:p>
      </dgm:t>
    </dgm:pt>
    <dgm:pt modelId="{BD248451-3A03-43FB-8274-FB773B00746A}" type="sibTrans" cxnId="{B756D426-5C4C-4E33-92EC-54BE3FF70080}">
      <dgm:prSet/>
      <dgm:spPr/>
      <dgm:t>
        <a:bodyPr/>
        <a:lstStyle/>
        <a:p>
          <a:endParaRPr lang="en-GB"/>
        </a:p>
      </dgm:t>
    </dgm:pt>
    <dgm:pt modelId="{7BE77DFF-BA58-4EE0-9879-4B508467D2E4}">
      <dgm:prSet phldrT="[Text]" custT="1"/>
      <dgm:spPr/>
      <dgm:t>
        <a:bodyPr/>
        <a:lstStyle/>
        <a:p>
          <a:endParaRPr lang="en-GB"/>
        </a:p>
      </dgm:t>
    </dgm:pt>
    <dgm:pt modelId="{060CBE1E-18C6-495A-BFAD-D54456CDA69C}" type="parTrans" cxnId="{871C6AAA-4682-46B7-91C0-AE3914378CAC}">
      <dgm:prSet/>
      <dgm:spPr/>
      <dgm:t>
        <a:bodyPr/>
        <a:lstStyle/>
        <a:p>
          <a:endParaRPr lang="en-GB"/>
        </a:p>
      </dgm:t>
    </dgm:pt>
    <dgm:pt modelId="{A45DE78C-86B5-479D-8B8C-ABEE992440A4}" type="sibTrans" cxnId="{871C6AAA-4682-46B7-91C0-AE3914378CAC}">
      <dgm:prSet/>
      <dgm:spPr/>
      <dgm:t>
        <a:bodyPr/>
        <a:lstStyle/>
        <a:p>
          <a:endParaRPr lang="en-GB"/>
        </a:p>
      </dgm:t>
    </dgm:pt>
    <dgm:pt modelId="{F5ABBC96-AF46-406F-A576-AF4EE67E7A67}">
      <dgm:prSet phldrT="[Text]" custT="1"/>
      <dgm:spPr/>
      <dgm:t>
        <a:bodyPr/>
        <a:lstStyle/>
        <a:p>
          <a:r>
            <a:rPr lang="en-GB" sz="1800" smtClean="0"/>
            <a:t>Delivering </a:t>
          </a:r>
          <a:r>
            <a:rPr lang="en-GB" sz="1800" dirty="0" smtClean="0"/>
            <a:t>services</a:t>
          </a:r>
          <a:endParaRPr lang="en-GB" sz="1800" dirty="0"/>
        </a:p>
      </dgm:t>
    </dgm:pt>
    <dgm:pt modelId="{B72C6497-64AA-4CA0-A69A-FE846393D7D1}" type="parTrans" cxnId="{7328335C-9730-490F-B4AD-EDBB089B7F41}">
      <dgm:prSet/>
      <dgm:spPr/>
    </dgm:pt>
    <dgm:pt modelId="{3F8CBEB1-1DBE-4D54-96D0-99D457289D71}" type="sibTrans" cxnId="{7328335C-9730-490F-B4AD-EDBB089B7F41}">
      <dgm:prSet/>
      <dgm:spPr/>
    </dgm:pt>
    <dgm:pt modelId="{B5C4AA94-DE1C-42E6-B494-501F2A14D805}" type="pres">
      <dgm:prSet presAssocID="{B9B04D65-EE58-474F-B00A-767A1087CE8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429E03-BD80-4F74-A7D4-9BE3AD487A63}" type="pres">
      <dgm:prSet presAssocID="{B9B04D65-EE58-474F-B00A-767A1087CE86}" presName="children" presStyleCnt="0"/>
      <dgm:spPr/>
    </dgm:pt>
    <dgm:pt modelId="{240EBB57-0477-41AB-B8FB-8AE45B66BD5E}" type="pres">
      <dgm:prSet presAssocID="{B9B04D65-EE58-474F-B00A-767A1087CE86}" presName="childPlaceholder" presStyleCnt="0"/>
      <dgm:spPr/>
    </dgm:pt>
    <dgm:pt modelId="{B190F5EA-E49F-4BE2-BC0E-851966721E8C}" type="pres">
      <dgm:prSet presAssocID="{B9B04D65-EE58-474F-B00A-767A1087CE86}" presName="circle" presStyleCnt="0"/>
      <dgm:spPr/>
    </dgm:pt>
    <dgm:pt modelId="{C55168F7-DBDF-4198-B9A2-487A2782DD88}" type="pres">
      <dgm:prSet presAssocID="{B9B04D65-EE58-474F-B00A-767A1087CE8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5791AF-7380-49E9-A24C-B2174C9EF02C}" type="pres">
      <dgm:prSet presAssocID="{B9B04D65-EE58-474F-B00A-767A1087CE8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AEC8C0-5A63-45FD-B15F-7F2F98B224AB}" type="pres">
      <dgm:prSet presAssocID="{B9B04D65-EE58-474F-B00A-767A1087CE8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C6165C-A14E-433F-BB7A-DC1EDFF303E2}" type="pres">
      <dgm:prSet presAssocID="{B9B04D65-EE58-474F-B00A-767A1087CE8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CB4843-A890-4B39-8EE7-BF98E031E277}" type="pres">
      <dgm:prSet presAssocID="{B9B04D65-EE58-474F-B00A-767A1087CE86}" presName="quadrantPlaceholder" presStyleCnt="0"/>
      <dgm:spPr/>
    </dgm:pt>
    <dgm:pt modelId="{5C44419A-F353-488D-97F2-11007EE78C9A}" type="pres">
      <dgm:prSet presAssocID="{B9B04D65-EE58-474F-B00A-767A1087CE86}" presName="center1" presStyleLbl="fgShp" presStyleIdx="0" presStyleCnt="2"/>
      <dgm:spPr/>
    </dgm:pt>
    <dgm:pt modelId="{7F6B0B3D-D11E-430A-B4D5-50975B4B7C0E}" type="pres">
      <dgm:prSet presAssocID="{B9B04D65-EE58-474F-B00A-767A1087CE86}" presName="center2" presStyleLbl="fgShp" presStyleIdx="1" presStyleCnt="2"/>
      <dgm:spPr/>
    </dgm:pt>
  </dgm:ptLst>
  <dgm:cxnLst>
    <dgm:cxn modelId="{7328335C-9730-490F-B4AD-EDBB089B7F41}" srcId="{B9B04D65-EE58-474F-B00A-767A1087CE86}" destId="{F5ABBC96-AF46-406F-A576-AF4EE67E7A67}" srcOrd="2" destOrd="0" parTransId="{B72C6497-64AA-4CA0-A69A-FE846393D7D1}" sibTransId="{3F8CBEB1-1DBE-4D54-96D0-99D457289D71}"/>
    <dgm:cxn modelId="{F6C78EAD-5E6E-4381-8900-BEAE283F30EB}" type="presOf" srcId="{87CFD856-26E5-4097-8956-C1284D5CD2D0}" destId="{C55168F7-DBDF-4198-B9A2-487A2782DD88}" srcOrd="0" destOrd="0" presId="urn:microsoft.com/office/officeart/2005/8/layout/cycle4"/>
    <dgm:cxn modelId="{117F43A7-FAFB-45EB-BBBD-A979029DAA91}" srcId="{B9B04D65-EE58-474F-B00A-767A1087CE86}" destId="{87CFD856-26E5-4097-8956-C1284D5CD2D0}" srcOrd="0" destOrd="0" parTransId="{610D0A0A-70E7-4092-827C-6680D9B2334C}" sibTransId="{782F433F-C949-45B9-AAEC-33E05A693F94}"/>
    <dgm:cxn modelId="{5607210F-8D4B-4032-8E87-A65FC6D4F4F1}" type="presOf" srcId="{7A25C5F6-749C-4F96-9E35-8670BE6A3121}" destId="{53C6165C-A14E-433F-BB7A-DC1EDFF303E2}" srcOrd="0" destOrd="0" presId="urn:microsoft.com/office/officeart/2005/8/layout/cycle4"/>
    <dgm:cxn modelId="{871C6AAA-4682-46B7-91C0-AE3914378CAC}" srcId="{B9B04D65-EE58-474F-B00A-767A1087CE86}" destId="{7BE77DFF-BA58-4EE0-9879-4B508467D2E4}" srcOrd="4" destOrd="0" parTransId="{060CBE1E-18C6-495A-BFAD-D54456CDA69C}" sibTransId="{A45DE78C-86B5-479D-8B8C-ABEE992440A4}"/>
    <dgm:cxn modelId="{22BB2509-B739-4A14-AF52-92C99A71E4E7}" type="presOf" srcId="{621507F7-576F-4B88-ACA2-EF119832C6F7}" destId="{A85791AF-7380-49E9-A24C-B2174C9EF02C}" srcOrd="0" destOrd="0" presId="urn:microsoft.com/office/officeart/2005/8/layout/cycle4"/>
    <dgm:cxn modelId="{4B152AC9-2E36-4B00-AD5A-7D15E7F2916C}" type="presOf" srcId="{F5ABBC96-AF46-406F-A576-AF4EE67E7A67}" destId="{98AEC8C0-5A63-45FD-B15F-7F2F98B224AB}" srcOrd="0" destOrd="0" presId="urn:microsoft.com/office/officeart/2005/8/layout/cycle4"/>
    <dgm:cxn modelId="{D7DB5AF5-28AB-4461-9901-7CD2AEC368F1}" srcId="{B9B04D65-EE58-474F-B00A-767A1087CE86}" destId="{621507F7-576F-4B88-ACA2-EF119832C6F7}" srcOrd="1" destOrd="0" parTransId="{59826D03-D982-4AB7-A199-F8172F1561EC}" sibTransId="{8E1D64AE-CA41-4BD6-91F0-372C6D7C101C}"/>
    <dgm:cxn modelId="{0ED6A4E0-FC45-47FA-9A09-D7FF0F6C872C}" type="presOf" srcId="{B9B04D65-EE58-474F-B00A-767A1087CE86}" destId="{B5C4AA94-DE1C-42E6-B494-501F2A14D805}" srcOrd="0" destOrd="0" presId="urn:microsoft.com/office/officeart/2005/8/layout/cycle4"/>
    <dgm:cxn modelId="{B756D426-5C4C-4E33-92EC-54BE3FF70080}" srcId="{B9B04D65-EE58-474F-B00A-767A1087CE86}" destId="{7A25C5F6-749C-4F96-9E35-8670BE6A3121}" srcOrd="3" destOrd="0" parTransId="{4B9AC884-04B5-47FE-AC45-5B683EA5D006}" sibTransId="{BD248451-3A03-43FB-8274-FB773B00746A}"/>
    <dgm:cxn modelId="{E7127502-0B0D-4B90-A559-1852513E1DF2}" type="presParOf" srcId="{B5C4AA94-DE1C-42E6-B494-501F2A14D805}" destId="{74429E03-BD80-4F74-A7D4-9BE3AD487A63}" srcOrd="0" destOrd="0" presId="urn:microsoft.com/office/officeart/2005/8/layout/cycle4"/>
    <dgm:cxn modelId="{FC0AFBB7-A3AD-4D65-87CE-1CC435E61F42}" type="presParOf" srcId="{74429E03-BD80-4F74-A7D4-9BE3AD487A63}" destId="{240EBB57-0477-41AB-B8FB-8AE45B66BD5E}" srcOrd="0" destOrd="0" presId="urn:microsoft.com/office/officeart/2005/8/layout/cycle4"/>
    <dgm:cxn modelId="{3CA9AFF6-8A01-4F0D-BD82-B6B915174818}" type="presParOf" srcId="{B5C4AA94-DE1C-42E6-B494-501F2A14D805}" destId="{B190F5EA-E49F-4BE2-BC0E-851966721E8C}" srcOrd="1" destOrd="0" presId="urn:microsoft.com/office/officeart/2005/8/layout/cycle4"/>
    <dgm:cxn modelId="{C6C55388-5DFD-45C6-A534-C054D6A393EB}" type="presParOf" srcId="{B190F5EA-E49F-4BE2-BC0E-851966721E8C}" destId="{C55168F7-DBDF-4198-B9A2-487A2782DD88}" srcOrd="0" destOrd="0" presId="urn:microsoft.com/office/officeart/2005/8/layout/cycle4"/>
    <dgm:cxn modelId="{D9697A0F-46CB-4E76-AAF0-58EBED3FA5DE}" type="presParOf" srcId="{B190F5EA-E49F-4BE2-BC0E-851966721E8C}" destId="{A85791AF-7380-49E9-A24C-B2174C9EF02C}" srcOrd="1" destOrd="0" presId="urn:microsoft.com/office/officeart/2005/8/layout/cycle4"/>
    <dgm:cxn modelId="{A6F277CE-25C7-4063-94A9-8B9847A84F2C}" type="presParOf" srcId="{B190F5EA-E49F-4BE2-BC0E-851966721E8C}" destId="{98AEC8C0-5A63-45FD-B15F-7F2F98B224AB}" srcOrd="2" destOrd="0" presId="urn:microsoft.com/office/officeart/2005/8/layout/cycle4"/>
    <dgm:cxn modelId="{791467D1-A94D-476F-9EB9-8E42BF9F3B6F}" type="presParOf" srcId="{B190F5EA-E49F-4BE2-BC0E-851966721E8C}" destId="{53C6165C-A14E-433F-BB7A-DC1EDFF303E2}" srcOrd="3" destOrd="0" presId="urn:microsoft.com/office/officeart/2005/8/layout/cycle4"/>
    <dgm:cxn modelId="{610834AF-047A-49F9-AAB9-3C63BEC5FBF5}" type="presParOf" srcId="{B190F5EA-E49F-4BE2-BC0E-851966721E8C}" destId="{9FCB4843-A890-4B39-8EE7-BF98E031E277}" srcOrd="4" destOrd="0" presId="urn:microsoft.com/office/officeart/2005/8/layout/cycle4"/>
    <dgm:cxn modelId="{A76D1398-DB9B-4968-B50A-0B4EAD678F13}" type="presParOf" srcId="{B5C4AA94-DE1C-42E6-B494-501F2A14D805}" destId="{5C44419A-F353-488D-97F2-11007EE78C9A}" srcOrd="2" destOrd="0" presId="urn:microsoft.com/office/officeart/2005/8/layout/cycle4"/>
    <dgm:cxn modelId="{462033FC-1A98-4FE9-8021-3E8E42A29A2E}" type="presParOf" srcId="{B5C4AA94-DE1C-42E6-B494-501F2A14D805}" destId="{7F6B0B3D-D11E-430A-B4D5-50975B4B7C0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5792-9DBA-4854-A6FA-652BB2956273}" type="datetimeFigureOut">
              <a:rPr lang="en-GB" smtClean="0"/>
              <a:t>10/07/2014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CCEF5-2D43-454D-8DE4-9518C305F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1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89758-60F2-43B5-AA2E-37037AFFF425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894AC-B541-419B-A907-13D8C410CB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0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13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927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92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92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7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E1B8-C644-DE4F-A0C8-E9FC493D28AF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0C2-20E8-9F42-B25A-6302FC1A4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E1B8-C644-DE4F-A0C8-E9FC493D28AF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0C2-20E8-9F42-B25A-6302FC1A4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9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E1B8-C644-DE4F-A0C8-E9FC493D28AF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0C2-20E8-9F42-B25A-6302FC1A4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8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E1B8-C644-DE4F-A0C8-E9FC493D28AF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0C2-20E8-9F42-B25A-6302FC1A4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6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E1B8-C644-DE4F-A0C8-E9FC493D28AF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0C2-20E8-9F42-B25A-6302FC1A4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E1B8-C644-DE4F-A0C8-E9FC493D28AF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0C2-20E8-9F42-B25A-6302FC1A4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1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E1B8-C644-DE4F-A0C8-E9FC493D28AF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0C2-20E8-9F42-B25A-6302FC1A4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2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E1B8-C644-DE4F-A0C8-E9FC493D28AF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0C2-20E8-9F42-B25A-6302FC1A4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7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E1B8-C644-DE4F-A0C8-E9FC493D28AF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0C2-20E8-9F42-B25A-6302FC1A4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2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E1B8-C644-DE4F-A0C8-E9FC493D28AF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0C2-20E8-9F42-B25A-6302FC1A4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4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E1B8-C644-DE4F-A0C8-E9FC493D28AF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0C2-20E8-9F42-B25A-6302FC1A4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E1B8-C644-DE4F-A0C8-E9FC493D28AF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90C2-20E8-9F42-B25A-6302FC1A43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eedsMetUndergraduateStudy_2012-2013_B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0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.loughran@leedsmet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7200" b="1" dirty="0" smtClean="0">
              <a:solidFill>
                <a:srgbClr val="4F2683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4F2683"/>
                </a:solidFill>
                <a:latin typeface="Arial"/>
                <a:cs typeface="Arial"/>
              </a:rPr>
              <a:t>Customer Service Excellence Standard – adding value for your students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4F2683"/>
                </a:solidFill>
                <a:latin typeface="Arial"/>
                <a:cs typeface="Arial"/>
              </a:rPr>
              <a:t> </a:t>
            </a:r>
          </a:p>
          <a:p>
            <a:pPr marL="0" indent="0" algn="ctr">
              <a:buNone/>
            </a:pPr>
            <a:r>
              <a:rPr lang="en-US" sz="7100" b="1" dirty="0" smtClean="0">
                <a:solidFill>
                  <a:srgbClr val="4F2683"/>
                </a:solidFill>
                <a:latin typeface="Arial"/>
                <a:cs typeface="Arial"/>
              </a:rPr>
              <a:t>Helen Loughran</a:t>
            </a:r>
          </a:p>
          <a:p>
            <a:pPr marL="0" indent="0" algn="ctr">
              <a:buNone/>
            </a:pPr>
            <a:r>
              <a:rPr lang="en-US" sz="7100" b="1" dirty="0" smtClean="0">
                <a:solidFill>
                  <a:srgbClr val="4F2683"/>
                </a:solidFill>
                <a:latin typeface="Arial"/>
                <a:cs typeface="Arial"/>
              </a:rPr>
              <a:t>Libraries and Learning Innovation</a:t>
            </a:r>
          </a:p>
          <a:p>
            <a:pPr marL="0" indent="0" algn="ctr">
              <a:buNone/>
            </a:pPr>
            <a:r>
              <a:rPr lang="en-US" sz="7100" b="1" dirty="0" smtClean="0">
                <a:solidFill>
                  <a:srgbClr val="4F2683"/>
                </a:solidFill>
                <a:latin typeface="Arial"/>
                <a:cs typeface="Arial"/>
              </a:rPr>
              <a:t>Leeds Metropolitan University</a:t>
            </a:r>
          </a:p>
          <a:p>
            <a:pPr marL="0" indent="0" algn="ctr">
              <a:buNone/>
            </a:pPr>
            <a:r>
              <a:rPr lang="en-US" sz="6500" dirty="0" smtClean="0">
                <a:solidFill>
                  <a:srgbClr val="4F2683"/>
                </a:solidFill>
                <a:latin typeface="Arial"/>
                <a:cs typeface="Arial"/>
              </a:rPr>
              <a:t>(h.loughran@leedsmet.ac.uk)</a:t>
            </a:r>
            <a:r>
              <a:rPr lang="en-US" sz="7200" dirty="0">
                <a:solidFill>
                  <a:srgbClr val="4F2683"/>
                </a:solidFill>
                <a:latin typeface="Arial"/>
                <a:cs typeface="Arial"/>
              </a:rPr>
              <a:t/>
            </a:r>
            <a:br>
              <a:rPr lang="en-US" sz="7200" dirty="0">
                <a:solidFill>
                  <a:srgbClr val="4F2683"/>
                </a:solidFill>
                <a:latin typeface="Arial"/>
                <a:cs typeface="Arial"/>
              </a:rPr>
            </a:br>
            <a:endParaRPr lang="en-GB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32111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Delivery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386" y="1340768"/>
            <a:ext cx="855909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Delivery Standards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Standards for main services including any statutory ones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H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ow are these derived / monitored / developed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Achieved Delivery and Outcomes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Customer views on the services they receive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Benchmarking of performance and learning from best practice</a:t>
            </a:r>
          </a:p>
          <a:p>
            <a:pPr lvl="1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Deal Effectively With Problems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How is performance measured / improved and communicated to customers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Complaints procedure – how easy for customers / staff to use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Ensuring outcomes of complaints process is satisfactory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9158661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Timeliness &amp; Quality of Service</a:t>
            </a:r>
            <a:endParaRPr lang="en-US" sz="4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386" y="1340768"/>
            <a:ext cx="855909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tandards for Timeliness and Quality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Timeliness of response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for customer contact channels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Quality of service across all stages of the customer journey</a:t>
            </a:r>
          </a:p>
          <a:p>
            <a:pPr lvl="1"/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Timely Outcomes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Published information on service standards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Answering queries at the first point of contact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Processes to share information if necessary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How delays are dealt with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Achieved Timely Delivery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Monitoring of performance and actions taken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Benchmarking performance</a:t>
            </a:r>
          </a:p>
          <a:p>
            <a:pPr lvl="1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823013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Leeds Met Library and CSE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513" y="1484784"/>
            <a:ext cx="621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Libraries: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Library and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student IT support, 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Student-facing systems: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VLE,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Turnitin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Research support: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Repository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Skills for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Learning</a:t>
            </a: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130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staff, 2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campuses</a:t>
            </a: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c25,000 students, 3,000 staff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69" y="1700808"/>
            <a:ext cx="2084387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3510"/>
            <a:ext cx="28463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6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80522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Leeds Met Library and CSE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312" y="148478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8489" y="1715617"/>
            <a:ext cx="40389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Charter Mark, December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2001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CSE, February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2009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Reaccredited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2013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with Full Compliance and 7 Compliance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Pluses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University CSE project: 2010, achieved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2013,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                             now 14 Compliance Pluses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8" y="2132856"/>
            <a:ext cx="346111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6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95101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Adding Value 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312" y="148478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Shape 4"/>
          <p:cNvSpPr/>
          <p:nvPr/>
        </p:nvSpPr>
        <p:spPr bwMode="auto">
          <a:xfrm>
            <a:off x="3679825" y="5453062"/>
            <a:ext cx="1063625" cy="908050"/>
          </a:xfrm>
          <a:prstGeom prst="rect">
            <a:avLst/>
          </a:prstGeom>
          <a:noFill/>
          <a:ln>
            <a:noFill/>
          </a:ln>
          <a:effectLst/>
        </p:spPr>
        <p:txBody>
          <a:bodyPr lIns="20320" tIns="20320" rIns="20320" bIns="20320" spcCol="1270" anchor="ctr"/>
          <a:lstStyle/>
          <a:p>
            <a:pPr marL="0" marR="0" lvl="0" indent="0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solidFill>
                  <a:sysClr val="window" lastClr="FFFFFF"/>
                </a:solidFill>
                <a:latin typeface="Arial"/>
              </a:rPr>
              <a:t>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01822252"/>
              </p:ext>
            </p:extLst>
          </p:nvPr>
        </p:nvGraphicFramePr>
        <p:xfrm>
          <a:off x="1259632" y="1484784"/>
          <a:ext cx="6624736" cy="4876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672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95101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Knowing our Students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312" y="148478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842493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Role of Academic Librarians 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Specialist support / front line staff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Journey mapping / surveys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Systems data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Impact assessments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600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algn="ctr"/>
            <a:r>
              <a:rPr lang="en-GB" sz="2600" dirty="0" smtClean="0">
                <a:latin typeface="Arial" pitchFamily="34" charset="0"/>
                <a:cs typeface="Arial" pitchFamily="34" charset="0"/>
              </a:rPr>
              <a:t>Sharing all this information !!!</a:t>
            </a:r>
          </a:p>
          <a:p>
            <a:pPr algn="r"/>
            <a:r>
              <a:rPr lang="en-GB" dirty="0" smtClean="0"/>
              <a:t>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81" y="1705704"/>
            <a:ext cx="1912183" cy="286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09" y="3713507"/>
            <a:ext cx="3034269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8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95101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Listening to our </a:t>
            </a:r>
            <a:r>
              <a:rPr lang="en-US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tudents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312" y="148478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304" y="1500868"/>
            <a:ext cx="756084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Listening framework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Systematic collection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Anytime, anyplace, anywhere!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Listening effectively</a:t>
            </a:r>
          </a:p>
          <a:p>
            <a:endParaRPr lang="en-GB" sz="2600" dirty="0"/>
          </a:p>
          <a:p>
            <a:endParaRPr lang="en-GB" sz="2600" dirty="0"/>
          </a:p>
          <a:p>
            <a:pPr lvl="0" algn="ctr"/>
            <a:endParaRPr lang="en-GB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65176"/>
            <a:ext cx="203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53" y="189451"/>
            <a:ext cx="95101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Delivering </a:t>
            </a:r>
            <a:r>
              <a:rPr lang="en-US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ervices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312" y="148478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615" y="1051225"/>
            <a:ext cx="756084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24/7 and self services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Ease of access and use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Learning on the go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Transforming learning spaces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Specialist / customised support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Developing skills  / graduate attributes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16" y="1530907"/>
            <a:ext cx="1757284" cy="247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46490"/>
            <a:ext cx="1972092" cy="264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63" y="2114607"/>
            <a:ext cx="1400274" cy="22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95101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Ensuring Quality 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312" y="148478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75608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Staffing / training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Customer focussed culture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Learning from best practice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Monitoring performance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Dealing effectively with problems</a:t>
            </a:r>
          </a:p>
          <a:p>
            <a:endParaRPr lang="en-GB" dirty="0" smtClean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3487026" cy="174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95101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Adding Value?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312" y="148478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737" y="1496860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Independent validation 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Adding value to our staff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Adding value to our profile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Adding value to our students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42" y="1772816"/>
            <a:ext cx="1925134" cy="26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488832" cy="2880321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rgbClr val="404040"/>
                </a:solidFill>
                <a:latin typeface="Arial"/>
                <a:cs typeface="Arial"/>
              </a:rPr>
              <a:t/>
            </a:r>
            <a:br>
              <a:rPr lang="en-GB" sz="2800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GB" sz="2800" dirty="0">
                <a:solidFill>
                  <a:srgbClr val="404040"/>
                </a:solidFill>
                <a:latin typeface="Arial"/>
                <a:cs typeface="Arial"/>
              </a:rPr>
              <a:t/>
            </a:r>
            <a:br>
              <a:rPr lang="en-GB" sz="2800" dirty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rgbClr val="404040"/>
                </a:solidFill>
                <a:latin typeface="Arial"/>
                <a:cs typeface="Arial"/>
              </a:rPr>
              <a:t/>
            </a:r>
            <a:br>
              <a:rPr lang="en-US" sz="2800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40404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404040"/>
                </a:solidFill>
                <a:latin typeface="Arial"/>
                <a:cs typeface="Arial"/>
              </a:rPr>
            </a:br>
            <a:endParaRPr lang="en-US" sz="1500" dirty="0">
              <a:solidFill>
                <a:srgbClr val="4F2683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85" y="204997"/>
            <a:ext cx="9110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 Service Excellence Standard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215" y="1459414"/>
            <a:ext cx="867152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pPr algn="ctr"/>
            <a:r>
              <a:rPr lang="en-GB" sz="3600" dirty="0" smtClean="0">
                <a:latin typeface="Arial" pitchFamily="34" charset="0"/>
                <a:cs typeface="Arial" pitchFamily="34" charset="0"/>
              </a:rPr>
              <a:t>“aims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to bring professional, high-level customer service concepts into common currency with every customer service by offering a unique improvement tool to help those delivering services put their customers at the core of what they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do”</a:t>
            </a:r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www.customerserviceexcellence.uk.com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0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95101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Adding Value?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312" y="1484784"/>
            <a:ext cx="8731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404071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</a:rPr>
              <a:t>“others think they listen but they don’t – you actually listen and act upon what you hear” (former SU President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“so proud of my results this semester, thank you @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leedsmetlibrary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” (Twitter comment)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“Sue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is an amazing member of the library team! 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Sue is a person who really goes away and thinks about how she can help you, and then does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so” (Golden Robes “Hidden Heroes” winner)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“Generally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staff at the library are brilliant, so helpful! And they genuinely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seem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to enjoy what they're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doing.   If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I can nominate the entire library staff - then please accept this as my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nomination” (Golden Robes nomination)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5-Point Star 2"/>
          <p:cNvSpPr/>
          <p:nvPr/>
        </p:nvSpPr>
        <p:spPr>
          <a:xfrm>
            <a:off x="322532" y="1412776"/>
            <a:ext cx="914400" cy="914400"/>
          </a:xfrm>
          <a:prstGeom prst="star5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2" y="4653136"/>
            <a:ext cx="10366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2" y="3501008"/>
            <a:ext cx="10366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2" y="2420888"/>
            <a:ext cx="10366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95101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Any questions?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312" y="148478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737" y="1496860"/>
            <a:ext cx="75608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Helen Loughran</a:t>
            </a: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Planning and Marketing Manager</a:t>
            </a: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Libraries and Learning Innovation</a:t>
            </a: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Leeds Metropolitan University </a:t>
            </a:r>
          </a:p>
          <a:p>
            <a:endParaRPr lang="en-GB" dirty="0"/>
          </a:p>
          <a:p>
            <a:r>
              <a:rPr lang="en-GB" sz="2400" dirty="0" smtClean="0">
                <a:latin typeface="Arial" pitchFamily="34" charset="0"/>
                <a:cs typeface="Arial" pitchFamily="34" charset="0"/>
                <a:hlinkClick r:id="rId4"/>
              </a:rPr>
              <a:t>h.loughran@leedsmet.ac.uk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r>
              <a:rPr lang="en-GB" sz="2400" dirty="0" err="1">
                <a:latin typeface="Arial" pitchFamily="34" charset="0"/>
                <a:cs typeface="Arial" pitchFamily="34" charset="0"/>
              </a:rPr>
              <a:t>JISCmail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list: CSE-STANDARD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4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985" y="204997"/>
            <a:ext cx="9110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 Service Excellence Standard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215" y="1459414"/>
            <a:ext cx="8671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7215" y="1600200"/>
            <a:ext cx="9189321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4400" dirty="0" smtClean="0"/>
              <a:t> </a:t>
            </a:r>
            <a:r>
              <a:rPr lang="en-GB" sz="4200" dirty="0" smtClean="0">
                <a:latin typeface="Arial" pitchFamily="34" charset="0"/>
                <a:cs typeface="Arial" pitchFamily="34" charset="0"/>
              </a:rPr>
              <a:t>Driver of continuous improvement</a:t>
            </a:r>
          </a:p>
          <a:p>
            <a:pPr marL="0" indent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4300" dirty="0" smtClean="0"/>
              <a:t> </a:t>
            </a:r>
            <a:r>
              <a:rPr lang="en-GB" sz="4300" dirty="0" smtClean="0">
                <a:latin typeface="Arial" pitchFamily="34" charset="0"/>
                <a:cs typeface="Arial" pitchFamily="34" charset="0"/>
              </a:rPr>
              <a:t>Skills development tool</a:t>
            </a:r>
          </a:p>
          <a:p>
            <a:pPr marL="0" indent="0">
              <a:buNone/>
            </a:pPr>
            <a:endParaRPr lang="en-GB" sz="1600" dirty="0" smtClean="0"/>
          </a:p>
          <a:p>
            <a:pPr>
              <a:buFont typeface="Wingdings" pitchFamily="2" charset="2"/>
              <a:buChar char="ü"/>
            </a:pPr>
            <a:r>
              <a:rPr lang="en-GB" sz="4300" dirty="0" smtClean="0"/>
              <a:t> </a:t>
            </a:r>
            <a:r>
              <a:rPr lang="en-GB" sz="4300" dirty="0" smtClean="0">
                <a:latin typeface="Arial" pitchFamily="34" charset="0"/>
                <a:cs typeface="Arial" pitchFamily="34" charset="0"/>
              </a:rPr>
              <a:t>Independent validation</a:t>
            </a:r>
            <a:endParaRPr lang="en-GB" sz="4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488832" cy="2880321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rgbClr val="404040"/>
                </a:solidFill>
                <a:latin typeface="Arial"/>
                <a:cs typeface="Arial"/>
              </a:rPr>
              <a:t/>
            </a:r>
            <a:br>
              <a:rPr lang="en-GB" sz="2800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GB" sz="2800" dirty="0">
                <a:solidFill>
                  <a:srgbClr val="404040"/>
                </a:solidFill>
                <a:latin typeface="Arial"/>
                <a:cs typeface="Arial"/>
              </a:rPr>
              <a:t/>
            </a:r>
            <a:br>
              <a:rPr lang="en-GB" sz="2800" dirty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rgbClr val="404040"/>
                </a:solidFill>
                <a:latin typeface="Arial"/>
                <a:cs typeface="Arial"/>
              </a:rPr>
              <a:t/>
            </a:r>
            <a:br>
              <a:rPr lang="en-US" sz="2800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40404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404040"/>
                </a:solidFill>
                <a:latin typeface="Arial"/>
                <a:cs typeface="Arial"/>
              </a:rPr>
            </a:br>
            <a:endParaRPr lang="en-US" sz="1500" dirty="0">
              <a:solidFill>
                <a:srgbClr val="4F2683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85" y="204997"/>
            <a:ext cx="9110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 Service Excellence Standard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215" y="1459414"/>
            <a:ext cx="867152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Not only about front line services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But rather about providing an excellent standard of service regardless of where you are in the organisation.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It’s about knowing your customers, listening to them, acting on the information you receive, monitoring how you deliver the resulting services and starting the cycle again. 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It’s not just for Christmas!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3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374653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CSE Criteria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968" y="1772816"/>
            <a:ext cx="8559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dirty="0" smtClean="0">
                <a:latin typeface="Arial" pitchFamily="34" charset="0"/>
                <a:cs typeface="Arial" pitchFamily="34" charset="0"/>
              </a:rPr>
              <a:t>Customer Insight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>
                <a:latin typeface="Arial" pitchFamily="34" charset="0"/>
                <a:cs typeface="Arial" pitchFamily="34" charset="0"/>
              </a:rPr>
              <a:t>The Culture of the Organisation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>
                <a:latin typeface="Arial" pitchFamily="34" charset="0"/>
                <a:cs typeface="Arial" pitchFamily="34" charset="0"/>
              </a:rPr>
              <a:t>Information and Access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>
                <a:latin typeface="Arial" pitchFamily="34" charset="0"/>
                <a:cs typeface="Arial" pitchFamily="34" charset="0"/>
              </a:rPr>
              <a:t>Delivery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>
                <a:latin typeface="Arial" pitchFamily="34" charset="0"/>
                <a:cs typeface="Arial" pitchFamily="34" charset="0"/>
              </a:rPr>
              <a:t>Timeliness and Quality of Service</a:t>
            </a:r>
          </a:p>
          <a:p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57374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Customer Insight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386" y="1315437"/>
            <a:ext cx="884661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Customer Identification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Segmentation / profile of key groups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Developing understanding of their needs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Delivering services for hard to reach groups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Engagement and Consultation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Strategy for engaging and involving customers / range of tools used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Examples of improvements resulting from engagement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Closing the loop – monitoring / informing of outcomes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Customer Satisfaction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Measurement of key areas: delivery, information, access, timeliness, quality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Targets and methodologies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Customer journeys </a:t>
            </a:r>
          </a:p>
          <a:p>
            <a:pPr marL="742950" lvl="1" indent="-285750">
              <a:buFontTx/>
              <a:buChar char="-"/>
            </a:pPr>
            <a:endParaRPr lang="en-GB" dirty="0" smtClean="0">
              <a:cs typeface="Arial" pitchFamily="34" charset="0"/>
            </a:endParaRP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 Journeys</a:t>
            </a:r>
            <a:endParaRPr lang="en-GB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20" y="1600200"/>
            <a:ext cx="60849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89240"/>
            <a:ext cx="8651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9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9245160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The Culture of the </a:t>
            </a:r>
            <a:r>
              <a:rPr lang="en-US" sz="4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Organisation</a:t>
            </a:r>
            <a:endParaRPr lang="en-US" sz="4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386" y="1340768"/>
            <a:ext cx="855909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Leadership, Policy and Culture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Corporate commitment – vision and values statements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Examples of how customer insight drives policies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Customer care / equal opportunities policies – all groups feel they are treated fairly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Privacy and confidentiality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Empowering employees to promote and participate in customer focused organisation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Staff Professionalism and Attitude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Recruitment, induction, training and development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Use of performance management to deliver customer focused culture (valuing contributions)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Evidence of customer care provided by staff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86" y="189451"/>
            <a:ext cx="755354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Information and Access</a:t>
            </a:r>
            <a:endParaRPr lang="en-US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9552" y="4239315"/>
            <a:ext cx="8074758" cy="9422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386" y="1340768"/>
            <a:ext cx="873911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Range and Quality of Information / Access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Contact details – who is in charge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Information on charges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Clear communication / accuracy – feedback from customers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Ensuring customers understand the information they are given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Range of channels used / analysis and  changes made to meet customer needs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Quality of physical environment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Co-operative Working with other Providers, Partners and Communities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Formal / informal partnerships for delivering services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Service level agreements – seamless services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Support for wider community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661248"/>
            <a:ext cx="864096" cy="1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847</Words>
  <Application>Microsoft Office PowerPoint</Application>
  <PresentationFormat>On-screen Show (4:3)</PresentationFormat>
  <Paragraphs>273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PowerPoint Presentation</vt:lpstr>
      <vt:lpstr>    </vt:lpstr>
      <vt:lpstr>PowerPoint Presentation</vt:lpstr>
      <vt:lpstr>    </vt:lpstr>
      <vt:lpstr>PowerPoint Presentation</vt:lpstr>
      <vt:lpstr>PowerPoint Presentation</vt:lpstr>
      <vt:lpstr>Customer Journeys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Leeds Metropolitan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 Service</dc:creator>
  <cp:lastModifiedBy>sheppa03</cp:lastModifiedBy>
  <cp:revision>141</cp:revision>
  <cp:lastPrinted>2013-08-15T05:34:41Z</cp:lastPrinted>
  <dcterms:created xsi:type="dcterms:W3CDTF">2012-02-14T11:14:08Z</dcterms:created>
  <dcterms:modified xsi:type="dcterms:W3CDTF">2014-07-10T08:12:03Z</dcterms:modified>
</cp:coreProperties>
</file>