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Lst>
  <p:notesMasterIdLst>
    <p:notesMasterId r:id="rId16"/>
  </p:notesMasterIdLst>
  <p:sldIdLst>
    <p:sldId id="257" r:id="rId3"/>
    <p:sldId id="565" r:id="rId4"/>
    <p:sldId id="567" r:id="rId5"/>
    <p:sldId id="570" r:id="rId6"/>
    <p:sldId id="572" r:id="rId7"/>
    <p:sldId id="571" r:id="rId8"/>
    <p:sldId id="573" r:id="rId9"/>
    <p:sldId id="574" r:id="rId10"/>
    <p:sldId id="575" r:id="rId11"/>
    <p:sldId id="576" r:id="rId12"/>
    <p:sldId id="577" r:id="rId13"/>
    <p:sldId id="578" r:id="rId14"/>
    <p:sldId id="5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902"/>
    <a:srgbClr val="FCF465"/>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6370" autoAdjust="0"/>
  </p:normalViewPr>
  <p:slideViewPr>
    <p:cSldViewPr snapToGrid="0">
      <p:cViewPr varScale="1">
        <p:scale>
          <a:sx n="72" d="100"/>
          <a:sy n="72" d="100"/>
        </p:scale>
        <p:origin x="78" y="720"/>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0CD68-0E16-4114-B8F3-805884608A98}" type="doc">
      <dgm:prSet loTypeId="urn:microsoft.com/office/officeart/2008/layout/LinedList" loCatId="Inbox" qsTypeId="urn:microsoft.com/office/officeart/2005/8/quickstyle/simple1" qsCatId="simple" csTypeId="urn:microsoft.com/office/officeart/2005/8/colors/colorful2" csCatId="colorful"/>
      <dgm:spPr/>
      <dgm:t>
        <a:bodyPr/>
        <a:lstStyle/>
        <a:p>
          <a:endParaRPr lang="en-US"/>
        </a:p>
      </dgm:t>
    </dgm:pt>
    <dgm:pt modelId="{A457144F-3DA9-4680-940A-58C94FABABC8}">
      <dgm:prSet/>
      <dgm:spPr/>
      <dgm:t>
        <a:bodyPr/>
        <a:lstStyle/>
        <a:p>
          <a:r>
            <a:rPr lang="en-GB"/>
            <a:t>The Managed Area is a designated area of streets away from residential housing that centres around the business industrial area where street sex work was already occurring.</a:t>
          </a:r>
          <a:endParaRPr lang="en-US"/>
        </a:p>
      </dgm:t>
    </dgm:pt>
    <dgm:pt modelId="{20DC645C-F4FE-422B-B0BD-1E099961DF17}" type="parTrans" cxnId="{9EB3CAA8-673B-407E-BFCB-A232C19C5832}">
      <dgm:prSet/>
      <dgm:spPr/>
      <dgm:t>
        <a:bodyPr/>
        <a:lstStyle/>
        <a:p>
          <a:endParaRPr lang="en-US"/>
        </a:p>
      </dgm:t>
    </dgm:pt>
    <dgm:pt modelId="{6FC0FD26-6C65-468B-9387-C2800BC5D98E}" type="sibTrans" cxnId="{9EB3CAA8-673B-407E-BFCB-A232C19C5832}">
      <dgm:prSet/>
      <dgm:spPr/>
      <dgm:t>
        <a:bodyPr/>
        <a:lstStyle/>
        <a:p>
          <a:endParaRPr lang="en-US"/>
        </a:p>
      </dgm:t>
    </dgm:pt>
    <dgm:pt modelId="{0E1DF2DA-56DA-4621-BFF0-D375EB45E14A}">
      <dgm:prSet/>
      <dgm:spPr/>
      <dgm:t>
        <a:bodyPr/>
        <a:lstStyle/>
        <a:p>
          <a:r>
            <a:rPr lang="en-GB"/>
            <a:t>The core rules are that the Area operates from 7pm until 7am and between those times there will be no cautions or arrest for loitering, soliciting or kerb-crawling. </a:t>
          </a:r>
          <a:endParaRPr lang="en-US"/>
        </a:p>
      </dgm:t>
    </dgm:pt>
    <dgm:pt modelId="{06D17E47-E06A-44E9-923A-644331C2749F}" type="parTrans" cxnId="{542E6B5E-E9F9-4103-8F82-8FB4CBCF7830}">
      <dgm:prSet/>
      <dgm:spPr/>
      <dgm:t>
        <a:bodyPr/>
        <a:lstStyle/>
        <a:p>
          <a:endParaRPr lang="en-US"/>
        </a:p>
      </dgm:t>
    </dgm:pt>
    <dgm:pt modelId="{4DF6E28C-37B5-4AAA-B3A9-C9F8028548FF}" type="sibTrans" cxnId="{542E6B5E-E9F9-4103-8F82-8FB4CBCF7830}">
      <dgm:prSet/>
      <dgm:spPr/>
      <dgm:t>
        <a:bodyPr/>
        <a:lstStyle/>
        <a:p>
          <a:endParaRPr lang="en-US"/>
        </a:p>
      </dgm:t>
    </dgm:pt>
    <dgm:pt modelId="{A85ECABD-80DD-4E92-ACD5-6D9AE34A1AED}">
      <dgm:prSet/>
      <dgm:spPr/>
      <dgm:t>
        <a:bodyPr/>
        <a:lstStyle/>
        <a:p>
          <a:r>
            <a:rPr lang="en-GB"/>
            <a:t>The area is policed for the safety of sex workers and other laws will be enforced e.g. those relating to violent crime, robbery, sexual offences, public disorder. </a:t>
          </a:r>
          <a:endParaRPr lang="en-US"/>
        </a:p>
      </dgm:t>
    </dgm:pt>
    <dgm:pt modelId="{109A17DB-44B4-4B71-B24E-B700B0F1CF37}" type="parTrans" cxnId="{A1CAB148-8AB3-406E-9D36-D5AE8A156159}">
      <dgm:prSet/>
      <dgm:spPr/>
      <dgm:t>
        <a:bodyPr/>
        <a:lstStyle/>
        <a:p>
          <a:endParaRPr lang="en-US"/>
        </a:p>
      </dgm:t>
    </dgm:pt>
    <dgm:pt modelId="{72155398-DD9F-4914-843B-38020A619DF0}" type="sibTrans" cxnId="{A1CAB148-8AB3-406E-9D36-D5AE8A156159}">
      <dgm:prSet/>
      <dgm:spPr/>
      <dgm:t>
        <a:bodyPr/>
        <a:lstStyle/>
        <a:p>
          <a:endParaRPr lang="en-US"/>
        </a:p>
      </dgm:t>
    </dgm:pt>
    <dgm:pt modelId="{A3087DC6-AED8-4F84-8E4D-997454BEDD2A}">
      <dgm:prSet/>
      <dgm:spPr/>
      <dgm:t>
        <a:bodyPr/>
        <a:lstStyle/>
        <a:p>
          <a:r>
            <a:rPr lang="en-GB"/>
            <a:t>The Managed Area symbolizes a model where sex workers are considered alongside the needs of residents. </a:t>
          </a:r>
          <a:endParaRPr lang="en-US"/>
        </a:p>
      </dgm:t>
    </dgm:pt>
    <dgm:pt modelId="{9D2E06EA-2CC7-4D19-B948-B47EE0277BCF}" type="parTrans" cxnId="{47A51638-1210-4AC0-9C98-673712E886BB}">
      <dgm:prSet/>
      <dgm:spPr/>
      <dgm:t>
        <a:bodyPr/>
        <a:lstStyle/>
        <a:p>
          <a:endParaRPr lang="en-US"/>
        </a:p>
      </dgm:t>
    </dgm:pt>
    <dgm:pt modelId="{904FE52A-8F43-48C8-8344-B50E46A5C2BC}" type="sibTrans" cxnId="{47A51638-1210-4AC0-9C98-673712E886BB}">
      <dgm:prSet/>
      <dgm:spPr/>
      <dgm:t>
        <a:bodyPr/>
        <a:lstStyle/>
        <a:p>
          <a:endParaRPr lang="en-US"/>
        </a:p>
      </dgm:t>
    </dgm:pt>
    <dgm:pt modelId="{4D28E2D1-464C-498E-8373-2F344BB67DE8}">
      <dgm:prSet/>
      <dgm:spPr/>
      <dgm:t>
        <a:bodyPr/>
        <a:lstStyle/>
        <a:p>
          <a:r>
            <a:rPr lang="en-GB"/>
            <a:t>The Managed Area approach has meant that street sex work has returned to the political and multi-partnership agendas in Leeds with a positive, pragmatic, action focused way and fostered better community cohesion</a:t>
          </a:r>
          <a:endParaRPr lang="en-US"/>
        </a:p>
      </dgm:t>
    </dgm:pt>
    <dgm:pt modelId="{C2DDFDEA-BD17-43BB-8033-FCF6123DDCD2}" type="parTrans" cxnId="{86279EB6-BB52-4921-A7BF-A1AF09777811}">
      <dgm:prSet/>
      <dgm:spPr/>
      <dgm:t>
        <a:bodyPr/>
        <a:lstStyle/>
        <a:p>
          <a:endParaRPr lang="en-US"/>
        </a:p>
      </dgm:t>
    </dgm:pt>
    <dgm:pt modelId="{C23AED8F-EFB3-4024-9C0A-638CB9B9A454}" type="sibTrans" cxnId="{86279EB6-BB52-4921-A7BF-A1AF09777811}">
      <dgm:prSet/>
      <dgm:spPr/>
      <dgm:t>
        <a:bodyPr/>
        <a:lstStyle/>
        <a:p>
          <a:endParaRPr lang="en-US"/>
        </a:p>
      </dgm:t>
    </dgm:pt>
    <dgm:pt modelId="{AFDC6A31-AE45-45FD-9444-020B8FFDB204}" type="pres">
      <dgm:prSet presAssocID="{BE80CD68-0E16-4114-B8F3-805884608A98}" presName="vert0" presStyleCnt="0">
        <dgm:presLayoutVars>
          <dgm:dir/>
          <dgm:animOne val="branch"/>
          <dgm:animLvl val="lvl"/>
        </dgm:presLayoutVars>
      </dgm:prSet>
      <dgm:spPr/>
      <dgm:t>
        <a:bodyPr/>
        <a:lstStyle/>
        <a:p>
          <a:endParaRPr lang="en-US"/>
        </a:p>
      </dgm:t>
    </dgm:pt>
    <dgm:pt modelId="{13D60B9F-39DF-4179-980B-1840BCDA940C}" type="pres">
      <dgm:prSet presAssocID="{A457144F-3DA9-4680-940A-58C94FABABC8}" presName="thickLine" presStyleLbl="alignNode1" presStyleIdx="0" presStyleCnt="5"/>
      <dgm:spPr/>
    </dgm:pt>
    <dgm:pt modelId="{35BDEC0E-F2BB-4FE7-8D8F-6A53D6199D34}" type="pres">
      <dgm:prSet presAssocID="{A457144F-3DA9-4680-940A-58C94FABABC8}" presName="horz1" presStyleCnt="0"/>
      <dgm:spPr/>
    </dgm:pt>
    <dgm:pt modelId="{BFEFCA11-F393-4683-BAFA-DD67828B6869}" type="pres">
      <dgm:prSet presAssocID="{A457144F-3DA9-4680-940A-58C94FABABC8}" presName="tx1" presStyleLbl="revTx" presStyleIdx="0" presStyleCnt="5"/>
      <dgm:spPr/>
      <dgm:t>
        <a:bodyPr/>
        <a:lstStyle/>
        <a:p>
          <a:endParaRPr lang="en-US"/>
        </a:p>
      </dgm:t>
    </dgm:pt>
    <dgm:pt modelId="{287D3B0F-625D-4FB2-A1C6-2886C5EB392F}" type="pres">
      <dgm:prSet presAssocID="{A457144F-3DA9-4680-940A-58C94FABABC8}" presName="vert1" presStyleCnt="0"/>
      <dgm:spPr/>
    </dgm:pt>
    <dgm:pt modelId="{0210091C-14F9-495D-B9EC-5B153327E64B}" type="pres">
      <dgm:prSet presAssocID="{0E1DF2DA-56DA-4621-BFF0-D375EB45E14A}" presName="thickLine" presStyleLbl="alignNode1" presStyleIdx="1" presStyleCnt="5"/>
      <dgm:spPr/>
    </dgm:pt>
    <dgm:pt modelId="{266B5BA6-04E1-4D32-8924-A419CC0B05F0}" type="pres">
      <dgm:prSet presAssocID="{0E1DF2DA-56DA-4621-BFF0-D375EB45E14A}" presName="horz1" presStyleCnt="0"/>
      <dgm:spPr/>
    </dgm:pt>
    <dgm:pt modelId="{6C987FBA-89CD-4D46-953C-A249CEF77218}" type="pres">
      <dgm:prSet presAssocID="{0E1DF2DA-56DA-4621-BFF0-D375EB45E14A}" presName="tx1" presStyleLbl="revTx" presStyleIdx="1" presStyleCnt="5"/>
      <dgm:spPr/>
      <dgm:t>
        <a:bodyPr/>
        <a:lstStyle/>
        <a:p>
          <a:endParaRPr lang="en-US"/>
        </a:p>
      </dgm:t>
    </dgm:pt>
    <dgm:pt modelId="{1F563176-0C6D-44A6-AA7A-0634041AEA4E}" type="pres">
      <dgm:prSet presAssocID="{0E1DF2DA-56DA-4621-BFF0-D375EB45E14A}" presName="vert1" presStyleCnt="0"/>
      <dgm:spPr/>
    </dgm:pt>
    <dgm:pt modelId="{DF96BB07-6764-4548-9AC4-185B1B11245E}" type="pres">
      <dgm:prSet presAssocID="{A85ECABD-80DD-4E92-ACD5-6D9AE34A1AED}" presName="thickLine" presStyleLbl="alignNode1" presStyleIdx="2" presStyleCnt="5"/>
      <dgm:spPr/>
    </dgm:pt>
    <dgm:pt modelId="{95DB0FA5-42AC-4F79-B255-AA3D709E6830}" type="pres">
      <dgm:prSet presAssocID="{A85ECABD-80DD-4E92-ACD5-6D9AE34A1AED}" presName="horz1" presStyleCnt="0"/>
      <dgm:spPr/>
    </dgm:pt>
    <dgm:pt modelId="{0F97C7F7-CFD1-4D8A-B0DB-E72C7F65D676}" type="pres">
      <dgm:prSet presAssocID="{A85ECABD-80DD-4E92-ACD5-6D9AE34A1AED}" presName="tx1" presStyleLbl="revTx" presStyleIdx="2" presStyleCnt="5"/>
      <dgm:spPr/>
      <dgm:t>
        <a:bodyPr/>
        <a:lstStyle/>
        <a:p>
          <a:endParaRPr lang="en-US"/>
        </a:p>
      </dgm:t>
    </dgm:pt>
    <dgm:pt modelId="{213713ED-8ACA-4BC9-ACDF-836647CB0E8A}" type="pres">
      <dgm:prSet presAssocID="{A85ECABD-80DD-4E92-ACD5-6D9AE34A1AED}" presName="vert1" presStyleCnt="0"/>
      <dgm:spPr/>
    </dgm:pt>
    <dgm:pt modelId="{A3C26163-A528-437A-89D6-E8812BCFB24D}" type="pres">
      <dgm:prSet presAssocID="{A3087DC6-AED8-4F84-8E4D-997454BEDD2A}" presName="thickLine" presStyleLbl="alignNode1" presStyleIdx="3" presStyleCnt="5"/>
      <dgm:spPr/>
    </dgm:pt>
    <dgm:pt modelId="{C10A5205-0580-48E5-86FD-601D526A0279}" type="pres">
      <dgm:prSet presAssocID="{A3087DC6-AED8-4F84-8E4D-997454BEDD2A}" presName="horz1" presStyleCnt="0"/>
      <dgm:spPr/>
    </dgm:pt>
    <dgm:pt modelId="{FEC025AF-0DB7-4FF4-9BA3-1500CB738009}" type="pres">
      <dgm:prSet presAssocID="{A3087DC6-AED8-4F84-8E4D-997454BEDD2A}" presName="tx1" presStyleLbl="revTx" presStyleIdx="3" presStyleCnt="5"/>
      <dgm:spPr/>
      <dgm:t>
        <a:bodyPr/>
        <a:lstStyle/>
        <a:p>
          <a:endParaRPr lang="en-US"/>
        </a:p>
      </dgm:t>
    </dgm:pt>
    <dgm:pt modelId="{513F84BA-55B6-4EF3-8F42-37D7D9E9A915}" type="pres">
      <dgm:prSet presAssocID="{A3087DC6-AED8-4F84-8E4D-997454BEDD2A}" presName="vert1" presStyleCnt="0"/>
      <dgm:spPr/>
    </dgm:pt>
    <dgm:pt modelId="{A71BC88C-4942-48ED-8226-4CBD4004686C}" type="pres">
      <dgm:prSet presAssocID="{4D28E2D1-464C-498E-8373-2F344BB67DE8}" presName="thickLine" presStyleLbl="alignNode1" presStyleIdx="4" presStyleCnt="5"/>
      <dgm:spPr/>
    </dgm:pt>
    <dgm:pt modelId="{156242BB-25F3-4F8D-9AC9-EEB6D91973E2}" type="pres">
      <dgm:prSet presAssocID="{4D28E2D1-464C-498E-8373-2F344BB67DE8}" presName="horz1" presStyleCnt="0"/>
      <dgm:spPr/>
    </dgm:pt>
    <dgm:pt modelId="{A1CB1935-A287-4A3A-8CED-D827D58FB476}" type="pres">
      <dgm:prSet presAssocID="{4D28E2D1-464C-498E-8373-2F344BB67DE8}" presName="tx1" presStyleLbl="revTx" presStyleIdx="4" presStyleCnt="5"/>
      <dgm:spPr/>
      <dgm:t>
        <a:bodyPr/>
        <a:lstStyle/>
        <a:p>
          <a:endParaRPr lang="en-US"/>
        </a:p>
      </dgm:t>
    </dgm:pt>
    <dgm:pt modelId="{FC77EAA2-15EF-4CF8-BC23-551EDB83D95F}" type="pres">
      <dgm:prSet presAssocID="{4D28E2D1-464C-498E-8373-2F344BB67DE8}" presName="vert1" presStyleCnt="0"/>
      <dgm:spPr/>
    </dgm:pt>
  </dgm:ptLst>
  <dgm:cxnLst>
    <dgm:cxn modelId="{A1CAB148-8AB3-406E-9D36-D5AE8A156159}" srcId="{BE80CD68-0E16-4114-B8F3-805884608A98}" destId="{A85ECABD-80DD-4E92-ACD5-6D9AE34A1AED}" srcOrd="2" destOrd="0" parTransId="{109A17DB-44B4-4B71-B24E-B700B0F1CF37}" sibTransId="{72155398-DD9F-4914-843B-38020A619DF0}"/>
    <dgm:cxn modelId="{47A51638-1210-4AC0-9C98-673712E886BB}" srcId="{BE80CD68-0E16-4114-B8F3-805884608A98}" destId="{A3087DC6-AED8-4F84-8E4D-997454BEDD2A}" srcOrd="3" destOrd="0" parTransId="{9D2E06EA-2CC7-4D19-B948-B47EE0277BCF}" sibTransId="{904FE52A-8F43-48C8-8344-B50E46A5C2BC}"/>
    <dgm:cxn modelId="{9332E1C5-C40F-478E-AD1F-F399859DE7F7}" type="presOf" srcId="{0E1DF2DA-56DA-4621-BFF0-D375EB45E14A}" destId="{6C987FBA-89CD-4D46-953C-A249CEF77218}" srcOrd="0" destOrd="0" presId="urn:microsoft.com/office/officeart/2008/layout/LinedList"/>
    <dgm:cxn modelId="{9DA17838-2152-48AB-84A7-70F750914635}" type="presOf" srcId="{A457144F-3DA9-4680-940A-58C94FABABC8}" destId="{BFEFCA11-F393-4683-BAFA-DD67828B6869}" srcOrd="0" destOrd="0" presId="urn:microsoft.com/office/officeart/2008/layout/LinedList"/>
    <dgm:cxn modelId="{F14A5B76-FD27-45AC-BEEE-F24DD54FD807}" type="presOf" srcId="{BE80CD68-0E16-4114-B8F3-805884608A98}" destId="{AFDC6A31-AE45-45FD-9444-020B8FFDB204}" srcOrd="0" destOrd="0" presId="urn:microsoft.com/office/officeart/2008/layout/LinedList"/>
    <dgm:cxn modelId="{86279EB6-BB52-4921-A7BF-A1AF09777811}" srcId="{BE80CD68-0E16-4114-B8F3-805884608A98}" destId="{4D28E2D1-464C-498E-8373-2F344BB67DE8}" srcOrd="4" destOrd="0" parTransId="{C2DDFDEA-BD17-43BB-8033-FCF6123DDCD2}" sibTransId="{C23AED8F-EFB3-4024-9C0A-638CB9B9A454}"/>
    <dgm:cxn modelId="{CF2EE56C-41A1-4207-8A36-487A5D8A90BE}" type="presOf" srcId="{A85ECABD-80DD-4E92-ACD5-6D9AE34A1AED}" destId="{0F97C7F7-CFD1-4D8A-B0DB-E72C7F65D676}" srcOrd="0" destOrd="0" presId="urn:microsoft.com/office/officeart/2008/layout/LinedList"/>
    <dgm:cxn modelId="{FB839359-8CB1-47CF-9A21-90DEF4C2CD8D}" type="presOf" srcId="{4D28E2D1-464C-498E-8373-2F344BB67DE8}" destId="{A1CB1935-A287-4A3A-8CED-D827D58FB476}" srcOrd="0" destOrd="0" presId="urn:microsoft.com/office/officeart/2008/layout/LinedList"/>
    <dgm:cxn modelId="{9EB3CAA8-673B-407E-BFCB-A232C19C5832}" srcId="{BE80CD68-0E16-4114-B8F3-805884608A98}" destId="{A457144F-3DA9-4680-940A-58C94FABABC8}" srcOrd="0" destOrd="0" parTransId="{20DC645C-F4FE-422B-B0BD-1E099961DF17}" sibTransId="{6FC0FD26-6C65-468B-9387-C2800BC5D98E}"/>
    <dgm:cxn modelId="{542E6B5E-E9F9-4103-8F82-8FB4CBCF7830}" srcId="{BE80CD68-0E16-4114-B8F3-805884608A98}" destId="{0E1DF2DA-56DA-4621-BFF0-D375EB45E14A}" srcOrd="1" destOrd="0" parTransId="{06D17E47-E06A-44E9-923A-644331C2749F}" sibTransId="{4DF6E28C-37B5-4AAA-B3A9-C9F8028548FF}"/>
    <dgm:cxn modelId="{97A51EDB-1E09-4927-8C49-8335513120FE}" type="presOf" srcId="{A3087DC6-AED8-4F84-8E4D-997454BEDD2A}" destId="{FEC025AF-0DB7-4FF4-9BA3-1500CB738009}" srcOrd="0" destOrd="0" presId="urn:microsoft.com/office/officeart/2008/layout/LinedList"/>
    <dgm:cxn modelId="{F10F81FD-85E6-471E-858A-8C5F63ADBF5D}" type="presParOf" srcId="{AFDC6A31-AE45-45FD-9444-020B8FFDB204}" destId="{13D60B9F-39DF-4179-980B-1840BCDA940C}" srcOrd="0" destOrd="0" presId="urn:microsoft.com/office/officeart/2008/layout/LinedList"/>
    <dgm:cxn modelId="{2FD0F77B-706F-46E2-A953-A97D0DF0EC82}" type="presParOf" srcId="{AFDC6A31-AE45-45FD-9444-020B8FFDB204}" destId="{35BDEC0E-F2BB-4FE7-8D8F-6A53D6199D34}" srcOrd="1" destOrd="0" presId="urn:microsoft.com/office/officeart/2008/layout/LinedList"/>
    <dgm:cxn modelId="{02F00281-B25A-4BC3-91C3-C7A9A080F819}" type="presParOf" srcId="{35BDEC0E-F2BB-4FE7-8D8F-6A53D6199D34}" destId="{BFEFCA11-F393-4683-BAFA-DD67828B6869}" srcOrd="0" destOrd="0" presId="urn:microsoft.com/office/officeart/2008/layout/LinedList"/>
    <dgm:cxn modelId="{8ADFC810-23BB-41DA-8974-00F6E864DDDD}" type="presParOf" srcId="{35BDEC0E-F2BB-4FE7-8D8F-6A53D6199D34}" destId="{287D3B0F-625D-4FB2-A1C6-2886C5EB392F}" srcOrd="1" destOrd="0" presId="urn:microsoft.com/office/officeart/2008/layout/LinedList"/>
    <dgm:cxn modelId="{77F49A76-27E1-4E55-92D8-C7E1FEF96D95}" type="presParOf" srcId="{AFDC6A31-AE45-45FD-9444-020B8FFDB204}" destId="{0210091C-14F9-495D-B9EC-5B153327E64B}" srcOrd="2" destOrd="0" presId="urn:microsoft.com/office/officeart/2008/layout/LinedList"/>
    <dgm:cxn modelId="{E6289304-2A67-443E-9DE9-ADD678A887CE}" type="presParOf" srcId="{AFDC6A31-AE45-45FD-9444-020B8FFDB204}" destId="{266B5BA6-04E1-4D32-8924-A419CC0B05F0}" srcOrd="3" destOrd="0" presId="urn:microsoft.com/office/officeart/2008/layout/LinedList"/>
    <dgm:cxn modelId="{97E90486-BEE1-4399-97AA-C42C243F1D7F}" type="presParOf" srcId="{266B5BA6-04E1-4D32-8924-A419CC0B05F0}" destId="{6C987FBA-89CD-4D46-953C-A249CEF77218}" srcOrd="0" destOrd="0" presId="urn:microsoft.com/office/officeart/2008/layout/LinedList"/>
    <dgm:cxn modelId="{C27C4210-1D17-493B-9F32-64BFF7910A26}" type="presParOf" srcId="{266B5BA6-04E1-4D32-8924-A419CC0B05F0}" destId="{1F563176-0C6D-44A6-AA7A-0634041AEA4E}" srcOrd="1" destOrd="0" presId="urn:microsoft.com/office/officeart/2008/layout/LinedList"/>
    <dgm:cxn modelId="{CCD7089C-9582-4F0B-AF86-0589CF07C8B0}" type="presParOf" srcId="{AFDC6A31-AE45-45FD-9444-020B8FFDB204}" destId="{DF96BB07-6764-4548-9AC4-185B1B11245E}" srcOrd="4" destOrd="0" presId="urn:microsoft.com/office/officeart/2008/layout/LinedList"/>
    <dgm:cxn modelId="{459D2B33-67BA-4D83-9C0C-7BFC6CF18D55}" type="presParOf" srcId="{AFDC6A31-AE45-45FD-9444-020B8FFDB204}" destId="{95DB0FA5-42AC-4F79-B255-AA3D709E6830}" srcOrd="5" destOrd="0" presId="urn:microsoft.com/office/officeart/2008/layout/LinedList"/>
    <dgm:cxn modelId="{4F6D67F8-0C39-49AB-BBA3-C21443AC56A3}" type="presParOf" srcId="{95DB0FA5-42AC-4F79-B255-AA3D709E6830}" destId="{0F97C7F7-CFD1-4D8A-B0DB-E72C7F65D676}" srcOrd="0" destOrd="0" presId="urn:microsoft.com/office/officeart/2008/layout/LinedList"/>
    <dgm:cxn modelId="{FE794F47-1FEA-4A45-81AE-BCFB06ADFD0C}" type="presParOf" srcId="{95DB0FA5-42AC-4F79-B255-AA3D709E6830}" destId="{213713ED-8ACA-4BC9-ACDF-836647CB0E8A}" srcOrd="1" destOrd="0" presId="urn:microsoft.com/office/officeart/2008/layout/LinedList"/>
    <dgm:cxn modelId="{BC71FA79-FA82-4699-9086-97B5C5EAE1D1}" type="presParOf" srcId="{AFDC6A31-AE45-45FD-9444-020B8FFDB204}" destId="{A3C26163-A528-437A-89D6-E8812BCFB24D}" srcOrd="6" destOrd="0" presId="urn:microsoft.com/office/officeart/2008/layout/LinedList"/>
    <dgm:cxn modelId="{E0FE4232-DE8D-424F-B06D-FF9FA862298A}" type="presParOf" srcId="{AFDC6A31-AE45-45FD-9444-020B8FFDB204}" destId="{C10A5205-0580-48E5-86FD-601D526A0279}" srcOrd="7" destOrd="0" presId="urn:microsoft.com/office/officeart/2008/layout/LinedList"/>
    <dgm:cxn modelId="{B0C9B364-6F75-41A9-80F1-1FC2F3176673}" type="presParOf" srcId="{C10A5205-0580-48E5-86FD-601D526A0279}" destId="{FEC025AF-0DB7-4FF4-9BA3-1500CB738009}" srcOrd="0" destOrd="0" presId="urn:microsoft.com/office/officeart/2008/layout/LinedList"/>
    <dgm:cxn modelId="{B1012D06-1852-4DDB-8099-7744F3596D98}" type="presParOf" srcId="{C10A5205-0580-48E5-86FD-601D526A0279}" destId="{513F84BA-55B6-4EF3-8F42-37D7D9E9A915}" srcOrd="1" destOrd="0" presId="urn:microsoft.com/office/officeart/2008/layout/LinedList"/>
    <dgm:cxn modelId="{0BB9C0F2-234F-45D9-BBD1-7E8400F39E3F}" type="presParOf" srcId="{AFDC6A31-AE45-45FD-9444-020B8FFDB204}" destId="{A71BC88C-4942-48ED-8226-4CBD4004686C}" srcOrd="8" destOrd="0" presId="urn:microsoft.com/office/officeart/2008/layout/LinedList"/>
    <dgm:cxn modelId="{8D105C45-0892-4589-9359-1520FA6258D2}" type="presParOf" srcId="{AFDC6A31-AE45-45FD-9444-020B8FFDB204}" destId="{156242BB-25F3-4F8D-9AC9-EEB6D91973E2}" srcOrd="9" destOrd="0" presId="urn:microsoft.com/office/officeart/2008/layout/LinedList"/>
    <dgm:cxn modelId="{1C920390-AD3E-48A7-8BCB-8A4F3EA49059}" type="presParOf" srcId="{156242BB-25F3-4F8D-9AC9-EEB6D91973E2}" destId="{A1CB1935-A287-4A3A-8CED-D827D58FB476}" srcOrd="0" destOrd="0" presId="urn:microsoft.com/office/officeart/2008/layout/LinedList"/>
    <dgm:cxn modelId="{C53F6FBD-9CE6-4FEB-AFB7-EB562E4818A3}" type="presParOf" srcId="{156242BB-25F3-4F8D-9AC9-EEB6D91973E2}" destId="{FC77EAA2-15EF-4CF8-BC23-551EDB83D9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60B9F-39DF-4179-980B-1840BCDA940C}">
      <dsp:nvSpPr>
        <dsp:cNvPr id="0" name=""/>
        <dsp:cNvSpPr/>
      </dsp:nvSpPr>
      <dsp:spPr>
        <a:xfrm>
          <a:off x="0" y="680"/>
          <a:ext cx="626903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FCA11-F393-4683-BAFA-DD67828B6869}">
      <dsp:nvSpPr>
        <dsp:cNvPr id="0" name=""/>
        <dsp:cNvSpPr/>
      </dsp:nvSpPr>
      <dsp:spPr>
        <a:xfrm>
          <a:off x="0" y="680"/>
          <a:ext cx="6269037"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GB" sz="1700" kern="1200"/>
            <a:t>The Managed Area is a designated area of streets away from residential housing that centres around the business industrial area where street sex work was already occurring.</a:t>
          </a:r>
          <a:endParaRPr lang="en-US" sz="1700" kern="1200"/>
        </a:p>
      </dsp:txBody>
      <dsp:txXfrm>
        <a:off x="0" y="680"/>
        <a:ext cx="6269037" cy="1114152"/>
      </dsp:txXfrm>
    </dsp:sp>
    <dsp:sp modelId="{0210091C-14F9-495D-B9EC-5B153327E64B}">
      <dsp:nvSpPr>
        <dsp:cNvPr id="0" name=""/>
        <dsp:cNvSpPr/>
      </dsp:nvSpPr>
      <dsp:spPr>
        <a:xfrm>
          <a:off x="0" y="1114833"/>
          <a:ext cx="6269037"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87FBA-89CD-4D46-953C-A249CEF77218}">
      <dsp:nvSpPr>
        <dsp:cNvPr id="0" name=""/>
        <dsp:cNvSpPr/>
      </dsp:nvSpPr>
      <dsp:spPr>
        <a:xfrm>
          <a:off x="0" y="1114833"/>
          <a:ext cx="6269037"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GB" sz="1700" kern="1200"/>
            <a:t>The core rules are that the Area operates from 7pm until 7am and between those times there will be no cautions or arrest for loitering, soliciting or kerb-crawling. </a:t>
          </a:r>
          <a:endParaRPr lang="en-US" sz="1700" kern="1200"/>
        </a:p>
      </dsp:txBody>
      <dsp:txXfrm>
        <a:off x="0" y="1114833"/>
        <a:ext cx="6269037" cy="1114152"/>
      </dsp:txXfrm>
    </dsp:sp>
    <dsp:sp modelId="{DF96BB07-6764-4548-9AC4-185B1B11245E}">
      <dsp:nvSpPr>
        <dsp:cNvPr id="0" name=""/>
        <dsp:cNvSpPr/>
      </dsp:nvSpPr>
      <dsp:spPr>
        <a:xfrm>
          <a:off x="0" y="2228986"/>
          <a:ext cx="6269037"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7C7F7-CFD1-4D8A-B0DB-E72C7F65D676}">
      <dsp:nvSpPr>
        <dsp:cNvPr id="0" name=""/>
        <dsp:cNvSpPr/>
      </dsp:nvSpPr>
      <dsp:spPr>
        <a:xfrm>
          <a:off x="0" y="2228986"/>
          <a:ext cx="6269037"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GB" sz="1700" kern="1200"/>
            <a:t>The area is policed for the safety of sex workers and other laws will be enforced e.g. those relating to violent crime, robbery, sexual offences, public disorder. </a:t>
          </a:r>
          <a:endParaRPr lang="en-US" sz="1700" kern="1200"/>
        </a:p>
      </dsp:txBody>
      <dsp:txXfrm>
        <a:off x="0" y="2228986"/>
        <a:ext cx="6269037" cy="1114152"/>
      </dsp:txXfrm>
    </dsp:sp>
    <dsp:sp modelId="{A3C26163-A528-437A-89D6-E8812BCFB24D}">
      <dsp:nvSpPr>
        <dsp:cNvPr id="0" name=""/>
        <dsp:cNvSpPr/>
      </dsp:nvSpPr>
      <dsp:spPr>
        <a:xfrm>
          <a:off x="0" y="3343138"/>
          <a:ext cx="6269037"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025AF-0DB7-4FF4-9BA3-1500CB738009}">
      <dsp:nvSpPr>
        <dsp:cNvPr id="0" name=""/>
        <dsp:cNvSpPr/>
      </dsp:nvSpPr>
      <dsp:spPr>
        <a:xfrm>
          <a:off x="0" y="3343138"/>
          <a:ext cx="6269037"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GB" sz="1700" kern="1200"/>
            <a:t>The Managed Area symbolizes a model where sex workers are considered alongside the needs of residents. </a:t>
          </a:r>
          <a:endParaRPr lang="en-US" sz="1700" kern="1200"/>
        </a:p>
      </dsp:txBody>
      <dsp:txXfrm>
        <a:off x="0" y="3343138"/>
        <a:ext cx="6269037" cy="1114152"/>
      </dsp:txXfrm>
    </dsp:sp>
    <dsp:sp modelId="{A71BC88C-4942-48ED-8226-4CBD4004686C}">
      <dsp:nvSpPr>
        <dsp:cNvPr id="0" name=""/>
        <dsp:cNvSpPr/>
      </dsp:nvSpPr>
      <dsp:spPr>
        <a:xfrm>
          <a:off x="0" y="4457291"/>
          <a:ext cx="6269037"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B1935-A287-4A3A-8CED-D827D58FB476}">
      <dsp:nvSpPr>
        <dsp:cNvPr id="0" name=""/>
        <dsp:cNvSpPr/>
      </dsp:nvSpPr>
      <dsp:spPr>
        <a:xfrm>
          <a:off x="0" y="4457291"/>
          <a:ext cx="6269037" cy="1114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GB" sz="1700" kern="1200"/>
            <a:t>The Managed Area approach has meant that street sex work has returned to the political and multi-partnership agendas in Leeds with a positive, pragmatic, action focused way and fostered better community cohesion</a:t>
          </a:r>
          <a:endParaRPr lang="en-US" sz="1700" kern="1200"/>
        </a:p>
      </dsp:txBody>
      <dsp:txXfrm>
        <a:off x="0" y="4457291"/>
        <a:ext cx="6269037" cy="111415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71326-240E-4829-900B-0FE544D844C8}" type="datetimeFigureOut">
              <a:rPr lang="en-GB" smtClean="0"/>
              <a:t>26/02/2019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094E1-4B62-4CFE-BFC7-77C18A26F34E}" type="slidenum">
              <a:rPr lang="en-GB" smtClean="0"/>
              <a:t>‹#›</a:t>
            </a:fld>
            <a:endParaRPr lang="en-GB"/>
          </a:p>
        </p:txBody>
      </p:sp>
    </p:spTree>
    <p:extLst>
      <p:ext uri="{BB962C8B-B14F-4D97-AF65-F5344CB8AC3E}">
        <p14:creationId xmlns:p14="http://schemas.microsoft.com/office/powerpoint/2010/main" val="72426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GB" dirty="0"/>
          </a:p>
        </p:txBody>
      </p:sp>
    </p:spTree>
    <p:extLst>
      <p:ext uri="{BB962C8B-B14F-4D97-AF65-F5344CB8AC3E}">
        <p14:creationId xmlns:p14="http://schemas.microsoft.com/office/powerpoint/2010/main" val="71605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3997533"/>
            <a:ext cx="12192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680600" y="1676400"/>
            <a:ext cx="10830800" cy="2118000"/>
          </a:xfrm>
          <a:prstGeom prst="rect">
            <a:avLst/>
          </a:prstGeom>
        </p:spPr>
        <p:txBody>
          <a:bodyPr lIns="91425" tIns="91425" rIns="91425" bIns="91425" anchor="b" anchorCtr="0"/>
          <a:lstStyle>
            <a:lvl1pPr lvl="0">
              <a:spcBef>
                <a:spcPts val="0"/>
              </a:spcBef>
              <a:buClr>
                <a:schemeClr val="lt1"/>
              </a:buClr>
              <a:buSzPct val="100000"/>
              <a:defRPr sz="6400">
                <a:solidFill>
                  <a:schemeClr val="lt1"/>
                </a:solidFill>
              </a:defRPr>
            </a:lvl1pPr>
            <a:lvl2pPr lvl="1">
              <a:spcBef>
                <a:spcPts val="0"/>
              </a:spcBef>
              <a:buClr>
                <a:schemeClr val="lt1"/>
              </a:buClr>
              <a:buSzPct val="100000"/>
              <a:defRPr sz="6400">
                <a:solidFill>
                  <a:schemeClr val="lt1"/>
                </a:solidFill>
              </a:defRPr>
            </a:lvl2pPr>
            <a:lvl3pPr lvl="2">
              <a:spcBef>
                <a:spcPts val="0"/>
              </a:spcBef>
              <a:buClr>
                <a:schemeClr val="lt1"/>
              </a:buClr>
              <a:buSzPct val="100000"/>
              <a:defRPr sz="6400">
                <a:solidFill>
                  <a:schemeClr val="lt1"/>
                </a:solidFill>
              </a:defRPr>
            </a:lvl3pPr>
            <a:lvl4pPr lvl="3">
              <a:spcBef>
                <a:spcPts val="0"/>
              </a:spcBef>
              <a:buClr>
                <a:schemeClr val="lt1"/>
              </a:buClr>
              <a:buSzPct val="100000"/>
              <a:defRPr sz="6400">
                <a:solidFill>
                  <a:schemeClr val="lt1"/>
                </a:solidFill>
              </a:defRPr>
            </a:lvl4pPr>
            <a:lvl5pPr lvl="4">
              <a:spcBef>
                <a:spcPts val="0"/>
              </a:spcBef>
              <a:buClr>
                <a:schemeClr val="lt1"/>
              </a:buClr>
              <a:buSzPct val="100000"/>
              <a:defRPr sz="6400">
                <a:solidFill>
                  <a:schemeClr val="lt1"/>
                </a:solidFill>
              </a:defRPr>
            </a:lvl5pPr>
            <a:lvl6pPr lvl="5">
              <a:spcBef>
                <a:spcPts val="0"/>
              </a:spcBef>
              <a:buClr>
                <a:schemeClr val="lt1"/>
              </a:buClr>
              <a:buSzPct val="100000"/>
              <a:defRPr sz="6400">
                <a:solidFill>
                  <a:schemeClr val="lt1"/>
                </a:solidFill>
              </a:defRPr>
            </a:lvl6pPr>
            <a:lvl7pPr lvl="6">
              <a:spcBef>
                <a:spcPts val="0"/>
              </a:spcBef>
              <a:buClr>
                <a:schemeClr val="lt1"/>
              </a:buClr>
              <a:buSzPct val="100000"/>
              <a:defRPr sz="6400">
                <a:solidFill>
                  <a:schemeClr val="lt1"/>
                </a:solidFill>
              </a:defRPr>
            </a:lvl7pPr>
            <a:lvl8pPr lvl="7">
              <a:spcBef>
                <a:spcPts val="0"/>
              </a:spcBef>
              <a:buClr>
                <a:schemeClr val="lt1"/>
              </a:buClr>
              <a:buSzPct val="100000"/>
              <a:defRPr sz="6400">
                <a:solidFill>
                  <a:schemeClr val="lt1"/>
                </a:solidFill>
              </a:defRPr>
            </a:lvl8pPr>
            <a:lvl9pPr lvl="8">
              <a:spcBef>
                <a:spcPts val="0"/>
              </a:spcBef>
              <a:buClr>
                <a:schemeClr val="lt1"/>
              </a:buClr>
              <a:buSzPct val="100000"/>
              <a:defRPr sz="6400">
                <a:solidFill>
                  <a:schemeClr val="lt1"/>
                </a:solidFill>
              </a:defRPr>
            </a:lvl9pPr>
          </a:lstStyle>
          <a:p>
            <a:endParaRPr/>
          </a:p>
        </p:txBody>
      </p:sp>
      <p:sp>
        <p:nvSpPr>
          <p:cNvPr id="12" name="Shape 12"/>
          <p:cNvSpPr txBox="1">
            <a:spLocks noGrp="1"/>
          </p:cNvSpPr>
          <p:nvPr>
            <p:ph type="subTitle" idx="1"/>
          </p:nvPr>
        </p:nvSpPr>
        <p:spPr>
          <a:xfrm>
            <a:off x="680600" y="4243083"/>
            <a:ext cx="10830800" cy="84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3200">
                <a:solidFill>
                  <a:schemeClr val="lt1"/>
                </a:solidFill>
              </a:defRPr>
            </a:lvl1pPr>
            <a:lvl2pPr lvl="1">
              <a:lnSpc>
                <a:spcPct val="100000"/>
              </a:lnSpc>
              <a:spcBef>
                <a:spcPts val="0"/>
              </a:spcBef>
              <a:spcAft>
                <a:spcPts val="0"/>
              </a:spcAft>
              <a:buClr>
                <a:schemeClr val="lt1"/>
              </a:buClr>
              <a:buSzPct val="100000"/>
              <a:buNone/>
              <a:defRPr sz="3200">
                <a:solidFill>
                  <a:schemeClr val="lt1"/>
                </a:solidFill>
              </a:defRPr>
            </a:lvl2pPr>
            <a:lvl3pPr lvl="2">
              <a:lnSpc>
                <a:spcPct val="100000"/>
              </a:lnSpc>
              <a:spcBef>
                <a:spcPts val="0"/>
              </a:spcBef>
              <a:spcAft>
                <a:spcPts val="0"/>
              </a:spcAft>
              <a:buClr>
                <a:schemeClr val="lt1"/>
              </a:buClr>
              <a:buSzPct val="100000"/>
              <a:buNone/>
              <a:defRPr sz="3200">
                <a:solidFill>
                  <a:schemeClr val="lt1"/>
                </a:solidFill>
              </a:defRPr>
            </a:lvl3pPr>
            <a:lvl4pPr lvl="3">
              <a:lnSpc>
                <a:spcPct val="100000"/>
              </a:lnSpc>
              <a:spcBef>
                <a:spcPts val="0"/>
              </a:spcBef>
              <a:spcAft>
                <a:spcPts val="0"/>
              </a:spcAft>
              <a:buClr>
                <a:schemeClr val="lt1"/>
              </a:buClr>
              <a:buSzPct val="100000"/>
              <a:buNone/>
              <a:defRPr sz="3200">
                <a:solidFill>
                  <a:schemeClr val="lt1"/>
                </a:solidFill>
              </a:defRPr>
            </a:lvl4pPr>
            <a:lvl5pPr lvl="4">
              <a:lnSpc>
                <a:spcPct val="100000"/>
              </a:lnSpc>
              <a:spcBef>
                <a:spcPts val="0"/>
              </a:spcBef>
              <a:spcAft>
                <a:spcPts val="0"/>
              </a:spcAft>
              <a:buClr>
                <a:schemeClr val="lt1"/>
              </a:buClr>
              <a:buSzPct val="100000"/>
              <a:buNone/>
              <a:defRPr sz="3200">
                <a:solidFill>
                  <a:schemeClr val="lt1"/>
                </a:solidFill>
              </a:defRPr>
            </a:lvl5pPr>
            <a:lvl6pPr lvl="5">
              <a:lnSpc>
                <a:spcPct val="100000"/>
              </a:lnSpc>
              <a:spcBef>
                <a:spcPts val="0"/>
              </a:spcBef>
              <a:spcAft>
                <a:spcPts val="0"/>
              </a:spcAft>
              <a:buClr>
                <a:schemeClr val="lt1"/>
              </a:buClr>
              <a:buSzPct val="100000"/>
              <a:buNone/>
              <a:defRPr sz="3200">
                <a:solidFill>
                  <a:schemeClr val="lt1"/>
                </a:solidFill>
              </a:defRPr>
            </a:lvl6pPr>
            <a:lvl7pPr lvl="6">
              <a:lnSpc>
                <a:spcPct val="100000"/>
              </a:lnSpc>
              <a:spcBef>
                <a:spcPts val="0"/>
              </a:spcBef>
              <a:spcAft>
                <a:spcPts val="0"/>
              </a:spcAft>
              <a:buClr>
                <a:schemeClr val="lt1"/>
              </a:buClr>
              <a:buSzPct val="100000"/>
              <a:buNone/>
              <a:defRPr sz="3200">
                <a:solidFill>
                  <a:schemeClr val="lt1"/>
                </a:solidFill>
              </a:defRPr>
            </a:lvl7pPr>
            <a:lvl8pPr lvl="7">
              <a:lnSpc>
                <a:spcPct val="100000"/>
              </a:lnSpc>
              <a:spcBef>
                <a:spcPts val="0"/>
              </a:spcBef>
              <a:spcAft>
                <a:spcPts val="0"/>
              </a:spcAft>
              <a:buClr>
                <a:schemeClr val="lt1"/>
              </a:buClr>
              <a:buSzPct val="100000"/>
              <a:buNone/>
              <a:defRPr sz="3200">
                <a:solidFill>
                  <a:schemeClr val="lt1"/>
                </a:solidFill>
              </a:defRPr>
            </a:lvl8pPr>
            <a:lvl9pPr lvl="8">
              <a:lnSpc>
                <a:spcPct val="100000"/>
              </a:lnSpc>
              <a:spcBef>
                <a:spcPts val="0"/>
              </a:spcBef>
              <a:spcAft>
                <a:spcPts val="0"/>
              </a:spcAft>
              <a:buClr>
                <a:schemeClr val="lt1"/>
              </a:buClr>
              <a:buSzPct val="100000"/>
              <a:buNone/>
              <a:defRPr sz="3200">
                <a:solidFill>
                  <a:schemeClr val="lt1"/>
                </a:solidFill>
              </a:defRPr>
            </a:lvl9pPr>
          </a:lstStyle>
          <a:p>
            <a:endParaRPr/>
          </a:p>
        </p:txBody>
      </p:sp>
      <p:sp>
        <p:nvSpPr>
          <p:cNvPr id="13" name="Shape 1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GB" smtClean="0">
                <a:solidFill>
                  <a:schemeClr val="lt1"/>
                </a:solidFill>
              </a:rPr>
              <a:pPr/>
              <a:t>‹#›</a:t>
            </a:fld>
            <a:endParaRPr lang="en-GB">
              <a:solidFill>
                <a:schemeClr val="lt1"/>
              </a:solidFill>
            </a:endParaRPr>
          </a:p>
        </p:txBody>
      </p:sp>
    </p:spTree>
    <p:extLst>
      <p:ext uri="{BB962C8B-B14F-4D97-AF65-F5344CB8AC3E}">
        <p14:creationId xmlns:p14="http://schemas.microsoft.com/office/powerpoint/2010/main" val="162720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F3F883-DDE3-4522-A626-C7F68B87B7AA}"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704F3B-D4B3-4B6B-85FB-82E4F9EBA37A}" type="slidenum">
              <a:rPr lang="en-GB" smtClean="0"/>
              <a:t>‹#›</a:t>
            </a:fld>
            <a:endParaRPr lang="en-GB"/>
          </a:p>
        </p:txBody>
      </p:sp>
    </p:spTree>
    <p:extLst>
      <p:ext uri="{BB962C8B-B14F-4D97-AF65-F5344CB8AC3E}">
        <p14:creationId xmlns:p14="http://schemas.microsoft.com/office/powerpoint/2010/main" val="402145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AF3F883-DDE3-4522-A626-C7F68B87B7AA}"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704F3B-D4B3-4B6B-85FB-82E4F9EBA37A}" type="slidenum">
              <a:rPr lang="en-GB" smtClean="0"/>
              <a:t>‹#›</a:t>
            </a:fld>
            <a:endParaRPr lang="en-GB"/>
          </a:p>
        </p:txBody>
      </p:sp>
    </p:spTree>
    <p:extLst>
      <p:ext uri="{BB962C8B-B14F-4D97-AF65-F5344CB8AC3E}">
        <p14:creationId xmlns:p14="http://schemas.microsoft.com/office/powerpoint/2010/main" val="172935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AF3F883-DDE3-4522-A626-C7F68B87B7AA}" type="datetimeFigureOut">
              <a:rPr lang="en-GB" smtClean="0"/>
              <a:t>26/02/2019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704F3B-D4B3-4B6B-85FB-82E4F9EBA37A}" type="slidenum">
              <a:rPr lang="en-GB" smtClean="0"/>
              <a:t>‹#›</a:t>
            </a:fld>
            <a:endParaRPr lang="en-GB"/>
          </a:p>
        </p:txBody>
      </p:sp>
    </p:spTree>
    <p:extLst>
      <p:ext uri="{BB962C8B-B14F-4D97-AF65-F5344CB8AC3E}">
        <p14:creationId xmlns:p14="http://schemas.microsoft.com/office/powerpoint/2010/main" val="243998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AF3F883-DDE3-4522-A626-C7F68B87B7AA}" type="datetimeFigureOut">
              <a:rPr lang="en-GB" smtClean="0"/>
              <a:t>26/02/2019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704F3B-D4B3-4B6B-85FB-82E4F9EBA37A}" type="slidenum">
              <a:rPr lang="en-GB" smtClean="0"/>
              <a:t>‹#›</a:t>
            </a:fld>
            <a:endParaRPr lang="en-GB"/>
          </a:p>
        </p:txBody>
      </p:sp>
    </p:spTree>
    <p:extLst>
      <p:ext uri="{BB962C8B-B14F-4D97-AF65-F5344CB8AC3E}">
        <p14:creationId xmlns:p14="http://schemas.microsoft.com/office/powerpoint/2010/main" val="116944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3F883-DDE3-4522-A626-C7F68B87B7AA}" type="datetimeFigureOut">
              <a:rPr lang="en-GB" smtClean="0"/>
              <a:t>26/02/2019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704F3B-D4B3-4B6B-85FB-82E4F9EBA37A}" type="slidenum">
              <a:rPr lang="en-GB" smtClean="0"/>
              <a:t>‹#›</a:t>
            </a:fld>
            <a:endParaRPr lang="en-GB"/>
          </a:p>
        </p:txBody>
      </p:sp>
    </p:spTree>
    <p:extLst>
      <p:ext uri="{BB962C8B-B14F-4D97-AF65-F5344CB8AC3E}">
        <p14:creationId xmlns:p14="http://schemas.microsoft.com/office/powerpoint/2010/main" val="398109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F3F883-DDE3-4522-A626-C7F68B87B7AA}"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704F3B-D4B3-4B6B-85FB-82E4F9EBA37A}" type="slidenum">
              <a:rPr lang="en-GB" smtClean="0"/>
              <a:t>‹#›</a:t>
            </a:fld>
            <a:endParaRPr lang="en-GB"/>
          </a:p>
        </p:txBody>
      </p:sp>
    </p:spTree>
    <p:extLst>
      <p:ext uri="{BB962C8B-B14F-4D97-AF65-F5344CB8AC3E}">
        <p14:creationId xmlns:p14="http://schemas.microsoft.com/office/powerpoint/2010/main" val="1918567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F3F883-DDE3-4522-A626-C7F68B87B7AA}"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704F3B-D4B3-4B6B-85FB-82E4F9EBA37A}" type="slidenum">
              <a:rPr lang="en-GB" smtClean="0"/>
              <a:t>‹#›</a:t>
            </a:fld>
            <a:endParaRPr lang="en-GB"/>
          </a:p>
        </p:txBody>
      </p:sp>
    </p:spTree>
    <p:extLst>
      <p:ext uri="{BB962C8B-B14F-4D97-AF65-F5344CB8AC3E}">
        <p14:creationId xmlns:p14="http://schemas.microsoft.com/office/powerpoint/2010/main" val="58872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F3F883-DDE3-4522-A626-C7F68B87B7AA}"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704F3B-D4B3-4B6B-85FB-82E4F9EBA37A}" type="slidenum">
              <a:rPr lang="en-GB" smtClean="0"/>
              <a:t>‹#›</a:t>
            </a:fld>
            <a:endParaRPr lang="en-GB"/>
          </a:p>
        </p:txBody>
      </p:sp>
    </p:spTree>
    <p:extLst>
      <p:ext uri="{BB962C8B-B14F-4D97-AF65-F5344CB8AC3E}">
        <p14:creationId xmlns:p14="http://schemas.microsoft.com/office/powerpoint/2010/main" val="1599684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F3F883-DDE3-4522-A626-C7F68B87B7AA}"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704F3B-D4B3-4B6B-85FB-82E4F9EBA37A}" type="slidenum">
              <a:rPr lang="en-GB" smtClean="0"/>
              <a:t>‹#›</a:t>
            </a:fld>
            <a:endParaRPr lang="en-GB"/>
          </a:p>
        </p:txBody>
      </p:sp>
    </p:spTree>
    <p:extLst>
      <p:ext uri="{BB962C8B-B14F-4D97-AF65-F5344CB8AC3E}">
        <p14:creationId xmlns:p14="http://schemas.microsoft.com/office/powerpoint/2010/main" val="2502489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2">
            <a:lumMod val="25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1706A-16C4-4739-A11E-322C74D9B567}" type="datetimeFigureOut">
              <a:rPr kumimoji="0" lang="en-US" sz="950" b="0" i="0" u="none" strike="noStrike" kern="1200" cap="none" spc="0" normalizeH="0" baseline="0" noProof="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2/26/2019</a:t>
            </a:fld>
            <a:endParaRPr kumimoji="0" lang="en-US" sz="95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50" b="0" i="0" u="none" strike="noStrike" kern="1200" cap="all"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8B6EC-3C9D-4F41-B8A1-C8CC054339DC}" type="slidenum">
              <a:rPr kumimoji="0" lang="en-US" sz="10300" b="0" i="0" u="none" strike="noStrike" kern="1200" cap="none" spc="0" normalizeH="0" baseline="0" noProof="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3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2986" y="5560374"/>
            <a:ext cx="1618491" cy="880874"/>
          </a:xfrm>
          <a:prstGeom prst="rect">
            <a:avLst/>
          </a:prstGeom>
        </p:spPr>
      </p:pic>
    </p:spTree>
    <p:extLst>
      <p:ext uri="{BB962C8B-B14F-4D97-AF65-F5344CB8AC3E}">
        <p14:creationId xmlns:p14="http://schemas.microsoft.com/office/powerpoint/2010/main" val="198175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3997533"/>
            <a:ext cx="12192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680600" y="2743200"/>
            <a:ext cx="10830800" cy="10384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7" name="Shape 1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GB" smtClean="0">
                <a:solidFill>
                  <a:schemeClr val="lt1"/>
                </a:solidFill>
              </a:rPr>
              <a:pPr/>
              <a:t>‹#›</a:t>
            </a:fld>
            <a:endParaRPr lang="en-GB">
              <a:solidFill>
                <a:schemeClr val="lt1"/>
              </a:solidFill>
            </a:endParaRPr>
          </a:p>
        </p:txBody>
      </p:sp>
    </p:spTree>
    <p:extLst>
      <p:ext uri="{BB962C8B-B14F-4D97-AF65-F5344CB8AC3E}">
        <p14:creationId xmlns:p14="http://schemas.microsoft.com/office/powerpoint/2010/main" val="3429237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6727600"/>
            <a:ext cx="12192000" cy="1304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a:p>
        </p:txBody>
      </p:sp>
      <p:sp>
        <p:nvSpPr>
          <p:cNvPr id="20" name="Shape 2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7898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030045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6096000" y="100"/>
            <a:ext cx="6096000" cy="6858000"/>
          </a:xfrm>
          <a:prstGeom prst="rect">
            <a:avLst/>
          </a:prstGeom>
          <a:solidFill>
            <a:schemeClr val="dk1"/>
          </a:solidFill>
          <a:ln>
            <a:noFill/>
          </a:ln>
        </p:spPr>
        <p:txBody>
          <a:bodyPr lIns="121900" tIns="121900" rIns="121900" bIns="121900" anchor="ctr" anchorCtr="0">
            <a:noAutofit/>
          </a:bodyPr>
          <a:lstStyle/>
          <a:p>
            <a:pPr lvl="0">
              <a:spcBef>
                <a:spcPts val="0"/>
              </a:spcBef>
              <a:buNone/>
            </a:pPr>
            <a:endParaRPr sz="2400"/>
          </a:p>
        </p:txBody>
      </p:sp>
      <p:cxnSp>
        <p:nvCxnSpPr>
          <p:cNvPr id="40" name="Shape 40"/>
          <p:cNvCxnSpPr/>
          <p:nvPr/>
        </p:nvCxnSpPr>
        <p:spPr>
          <a:xfrm>
            <a:off x="6706233" y="5994000"/>
            <a:ext cx="6244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354000" y="1607767"/>
            <a:ext cx="5393600" cy="20128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42" name="Shape 42"/>
          <p:cNvSpPr txBox="1">
            <a:spLocks noGrp="1"/>
          </p:cNvSpPr>
          <p:nvPr>
            <p:ph type="subTitle" idx="1"/>
          </p:nvPr>
        </p:nvSpPr>
        <p:spPr>
          <a:xfrm>
            <a:off x="354000" y="3692000"/>
            <a:ext cx="5393600" cy="17940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3" name="Shape 43"/>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GB" smtClean="0">
                <a:solidFill>
                  <a:schemeClr val="lt1"/>
                </a:solidFill>
              </a:rPr>
              <a:pPr/>
              <a:t>‹#›</a:t>
            </a:fld>
            <a:endParaRPr lang="en-GB">
              <a:solidFill>
                <a:schemeClr val="lt1"/>
              </a:solidFill>
            </a:endParaRPr>
          </a:p>
        </p:txBody>
      </p:sp>
    </p:spTree>
    <p:extLst>
      <p:ext uri="{BB962C8B-B14F-4D97-AF65-F5344CB8AC3E}">
        <p14:creationId xmlns:p14="http://schemas.microsoft.com/office/powerpoint/2010/main" val="380097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15600" y="5649100"/>
            <a:ext cx="7998400" cy="7984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800"/>
            </a:lvl1pPr>
          </a:lstStyle>
          <a:p>
            <a:endParaRPr/>
          </a:p>
        </p:txBody>
      </p:sp>
      <p:sp>
        <p:nvSpPr>
          <p:cNvPr id="47" name="Shape 4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41833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6727600"/>
            <a:ext cx="12192000" cy="1304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a:p>
        </p:txBody>
      </p:sp>
      <p:sp>
        <p:nvSpPr>
          <p:cNvPr id="50" name="Shape 50"/>
          <p:cNvSpPr txBox="1">
            <a:spLocks noGrp="1"/>
          </p:cNvSpPr>
          <p:nvPr>
            <p:ph type="title"/>
          </p:nvPr>
        </p:nvSpPr>
        <p:spPr>
          <a:xfrm>
            <a:off x="415600" y="1321967"/>
            <a:ext cx="11360800" cy="2557200"/>
          </a:xfrm>
          <a:prstGeom prst="rect">
            <a:avLst/>
          </a:prstGeom>
        </p:spPr>
        <p:txBody>
          <a:bodyPr lIns="91425" tIns="91425" rIns="91425" bIns="91425" anchor="ctr" anchorCtr="0"/>
          <a:lstStyle>
            <a:lvl1pPr lvl="0" algn="ctr">
              <a:spcBef>
                <a:spcPts val="0"/>
              </a:spcBef>
              <a:buSzPct val="100000"/>
              <a:defRPr sz="18666" b="1"/>
            </a:lvl1pPr>
            <a:lvl2pPr lvl="1" algn="ctr">
              <a:spcBef>
                <a:spcPts val="0"/>
              </a:spcBef>
              <a:buSzPct val="100000"/>
              <a:defRPr sz="18666" b="1"/>
            </a:lvl2pPr>
            <a:lvl3pPr lvl="2" algn="ctr">
              <a:spcBef>
                <a:spcPts val="0"/>
              </a:spcBef>
              <a:buSzPct val="100000"/>
              <a:defRPr sz="18666" b="1"/>
            </a:lvl3pPr>
            <a:lvl4pPr lvl="3" algn="ctr">
              <a:spcBef>
                <a:spcPts val="0"/>
              </a:spcBef>
              <a:buSzPct val="100000"/>
              <a:defRPr sz="18666" b="1"/>
            </a:lvl4pPr>
            <a:lvl5pPr lvl="4" algn="ctr">
              <a:spcBef>
                <a:spcPts val="0"/>
              </a:spcBef>
              <a:buSzPct val="100000"/>
              <a:defRPr sz="18666" b="1"/>
            </a:lvl5pPr>
            <a:lvl6pPr lvl="5" algn="ctr">
              <a:spcBef>
                <a:spcPts val="0"/>
              </a:spcBef>
              <a:buSzPct val="100000"/>
              <a:defRPr sz="18666" b="1"/>
            </a:lvl6pPr>
            <a:lvl7pPr lvl="6" algn="ctr">
              <a:spcBef>
                <a:spcPts val="0"/>
              </a:spcBef>
              <a:buSzPct val="100000"/>
              <a:defRPr sz="18666" b="1"/>
            </a:lvl7pPr>
            <a:lvl8pPr lvl="7" algn="ctr">
              <a:spcBef>
                <a:spcPts val="0"/>
              </a:spcBef>
              <a:buSzPct val="100000"/>
              <a:defRPr sz="18666" b="1"/>
            </a:lvl8pPr>
            <a:lvl9pPr lvl="8" algn="ctr">
              <a:spcBef>
                <a:spcPts val="0"/>
              </a:spcBef>
              <a:buSzPct val="100000"/>
              <a:defRPr sz="18666" b="1"/>
            </a:lvl9pPr>
          </a:lstStyle>
          <a:p>
            <a:endParaRPr/>
          </a:p>
        </p:txBody>
      </p:sp>
      <p:sp>
        <p:nvSpPr>
          <p:cNvPr id="51" name="Shape 51"/>
          <p:cNvSpPr txBox="1">
            <a:spLocks noGrp="1"/>
          </p:cNvSpPr>
          <p:nvPr>
            <p:ph type="body" idx="1"/>
          </p:nvPr>
        </p:nvSpPr>
        <p:spPr>
          <a:xfrm>
            <a:off x="415600" y="4095067"/>
            <a:ext cx="11360800" cy="1202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8628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12284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F3F883-DDE3-4522-A626-C7F68B87B7AA}"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704F3B-D4B3-4B6B-85FB-82E4F9EBA37A}" type="slidenum">
              <a:rPr lang="en-GB" smtClean="0"/>
              <a:t>‹#›</a:t>
            </a:fld>
            <a:endParaRPr lang="en-GB"/>
          </a:p>
        </p:txBody>
      </p:sp>
    </p:spTree>
    <p:extLst>
      <p:ext uri="{BB962C8B-B14F-4D97-AF65-F5344CB8AC3E}">
        <p14:creationId xmlns:p14="http://schemas.microsoft.com/office/powerpoint/2010/main" val="111477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F3F883-DDE3-4522-A626-C7F68B87B7AA}"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704F3B-D4B3-4B6B-85FB-82E4F9EBA37A}" type="slidenum">
              <a:rPr lang="en-GB" smtClean="0"/>
              <a:t>‹#›</a:t>
            </a:fld>
            <a:endParaRPr lang="en-GB"/>
          </a:p>
        </p:txBody>
      </p:sp>
      <p:cxnSp>
        <p:nvCxnSpPr>
          <p:cNvPr id="7" name="Shape 10">
            <a:extLst>
              <a:ext uri="{FF2B5EF4-FFF2-40B4-BE49-F238E27FC236}">
                <a16:creationId xmlns:a16="http://schemas.microsoft.com/office/drawing/2014/main" id="{DA165B8F-EBEA-4C2D-ACAB-AE4C3942E983}"/>
              </a:ext>
            </a:extLst>
          </p:cNvPr>
          <p:cNvCxnSpPr/>
          <p:nvPr userDrawn="1"/>
        </p:nvCxnSpPr>
        <p:spPr>
          <a:xfrm>
            <a:off x="0" y="1343612"/>
            <a:ext cx="12192000" cy="0"/>
          </a:xfrm>
          <a:prstGeom prst="straightConnector1">
            <a:avLst/>
          </a:prstGeom>
          <a:noFill/>
          <a:ln w="19050" cap="flat" cmpd="sng">
            <a:solidFill>
              <a:schemeClr val="lt2"/>
            </a:solidFill>
            <a:prstDash val="solid"/>
            <a:round/>
            <a:headEnd type="none" w="med" len="med"/>
            <a:tailEnd type="none" w="med" len="med"/>
          </a:ln>
        </p:spPr>
      </p:cxnSp>
      <p:sp>
        <p:nvSpPr>
          <p:cNvPr id="8" name="Rectangle 7">
            <a:extLst>
              <a:ext uri="{FF2B5EF4-FFF2-40B4-BE49-F238E27FC236}">
                <a16:creationId xmlns:a16="http://schemas.microsoft.com/office/drawing/2014/main" id="{AA3FA9C5-37D2-44EE-AA6E-84F57ED3E13E}"/>
              </a:ext>
            </a:extLst>
          </p:cNvPr>
          <p:cNvSpPr/>
          <p:nvPr userDrawn="1"/>
        </p:nvSpPr>
        <p:spPr>
          <a:xfrm>
            <a:off x="5164182" y="6249629"/>
            <a:ext cx="6096000" cy="246221"/>
          </a:xfrm>
          <a:prstGeom prst="rect">
            <a:avLst/>
          </a:prstGeom>
        </p:spPr>
        <p:txBody>
          <a:bodyPr>
            <a:spAutoFit/>
          </a:bodyPr>
          <a:lstStyle/>
          <a:p>
            <a:pPr lvl="0" algn="ctr">
              <a:buClr>
                <a:srgbClr val="888888"/>
              </a:buClr>
              <a:buSzPct val="25000"/>
            </a:pPr>
            <a:r>
              <a:rPr lang="en-GB" sz="1000" dirty="0">
                <a:solidFill>
                  <a:srgbClr val="7030A0"/>
                </a:solidFill>
                <a:latin typeface="Arial Black" panose="020B0A04020102020204" pitchFamily="34" charset="0"/>
                <a:ea typeface="Calibri"/>
                <a:cs typeface="Calibri"/>
                <a:sym typeface="Calibri"/>
              </a:rPr>
              <a:t>Erika Laredo, Andy Sandham, Sue Lindsay, Che John</a:t>
            </a:r>
          </a:p>
        </p:txBody>
      </p:sp>
    </p:spTree>
    <p:extLst>
      <p:ext uri="{BB962C8B-B14F-4D97-AF65-F5344CB8AC3E}">
        <p14:creationId xmlns:p14="http://schemas.microsoft.com/office/powerpoint/2010/main" val="1413476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1.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GB" sz="1333" smtClean="0">
                <a:solidFill>
                  <a:schemeClr val="dk1"/>
                </a:solidFill>
                <a:latin typeface="Proxima Nova"/>
                <a:ea typeface="Proxima Nova"/>
                <a:cs typeface="Proxima Nova"/>
                <a:sym typeface="Proxima Nova"/>
              </a:rPr>
              <a:pPr algn="r"/>
              <a:t>‹#›</a:t>
            </a:fld>
            <a:endParaRPr lang="en-GB" sz="1333">
              <a:solidFill>
                <a:schemeClr val="dk1"/>
              </a:solidFill>
              <a:latin typeface="Proxima Nova"/>
              <a:ea typeface="Proxima Nova"/>
              <a:cs typeface="Proxima Nova"/>
              <a:sym typeface="Proxima Nova"/>
            </a:endParaRPr>
          </a:p>
        </p:txBody>
      </p:sp>
      <p:pic>
        <p:nvPicPr>
          <p:cNvPr id="5" name="Picture 4">
            <a:extLst>
              <a:ext uri="{FF2B5EF4-FFF2-40B4-BE49-F238E27FC236}">
                <a16:creationId xmlns:a16="http://schemas.microsoft.com/office/drawing/2014/main" id="{6409020A-E626-4DD5-86C5-3F65789727B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20804" y="5689841"/>
            <a:ext cx="1618491" cy="880874"/>
          </a:xfrm>
          <a:prstGeom prst="rect">
            <a:avLst/>
          </a:prstGeom>
        </p:spPr>
      </p:pic>
    </p:spTree>
    <p:extLst>
      <p:ext uri="{BB962C8B-B14F-4D97-AF65-F5344CB8AC3E}">
        <p14:creationId xmlns:p14="http://schemas.microsoft.com/office/powerpoint/2010/main" val="47054756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5" r:id="rId3"/>
    <p:sldLayoutId id="2147483668" r:id="rId4"/>
    <p:sldLayoutId id="2147483669" r:id="rId5"/>
    <p:sldLayoutId id="2147483670" r:id="rId6"/>
    <p:sldLayoutId id="214748367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3F883-DDE3-4522-A626-C7F68B87B7AA}" type="datetimeFigureOut">
              <a:rPr lang="en-GB" smtClean="0"/>
              <a:t>26/02/2019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04F3B-D4B3-4B6B-85FB-82E4F9EBA37A}" type="slidenum">
              <a:rPr lang="en-GB" smtClean="0"/>
              <a:t>‹#›</a:t>
            </a:fld>
            <a:endParaRPr lang="en-GB"/>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62807" y="5560313"/>
            <a:ext cx="1618491" cy="880874"/>
          </a:xfrm>
          <a:prstGeom prst="rect">
            <a:avLst/>
          </a:prstGeom>
        </p:spPr>
      </p:pic>
    </p:spTree>
    <p:extLst>
      <p:ext uri="{BB962C8B-B14F-4D97-AF65-F5344CB8AC3E}">
        <p14:creationId xmlns:p14="http://schemas.microsoft.com/office/powerpoint/2010/main" val="379408221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4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63"/>
        <p:cNvGrpSpPr/>
        <p:nvPr/>
      </p:nvGrpSpPr>
      <p:grpSpPr>
        <a:xfrm>
          <a:off x="0" y="0"/>
          <a:ext cx="0" cy="0"/>
          <a:chOff x="0" y="0"/>
          <a:chExt cx="0" cy="0"/>
        </a:xfrm>
      </p:grpSpPr>
      <p:pic>
        <p:nvPicPr>
          <p:cNvPr id="14" name="Picture 13">
            <a:extLst>
              <a:ext uri="{FF2B5EF4-FFF2-40B4-BE49-F238E27FC236}">
                <a16:creationId xmlns:a16="http://schemas.microsoft.com/office/drawing/2014/main" id="{2133CA38-C46B-46FC-8F06-86600C2D2C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182" y="5688172"/>
            <a:ext cx="1618491" cy="880874"/>
          </a:xfrm>
          <a:prstGeom prst="rect">
            <a:avLst/>
          </a:prstGeom>
        </p:spPr>
      </p:pic>
      <p:sp>
        <p:nvSpPr>
          <p:cNvPr id="11" name="Rectangle 10">
            <a:extLst>
              <a:ext uri="{FF2B5EF4-FFF2-40B4-BE49-F238E27FC236}">
                <a16:creationId xmlns:a16="http://schemas.microsoft.com/office/drawing/2014/main" id="{41EDA9EE-7472-4A0D-9710-82FBB0EBA9F5}"/>
              </a:ext>
            </a:extLst>
          </p:cNvPr>
          <p:cNvSpPr/>
          <p:nvPr/>
        </p:nvSpPr>
        <p:spPr>
          <a:xfrm>
            <a:off x="10097540" y="-855392"/>
            <a:ext cx="1930337"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a:ln>
                  <a:noFill/>
                </a:ln>
                <a:solidFill>
                  <a:srgbClr val="353744">
                    <a:lumMod val="60000"/>
                    <a:lumOff val="40000"/>
                  </a:srgbClr>
                </a:solidFill>
                <a:effectLst/>
                <a:uLnTx/>
                <a:uFillTx/>
                <a:latin typeface="Arial"/>
                <a:ea typeface="+mn-ea"/>
                <a:cs typeface="Arial" panose="020B0604020202020204" pitchFamily="34" charset="0"/>
              </a:rPr>
              <a:t>Portal 2 – Valve Corporation </a:t>
            </a:r>
            <a:endParaRPr kumimoji="0" lang="en-GB" sz="1000" b="0" i="1" u="none" strike="noStrike" kern="1200" cap="none" spc="0" normalizeH="0" baseline="0" noProof="0" dirty="0">
              <a:ln>
                <a:noFill/>
              </a:ln>
              <a:solidFill>
                <a:srgbClr val="353744">
                  <a:lumMod val="60000"/>
                  <a:lumOff val="40000"/>
                </a:srgbClr>
              </a:solidFill>
              <a:effectLst/>
              <a:uLnTx/>
              <a:uFillTx/>
              <a:latin typeface="Arial"/>
              <a:ea typeface="+mn-ea"/>
              <a:cs typeface="+mn-cs"/>
            </a:endParaRPr>
          </a:p>
        </p:txBody>
      </p:sp>
      <p:sp>
        <p:nvSpPr>
          <p:cNvPr id="6" name="Rectangle 5">
            <a:extLst>
              <a:ext uri="{FF2B5EF4-FFF2-40B4-BE49-F238E27FC236}">
                <a16:creationId xmlns:a16="http://schemas.microsoft.com/office/drawing/2014/main" id="{50F57208-AC3F-4717-ACA0-5759AF549941}"/>
              </a:ext>
            </a:extLst>
          </p:cNvPr>
          <p:cNvSpPr/>
          <p:nvPr/>
        </p:nvSpPr>
        <p:spPr>
          <a:xfrm>
            <a:off x="4282825" y="4611880"/>
            <a:ext cx="3330272" cy="523220"/>
          </a:xfrm>
          <a:prstGeom prst="rect">
            <a:avLst/>
          </a:prstGeom>
        </p:spPr>
        <p:txBody>
          <a:bodyPr wrap="none">
            <a:spAutoFit/>
          </a:bodyPr>
          <a:lstStyle/>
          <a:p>
            <a:pPr lvl="0" algn="ctr">
              <a:buClr>
                <a:srgbClr val="888888"/>
              </a:buClr>
              <a:buSzPct val="25000"/>
            </a:pPr>
            <a:r>
              <a:rPr lang="en-GB" sz="2800" dirty="0" err="1">
                <a:solidFill>
                  <a:schemeClr val="bg1"/>
                </a:solidFill>
                <a:latin typeface="Arial Black" panose="020B0A04020102020204" pitchFamily="34" charset="0"/>
                <a:ea typeface="Calibri"/>
                <a:cs typeface="Calibri"/>
                <a:sym typeface="Calibri"/>
              </a:rPr>
              <a:t>Dr.</a:t>
            </a:r>
            <a:r>
              <a:rPr lang="en-GB" sz="2800" dirty="0">
                <a:solidFill>
                  <a:schemeClr val="bg1"/>
                </a:solidFill>
                <a:latin typeface="Arial Black" panose="020B0A04020102020204" pitchFamily="34" charset="0"/>
                <a:ea typeface="Calibri"/>
                <a:cs typeface="Calibri"/>
                <a:sym typeface="Calibri"/>
              </a:rPr>
              <a:t> Erika Laredo</a:t>
            </a:r>
          </a:p>
        </p:txBody>
      </p:sp>
      <p:sp>
        <p:nvSpPr>
          <p:cNvPr id="10" name="Title 9">
            <a:extLst>
              <a:ext uri="{FF2B5EF4-FFF2-40B4-BE49-F238E27FC236}">
                <a16:creationId xmlns:a16="http://schemas.microsoft.com/office/drawing/2014/main" id="{AE8E4BAB-E549-454E-85E8-0A9C1F4A738E}"/>
              </a:ext>
            </a:extLst>
          </p:cNvPr>
          <p:cNvSpPr>
            <a:spLocks noGrp="1"/>
          </p:cNvSpPr>
          <p:nvPr>
            <p:ph type="title"/>
          </p:nvPr>
        </p:nvSpPr>
        <p:spPr>
          <a:xfrm>
            <a:off x="680600" y="2743200"/>
            <a:ext cx="10830800" cy="1038400"/>
          </a:xfrm>
        </p:spPr>
        <p:txBody>
          <a:bodyPr/>
          <a:lstStyle/>
          <a:p>
            <a:r>
              <a:rPr lang="en-GB" sz="4000" dirty="0"/>
              <a:t>sex work, legislation and the managed area</a:t>
            </a:r>
          </a:p>
        </p:txBody>
      </p:sp>
    </p:spTree>
    <p:extLst>
      <p:ext uri="{BB962C8B-B14F-4D97-AF65-F5344CB8AC3E}">
        <p14:creationId xmlns:p14="http://schemas.microsoft.com/office/powerpoint/2010/main" val="216299045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1" name="Content Placeholder 10">
            <a:extLst>
              <a:ext uri="{FF2B5EF4-FFF2-40B4-BE49-F238E27FC236}">
                <a16:creationId xmlns:a16="http://schemas.microsoft.com/office/drawing/2014/main" id="{C1EF9470-C245-4DC7-9232-DCB706ECDD8C}"/>
              </a:ext>
            </a:extLst>
          </p:cNvPr>
          <p:cNvPicPr>
            <a:picLocks noGrp="1" noChangeAspect="1"/>
          </p:cNvPicPr>
          <p:nvPr>
            <p:ph sz="half" idx="2"/>
          </p:nvPr>
        </p:nvPicPr>
        <p:blipFill rotWithShape="1">
          <a:blip r:embed="rId2"/>
          <a:srcRect l="29768" r="25113" b="-1"/>
          <a:stretch/>
        </p:blipFill>
        <p:spPr>
          <a:xfrm>
            <a:off x="20" y="10"/>
            <a:ext cx="4635571" cy="685799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73595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D6F4832B-AFC5-4A9A-9ECD-BED6326742E7}"/>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Voices of the sex workers</a:t>
            </a:r>
          </a:p>
        </p:txBody>
      </p:sp>
      <p:sp>
        <p:nvSpPr>
          <p:cNvPr id="9" name="Content Placeholder 8">
            <a:extLst>
              <a:ext uri="{FF2B5EF4-FFF2-40B4-BE49-F238E27FC236}">
                <a16:creationId xmlns:a16="http://schemas.microsoft.com/office/drawing/2014/main" id="{0310D3A8-D320-40E4-BFA3-FF318771B963}"/>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000" dirty="0"/>
              <a:t>"I work here because we're not allowed to anywhere else, but that doesn't mean it's safe here. At least with regulars you know who you're with and what their intentions are. I mean, I don't think many people would have the balls to punch us up on the street, but it has happened. There's a lot of violence." </a:t>
            </a:r>
          </a:p>
          <a:p>
            <a:r>
              <a:rPr lang="en-US" sz="2000" dirty="0"/>
              <a:t>“You get a lot of lads driving round here, just eyeing us all up, and that's gone down a bit since the police presence has stepped up. But it hasn’t stopped– not really.”</a:t>
            </a:r>
          </a:p>
          <a:p>
            <a:r>
              <a:rPr lang="en-GB" sz="2000" dirty="0"/>
              <a:t>“There's so much violence that nobody really sees, unless you're here every night, all night”</a:t>
            </a:r>
          </a:p>
          <a:p>
            <a:endParaRPr lang="en-US" sz="2000" dirty="0"/>
          </a:p>
        </p:txBody>
      </p:sp>
    </p:spTree>
    <p:extLst>
      <p:ext uri="{BB962C8B-B14F-4D97-AF65-F5344CB8AC3E}">
        <p14:creationId xmlns:p14="http://schemas.microsoft.com/office/powerpoint/2010/main" val="726111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43" name="Rectangle 28">
            <a:extLst>
              <a:ext uri="{FF2B5EF4-FFF2-40B4-BE49-F238E27FC236}">
                <a16:creationId xmlns:a16="http://schemas.microsoft.com/office/drawing/2014/main" id="{0857522E-E7E8-4B13-AAEA-3D90FD2D06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2"/>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Freeform 19">
            <a:extLst>
              <a:ext uri="{FF2B5EF4-FFF2-40B4-BE49-F238E27FC236}">
                <a16:creationId xmlns:a16="http://schemas.microsoft.com/office/drawing/2014/main" id="{51A5673D-423E-4E5D-B642-77D39FECBD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6487116" cy="6858000"/>
          </a:xfrm>
          <a:custGeom>
            <a:avLst/>
            <a:gdLst>
              <a:gd name="connsiteX0" fmla="*/ 0 w 6487116"/>
              <a:gd name="connsiteY0" fmla="*/ 0 h 6858000"/>
              <a:gd name="connsiteX1" fmla="*/ 1850111 w 6487116"/>
              <a:gd name="connsiteY1" fmla="*/ 0 h 6858000"/>
              <a:gd name="connsiteX2" fmla="*/ 6487116 w 6487116"/>
              <a:gd name="connsiteY2" fmla="*/ 0 h 6858000"/>
              <a:gd name="connsiteX3" fmla="*/ 6487116 w 6487116"/>
              <a:gd name="connsiteY3" fmla="*/ 1900238 h 6858000"/>
              <a:gd name="connsiteX4" fmla="*/ 6116700 w 6487116"/>
              <a:gd name="connsiteY4" fmla="*/ 2178050 h 6858000"/>
              <a:gd name="connsiteX5" fmla="*/ 6112466 w 6487116"/>
              <a:gd name="connsiteY5" fmla="*/ 2184400 h 6858000"/>
              <a:gd name="connsiteX6" fmla="*/ 6106116 w 6487116"/>
              <a:gd name="connsiteY6" fmla="*/ 2193925 h 6858000"/>
              <a:gd name="connsiteX7" fmla="*/ 6099766 w 6487116"/>
              <a:gd name="connsiteY7" fmla="*/ 2201863 h 6858000"/>
              <a:gd name="connsiteX8" fmla="*/ 6099766 w 6487116"/>
              <a:gd name="connsiteY8" fmla="*/ 2211388 h 6858000"/>
              <a:gd name="connsiteX9" fmla="*/ 6099766 w 6487116"/>
              <a:gd name="connsiteY9" fmla="*/ 2220913 h 6858000"/>
              <a:gd name="connsiteX10" fmla="*/ 6106116 w 6487116"/>
              <a:gd name="connsiteY10" fmla="*/ 2228850 h 6858000"/>
              <a:gd name="connsiteX11" fmla="*/ 6112466 w 6487116"/>
              <a:gd name="connsiteY11" fmla="*/ 2238375 h 6858000"/>
              <a:gd name="connsiteX12" fmla="*/ 6116700 w 6487116"/>
              <a:gd name="connsiteY12" fmla="*/ 2244725 h 6858000"/>
              <a:gd name="connsiteX13" fmla="*/ 6487116 w 6487116"/>
              <a:gd name="connsiteY13" fmla="*/ 2522538 h 6858000"/>
              <a:gd name="connsiteX14" fmla="*/ 6487116 w 6487116"/>
              <a:gd name="connsiteY14" fmla="*/ 6858000 h 6858000"/>
              <a:gd name="connsiteX15" fmla="*/ 1850111 w 6487116"/>
              <a:gd name="connsiteY15" fmla="*/ 6858000 h 6858000"/>
              <a:gd name="connsiteX16" fmla="*/ 0 w 6487116"/>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7116" h="6858000">
                <a:moveTo>
                  <a:pt x="0" y="0"/>
                </a:moveTo>
                <a:lnTo>
                  <a:pt x="1850111" y="0"/>
                </a:lnTo>
                <a:lnTo>
                  <a:pt x="6487116" y="0"/>
                </a:lnTo>
                <a:lnTo>
                  <a:pt x="6487116" y="1900238"/>
                </a:lnTo>
                <a:lnTo>
                  <a:pt x="6116700" y="2178050"/>
                </a:lnTo>
                <a:lnTo>
                  <a:pt x="6112466" y="2184400"/>
                </a:lnTo>
                <a:lnTo>
                  <a:pt x="6106116" y="2193925"/>
                </a:lnTo>
                <a:lnTo>
                  <a:pt x="6099766" y="2201863"/>
                </a:lnTo>
                <a:lnTo>
                  <a:pt x="6099766" y="2211388"/>
                </a:lnTo>
                <a:lnTo>
                  <a:pt x="6099766" y="2220913"/>
                </a:lnTo>
                <a:lnTo>
                  <a:pt x="6106116" y="2228850"/>
                </a:lnTo>
                <a:lnTo>
                  <a:pt x="6112466" y="2238375"/>
                </a:lnTo>
                <a:lnTo>
                  <a:pt x="6116700" y="2244725"/>
                </a:lnTo>
                <a:lnTo>
                  <a:pt x="6487116" y="2522538"/>
                </a:lnTo>
                <a:lnTo>
                  <a:pt x="6487116" y="6858000"/>
                </a:lnTo>
                <a:lnTo>
                  <a:pt x="18501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Rounded Rectangle 15">
            <a:extLst>
              <a:ext uri="{FF2B5EF4-FFF2-40B4-BE49-F238E27FC236}">
                <a16:creationId xmlns:a16="http://schemas.microsoft.com/office/drawing/2014/main" id="{BB08DC4E-794F-43A6-9197-15C12A7E59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2C691D30-3D64-45F3-A19D-77EBF40968E4}"/>
              </a:ext>
            </a:extLst>
          </p:cNvPr>
          <p:cNvPicPr>
            <a:picLocks noGrp="1" noChangeAspect="1"/>
          </p:cNvPicPr>
          <p:nvPr>
            <p:ph sz="half" idx="2"/>
          </p:nvPr>
        </p:nvPicPr>
        <p:blipFill rotWithShape="1">
          <a:blip r:embed="rId2"/>
          <a:srcRect l="11504" r="5" b="5"/>
          <a:stretch/>
        </p:blipFill>
        <p:spPr>
          <a:xfrm>
            <a:off x="7410517" y="1258529"/>
            <a:ext cx="3832042" cy="4330205"/>
          </a:xfrm>
          <a:prstGeom prst="rect">
            <a:avLst/>
          </a:prstGeom>
        </p:spPr>
      </p:pic>
      <p:sp>
        <p:nvSpPr>
          <p:cNvPr id="2" name="Title 1">
            <a:extLst>
              <a:ext uri="{FF2B5EF4-FFF2-40B4-BE49-F238E27FC236}">
                <a16:creationId xmlns:a16="http://schemas.microsoft.com/office/drawing/2014/main" id="{D36D4592-9D62-4937-BA84-239C88DEC722}"/>
              </a:ext>
            </a:extLst>
          </p:cNvPr>
          <p:cNvSpPr>
            <a:spLocks noGrp="1"/>
          </p:cNvSpPr>
          <p:nvPr>
            <p:ph type="title"/>
          </p:nvPr>
        </p:nvSpPr>
        <p:spPr>
          <a:xfrm>
            <a:off x="838200" y="365125"/>
            <a:ext cx="4908082" cy="1325563"/>
          </a:xfrm>
        </p:spPr>
        <p:txBody>
          <a:bodyPr vert="horz" lIns="91440" tIns="45720" rIns="91440" bIns="45720" rtlCol="0" anchor="ctr">
            <a:normAutofit/>
          </a:bodyPr>
          <a:lstStyle/>
          <a:p>
            <a:r>
              <a:rPr lang="en-US" sz="3200" dirty="0"/>
              <a:t>What about the residents?</a:t>
            </a:r>
          </a:p>
        </p:txBody>
      </p:sp>
      <p:sp>
        <p:nvSpPr>
          <p:cNvPr id="3" name="Content Placeholder 2">
            <a:extLst>
              <a:ext uri="{FF2B5EF4-FFF2-40B4-BE49-F238E27FC236}">
                <a16:creationId xmlns:a16="http://schemas.microsoft.com/office/drawing/2014/main" id="{E185BA32-F623-4B01-982A-D0C3107DCAE4}"/>
              </a:ext>
            </a:extLst>
          </p:cNvPr>
          <p:cNvSpPr>
            <a:spLocks noGrp="1"/>
          </p:cNvSpPr>
          <p:nvPr>
            <p:ph sz="half" idx="1"/>
          </p:nvPr>
        </p:nvSpPr>
        <p:spPr>
          <a:xfrm>
            <a:off x="838200" y="1825625"/>
            <a:ext cx="4908082" cy="4351338"/>
          </a:xfrm>
        </p:spPr>
        <p:txBody>
          <a:bodyPr vert="horz" lIns="91440" tIns="45720" rIns="91440" bIns="45720" rtlCol="0">
            <a:noAutofit/>
          </a:bodyPr>
          <a:lstStyle/>
          <a:p>
            <a:r>
              <a:rPr lang="en-US" sz="1800" b="1" dirty="0"/>
              <a:t>Before 2014 there was some prostitution in this area, but it was mostly poor local girls who had hit rock bottom. Now it’s become a magnet for sex workers from all over the UK, as well as abroad. They used to keep a low profile but now they flaunt it because they know the police won’t do anything.</a:t>
            </a:r>
          </a:p>
          <a:p>
            <a:pPr marL="0" indent="0">
              <a:buNone/>
            </a:pPr>
            <a:endParaRPr lang="en-US" sz="1800" b="1" dirty="0"/>
          </a:p>
          <a:p>
            <a:r>
              <a:rPr lang="en-US" sz="1800" b="1" dirty="0"/>
              <a:t>Sometimes, getting home late, I’ve had prostitutes trying to get into my car</a:t>
            </a:r>
            <a:br>
              <a:rPr lang="en-US" sz="1800" b="1" dirty="0"/>
            </a:br>
            <a:endParaRPr lang="en-US" sz="1800" b="1" dirty="0"/>
          </a:p>
          <a:p>
            <a:r>
              <a:rPr lang="en-US" sz="1800" b="1" dirty="0"/>
              <a:t>‘It brings so many undesirable people to our area,’ she says. ‘It’s awful to find people doing things in cars late at night. Why should we have to put up with such things?’</a:t>
            </a:r>
          </a:p>
          <a:p>
            <a:pPr marL="0" indent="0">
              <a:buNone/>
            </a:pPr>
            <a:r>
              <a:rPr lang="en-US" sz="1800" b="1" dirty="0"/>
              <a:t/>
            </a:r>
            <a:br>
              <a:rPr lang="en-US" sz="1800" b="1" dirty="0"/>
            </a:br>
            <a:r>
              <a:rPr lang="en-US" sz="1800" b="1" dirty="0"/>
              <a:t/>
            </a:r>
            <a:br>
              <a:rPr lang="en-US" sz="1800" b="1" dirty="0"/>
            </a:br>
            <a:r>
              <a:rPr lang="en-US" sz="1800" b="1" dirty="0"/>
              <a:t/>
            </a:r>
            <a:br>
              <a:rPr lang="en-US" sz="1800" b="1" dirty="0"/>
            </a:br>
            <a:r>
              <a:rPr lang="en-US" sz="1800" b="1" dirty="0"/>
              <a:t/>
            </a:r>
            <a:br>
              <a:rPr lang="en-US" sz="1800" b="1" dirty="0"/>
            </a:br>
            <a:r>
              <a:rPr lang="en-US" sz="1800" b="1" dirty="0"/>
              <a:t/>
            </a:r>
            <a:br>
              <a:rPr lang="en-US" sz="1800" b="1" dirty="0"/>
            </a:br>
            <a:r>
              <a:rPr lang="en-US" sz="1800" b="1" dirty="0"/>
              <a:t/>
            </a:r>
            <a:br>
              <a:rPr lang="en-US" sz="1800" b="1" dirty="0"/>
            </a:br>
            <a:endParaRPr lang="en-US" sz="1800" b="1" dirty="0"/>
          </a:p>
        </p:txBody>
      </p:sp>
    </p:spTree>
    <p:extLst>
      <p:ext uri="{BB962C8B-B14F-4D97-AF65-F5344CB8AC3E}">
        <p14:creationId xmlns:p14="http://schemas.microsoft.com/office/powerpoint/2010/main" val="2503130867"/>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useBgFill="1">
        <p:nvSpPr>
          <p:cNvPr id="25" name="Rectangle 24">
            <a:extLst>
              <a:ext uri="{FF2B5EF4-FFF2-40B4-BE49-F238E27FC236}">
                <a16:creationId xmlns:a16="http://schemas.microsoft.com/office/drawing/2014/main" id="{E4F9F79B-A093-478E-96B5-EE02BC93A8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4C22394-EBC2-4FAF-A555-6C02D589EED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F7194F93-1F71-4A70-9DF1-28F1837711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32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BC0C84-DC2A-43AE-9576-0A44295E8B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077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C5B014F-F1E0-4784-81A2-94D4CB34A700}"/>
              </a:ext>
            </a:extLst>
          </p:cNvPr>
          <p:cNvPicPr>
            <a:picLocks noGrp="1" noChangeAspect="1"/>
          </p:cNvPicPr>
          <p:nvPr>
            <p:ph sz="half" idx="2"/>
          </p:nvPr>
        </p:nvPicPr>
        <p:blipFill rotWithShape="1">
          <a:blip r:embed="rId2"/>
          <a:srcRect r="12589" b="-1"/>
          <a:stretch/>
        </p:blipFill>
        <p:spPr>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2" name="Title 1">
            <a:extLst>
              <a:ext uri="{FF2B5EF4-FFF2-40B4-BE49-F238E27FC236}">
                <a16:creationId xmlns:a16="http://schemas.microsoft.com/office/drawing/2014/main" id="{BBB653A2-C252-4448-8FB9-144C126005B9}"/>
              </a:ext>
            </a:extLst>
          </p:cNvPr>
          <p:cNvSpPr>
            <a:spLocks noGrp="1"/>
          </p:cNvSpPr>
          <p:nvPr>
            <p:ph type="title"/>
          </p:nvPr>
        </p:nvSpPr>
        <p:spPr>
          <a:xfrm>
            <a:off x="640079" y="4526280"/>
            <a:ext cx="7410681" cy="1737360"/>
          </a:xfrm>
        </p:spPr>
        <p:txBody>
          <a:bodyPr vert="horz" lIns="91440" tIns="45720" rIns="91440" bIns="45720" rtlCol="0" anchor="ctr">
            <a:normAutofit/>
          </a:bodyPr>
          <a:lstStyle/>
          <a:p>
            <a:r>
              <a:rPr lang="en-US" sz="4800"/>
              <a:t>Save Our Eyes</a:t>
            </a:r>
          </a:p>
        </p:txBody>
      </p:sp>
      <p:sp>
        <p:nvSpPr>
          <p:cNvPr id="3" name="Content Placeholder 2">
            <a:extLst>
              <a:ext uri="{FF2B5EF4-FFF2-40B4-BE49-F238E27FC236}">
                <a16:creationId xmlns:a16="http://schemas.microsoft.com/office/drawing/2014/main" id="{836A780A-27A9-45EA-8A68-CF8A9827C42E}"/>
              </a:ext>
            </a:extLst>
          </p:cNvPr>
          <p:cNvSpPr>
            <a:spLocks noGrp="1"/>
          </p:cNvSpPr>
          <p:nvPr>
            <p:ph sz="half" idx="1"/>
          </p:nvPr>
        </p:nvSpPr>
        <p:spPr>
          <a:xfrm>
            <a:off x="640080" y="595293"/>
            <a:ext cx="5676637" cy="3463951"/>
          </a:xfrm>
        </p:spPr>
        <p:txBody>
          <a:bodyPr vert="horz" lIns="91440" tIns="45720" rIns="91440" bIns="45720" rtlCol="0" anchor="ctr">
            <a:normAutofit/>
          </a:bodyPr>
          <a:lstStyle/>
          <a:p>
            <a:r>
              <a:rPr lang="en-US" sz="1600" dirty="0"/>
              <a:t>A closed private group for the reporting and collecting of evidence in regards to the "managed approach" in Leeds.</a:t>
            </a:r>
            <a:br>
              <a:rPr lang="en-US" sz="1600" dirty="0"/>
            </a:br>
            <a:r>
              <a:rPr lang="en-US" sz="1600" dirty="0"/>
              <a:t>We accept the managed approach but will not tolerate sex workers and drug use in residential areas.</a:t>
            </a:r>
            <a:br>
              <a:rPr lang="en-US" sz="1600" dirty="0"/>
            </a:br>
            <a:r>
              <a:rPr lang="en-US" sz="1600" dirty="0"/>
              <a:t>If a sex act is taking place please report it to the duty police officer on this number 07534309568.</a:t>
            </a:r>
            <a:br>
              <a:rPr lang="en-US" sz="1600" dirty="0"/>
            </a:br>
            <a:r>
              <a:rPr lang="en-US" sz="1600" dirty="0"/>
              <a:t>Please also complete or online reporting form for every incident, even if it is just a girl loitering out of the area or hours.</a:t>
            </a:r>
            <a:br>
              <a:rPr lang="en-US" sz="1600" dirty="0"/>
            </a:br>
            <a:r>
              <a:rPr lang="en-US" sz="1600" dirty="0"/>
              <a:t>Please also report all littering of used condoms and needles to the council. A special email link can be found in the group. </a:t>
            </a:r>
            <a:br>
              <a:rPr lang="en-US" sz="1600" dirty="0"/>
            </a:br>
            <a:r>
              <a:rPr lang="en-US" sz="1600" dirty="0"/>
              <a:t>We welcome any pictures you may have and any details of events.</a:t>
            </a:r>
            <a:br>
              <a:rPr lang="en-US" sz="1600" dirty="0"/>
            </a:br>
            <a:r>
              <a:rPr lang="en-US" sz="1600" dirty="0"/>
              <a:t>We are in contact with the police regarding these issues and together can hopefully keep your street and area free of sex workers.</a:t>
            </a:r>
          </a:p>
          <a:p>
            <a:endParaRPr lang="en-US" sz="1500" dirty="0"/>
          </a:p>
        </p:txBody>
      </p:sp>
    </p:spTree>
    <p:extLst>
      <p:ext uri="{BB962C8B-B14F-4D97-AF65-F5344CB8AC3E}">
        <p14:creationId xmlns:p14="http://schemas.microsoft.com/office/powerpoint/2010/main" val="271159419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C85061-9F65-484B-9665-9C7D2EADA9D7}"/>
              </a:ext>
            </a:extLst>
          </p:cNvPr>
          <p:cNvSpPr>
            <a:spLocks noGrp="1"/>
          </p:cNvSpPr>
          <p:nvPr>
            <p:ph type="title"/>
          </p:nvPr>
        </p:nvSpPr>
        <p:spPr/>
        <p:txBody>
          <a:bodyPr/>
          <a:lstStyle/>
          <a:p>
            <a:r>
              <a:rPr lang="en-GB" sz="6000" dirty="0"/>
              <a:t>Questions?</a:t>
            </a:r>
          </a:p>
        </p:txBody>
      </p:sp>
    </p:spTree>
    <p:extLst>
      <p:ext uri="{BB962C8B-B14F-4D97-AF65-F5344CB8AC3E}">
        <p14:creationId xmlns:p14="http://schemas.microsoft.com/office/powerpoint/2010/main" val="28343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7" name="Content Placeholder 6" descr="A picture containing person, indoor&#10;&#10;Description generated with very high confidence">
            <a:extLst>
              <a:ext uri="{FF2B5EF4-FFF2-40B4-BE49-F238E27FC236}">
                <a16:creationId xmlns:a16="http://schemas.microsoft.com/office/drawing/2014/main" id="{C004BD33-C9BA-469C-9899-2B9D7363DCC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039" r="48011"/>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33334E"/>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40568858-5D95-4D19-82A3-33504D25E34A}"/>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a:t>Leeds- an innovative approach</a:t>
            </a:r>
          </a:p>
        </p:txBody>
      </p:sp>
      <p:sp>
        <p:nvSpPr>
          <p:cNvPr id="3" name="Content Placeholder 2">
            <a:extLst>
              <a:ext uri="{FF2B5EF4-FFF2-40B4-BE49-F238E27FC236}">
                <a16:creationId xmlns:a16="http://schemas.microsoft.com/office/drawing/2014/main" id="{16ED5699-2195-4077-B3B2-A8126FA7CEF4}"/>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000"/>
              <a:t>From 1st October 2014, the Leeds Strategic Prostitution Working Group were granted approval to initiate a 12 month pilot scheme of a Managed Area to address the issue of street sex work through a partnership model. </a:t>
            </a:r>
          </a:p>
          <a:p>
            <a:r>
              <a:rPr lang="en-US" sz="2000"/>
              <a:t>Non-enforcement of the soliciting legislation was the driving principle of the scheme</a:t>
            </a:r>
          </a:p>
        </p:txBody>
      </p:sp>
    </p:spTree>
    <p:extLst>
      <p:ext uri="{BB962C8B-B14F-4D97-AF65-F5344CB8AC3E}">
        <p14:creationId xmlns:p14="http://schemas.microsoft.com/office/powerpoint/2010/main" val="3726913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9" name="Content Placeholder 8" descr="A person walking down a street&#10;&#10;Description generated with very high confidence">
            <a:extLst>
              <a:ext uri="{FF2B5EF4-FFF2-40B4-BE49-F238E27FC236}">
                <a16:creationId xmlns:a16="http://schemas.microsoft.com/office/drawing/2014/main" id="{1B35CEA3-3E02-4B17-8210-56F34E28AF7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2413" r="22468" b="-1"/>
          <a:stretch/>
        </p:blipFill>
        <p:spPr>
          <a:xfrm>
            <a:off x="20" y="10"/>
            <a:ext cx="4635571" cy="6857990"/>
          </a:xfrm>
          <a:prstGeom prst="rect">
            <a:avLst/>
          </a:prstGeom>
          <a:effectLst/>
        </p:spPr>
      </p:pic>
      <p:cxnSp>
        <p:nvCxnSpPr>
          <p:cNvPr id="35" name="Straight Connector 24">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64481A"/>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9F5B99A-2C34-4022-A0BE-B543D5454EF2}"/>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a:t>Why? </a:t>
            </a:r>
            <a:br>
              <a:rPr lang="en-US" sz="4100"/>
            </a:br>
            <a:r>
              <a:rPr lang="en-US" sz="4100"/>
              <a:t>To improve:</a:t>
            </a:r>
          </a:p>
        </p:txBody>
      </p:sp>
      <p:sp>
        <p:nvSpPr>
          <p:cNvPr id="3" name="Text Placeholder 2">
            <a:extLst>
              <a:ext uri="{FF2B5EF4-FFF2-40B4-BE49-F238E27FC236}">
                <a16:creationId xmlns:a16="http://schemas.microsoft.com/office/drawing/2014/main" id="{916791A2-30F1-4DA7-94EA-768C2461A368}"/>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000"/>
              <a:t>community harmony after a decade of complaints, </a:t>
            </a:r>
          </a:p>
          <a:p>
            <a:r>
              <a:rPr lang="en-US" sz="2000"/>
              <a:t>a failed cycle of sanction and enforcement focused policing, with poor relations between sex workers and the police and </a:t>
            </a:r>
          </a:p>
          <a:p>
            <a:r>
              <a:rPr lang="en-US" sz="2000"/>
              <a:t>low levels of sex workers of reporting crimes committed against them to the police.  </a:t>
            </a:r>
          </a:p>
          <a:p>
            <a:endParaRPr lang="en-US" sz="2000"/>
          </a:p>
          <a:p>
            <a:endParaRPr lang="en-US" sz="2000"/>
          </a:p>
          <a:p>
            <a:endParaRPr lang="en-US" sz="2000"/>
          </a:p>
        </p:txBody>
      </p:sp>
    </p:spTree>
    <p:extLst>
      <p:ext uri="{BB962C8B-B14F-4D97-AF65-F5344CB8AC3E}">
        <p14:creationId xmlns:p14="http://schemas.microsoft.com/office/powerpoint/2010/main" val="89834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0" name="Rectangle 1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3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close up of a logo&#10;&#10;Description generated with very high confidence">
            <a:extLst>
              <a:ext uri="{FF2B5EF4-FFF2-40B4-BE49-F238E27FC236}">
                <a16:creationId xmlns:a16="http://schemas.microsoft.com/office/drawing/2014/main" id="{7A733B19-BE1A-4BDC-A4E8-9251E9AA3C95}"/>
              </a:ext>
            </a:extLst>
          </p:cNvPr>
          <p:cNvPicPr>
            <a:picLocks noGrp="1" noChangeAspect="1"/>
          </p:cNvPicPr>
          <p:nvPr>
            <p:ph idx="1"/>
          </p:nvPr>
        </p:nvPicPr>
        <p:blipFill rotWithShape="1">
          <a:blip r:embed="rId2"/>
          <a:srcRect/>
          <a:stretch/>
        </p:blipFill>
        <p:spPr>
          <a:xfrm>
            <a:off x="1922917" y="643467"/>
            <a:ext cx="8346166" cy="5571066"/>
          </a:xfrm>
          <a:prstGeom prst="rect">
            <a:avLst/>
          </a:prstGeom>
        </p:spPr>
      </p:pic>
    </p:spTree>
    <p:extLst>
      <p:ext uri="{BB962C8B-B14F-4D97-AF65-F5344CB8AC3E}">
        <p14:creationId xmlns:p14="http://schemas.microsoft.com/office/powerpoint/2010/main" val="82876472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effectLst/>
        </p:spPr>
      </p:sp>
      <p:sp>
        <p:nvSpPr>
          <p:cNvPr id="29" name="Rectangle 11">
            <a:extLst>
              <a:ext uri="{FF2B5EF4-FFF2-40B4-BE49-F238E27FC236}">
                <a16:creationId xmlns:a16="http://schemas.microsoft.com/office/drawing/2014/main" id="{D7481200-3BB2-4CA3-9D54-1077F6F765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C773A7-BB41-49F6-A097-9036CD41F8E7}"/>
              </a:ext>
            </a:extLst>
          </p:cNvPr>
          <p:cNvSpPr>
            <a:spLocks noGrp="1"/>
          </p:cNvSpPr>
          <p:nvPr>
            <p:ph type="title"/>
          </p:nvPr>
        </p:nvSpPr>
        <p:spPr>
          <a:xfrm>
            <a:off x="8199459" y="642938"/>
            <a:ext cx="3670808" cy="5502264"/>
          </a:xfrm>
        </p:spPr>
        <p:txBody>
          <a:bodyPr vert="horz" lIns="91440" tIns="45720" rIns="91440" bIns="45720" rtlCol="0" anchor="ctr">
            <a:normAutofit/>
          </a:bodyPr>
          <a:lstStyle/>
          <a:p>
            <a:pPr>
              <a:spcBef>
                <a:spcPct val="0"/>
              </a:spcBef>
            </a:pPr>
            <a:r>
              <a:rPr lang="en-US" kern="1200">
                <a:solidFill>
                  <a:srgbClr val="FFFFFF"/>
                </a:solidFill>
                <a:latin typeface="+mj-lt"/>
                <a:ea typeface="+mj-ea"/>
                <a:cs typeface="+mj-cs"/>
              </a:rPr>
              <a:t>The Managed Area</a:t>
            </a:r>
          </a:p>
        </p:txBody>
      </p:sp>
      <p:graphicFrame>
        <p:nvGraphicFramePr>
          <p:cNvPr id="30" name="Text Placeholder 2"/>
          <p:cNvGraphicFramePr/>
          <p:nvPr>
            <p:extLst>
              <p:ext uri="{D42A27DB-BD31-4B8C-83A1-F6EECF244321}">
                <p14:modId xmlns:p14="http://schemas.microsoft.com/office/powerpoint/2010/main" val="525853970"/>
              </p:ext>
            </p:extLst>
          </p:nvPr>
        </p:nvGraphicFramePr>
        <p:xfrm>
          <a:off x="642938" y="642938"/>
          <a:ext cx="6269037"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7299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5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gn on the side of a road&#10;&#10;Description generated with very high confidence">
            <a:extLst>
              <a:ext uri="{FF2B5EF4-FFF2-40B4-BE49-F238E27FC236}">
                <a16:creationId xmlns:a16="http://schemas.microsoft.com/office/drawing/2014/main" id="{03BDD03B-88B2-4B99-B8CB-2A6FF24377AD}"/>
              </a:ext>
            </a:extLst>
          </p:cNvPr>
          <p:cNvPicPr>
            <a:picLocks noChangeAspect="1"/>
          </p:cNvPicPr>
          <p:nvPr/>
        </p:nvPicPr>
        <p:blipFill rotWithShape="1">
          <a:blip r:embed="rId2"/>
          <a:srcRect t="1702" r="1" b="21764"/>
          <a:stretch/>
        </p:blipFill>
        <p:spPr>
          <a:xfrm>
            <a:off x="643467" y="643467"/>
            <a:ext cx="10905066" cy="5571066"/>
          </a:xfrm>
          <a:prstGeom prst="rect">
            <a:avLst/>
          </a:prstGeom>
        </p:spPr>
      </p:pic>
      <p:sp>
        <p:nvSpPr>
          <p:cNvPr id="12" name="Rectangle 11">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The attempted sexual assault happened near to the junction of Bridge Road and Czar Street in Holbeck. Picture: Google">
            <a:extLst>
              <a:ext uri="{FF2B5EF4-FFF2-40B4-BE49-F238E27FC236}">
                <a16:creationId xmlns:a16="http://schemas.microsoft.com/office/drawing/2014/main" id="{51B6C9C6-B7AD-45BD-A786-16665FFE260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385874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7" name="Content Placeholder 6">
            <a:extLst>
              <a:ext uri="{FF2B5EF4-FFF2-40B4-BE49-F238E27FC236}">
                <a16:creationId xmlns:a16="http://schemas.microsoft.com/office/drawing/2014/main" id="{72D0A826-031A-47AC-B089-4FFA4B8A5FA9}"/>
              </a:ext>
            </a:extLst>
          </p:cNvPr>
          <p:cNvPicPr>
            <a:picLocks noGrp="1" noChangeAspect="1"/>
          </p:cNvPicPr>
          <p:nvPr>
            <p:ph sz="half" idx="2"/>
          </p:nvPr>
        </p:nvPicPr>
        <p:blipFill rotWithShape="1">
          <a:blip r:embed="rId2"/>
          <a:srcRect l="17632" r="36930" b="-1"/>
          <a:stretch/>
        </p:blipFill>
        <p:spPr>
          <a:xfrm>
            <a:off x="20" y="10"/>
            <a:ext cx="4668233" cy="6857990"/>
          </a:xfrm>
          <a:prstGeom prst="rect">
            <a:avLst/>
          </a:prstGeom>
        </p:spPr>
      </p:pic>
      <p:grpSp>
        <p:nvGrpSpPr>
          <p:cNvPr id="21" name="Group 20">
            <a:extLst>
              <a:ext uri="{FF2B5EF4-FFF2-40B4-BE49-F238E27FC236}">
                <a16:creationId xmlns:a16="http://schemas.microsoft.com/office/drawing/2014/main" id="{B425EA03-D3F3-40BC-80FD-999E84AB664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973338" y="0"/>
            <a:ext cx="11218662" cy="6858000"/>
            <a:chOff x="0" y="0"/>
            <a:chExt cx="11218662" cy="6858000"/>
          </a:xfrm>
        </p:grpSpPr>
        <p:sp>
          <p:nvSpPr>
            <p:cNvPr id="22" name="Freeform 28">
              <a:extLst>
                <a:ext uri="{FF2B5EF4-FFF2-40B4-BE49-F238E27FC236}">
                  <a16:creationId xmlns:a16="http://schemas.microsoft.com/office/drawing/2014/main" id="{2B70B725-07B0-4EB9-A2D7-AE7B6CFFED37}"/>
                </a:ext>
              </a:extLst>
            </p:cNvPr>
            <p:cNvSpPr/>
            <p:nvPr>
              <p:extLst>
                <p:ext uri="{386F3935-93C4-4BCD-93E2-E3B085C9AB24}">
                  <p16:designElem xmlns:p16="http://schemas.microsoft.com/office/powerpoint/2015/main" val="1"/>
                </p:ext>
              </p:extLst>
            </p:nvPr>
          </p:nvSpPr>
          <p:spPr>
            <a:xfrm>
              <a:off x="1"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6">
              <a:extLst>
                <a:ext uri="{FF2B5EF4-FFF2-40B4-BE49-F238E27FC236}">
                  <a16:creationId xmlns:a16="http://schemas.microsoft.com/office/drawing/2014/main" id="{5B2C47C6-EA4D-46C3-8760-73C091352963}"/>
                </a:ext>
              </a:extLst>
            </p:cNvPr>
            <p:cNvSpPr/>
            <p:nvPr>
              <p:extLst>
                <p:ext uri="{386F3935-93C4-4BCD-93E2-E3B085C9AB24}">
                  <p16:designElem xmlns:p16="http://schemas.microsoft.com/office/powerpoint/2015/main" val="1"/>
                </p:ext>
              </p:extLst>
            </p:nvPr>
          </p:nvSpPr>
          <p:spPr>
            <a:xfrm>
              <a:off x="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EEB643D-0030-4811-9309-BA71A58F6E3D}"/>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sz="2100" dirty="0">
                <a:solidFill>
                  <a:schemeClr val="bg1"/>
                </a:solidFill>
              </a:rPr>
              <a:t/>
            </a:r>
            <a:br>
              <a:rPr lang="en-US" sz="2100" dirty="0">
                <a:solidFill>
                  <a:schemeClr val="bg1"/>
                </a:solidFill>
              </a:rPr>
            </a:br>
            <a:r>
              <a:rPr lang="en-US" sz="2000" dirty="0">
                <a:solidFill>
                  <a:schemeClr val="bg1"/>
                </a:solidFill>
              </a:rPr>
              <a:t>Sex in the city: Is Leeds ‘managed approach’ an innovation?</a:t>
            </a:r>
            <a:br>
              <a:rPr lang="en-US" sz="2000" dirty="0">
                <a:solidFill>
                  <a:schemeClr val="bg1"/>
                </a:solidFill>
              </a:rPr>
            </a:br>
            <a:endParaRPr lang="en-US" sz="2000" dirty="0">
              <a:solidFill>
                <a:schemeClr val="bg1"/>
              </a:solidFill>
            </a:endParaRPr>
          </a:p>
        </p:txBody>
      </p:sp>
      <p:sp>
        <p:nvSpPr>
          <p:cNvPr id="3" name="Content Placeholder 2">
            <a:extLst>
              <a:ext uri="{FF2B5EF4-FFF2-40B4-BE49-F238E27FC236}">
                <a16:creationId xmlns:a16="http://schemas.microsoft.com/office/drawing/2014/main" id="{AF9161FE-3716-48A8-8040-2AC00793EFF2}"/>
              </a:ext>
            </a:extLst>
          </p:cNvPr>
          <p:cNvSpPr>
            <a:spLocks noGrp="1"/>
          </p:cNvSpPr>
          <p:nvPr>
            <p:ph sz="half" idx="1"/>
          </p:nvPr>
        </p:nvSpPr>
        <p:spPr>
          <a:xfrm>
            <a:off x="4387515" y="1805651"/>
            <a:ext cx="7161017" cy="4371311"/>
          </a:xfrm>
        </p:spPr>
        <p:txBody>
          <a:bodyPr vert="horz" lIns="91440" tIns="45720" rIns="91440" bIns="45720" rtlCol="0">
            <a:normAutofit/>
          </a:bodyPr>
          <a:lstStyle/>
          <a:p>
            <a:r>
              <a:rPr lang="en-US" sz="2000" dirty="0">
                <a:solidFill>
                  <a:schemeClr val="bg1"/>
                </a:solidFill>
              </a:rPr>
              <a:t>A key outcome has been improved relationships between sex workers and the police </a:t>
            </a:r>
          </a:p>
          <a:p>
            <a:r>
              <a:rPr lang="en-US" sz="2000" dirty="0">
                <a:solidFill>
                  <a:schemeClr val="bg1"/>
                </a:solidFill>
              </a:rPr>
              <a:t>This is both the policy on non arresting and particularly the role of the Sex Work Liaison Officer dedicated to the protection of sex workers. </a:t>
            </a:r>
          </a:p>
          <a:p>
            <a:r>
              <a:rPr lang="en-US" sz="2000" dirty="0">
                <a:solidFill>
                  <a:schemeClr val="bg1"/>
                </a:solidFill>
              </a:rPr>
              <a:t>There have been reduced enforcement activities in the whole area as the police focus on welfare and protection based policing. </a:t>
            </a:r>
          </a:p>
          <a:p>
            <a:r>
              <a:rPr lang="en-US" sz="2000" dirty="0">
                <a:solidFill>
                  <a:schemeClr val="bg1"/>
                </a:solidFill>
              </a:rPr>
              <a:t>Sex workers feel there has been a reduction in police presence generally in the MA leading to less improvements in feelings about safety as fear of crime and violence remain high. </a:t>
            </a:r>
          </a:p>
        </p:txBody>
      </p:sp>
    </p:spTree>
    <p:extLst>
      <p:ext uri="{BB962C8B-B14F-4D97-AF65-F5344CB8AC3E}">
        <p14:creationId xmlns:p14="http://schemas.microsoft.com/office/powerpoint/2010/main" val="163009497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Content Placeholder 5" descr="A screenshot of a cell phone&#10;&#10;Description generated with very high confidence">
            <a:extLst>
              <a:ext uri="{FF2B5EF4-FFF2-40B4-BE49-F238E27FC236}">
                <a16:creationId xmlns:a16="http://schemas.microsoft.com/office/drawing/2014/main" id="{A25C5CBD-E25C-4579-9EDA-7FF036EFED5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461"/>
          <a:stretch/>
        </p:blipFill>
        <p:spPr>
          <a:xfrm>
            <a:off x="20" y="10"/>
            <a:ext cx="4635571" cy="6857990"/>
          </a:xfrm>
          <a:prstGeom prst="rect">
            <a:avLst/>
          </a:prstGeom>
          <a:effectLst/>
        </p:spPr>
      </p:pic>
      <p:cxnSp>
        <p:nvCxnSpPr>
          <p:cNvPr id="22" name="Straight Connector 12">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623F3A"/>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2C800D-994C-4BDA-B47D-463CB52A37EE}"/>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Ugly Mugs</a:t>
            </a:r>
          </a:p>
        </p:txBody>
      </p:sp>
      <p:sp>
        <p:nvSpPr>
          <p:cNvPr id="3" name="Content Placeholder 2">
            <a:extLst>
              <a:ext uri="{FF2B5EF4-FFF2-40B4-BE49-F238E27FC236}">
                <a16:creationId xmlns:a16="http://schemas.microsoft.com/office/drawing/2014/main" id="{4AA48041-74EC-49C4-9777-562381090451}"/>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000"/>
              <a:t>The second main outcome has been significant evidence of increased Ugly Mug reporting</a:t>
            </a:r>
          </a:p>
          <a:p>
            <a:r>
              <a:rPr lang="en-US" sz="2000"/>
              <a:t>From 1st April 2014 up until March 31st 2015, 73 reports of which only 4% were not shared at all. </a:t>
            </a:r>
          </a:p>
          <a:p>
            <a:r>
              <a:rPr lang="en-US" sz="2000"/>
              <a:t>A further 46% were shared anonymously and an increase to 50% were reported with full details to the police. </a:t>
            </a:r>
          </a:p>
          <a:p>
            <a:r>
              <a:rPr lang="en-US" sz="2000"/>
              <a:t>In first quarter of 2015/2016 100% of ugly mugs reports made were formally reported to the police. </a:t>
            </a:r>
          </a:p>
        </p:txBody>
      </p:sp>
    </p:spTree>
    <p:extLst>
      <p:ext uri="{BB962C8B-B14F-4D97-AF65-F5344CB8AC3E}">
        <p14:creationId xmlns:p14="http://schemas.microsoft.com/office/powerpoint/2010/main" val="133195809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7" name="Rectangle 16">
            <a:extLst>
              <a:ext uri="{FF2B5EF4-FFF2-40B4-BE49-F238E27FC236}">
                <a16:creationId xmlns:a16="http://schemas.microsoft.com/office/drawing/2014/main" id="{F88DA1F7-243F-4238-B2E5-D9BC0A53C2D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rgbClr val="613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A7FC5E3B-10AB-47E5-A8FC-14E8B42CE5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131819"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C2ED195-355F-4D1A-920B-A4DCC9055277}"/>
              </a:ext>
            </a:extLst>
          </p:cNvPr>
          <p:cNvPicPr>
            <a:picLocks noChangeAspect="1"/>
          </p:cNvPicPr>
          <p:nvPr/>
        </p:nvPicPr>
        <p:blipFill>
          <a:blip r:embed="rId2"/>
          <a:stretch>
            <a:fillRect/>
          </a:stretch>
        </p:blipFill>
        <p:spPr>
          <a:xfrm rot="10800000" flipH="1" flipV="1">
            <a:off x="1442127" y="803049"/>
            <a:ext cx="1243407" cy="1635351"/>
          </a:xfrm>
          <a:prstGeom prst="rect">
            <a:avLst/>
          </a:prstGeom>
          <a:effectLst/>
        </p:spPr>
      </p:pic>
      <p:pic>
        <p:nvPicPr>
          <p:cNvPr id="6" name="Content Placeholder 5">
            <a:extLst>
              <a:ext uri="{FF2B5EF4-FFF2-40B4-BE49-F238E27FC236}">
                <a16:creationId xmlns:a16="http://schemas.microsoft.com/office/drawing/2014/main" id="{434D1F54-D53D-4FF8-B9BA-624E9685AED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4672" y="4580777"/>
            <a:ext cx="2518317" cy="1051397"/>
          </a:xfrm>
          <a:prstGeom prst="rect">
            <a:avLst/>
          </a:prstGeom>
        </p:spPr>
      </p:pic>
      <p:pic>
        <p:nvPicPr>
          <p:cNvPr id="10" name="Picture 9">
            <a:extLst>
              <a:ext uri="{FF2B5EF4-FFF2-40B4-BE49-F238E27FC236}">
                <a16:creationId xmlns:a16="http://schemas.microsoft.com/office/drawing/2014/main" id="{6BE6CB6F-DBF2-4B06-92B2-D0A2133ED1A4}"/>
              </a:ext>
            </a:extLst>
          </p:cNvPr>
          <p:cNvPicPr>
            <a:picLocks noChangeAspect="1"/>
          </p:cNvPicPr>
          <p:nvPr/>
        </p:nvPicPr>
        <p:blipFill>
          <a:blip r:embed="rId4"/>
          <a:stretch>
            <a:fillRect/>
          </a:stretch>
        </p:blipFill>
        <p:spPr>
          <a:xfrm>
            <a:off x="865173" y="2558128"/>
            <a:ext cx="2397314" cy="1594214"/>
          </a:xfrm>
          <a:prstGeom prst="rect">
            <a:avLst/>
          </a:prstGeom>
        </p:spPr>
      </p:pic>
      <p:sp>
        <p:nvSpPr>
          <p:cNvPr id="7" name="AutoShape 2" descr="Image result for joanna project leeds">
            <a:extLst>
              <a:ext uri="{FF2B5EF4-FFF2-40B4-BE49-F238E27FC236}">
                <a16:creationId xmlns:a16="http://schemas.microsoft.com/office/drawing/2014/main" id="{7F996479-0413-4D11-B373-9AEA62407CE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joanna project leeds">
            <a:extLst>
              <a:ext uri="{FF2B5EF4-FFF2-40B4-BE49-F238E27FC236}">
                <a16:creationId xmlns:a16="http://schemas.microsoft.com/office/drawing/2014/main" id="{E847CE45-AD65-4BE2-882E-4E474001FE2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0130CBEE-CB4E-4807-A8F9-49FB6120402F}"/>
              </a:ext>
            </a:extLst>
          </p:cNvPr>
          <p:cNvSpPr>
            <a:spLocks noGrp="1"/>
          </p:cNvSpPr>
          <p:nvPr>
            <p:ph type="title"/>
          </p:nvPr>
        </p:nvSpPr>
        <p:spPr>
          <a:xfrm>
            <a:off x="4636008" y="629266"/>
            <a:ext cx="6903720" cy="1676603"/>
          </a:xfrm>
        </p:spPr>
        <p:txBody>
          <a:bodyPr vert="horz" lIns="91440" tIns="45720" rIns="91440" bIns="45720" rtlCol="0" anchor="ctr">
            <a:normAutofit/>
          </a:bodyPr>
          <a:lstStyle/>
          <a:p>
            <a:r>
              <a:rPr lang="en-US" sz="3200" dirty="0"/>
              <a:t>Services supporting sex workers</a:t>
            </a:r>
          </a:p>
        </p:txBody>
      </p:sp>
      <p:sp>
        <p:nvSpPr>
          <p:cNvPr id="3" name="Content Placeholder 2">
            <a:extLst>
              <a:ext uri="{FF2B5EF4-FFF2-40B4-BE49-F238E27FC236}">
                <a16:creationId xmlns:a16="http://schemas.microsoft.com/office/drawing/2014/main" id="{D1A9AFBE-3371-4B83-B354-6944FA6989D7}"/>
              </a:ext>
            </a:extLst>
          </p:cNvPr>
          <p:cNvSpPr>
            <a:spLocks noGrp="1"/>
          </p:cNvSpPr>
          <p:nvPr>
            <p:ph sz="half" idx="1"/>
          </p:nvPr>
        </p:nvSpPr>
        <p:spPr>
          <a:xfrm>
            <a:off x="4636007" y="2438400"/>
            <a:ext cx="6903721" cy="3785419"/>
          </a:xfrm>
        </p:spPr>
        <p:txBody>
          <a:bodyPr vert="horz" lIns="91440" tIns="45720" rIns="91440" bIns="45720" rtlCol="0">
            <a:normAutofit/>
          </a:bodyPr>
          <a:lstStyle/>
          <a:p>
            <a:r>
              <a:rPr lang="en-US" sz="2000"/>
              <a:t>Outreach workers from across the third sector and statutory services evaluated that there has been increased access to services and higher take up of social and health care interventions</a:t>
            </a:r>
          </a:p>
          <a:p>
            <a:r>
              <a:rPr lang="en-US" sz="2000"/>
              <a:t>Greater engagement with outreach in the MA than previously. </a:t>
            </a:r>
          </a:p>
          <a:p>
            <a:r>
              <a:rPr lang="en-US" sz="2000"/>
              <a:t>The Sex Work Liaison Officer acts as an excellent communication point for messages to be given to women who are transient and difficult to contact. </a:t>
            </a:r>
          </a:p>
          <a:p>
            <a:r>
              <a:rPr lang="en-US" sz="2000"/>
              <a:t>Greater awareness of the emergent needs of migrant women in street sex work. </a:t>
            </a:r>
          </a:p>
        </p:txBody>
      </p:sp>
    </p:spTree>
    <p:extLst>
      <p:ext uri="{BB962C8B-B14F-4D97-AF65-F5344CB8AC3E}">
        <p14:creationId xmlns:p14="http://schemas.microsoft.com/office/powerpoint/2010/main" val="70828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2123</TotalTime>
  <Words>753</Words>
  <Application>Microsoft Office PowerPoint</Application>
  <PresentationFormat>Widescreen</PresentationFormat>
  <Paragraphs>45</Paragraphs>
  <Slides>13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Arial Black</vt:lpstr>
      <vt:lpstr>Calibri</vt:lpstr>
      <vt:lpstr>Calibri Light</vt:lpstr>
      <vt:lpstr>Proxima Nova</vt:lpstr>
      <vt:lpstr>1_spearmint</vt:lpstr>
      <vt:lpstr>2_Office Theme</vt:lpstr>
      <vt:lpstr>sex work, legislation and the managed area</vt:lpstr>
      <vt:lpstr>Leeds- an innovative approach</vt:lpstr>
      <vt:lpstr>Why?  To improve:</vt:lpstr>
      <vt:lpstr>PowerPoint Presentation</vt:lpstr>
      <vt:lpstr>The Managed Area</vt:lpstr>
      <vt:lpstr>PowerPoint Presentation</vt:lpstr>
      <vt:lpstr> Sex in the city: Is Leeds ‘managed approach’ an innovation? </vt:lpstr>
      <vt:lpstr>Ugly Mugs</vt:lpstr>
      <vt:lpstr>Services supporting sex workers</vt:lpstr>
      <vt:lpstr>Voices of the sex workers</vt:lpstr>
      <vt:lpstr>What about the residents?</vt:lpstr>
      <vt:lpstr>Save Our Eyes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sandham</dc:creator>
  <cp:lastModifiedBy>Clark, Lucy</cp:lastModifiedBy>
  <cp:revision>115</cp:revision>
  <dcterms:created xsi:type="dcterms:W3CDTF">2017-06-07T10:08:17Z</dcterms:created>
  <dcterms:modified xsi:type="dcterms:W3CDTF">2019-02-26T13:24:01Z</dcterms:modified>
</cp:coreProperties>
</file>