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theme/themeOverride1.xml" ContentType="application/vnd.openxmlformats-officedocument.themeOverride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6" r:id="rId3"/>
    <p:sldId id="301" r:id="rId4"/>
    <p:sldId id="267" r:id="rId5"/>
    <p:sldId id="281" r:id="rId6"/>
    <p:sldId id="300" r:id="rId7"/>
    <p:sldId id="302" r:id="rId8"/>
    <p:sldId id="283" r:id="rId9"/>
    <p:sldId id="282" r:id="rId10"/>
    <p:sldId id="286" r:id="rId11"/>
    <p:sldId id="299" r:id="rId12"/>
    <p:sldId id="294" r:id="rId13"/>
    <p:sldId id="293" r:id="rId14"/>
    <p:sldId id="277" r:id="rId15"/>
    <p:sldId id="296" r:id="rId16"/>
    <p:sldId id="269" r:id="rId17"/>
    <p:sldId id="272" r:id="rId18"/>
    <p:sldId id="273" r:id="rId19"/>
    <p:sldId id="29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174D"/>
    <a:srgbClr val="CC0099"/>
    <a:srgbClr val="3399FF"/>
    <a:srgbClr val="FF9933"/>
    <a:srgbClr val="FFFF99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16" autoAdjust="0"/>
    <p:restoredTop sz="61641" autoAdjust="0"/>
  </p:normalViewPr>
  <p:slideViewPr>
    <p:cSldViewPr>
      <p:cViewPr>
        <p:scale>
          <a:sx n="71" d="100"/>
          <a:sy n="71" d="100"/>
        </p:scale>
        <p:origin x="-293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acoc01\AppData\Local\Microsoft\Windows\Temporary%20Internet%20Files\Content.IE5\946PKFAV\Book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c1-data14\home14\LIS\2_LIS_Departmental_PS\LLI\Teams\Specialist%20Services%20Team_LL_JH\Disability%20and%20Dyslexia\conference\Year%20on%20year%20comparison%20for%20conferenc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cc1-data14\home14\LIS\2_LIS_Departmental_PS\LLI\Teams\Specialist%20Services%20Team_LL_JH\Disability%20and%20Dyslexia\conference\Year%20on%20year%20comparison%20for%20conferenc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Chart%20in%20Microsoft%20PowerPoint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cc1-data14\home14\LIS\2_LIS_Departmental_PS\LLI\Teams\Specialist%20Services%20Team_LL_JH\Disability%20and%20Dyslexia\conference\Year%20on%20year%20comparison%20for%20conferenc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544317758230444E-2"/>
          <c:y val="2.5078861669881086E-2"/>
          <c:w val="0.9464324752446861"/>
          <c:h val="0.900709528557789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[Book1.xlsx]Sheet1!$A$2</c:f>
              <c:strCache>
                <c:ptCount val="1"/>
                <c:pt idx="0">
                  <c:v>Visually Impaired</c:v>
                </c:pt>
              </c:strCache>
            </c:strRef>
          </c:tx>
          <c:spPr>
            <a:solidFill>
              <a:srgbClr val="FF9933"/>
            </a:solidFill>
          </c:spPr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[Book1.xlsx]Sheet1!$B$1:$G$1</c:f>
              <c:strCach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 (so far)</c:v>
                </c:pt>
              </c:strCache>
            </c:strRef>
          </c:cat>
          <c:val>
            <c:numRef>
              <c:f>[Book1.xlsx]Sheet1!$B$2:$G$2</c:f>
              <c:numCache>
                <c:formatCode>General</c:formatCode>
                <c:ptCount val="6"/>
                <c:pt idx="0">
                  <c:v>1</c:v>
                </c:pt>
                <c:pt idx="1">
                  <c:v>6</c:v>
                </c:pt>
                <c:pt idx="2">
                  <c:v>3</c:v>
                </c:pt>
                <c:pt idx="3">
                  <c:v>7</c:v>
                </c:pt>
                <c:pt idx="4">
                  <c:v>15</c:v>
                </c:pt>
                <c:pt idx="5">
                  <c:v>6</c:v>
                </c:pt>
              </c:numCache>
            </c:numRef>
          </c:val>
        </c:ser>
        <c:ser>
          <c:idx val="1"/>
          <c:order val="1"/>
          <c:tx>
            <c:strRef>
              <c:f>[Book1.xlsx]Sheet1!$A$3</c:f>
              <c:strCache>
                <c:ptCount val="1"/>
                <c:pt idx="0">
                  <c:v>Mobility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[Book1.xlsx]Sheet1!$B$1:$G$1</c:f>
              <c:strCach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 (so far)</c:v>
                </c:pt>
              </c:strCache>
            </c:strRef>
          </c:cat>
          <c:val>
            <c:numRef>
              <c:f>[Book1.xlsx]Sheet1!$B$3:$G$3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2</c:v>
                </c:pt>
                <c:pt idx="4">
                  <c:v>9</c:v>
                </c:pt>
                <c:pt idx="5">
                  <c:v>1</c:v>
                </c:pt>
              </c:numCache>
            </c:numRef>
          </c:val>
        </c:ser>
        <c:ser>
          <c:idx val="2"/>
          <c:order val="2"/>
          <c:tx>
            <c:strRef>
              <c:f>[Book1.xlsx]Sheet1!$A$4</c:f>
              <c:strCache>
                <c:ptCount val="1"/>
                <c:pt idx="0">
                  <c:v>Autism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[Book1.xlsx]Sheet1!$B$1:$G$1</c:f>
              <c:strCach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 (so far)</c:v>
                </c:pt>
              </c:strCache>
            </c:strRef>
          </c:cat>
          <c:val>
            <c:numRef>
              <c:f>[Book1.xlsx]Sheet1!$B$4:$G$4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[Book1.xlsx]Sheet1!$A$5</c:f>
              <c:strCache>
                <c:ptCount val="1"/>
                <c:pt idx="0">
                  <c:v>Dyslexia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[Book1.xlsx]Sheet1!$B$1:$G$1</c:f>
              <c:strCach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 (so far)</c:v>
                </c:pt>
              </c:strCache>
            </c:strRef>
          </c:cat>
          <c:val>
            <c:numRef>
              <c:f>[Book1.xlsx]Sheet1!$B$5:$G$5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0884736"/>
        <c:axId val="110886272"/>
      </c:barChart>
      <c:catAx>
        <c:axId val="1108847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 b="1" i="0" baseline="0"/>
            </a:pPr>
            <a:endParaRPr lang="en-US"/>
          </a:p>
        </c:txPr>
        <c:crossAx val="110886272"/>
        <c:crosses val="autoZero"/>
        <c:auto val="1"/>
        <c:lblAlgn val="ctr"/>
        <c:lblOffset val="100"/>
        <c:noMultiLvlLbl val="0"/>
      </c:catAx>
      <c:valAx>
        <c:axId val="1108862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 i="0" baseline="0"/>
            </a:pPr>
            <a:endParaRPr lang="en-US"/>
          </a:p>
        </c:txPr>
        <c:crossAx val="110884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5.3838327999397917E-2"/>
          <c:y val="2.4960374773173352E-2"/>
          <c:w val="0.36314143858567688"/>
          <c:h val="0.35520383566513791"/>
        </c:manualLayout>
      </c:layout>
      <c:overlay val="1"/>
      <c:spPr>
        <a:solidFill>
          <a:schemeClr val="accent6">
            <a:lumMod val="20000"/>
            <a:lumOff val="80000"/>
          </a:schemeClr>
        </a:solidFill>
        <a:ln>
          <a:solidFill>
            <a:srgbClr val="7030A0"/>
          </a:solidFill>
        </a:ln>
      </c:spPr>
      <c:txPr>
        <a:bodyPr/>
        <a:lstStyle/>
        <a:p>
          <a:pPr>
            <a:defRPr sz="2400" b="1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2.7381274148490394E-2"/>
          <c:w val="0.99228395061728392"/>
          <c:h val="0.827812945717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sz="1800" b="1" i="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'Alt formats'!$Q$1:$U$1</c:f>
              <c:strCache>
                <c:ptCount val="5"/>
                <c:pt idx="0">
                  <c:v>2008/09</c:v>
                </c:pt>
                <c:pt idx="1">
                  <c:v>2009/10</c:v>
                </c:pt>
                <c:pt idx="2">
                  <c:v>2010/11</c:v>
                </c:pt>
                <c:pt idx="3">
                  <c:v>2011/12</c:v>
                </c:pt>
                <c:pt idx="4">
                  <c:v>2012/13 
1 term</c:v>
                </c:pt>
              </c:strCache>
            </c:strRef>
          </c:cat>
          <c:val>
            <c:numRef>
              <c:f>'Alt formats'!$Q$2:$U$2</c:f>
              <c:numCache>
                <c:formatCode>General</c:formatCode>
                <c:ptCount val="5"/>
                <c:pt idx="0">
                  <c:v>30</c:v>
                </c:pt>
                <c:pt idx="1">
                  <c:v>78</c:v>
                </c:pt>
                <c:pt idx="2">
                  <c:v>200</c:v>
                </c:pt>
                <c:pt idx="3">
                  <c:v>505</c:v>
                </c:pt>
                <c:pt idx="4">
                  <c:v>258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3825280"/>
        <c:axId val="113826816"/>
      </c:barChart>
      <c:catAx>
        <c:axId val="1138252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 b="1" i="0" baseline="0"/>
            </a:pPr>
            <a:endParaRPr lang="en-US"/>
          </a:p>
        </c:txPr>
        <c:crossAx val="113826816"/>
        <c:crosses val="autoZero"/>
        <c:auto val="1"/>
        <c:lblAlgn val="ctr"/>
        <c:lblOffset val="100"/>
        <c:noMultiLvlLbl val="0"/>
      </c:catAx>
      <c:valAx>
        <c:axId val="11382681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138252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dirty="0" smtClean="0"/>
              <a:t>Alt format Requests</a:t>
            </a:r>
            <a:endParaRPr lang="en-GB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2008/09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No. of requests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2009/10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No. of requests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70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2010/11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No. of requests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175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2011/12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No. of requests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307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2012/13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No. of requests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398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386240"/>
        <c:axId val="7387776"/>
      </c:barChart>
      <c:catAx>
        <c:axId val="7386240"/>
        <c:scaling>
          <c:orientation val="minMax"/>
        </c:scaling>
        <c:delete val="0"/>
        <c:axPos val="b"/>
        <c:majorTickMark val="none"/>
        <c:minorTickMark val="none"/>
        <c:tickLblPos val="nextTo"/>
        <c:crossAx val="7387776"/>
        <c:crosses val="autoZero"/>
        <c:auto val="1"/>
        <c:lblAlgn val="ctr"/>
        <c:lblOffset val="100"/>
        <c:noMultiLvlLbl val="0"/>
      </c:catAx>
      <c:valAx>
        <c:axId val="73877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38624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Results of requests to publishers</a:t>
            </a: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File Supplied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2008/08</c:v>
                </c:pt>
                <c:pt idx="1">
                  <c:v>2009/10</c:v>
                </c:pt>
                <c:pt idx="2">
                  <c:v>2010/11</c:v>
                </c:pt>
                <c:pt idx="3">
                  <c:v>2011/12</c:v>
                </c:pt>
                <c:pt idx="4">
                  <c:v>2012/13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22</c:v>
                </c:pt>
                <c:pt idx="1">
                  <c:v>43</c:v>
                </c:pt>
                <c:pt idx="2">
                  <c:v>122</c:v>
                </c:pt>
                <c:pt idx="3">
                  <c:v>233</c:v>
                </c:pt>
                <c:pt idx="4">
                  <c:v>322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 File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2008/08</c:v>
                </c:pt>
                <c:pt idx="1">
                  <c:v>2009/10</c:v>
                </c:pt>
                <c:pt idx="2">
                  <c:v>2010/11</c:v>
                </c:pt>
                <c:pt idx="3">
                  <c:v>2011/12</c:v>
                </c:pt>
                <c:pt idx="4">
                  <c:v>2012/13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</c:v>
                </c:pt>
                <c:pt idx="1">
                  <c:v>27</c:v>
                </c:pt>
                <c:pt idx="2">
                  <c:v>53</c:v>
                </c:pt>
                <c:pt idx="3">
                  <c:v>74</c:v>
                </c:pt>
                <c:pt idx="4">
                  <c:v>76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9452160"/>
        <c:axId val="9466240"/>
      </c:barChart>
      <c:catAx>
        <c:axId val="9452160"/>
        <c:scaling>
          <c:orientation val="minMax"/>
        </c:scaling>
        <c:delete val="0"/>
        <c:axPos val="b"/>
        <c:majorTickMark val="none"/>
        <c:minorTickMark val="none"/>
        <c:tickLblPos val="nextTo"/>
        <c:crossAx val="9466240"/>
        <c:crosses val="autoZero"/>
        <c:auto val="1"/>
        <c:lblAlgn val="ctr"/>
        <c:lblOffset val="100"/>
        <c:noMultiLvlLbl val="0"/>
      </c:catAx>
      <c:valAx>
        <c:axId val="94662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45216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8.1649789141885976E-2"/>
          <c:y val="4.0451656165187991E-2"/>
          <c:w val="0.88460074684080092"/>
          <c:h val="0.8676514117479010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'conf stats n charts'!$A$72</c:f>
              <c:strCache>
                <c:ptCount val="1"/>
                <c:pt idx="0">
                  <c:v>Accessible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'conf stats n charts'!$B$71:$E$71</c:f>
              <c:strCache>
                <c:ptCount val="4"/>
                <c:pt idx="0">
                  <c:v>2008/09</c:v>
                </c:pt>
                <c:pt idx="1">
                  <c:v>2009/10</c:v>
                </c:pt>
                <c:pt idx="2">
                  <c:v>2010/11</c:v>
                </c:pt>
                <c:pt idx="3">
                  <c:v>2011/12</c:v>
                </c:pt>
              </c:strCache>
            </c:strRef>
          </c:cat>
          <c:val>
            <c:numRef>
              <c:f>'conf stats n charts'!$B$72:$E$72</c:f>
              <c:numCache>
                <c:formatCode>General</c:formatCode>
                <c:ptCount val="4"/>
                <c:pt idx="0">
                  <c:v>22</c:v>
                </c:pt>
                <c:pt idx="1">
                  <c:v>41</c:v>
                </c:pt>
                <c:pt idx="2">
                  <c:v>119</c:v>
                </c:pt>
                <c:pt idx="3">
                  <c:v>218</c:v>
                </c:pt>
              </c:numCache>
            </c:numRef>
          </c:val>
        </c:ser>
        <c:ser>
          <c:idx val="1"/>
          <c:order val="1"/>
          <c:tx>
            <c:strRef>
              <c:f>'conf stats n charts'!$A$73</c:f>
              <c:strCache>
                <c:ptCount val="1"/>
                <c:pt idx="0">
                  <c:v>Not accessible &amp; reformatted</c:v>
                </c:pt>
              </c:strCache>
            </c:strRef>
          </c:tx>
          <c:spPr>
            <a:solidFill>
              <a:srgbClr val="CC0099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4.2832542415922041E-2"/>
                </c:manualLayout>
              </c:layout>
              <c:spPr>
                <a:solidFill>
                  <a:srgbClr val="CC0099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b="1">
                      <a:solidFill>
                        <a:schemeClr val="bg1">
                          <a:lumMod val="95000"/>
                        </a:schemeClr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3727923710955895E-3"/>
                  <c:y val="-4.535210373450569E-2"/>
                </c:manualLayout>
              </c:layout>
              <c:spPr>
                <a:solidFill>
                  <a:srgbClr val="CC0099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b="1">
                      <a:solidFill>
                        <a:schemeClr val="bg1">
                          <a:lumMod val="95000"/>
                        </a:schemeClr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9151949140637265E-3"/>
                  <c:y val="-4.535210373450569E-2"/>
                </c:manualLayout>
              </c:layout>
              <c:spPr>
                <a:solidFill>
                  <a:srgbClr val="CC0099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b="1">
                      <a:solidFill>
                        <a:schemeClr val="bg1">
                          <a:lumMod val="95000"/>
                        </a:schemeClr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'conf stats n charts'!$B$71:$E$71</c:f>
              <c:strCache>
                <c:ptCount val="4"/>
                <c:pt idx="0">
                  <c:v>2008/09</c:v>
                </c:pt>
                <c:pt idx="1">
                  <c:v>2009/10</c:v>
                </c:pt>
                <c:pt idx="2">
                  <c:v>2010/11</c:v>
                </c:pt>
                <c:pt idx="3">
                  <c:v>2011/12</c:v>
                </c:pt>
              </c:strCache>
            </c:strRef>
          </c:cat>
          <c:val>
            <c:numRef>
              <c:f>'conf stats n charts'!$B$73:$E$73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8759424"/>
        <c:axId val="118760960"/>
      </c:barChart>
      <c:catAx>
        <c:axId val="1187594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18760960"/>
        <c:crosses val="autoZero"/>
        <c:auto val="1"/>
        <c:lblAlgn val="ctr"/>
        <c:lblOffset val="100"/>
        <c:noMultiLvlLbl val="0"/>
      </c:catAx>
      <c:valAx>
        <c:axId val="118760960"/>
        <c:scaling>
          <c:orientation val="minMax"/>
          <c:max val="2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187594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2946591792831106E-2"/>
          <c:y val="1.604749396185812E-2"/>
          <c:w val="0.58472118800390405"/>
          <c:h val="0.2421332941697498"/>
        </c:manualLayout>
      </c:layout>
      <c:overlay val="0"/>
      <c:spPr>
        <a:solidFill>
          <a:schemeClr val="accent6">
            <a:lumMod val="20000"/>
            <a:lumOff val="80000"/>
          </a:schemeClr>
        </a:solidFill>
        <a:ln>
          <a:solidFill>
            <a:srgbClr val="7030A0"/>
          </a:solidFill>
        </a:ln>
      </c:spPr>
      <c:txPr>
        <a:bodyPr/>
        <a:lstStyle/>
        <a:p>
          <a:pPr>
            <a:defRPr sz="24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351733645756529E-2"/>
          <c:y val="3.3349112615937614E-2"/>
          <c:w val="0.88752297724495255"/>
          <c:h val="0.8836418607506798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'[Chart in Microsoft PowerPoint]conf stats n charts'!$A$56</c:f>
              <c:strCache>
                <c:ptCount val="1"/>
                <c:pt idx="0">
                  <c:v>Licence to scan</c:v>
                </c:pt>
              </c:strCache>
            </c:strRef>
          </c:tx>
          <c:spPr>
            <a:solidFill>
              <a:srgbClr val="3399FF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in Microsoft PowerPoint]conf stats n charts'!$B$55:$E$55</c:f>
              <c:strCache>
                <c:ptCount val="4"/>
                <c:pt idx="0">
                  <c:v>2008/09</c:v>
                </c:pt>
                <c:pt idx="1">
                  <c:v>2009/10</c:v>
                </c:pt>
                <c:pt idx="2">
                  <c:v>2010/11</c:v>
                </c:pt>
                <c:pt idx="3">
                  <c:v>2011/12</c:v>
                </c:pt>
              </c:strCache>
            </c:strRef>
          </c:cat>
          <c:val>
            <c:numRef>
              <c:f>'[Chart in Microsoft PowerPoint]conf stats n charts'!$B$56:$E$56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23</c:v>
                </c:pt>
                <c:pt idx="3">
                  <c:v>26</c:v>
                </c:pt>
              </c:numCache>
            </c:numRef>
          </c:val>
        </c:ser>
        <c:ser>
          <c:idx val="1"/>
          <c:order val="1"/>
          <c:tx>
            <c:strRef>
              <c:f>'[Chart in Microsoft PowerPoint]conf stats n charts'!$A$57</c:f>
              <c:strCache>
                <c:ptCount val="1"/>
                <c:pt idx="0">
                  <c:v>No reply from publisher</c:v>
                </c:pt>
              </c:strCache>
            </c:strRef>
          </c:tx>
          <c:spPr>
            <a:solidFill>
              <a:srgbClr val="CC0099"/>
            </a:solidFill>
          </c:spPr>
          <c:invertIfNegative val="0"/>
          <c:dLbls>
            <c:dLbl>
              <c:idx val="0"/>
              <c:layout>
                <c:manualLayout>
                  <c:x val="-4.4839650584963253E-3"/>
                  <c:y val="-4.873321547127845E-2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en-US" dirty="0">
                        <a:solidFill>
                          <a:schemeClr val="bg1"/>
                        </a:solidFill>
                      </a:rPr>
                      <a:t>1</a:t>
                    </a:r>
                  </a:p>
                </c:rich>
              </c:tx>
              <c:spPr>
                <a:solidFill>
                  <a:srgbClr val="CC0099"/>
                </a:solidFill>
                <a:ln>
                  <a:solidFill>
                    <a:schemeClr val="tx1"/>
                  </a:solidFill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in Microsoft PowerPoint]conf stats n charts'!$B$55:$E$55</c:f>
              <c:strCache>
                <c:ptCount val="4"/>
                <c:pt idx="0">
                  <c:v>2008/09</c:v>
                </c:pt>
                <c:pt idx="1">
                  <c:v>2009/10</c:v>
                </c:pt>
                <c:pt idx="2">
                  <c:v>2010/11</c:v>
                </c:pt>
                <c:pt idx="3">
                  <c:v>2011/12</c:v>
                </c:pt>
              </c:strCache>
            </c:strRef>
          </c:cat>
          <c:val>
            <c:numRef>
              <c:f>'[Chart in Microsoft PowerPoint]conf stats n charts'!$B$57:$E$57</c:f>
              <c:numCache>
                <c:formatCode>General</c:formatCode>
                <c:ptCount val="4"/>
                <c:pt idx="0">
                  <c:v>1</c:v>
                </c:pt>
                <c:pt idx="1">
                  <c:v>10</c:v>
                </c:pt>
                <c:pt idx="2">
                  <c:v>12</c:v>
                </c:pt>
                <c:pt idx="3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8814208"/>
        <c:axId val="118815744"/>
      </c:barChart>
      <c:catAx>
        <c:axId val="1188142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18815744"/>
        <c:crosses val="autoZero"/>
        <c:auto val="1"/>
        <c:lblAlgn val="ctr"/>
        <c:lblOffset val="100"/>
        <c:noMultiLvlLbl val="0"/>
      </c:catAx>
      <c:valAx>
        <c:axId val="118815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188142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6.4488010915960847E-2"/>
          <c:y val="2.616052728153077E-2"/>
          <c:w val="0.48002016400713571"/>
          <c:h val="0.23883217494561554"/>
        </c:manualLayout>
      </c:layout>
      <c:overlay val="0"/>
      <c:spPr>
        <a:solidFill>
          <a:schemeClr val="accent6">
            <a:lumMod val="20000"/>
            <a:lumOff val="80000"/>
          </a:schemeClr>
        </a:solidFill>
        <a:ln>
          <a:solidFill>
            <a:srgbClr val="7030A0"/>
          </a:solidFill>
        </a:ln>
      </c:spPr>
      <c:txPr>
        <a:bodyPr/>
        <a:lstStyle/>
        <a:p>
          <a:pPr>
            <a:defRPr sz="24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4.2560336138827419E-2"/>
          <c:y val="1.5894515304751083E-2"/>
          <c:w val="0.92529458688774324"/>
          <c:h val="0.90125671520368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'conf stats n charts'!$A$77</c:f>
              <c:strCache>
                <c:ptCount val="1"/>
                <c:pt idx="0">
                  <c:v>PDF available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'conf stats n charts'!$B$76:$E$76</c:f>
              <c:strCache>
                <c:ptCount val="4"/>
                <c:pt idx="0">
                  <c:v>2008/09</c:v>
                </c:pt>
                <c:pt idx="1">
                  <c:v>2009/10</c:v>
                </c:pt>
                <c:pt idx="2">
                  <c:v>2010/11</c:v>
                </c:pt>
                <c:pt idx="3">
                  <c:v>2011/12</c:v>
                </c:pt>
              </c:strCache>
            </c:strRef>
          </c:cat>
          <c:val>
            <c:numRef>
              <c:f>'conf stats n charts'!$B$77:$E$77</c:f>
              <c:numCache>
                <c:formatCode>General</c:formatCode>
                <c:ptCount val="4"/>
                <c:pt idx="0">
                  <c:v>22</c:v>
                </c:pt>
                <c:pt idx="1">
                  <c:v>43</c:v>
                </c:pt>
                <c:pt idx="2">
                  <c:v>122</c:v>
                </c:pt>
                <c:pt idx="3">
                  <c:v>233</c:v>
                </c:pt>
              </c:numCache>
            </c:numRef>
          </c:val>
        </c:ser>
        <c:ser>
          <c:idx val="1"/>
          <c:order val="1"/>
          <c:tx>
            <c:strRef>
              <c:f>'conf stats n charts'!$A$78</c:f>
              <c:strCache>
                <c:ptCount val="1"/>
                <c:pt idx="0">
                  <c:v>PDF not available</c:v>
                </c:pt>
              </c:strCache>
            </c:strRef>
          </c:tx>
          <c:spPr>
            <a:solidFill>
              <a:srgbClr val="CC0099"/>
            </a:solidFill>
          </c:spPr>
          <c:invertIfNegative val="0"/>
          <c:dLbls>
            <c:dLbl>
              <c:idx val="0"/>
              <c:layout>
                <c:manualLayout>
                  <c:x val="3.1778250865019003E-3"/>
                  <c:y val="-5.1737306965892675E-2"/>
                </c:manualLayout>
              </c:layout>
              <c:spPr>
                <a:solidFill>
                  <a:srgbClr val="CC0099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'conf stats n charts'!$B$76:$E$76</c:f>
              <c:strCache>
                <c:ptCount val="4"/>
                <c:pt idx="0">
                  <c:v>2008/09</c:v>
                </c:pt>
                <c:pt idx="1">
                  <c:v>2009/10</c:v>
                </c:pt>
                <c:pt idx="2">
                  <c:v>2010/11</c:v>
                </c:pt>
                <c:pt idx="3">
                  <c:v>2011/12</c:v>
                </c:pt>
              </c:strCache>
            </c:strRef>
          </c:cat>
          <c:val>
            <c:numRef>
              <c:f>'conf stats n charts'!$B$78:$E$78</c:f>
              <c:numCache>
                <c:formatCode>General</c:formatCode>
                <c:ptCount val="4"/>
                <c:pt idx="0">
                  <c:v>5</c:v>
                </c:pt>
                <c:pt idx="1">
                  <c:v>21</c:v>
                </c:pt>
                <c:pt idx="2">
                  <c:v>53</c:v>
                </c:pt>
                <c:pt idx="3">
                  <c:v>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8541312"/>
        <c:axId val="118567680"/>
      </c:barChart>
      <c:catAx>
        <c:axId val="1185413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18567680"/>
        <c:crosses val="autoZero"/>
        <c:auto val="1"/>
        <c:lblAlgn val="ctr"/>
        <c:lblOffset val="100"/>
        <c:noMultiLvlLbl val="0"/>
      </c:catAx>
      <c:valAx>
        <c:axId val="118567680"/>
        <c:scaling>
          <c:orientation val="minMax"/>
          <c:max val="3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18541312"/>
        <c:crosses val="autoZero"/>
        <c:crossBetween val="between"/>
        <c:majorUnit val="50"/>
      </c:valAx>
    </c:plotArea>
    <c:legend>
      <c:legendPos val="r"/>
      <c:layout>
        <c:manualLayout>
          <c:xMode val="edge"/>
          <c:yMode val="edge"/>
          <c:x val="6.5348110999604261E-2"/>
          <c:y val="2.0036836184868356E-3"/>
          <c:w val="0.39637824906507174"/>
          <c:h val="0.29247140942673039"/>
        </c:manualLayout>
      </c:layout>
      <c:overlay val="0"/>
      <c:spPr>
        <a:solidFill>
          <a:schemeClr val="accent6">
            <a:lumMod val="20000"/>
            <a:lumOff val="80000"/>
          </a:schemeClr>
        </a:solidFill>
        <a:ln>
          <a:solidFill>
            <a:srgbClr val="7030A0"/>
          </a:solidFill>
        </a:ln>
      </c:spPr>
      <c:txPr>
        <a:bodyPr/>
        <a:lstStyle/>
        <a:p>
          <a:pPr>
            <a:defRPr sz="24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8291C7-F7BE-4915-91A7-E79D64341F97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27C9D33-403C-43B2-93A5-699B3C89B096}">
      <dgm:prSet phldrT="[Text]"/>
      <dgm:spPr/>
      <dgm:t>
        <a:bodyPr/>
        <a:lstStyle/>
        <a:p>
          <a:pPr algn="ctr">
            <a:lnSpc>
              <a:spcPct val="150000"/>
            </a:lnSpc>
          </a:pPr>
          <a:r>
            <a:rPr lang="en-GB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Supporting Print Impaired Students</a:t>
          </a:r>
          <a:endParaRPr lang="en-GB" dirty="0">
            <a:solidFill>
              <a:schemeClr val="bg1"/>
            </a:solidFill>
          </a:endParaRPr>
        </a:p>
      </dgm:t>
    </dgm:pt>
    <dgm:pt modelId="{BAA72770-8147-4400-BE68-89F36F09EB19}" type="parTrans" cxnId="{2CE6BFCF-2491-46CE-BEEB-D604C399189D}">
      <dgm:prSet/>
      <dgm:spPr/>
      <dgm:t>
        <a:bodyPr/>
        <a:lstStyle/>
        <a:p>
          <a:pPr algn="ctr"/>
          <a:endParaRPr lang="en-GB"/>
        </a:p>
      </dgm:t>
    </dgm:pt>
    <dgm:pt modelId="{800122C3-0D48-4802-9FC7-36D2831F9129}" type="sibTrans" cxnId="{2CE6BFCF-2491-46CE-BEEB-D604C399189D}">
      <dgm:prSet/>
      <dgm:spPr/>
      <dgm:t>
        <a:bodyPr/>
        <a:lstStyle/>
        <a:p>
          <a:pPr algn="ctr"/>
          <a:endParaRPr lang="en-GB"/>
        </a:p>
      </dgm:t>
    </dgm:pt>
    <dgm:pt modelId="{D9C9FEF9-EE01-4BA7-B992-B6F79B2CBCD4}">
      <dgm:prSet phldrT="[Text]"/>
      <dgm:spPr/>
      <dgm:t>
        <a:bodyPr/>
        <a:lstStyle/>
        <a:p>
          <a:pPr algn="ctr"/>
          <a:r>
            <a:rPr lang="en-GB" sz="41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Rachel</a:t>
          </a:r>
          <a:r>
            <a:rPr lang="en-GB" sz="4100" dirty="0" smtClean="0"/>
            <a:t> </a:t>
          </a:r>
          <a:r>
            <a:rPr lang="en-GB" sz="41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Thornton</a:t>
          </a:r>
          <a:endParaRPr lang="en-GB" sz="4100" dirty="0"/>
        </a:p>
      </dgm:t>
    </dgm:pt>
    <dgm:pt modelId="{9BF03F44-DF8C-4B14-927F-E18628465EE2}" type="parTrans" cxnId="{BDE35246-2AC3-409A-A2B3-4DC0D0D531C2}">
      <dgm:prSet/>
      <dgm:spPr/>
      <dgm:t>
        <a:bodyPr/>
        <a:lstStyle/>
        <a:p>
          <a:pPr algn="ctr"/>
          <a:endParaRPr lang="en-GB"/>
        </a:p>
      </dgm:t>
    </dgm:pt>
    <dgm:pt modelId="{A9D38503-3F00-4E81-A461-526D75FC8E9D}" type="sibTrans" cxnId="{BDE35246-2AC3-409A-A2B3-4DC0D0D531C2}">
      <dgm:prSet/>
      <dgm:spPr/>
      <dgm:t>
        <a:bodyPr/>
        <a:lstStyle/>
        <a:p>
          <a:pPr algn="ctr"/>
          <a:endParaRPr lang="en-GB"/>
        </a:p>
      </dgm:t>
    </dgm:pt>
    <dgm:pt modelId="{4F50920B-03B4-4A81-B21C-04006C37DBBD}">
      <dgm:prSet phldrT="[Text]" custT="1"/>
      <dgm:spPr/>
      <dgm:t>
        <a:bodyPr/>
        <a:lstStyle/>
        <a:p>
          <a:pPr algn="ctr"/>
          <a:r>
            <a:rPr lang="en-GB" sz="1400" dirty="0" smtClean="0"/>
            <a:t>(</a:t>
          </a:r>
          <a:r>
            <a:rPr lang="en-GB" sz="2000" dirty="0" smtClean="0"/>
            <a:t>majority of slides courtesy of </a:t>
          </a:r>
          <a:r>
            <a:rPr lang="en-GB" sz="2000" dirty="0" err="1" smtClean="0"/>
            <a:t>Aly</a:t>
          </a:r>
          <a:r>
            <a:rPr lang="en-GB" sz="2000" dirty="0" smtClean="0"/>
            <a:t> Peacock, Learning Support Officer, Leeds Metropolitan University)</a:t>
          </a:r>
          <a:endParaRPr lang="en-GB" sz="2000" dirty="0"/>
        </a:p>
      </dgm:t>
    </dgm:pt>
    <dgm:pt modelId="{D56983F7-6F5A-405F-932E-00D06A4A7A45}" type="parTrans" cxnId="{76FB0B22-2A8C-43BB-B6F5-888CF2B5D281}">
      <dgm:prSet/>
      <dgm:spPr/>
      <dgm:t>
        <a:bodyPr/>
        <a:lstStyle/>
        <a:p>
          <a:endParaRPr lang="en-GB"/>
        </a:p>
      </dgm:t>
    </dgm:pt>
    <dgm:pt modelId="{DD2B50A3-C84D-4340-AE54-06F3B66F6D76}" type="sibTrans" cxnId="{76FB0B22-2A8C-43BB-B6F5-888CF2B5D281}">
      <dgm:prSet/>
      <dgm:spPr/>
      <dgm:t>
        <a:bodyPr/>
        <a:lstStyle/>
        <a:p>
          <a:endParaRPr lang="en-GB"/>
        </a:p>
      </dgm:t>
    </dgm:pt>
    <dgm:pt modelId="{78850D58-9D52-4343-B8E2-ABEF58186088}" type="pres">
      <dgm:prSet presAssocID="{0F8291C7-F7BE-4915-91A7-E79D64341F9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9043ADA-82ED-45AA-8FEE-E253891D9B23}" type="pres">
      <dgm:prSet presAssocID="{127C9D33-403C-43B2-93A5-699B3C89B096}" presName="parentText" presStyleLbl="node1" presStyleIdx="0" presStyleCnt="1" custScaleY="62450" custLinFactNeighborX="935" custLinFactNeighborY="-91230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03FAD34-5D74-4BD2-ABB3-A9E39D4D1849}" type="pres">
      <dgm:prSet presAssocID="{127C9D33-403C-43B2-93A5-699B3C89B096}" presName="childText" presStyleLbl="revTx" presStyleIdx="0" presStyleCnt="1" custScaleY="10357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07236F9-4A40-48BB-B88E-5896B394C8EC}" type="presOf" srcId="{127C9D33-403C-43B2-93A5-699B3C89B096}" destId="{A9043ADA-82ED-45AA-8FEE-E253891D9B23}" srcOrd="0" destOrd="0" presId="urn:microsoft.com/office/officeart/2005/8/layout/vList2"/>
    <dgm:cxn modelId="{8AC1FF42-99C7-4480-9302-D099777AFB87}" type="presOf" srcId="{0F8291C7-F7BE-4915-91A7-E79D64341F97}" destId="{78850D58-9D52-4343-B8E2-ABEF58186088}" srcOrd="0" destOrd="0" presId="urn:microsoft.com/office/officeart/2005/8/layout/vList2"/>
    <dgm:cxn modelId="{AEF6A323-A004-472C-9E71-BAC8D99C252E}" type="presOf" srcId="{D9C9FEF9-EE01-4BA7-B992-B6F79B2CBCD4}" destId="{B03FAD34-5D74-4BD2-ABB3-A9E39D4D1849}" srcOrd="0" destOrd="0" presId="urn:microsoft.com/office/officeart/2005/8/layout/vList2"/>
    <dgm:cxn modelId="{235A48DD-7C98-4590-B5F8-96C072924242}" type="presOf" srcId="{4F50920B-03B4-4A81-B21C-04006C37DBBD}" destId="{B03FAD34-5D74-4BD2-ABB3-A9E39D4D1849}" srcOrd="0" destOrd="1" presId="urn:microsoft.com/office/officeart/2005/8/layout/vList2"/>
    <dgm:cxn modelId="{BDE35246-2AC3-409A-A2B3-4DC0D0D531C2}" srcId="{127C9D33-403C-43B2-93A5-699B3C89B096}" destId="{D9C9FEF9-EE01-4BA7-B992-B6F79B2CBCD4}" srcOrd="0" destOrd="0" parTransId="{9BF03F44-DF8C-4B14-927F-E18628465EE2}" sibTransId="{A9D38503-3F00-4E81-A461-526D75FC8E9D}"/>
    <dgm:cxn modelId="{76FB0B22-2A8C-43BB-B6F5-888CF2B5D281}" srcId="{127C9D33-403C-43B2-93A5-699B3C89B096}" destId="{4F50920B-03B4-4A81-B21C-04006C37DBBD}" srcOrd="1" destOrd="0" parTransId="{D56983F7-6F5A-405F-932E-00D06A4A7A45}" sibTransId="{DD2B50A3-C84D-4340-AE54-06F3B66F6D76}"/>
    <dgm:cxn modelId="{2CE6BFCF-2491-46CE-BEEB-D604C399189D}" srcId="{0F8291C7-F7BE-4915-91A7-E79D64341F97}" destId="{127C9D33-403C-43B2-93A5-699B3C89B096}" srcOrd="0" destOrd="0" parTransId="{BAA72770-8147-4400-BE68-89F36F09EB19}" sibTransId="{800122C3-0D48-4802-9FC7-36D2831F9129}"/>
    <dgm:cxn modelId="{D4AFA60E-EC30-404C-83F9-444879EC4A44}" type="presParOf" srcId="{78850D58-9D52-4343-B8E2-ABEF58186088}" destId="{A9043ADA-82ED-45AA-8FEE-E253891D9B23}" srcOrd="0" destOrd="0" presId="urn:microsoft.com/office/officeart/2005/8/layout/vList2"/>
    <dgm:cxn modelId="{E0AB012C-44EF-4D05-B993-5F600B85CE61}" type="presParOf" srcId="{78850D58-9D52-4343-B8E2-ABEF58186088}" destId="{B03FAD34-5D74-4BD2-ABB3-A9E39D4D184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043ADA-82ED-45AA-8FEE-E253891D9B23}">
      <dsp:nvSpPr>
        <dsp:cNvPr id="0" name=""/>
        <dsp:cNvSpPr/>
      </dsp:nvSpPr>
      <dsp:spPr>
        <a:xfrm>
          <a:off x="0" y="0"/>
          <a:ext cx="7704856" cy="3406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GB" sz="5200" b="1" kern="12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Supporting Print Impaired Students</a:t>
          </a:r>
          <a:endParaRPr lang="en-GB" sz="5200" kern="1200" dirty="0">
            <a:solidFill>
              <a:schemeClr val="bg1"/>
            </a:solidFill>
          </a:endParaRPr>
        </a:p>
      </dsp:txBody>
      <dsp:txXfrm>
        <a:off x="166285" y="166285"/>
        <a:ext cx="7372286" cy="3073790"/>
      </dsp:txXfrm>
    </dsp:sp>
    <dsp:sp modelId="{B03FAD34-5D74-4BD2-ABB3-A9E39D4D1849}">
      <dsp:nvSpPr>
        <dsp:cNvPr id="0" name=""/>
        <dsp:cNvSpPr/>
      </dsp:nvSpPr>
      <dsp:spPr>
        <a:xfrm>
          <a:off x="0" y="3625746"/>
          <a:ext cx="7704856" cy="1283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629" tIns="17780" rIns="99568" bIns="17780" numCol="1" spcCol="1270" anchor="t" anchorCtr="0">
          <a:noAutofit/>
        </a:bodyPr>
        <a:lstStyle/>
        <a:p>
          <a:pPr marL="285750" lvl="1" indent="-285750" algn="ctr" defTabSz="1822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4100" b="1" kern="1200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Rachel</a:t>
          </a:r>
          <a:r>
            <a:rPr lang="en-GB" sz="4100" kern="1200" dirty="0" smtClean="0"/>
            <a:t> </a:t>
          </a:r>
          <a:r>
            <a:rPr lang="en-GB" sz="4100" b="1" kern="1200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Thornton</a:t>
          </a:r>
          <a:endParaRPr lang="en-GB" sz="4100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400" kern="1200" dirty="0" smtClean="0"/>
            <a:t>(</a:t>
          </a:r>
          <a:r>
            <a:rPr lang="en-GB" sz="2000" kern="1200" dirty="0" smtClean="0"/>
            <a:t>majority of slides courtesy of </a:t>
          </a:r>
          <a:r>
            <a:rPr lang="en-GB" sz="2000" kern="1200" dirty="0" err="1" smtClean="0"/>
            <a:t>Aly</a:t>
          </a:r>
          <a:r>
            <a:rPr lang="en-GB" sz="2000" kern="1200" dirty="0" smtClean="0"/>
            <a:t> Peacock, Learning Support Officer, Leeds Metropolitan University)</a:t>
          </a:r>
          <a:endParaRPr lang="en-GB" sz="2000" kern="1200" dirty="0"/>
        </a:p>
      </dsp:txBody>
      <dsp:txXfrm>
        <a:off x="0" y="3625746"/>
        <a:ext cx="7704856" cy="12832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E458A-061F-43D4-BB90-915F6332C1FB}" type="datetimeFigureOut">
              <a:rPr lang="en-GB" smtClean="0"/>
              <a:t>05/09/2013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4F300-18BC-4FB2-A3A8-959E4948B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057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4F300-18BC-4FB2-A3A8-959E4948B11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8103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4F300-18BC-4FB2-A3A8-959E4948B11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8983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4F300-18BC-4FB2-A3A8-959E4948B11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6733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4F300-18BC-4FB2-A3A8-959E4948B11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3474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4F300-18BC-4FB2-A3A8-959E4948B11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1776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4F300-18BC-4FB2-A3A8-959E4948B116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3304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4F300-18BC-4FB2-A3A8-959E4948B116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0489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4F300-18BC-4FB2-A3A8-959E4948B116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6263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4F300-18BC-4FB2-A3A8-959E4948B116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9479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4F300-18BC-4FB2-A3A8-959E4948B116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4863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4F300-18BC-4FB2-A3A8-959E4948B116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20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4F300-18BC-4FB2-A3A8-959E4948B11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377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4F300-18BC-4FB2-A3A8-959E4948B11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631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4F300-18BC-4FB2-A3A8-959E4948B11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8448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4F300-18BC-4FB2-A3A8-959E4948B11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063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4F300-18BC-4FB2-A3A8-959E4948B11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4908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4F300-18BC-4FB2-A3A8-959E4948B11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5475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4F300-18BC-4FB2-A3A8-959E4948B11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7704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GB" baseline="0" dirty="0" smtClean="0"/>
          </a:p>
          <a:p>
            <a:pPr marL="0" indent="0">
              <a:buFont typeface="Arial" pitchFamily="34" charset="0"/>
              <a:buNone/>
            </a:pPr>
            <a:endParaRPr lang="en-GB" baseline="0" dirty="0" smtClean="0"/>
          </a:p>
          <a:p>
            <a:pPr marL="0" indent="0">
              <a:buFont typeface="Arial" pitchFamily="34" charset="0"/>
              <a:buNone/>
            </a:pP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4F300-18BC-4FB2-A3A8-959E4948B11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988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6D2C9-E804-41F6-B7BD-B671A50FC49F}" type="datetimeFigureOut">
              <a:rPr lang="en-GB" smtClean="0"/>
              <a:t>05/09/2013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CF1B-FC57-4531-B5C8-45E4142E6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597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6D2C9-E804-41F6-B7BD-B671A50FC49F}" type="datetimeFigureOut">
              <a:rPr lang="en-GB" smtClean="0"/>
              <a:t>05/09/2013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CF1B-FC57-4531-B5C8-45E4142E6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877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6D2C9-E804-41F6-B7BD-B671A50FC49F}" type="datetimeFigureOut">
              <a:rPr lang="en-GB" smtClean="0"/>
              <a:t>05/09/2013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CF1B-FC57-4531-B5C8-45E4142E6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848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6D2C9-E804-41F6-B7BD-B671A50FC49F}" type="datetimeFigureOut">
              <a:rPr lang="en-GB" smtClean="0"/>
              <a:t>05/09/2013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CF1B-FC57-4531-B5C8-45E4142E6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957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6D2C9-E804-41F6-B7BD-B671A50FC49F}" type="datetimeFigureOut">
              <a:rPr lang="en-GB" smtClean="0"/>
              <a:t>05/09/2013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CF1B-FC57-4531-B5C8-45E4142E6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949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6D2C9-E804-41F6-B7BD-B671A50FC49F}" type="datetimeFigureOut">
              <a:rPr lang="en-GB" smtClean="0"/>
              <a:t>05/09/2013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CF1B-FC57-4531-B5C8-45E4142E6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520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6D2C9-E804-41F6-B7BD-B671A50FC49F}" type="datetimeFigureOut">
              <a:rPr lang="en-GB" smtClean="0"/>
              <a:t>05/09/2013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CF1B-FC57-4531-B5C8-45E4142E6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939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6D2C9-E804-41F6-B7BD-B671A50FC49F}" type="datetimeFigureOut">
              <a:rPr lang="en-GB" smtClean="0"/>
              <a:t>05/09/2013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CF1B-FC57-4531-B5C8-45E4142E6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418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6D2C9-E804-41F6-B7BD-B671A50FC49F}" type="datetimeFigureOut">
              <a:rPr lang="en-GB" smtClean="0"/>
              <a:t>05/09/2013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CF1B-FC57-4531-B5C8-45E4142E6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755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6D2C9-E804-41F6-B7BD-B671A50FC49F}" type="datetimeFigureOut">
              <a:rPr lang="en-GB" smtClean="0"/>
              <a:t>05/09/2013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CF1B-FC57-4531-B5C8-45E4142E6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735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6D2C9-E804-41F6-B7BD-B671A50FC49F}" type="datetimeFigureOut">
              <a:rPr lang="en-GB" smtClean="0"/>
              <a:t>05/09/2013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CF1B-FC57-4531-B5C8-45E4142E6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995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  <a:alpha val="6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6D2C9-E804-41F6-B7BD-B671A50FC49F}" type="datetimeFigureOut">
              <a:rPr lang="en-GB" smtClean="0"/>
              <a:t>05/09/2013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7CF1B-FC57-4531-B5C8-45E4142E6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598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CEAAkGBhQQEBUUEhQVFRUVFxYYGRYXGBcYIBgWFxoaFxgcFx8XHSYgGBkjGxYYIjEgJScpLS0sFR8xNTAqNSYrLSkBCQoKDgwOGg8PGiwkHyQqLCosKi8sLC0sLCosLC0sLCwsLCksLC0sLikpLCwsLCksLCwsLCwsLCwsKSwsLCwsLP/AABEIAJYBTwMBIgACEQEDEQH/xAAcAAEAAwEAAwEAAAAAAAAAAAAABQYHBAIDCAH/xABSEAACAQMCAwUDBQoJCgUFAAABAgMABBESIQUGMQcTQVFxImGBFDJykaEjNUJSYnOCkrGyFzM2Q1STs8HSFRY0U3SDosLD8CQlVdHxJmOEo9P/xAAZAQEBAQEBAQAAAAAAAAAAAAAAAQIDBAX/xAAwEQACAgEDAgMHBAIDAAAAAAAAAQIRAxIhMUFRBCJhEzJxgaHB0SORsfBC4RQzQ//aAAwDAQACEQMRAD8A3GlKpHN3alBZMYo17+ZdiAcKh8nbff3AH34rcISm6iipWXas5537VltmMNppklGzSHdEPkMfPb7B79xWf8e7Rry8BVpO7jP83F7II8mPzm+vHurm5c5Jur8gwx4j8ZX9lB6H8L0UGvdj8KoebKzooVuz1vxW94hME72aZ3OyBjj4KuFUDzwAKk+J9mN9bwmZkVgoywjfUyjxJGBnHjpJrVOWeVrbg8DO7rrI+6TvhdvBVyfZXPh1J89seP8ACpw8yaO+O5xr0OF+JI2Hv6UfiZX+lHZeg1voZjyjzTfW4MkTPcQxkd7CSX0qejDOWUHB9pcgEbjpnVuB9otldKMTJG/jHKwRgfLc4b4E1VuI8m3FrdfLuEFHVwSYgRght2C7hWQ9cZBB6eGLDwPjiXLBLqxeCc/6yEsjH8mTTj68fGueZwn5kvz80SVMtAvk1hNa6yuoLkZK9MgeI94r31EcwcupdxBCSjp7UUibNE46MhHTyI8RtUXylzNI8j2d5hbuHxGwmj8JE+GMj3+G4HkUbVoxRa6UpWSClKUApSlAKUpQClKUApSlAKUpQClKUApSlAKUpQClKUApSlAKUpQClKUApSlAKUpQFP7S+amsrULET385KR46qPwmHvGQB72HlWCOpBIOcgnOeuR1znx61uf+T/lXHmdxlLOCPQPDvZdTA+oGT6hfKq/zt2dwWdvd3aM7MfmocYTvZFDEYGTszAZ6Zr6Ph8kMflfL+51i0tiK7LuRFu2NzcLmFDhEPSRx1z5ovl4nbwIOyWVyjgiPGEYxnAwAybED0O1cfLvDltbOGIbBI1z64yxPqST8ah+zG573h4kPV5rhz6tKzH9tebNN5G5PpsZk73KLxtJuO8UeCNtMFuWXO5VQp0s+PwnZgQB5Dw3rw7QOQrbh1mjxtK0rSKuWYYI0szbAADpVs7KOGdyt6G/jBdOjeiAFfgdZPxqx818qx8Rg7qQlcMGVlxlWAIzvsRgkY99dfbaJqK91F1U6PnWyklXLQmRdA1ExlhpGQMkr0GSBn3itd5M5rub/AIfMiOPlcGkqzAYlXOpQ4/K0shO3UHY1L8A7OrexgmUkymVGV3cAexg+yAOg3z4nYb7CqT2IE/K5/wAXuRn11jH/ADV1yZI5YyaXFGm00aLyhzjHfxnA0TJtLC3VG6bZ6rnx+B3qu9oqrIovLOVDc2D+3oYEhM4ZXA32PgfAuPGuXtE5ektZv8pWR0yJgzKPI7ayPFTjDDx6+BNZ3cceAu2uYhgTajLEc4+6Z76Mn8JGJJB6jUPFaxiwqT1w47fYkY9Ub9yzx1L21jnTbWN1/FcbMp9D9mD41KVjnYrx3RPJasfZkHeJ9NNm+tcH9Ctjry5sfs5uJiSpileLuAMnoK4OE8w293q+TzJLpxq0HONWcZ9cH6q5UzJI0pUNd84WcLtHJcwo6nDKzgEHruPjVSb4BM0qB/z7sP6XB+uK7JOYrdYBOZoxCxwJCw0k5I2PqD9VXS+xaJKlQP8An3Yf0uD9cV02HNVrcOI4biKRyCQqsCcDrtRxkugpkrSoSbnWyRmVrqEMpKkFxkEHBB94Ir3WPNNpO2mK4hdvBVdST6DOTTS+wolaV+ZqG4vzjaWjaZ50Rvxd2b4hASPjUSb4ITVKhuEc32l22mCdHb8XdW+CsAT9VTNGmtmBSlKgFKUoBSlKAUpSgFKUoBSlKAUpSgFKUoCPMUUEjSE6WneNCT+EwGlAPhmvXzLYRz2ksczaI2A1Nt7IBDZ326gVn/FOamnsuGTsfaN8uv8A3buP3SK0Xjlh39tNF/rI5E+LKQP211lBwav+0aqjqmj1KR5gj6xis97FeIf+Gmt2+fDITj8lxj7GVvrqd7OeYfllims/dYvuUgPXUuwJ9Rg+ufKs945cvwXjbSoCY5cuVH4Uchy6j3hwSPRfM11xwb1Y+v4KlyjYoOHpHJJIow0unX7yg0g488YGfJR5VFcV56srZyk1wiuvVN2I9QoJBqM5n7RY7exS5t9MxmOmPOQAcEtrxuNOPm7HJHTrXD2fc+HicjxXEUYdF1hlBwVyAQQxOCCR4758K5rFLTra2JpfJE809pDX0bWvDYpZDICrSBT807EIBuMjYs2MAn1Fk7NuTW4fbsZcd9KQXA30qudKZ8SMkk9Mn3Vb1QDoAB7qpnaDzyLRDBAdV1J7Kqu5TVsGI/G39lfE4PTrrVrXs4Ki3eyOrlm7F1dcRf50YkjgGdwe6jIf1Gpz9dY/z3y18gvXjX+LYa4/oMTt+iQR8AfGts5G5d+Q2UcTfxhy8h6/dG6j34GFz+TVF7dIhqtG/CImHwBjI+0n667eHnWalx+EWL8xQeU+IdxfW8nTTKmfosdDf8LGvpcV8qxthgfIg/VX1SnSteOXmTLkPVffxT/Rb9hrLOwjrdfRg/6lane/xb/Rb9hrLOwk73X0YP8AqVwx/wDVP5GV7rNZNYjdcJiuuYZoZ892zuThtPzYtQ38NxW3E1hvEeArfcwTW7syq8jksuCRpiDeO3hWvCutTuthAun8FXDfxn/r65e0nhMdpwVIYc92ksenJ1HBLt18dya9f8Btv/SJv1Y/8NdXapaCHg8cYORG8CAnxCgqCcelajK8kfM3uW91uRnKfZ3Y3NlDLMziR0y2JdO+SOnh0q1cu8hWVpOJrcsXCkbyaxhtjkVSuWOySC7tIZ2mkVpF1EBUwNyNsjPhV05O7PouGSSPHI7mRQpDBBgA520gVM0+Upv4CT9TOOX+XYr/AIzdQzatGu5b2W0nKy4G/l7Rqc5u7I4obd5rR5NUQLlHYNqVdzpOAQwAJHXp8a5uz37/AN1/+X/bLWm8y3yQ2c7uQFWJ+viSpAHqSQPjW8uWcZpJ9FsWTaZTeR+cpZ+FXJJLz2sb4Y7lxoLRk+ZypHv0++qX2f8ADrG6klPEJfbJBVXkKB85LMWyNTZxtn6/Cxdh1sQl07fN+5Jk9MqHLfUGH11IXvZVZXoM1pMY1Yn+LKyR5BwdI6jcHYNiq5QxynHi+qGybR6uL9kUUjxSWE3dDUC3tM4UdQ0RznUCOmce8Y30i2iKoqli5AALHGWIGCTgAZPXYVhfHeWrvgTxyxXHsuxAZMruBnDochgR6jY1tHL3EzdWsMxGDLGjkeRI3x7s1xzqTinqtGZEjSlK8pgUpSgFKUoBSlKAUpSgFKUoBSlKAUpSgPm578jh/c/hQXesD3PGw+x4z+tX0TZXIljR13DqrD0YAj9tfPXPfBza8QnTGFdjInvSQlh9RyP0atvZ52nJbxLbXeQi7Ry4Jwv4rgb4HgRnbY9M19PxGJzgpx+P7nWStWjy5gll4HxU3Malre5yWQdCc5dfIMCSy+5iOma/e1DjdnfWcMsMyNKr4CZw4RwdYZeq4IU77be+tAvks+KW5iMkcyN+I6kq3gVwcqwrHOaezW6siWVTND4OgJIH5ajceoyPeKxhlGUk5bSX1EafPJUs/wDf/fp9lWLlHnR+GlzHDE7PgF31ZCj8EYOMZ36fsGK7SvpSjGapnVqzQf8AP3ivEiY7VNPgTCmMZ/GdyQn1g1buRuzUWj/KLphLcHcblhGT1OTu7/lfV51WeBdrkdpaRwrae0ihdnVVYjqx2JyTuevXrXRHdcX4zsP/AAls3VgGQFfU+3J8MKfGvnZIySaSUUcmn8C7XHNImvFtLQh2Uhp5BgrFGp3XyMjHC48Mk+GKy/td42Li/wC7U5W3XQfpsdT/AFeyPVTVz4vcW/L1j3dvvPL80nGpnxgyP+Qudh0zgeJNZAlhLLHLOclEZdbseryNsB+MxyWPuBJ97w2NXr6cL1EFvZ+cItDNcQxjq8ka/rMB/fX1EKwrsi4IZ78SkexbqX/TYFUH7x/RrdRWPGyuaXYmR7nruYyyMB1KkfWMVjvC+zPi1sD3E8cWoLq0TOM6c4zhPDJ+ute4ledzDJIQSI0d8Dx0gtgfVUDyXz1HxMSaEaNo9OVYg5Vs4Ix4ZBFcMc5xi3FbdTKbRW+B8rcYjuYnnutcSuC6987al8Rgrv6Vycc7POINxCa6tpI49bko3eMrAFQp6IceNaqTVR5Y7RY7+6kgjjcaFdg5K4YKyrkAb76ga1HLkdySXG+xbfJWP80uO/0wf1zf/wA6kuIcnX9xwr5PNIklx34fUzkjux0GdOc+7FdN72o6LmaBLO4mMLlWMeG6HGcAZAOPGvD+FGT/ANNvf1D/AIa3eV06XfoXzEDacj8ahRY47pURRhVWZgAPd9zqW5e5b4vHdRPcXQeFWy696zZXBHTQM748aleJ9oDwmPFjdSd5EknsKTpL59htvnLjf1qMj7XtTsi2F0XX5yAAsv0gBkdR186XlmvdX0HmZCzdm/Eku5p7aWOMyPKQwkYHQ7lsH2D7vqrzk7MeJXRAu7wFAc7vJLj0UhVz781a4+0E/I57mS0niEBQaJBpL6yFyuQOma4oe0+V1DLwy8ZWAIZVJBB3BBC4IxV15uy226C5E5FyVAtgbIBhGwILA4YsdyxI6nIG2MbYxjaqAnZ/xXh7t8inDIT+C4TP0kkyufeCauHBe0qGe4FvLFNbSt81Zl06iegHkT4ZAz67VYONcchs4jLO4RBt5kk9AoG5J8q5KeTG6a577ktozMdnfEuISK3EZwEXw1KzAHroVAEUnHX9tarZWiwxpGgwqKFUeSqMD7BVJh7Rrmca7bhk8kXg7ME1DzA0kH4E1I8vdocVzL3Escltcf6qUYyeuFO2TjwIBONs1cntJLdbLougdstlKgOcebV4bCkrRtIHcJhSAclWbO/0ftqA/hRk/wDTb39Q/wCGuUcUpK0jOlsv1KrHK3P0N/I0QWSGZBkxSgA4HXGOuMjI2O/SvPmfnqCwYRsGlmbGmGMZY56Z8gfrPgDU9nK9NbimWSlUN+0C8Qa5OFTiPqSHyQPMroz9eKsnLfNUHEI9cDZxsyHZkJ6ah/eMg4qyxyirYpkxSq/bc2q/EpLHu2DRxhzJkYIwhwB1/nB9VWCsOLXJKFKrc3OarxA2XdOXEZk1gjBwurGOudsVBS9q7IpZ+HXaqBksy4AHvJGBW1im+EXS2aDSs9i7WGdQycOu2UjIKrqB9CBg1cOK8bW2tXuJAQqJrK+JONl38SSB6mkscoumhTRJUqv8nc4R8SieRFKFH0srEE9AQdvA5+w17OcOaV4dbiZkaQF1TSpAOWBOd/o/bU0S1aa3FdCcpXBwTjEd3Ak0RyjjPvB6FT5MDkH0qI5z53XhgiLxtJ3pYDSVGNIB3z9KoouT0rkVvQ535Jj4lEATolTPdyYzjPVW81P2Yz64dx7lW5sWxPEVHg49pD6MNvgcH3V9LVw2vE4Z2kjVlZkOl4zsR9JWAOD4HGD4V3w+Ilj25RqMmj5gHn9tXrkPtGltpkiuJGkt2IXLkkxZ2DAnfSPEeW4xje6849lkNype1VYZhvgbI/uYDZT+UPiD4YteWbwu0cqlHU4ZT1B/7/bX0Izx+Ii0dU1JH0dxTlazuTmeCJmP4RUBj+kME/XUTP2a8LjUu8Kqq7ktLIAB7yXwKw26u5rpwXZ5XAUDqxAUADAHQdP/AJreezy3uBw6NbsNq9rCybsI8+yHzvnGdjvjArx5ccsMU9RzknHqeNnDwm0GqM2ceN9WqMn4Ekmojj/a9bx5S0U3Ep2GAwUH95/RR8RVhvOUOHKDJJbWygbliiKPj0Aro5dSzZC9mkQTJXXGgUEjrhsDUPDIyPftXFShy02Z2Mw4Z2f3vFJ/lF+zRK3XUMOV8FRP5tfXp5GvR2iXaa4eG2SexC26pvrnbYD8pgCck+LHyrQeeubmtVEFsDJdzDEaKNRUHq5H7M+p2Brj7P8As8Fn93uMPctnx1CPV1wfFzndvUDxJ7rK155/JGlLqyY5G5WHD7RYzgyN7cjDxcjoPcowB6Z8asVfgFfteKUnJ2zDdkbzL/oVz+Ym/cask5Jb5DLw+56RXayQSeQcSsFJ/wD1/qtWt8y/6Fc/mJv3GrOeGcF+V8sgKPbiMsqY66o5HJx7ypYfGvVhaUGnw3X0NR4Lh2j8c+S8PlKn7pJ9yTHXU+xx7wuo/AVUeQuD/JOMNB4pZJq+m3dO/wBrEegFfnD+L/5avbFTultF383kZgQMfrKnwZqleFn/AOpbr3Wy/sgqpOEXB802/sXhURHL/MtvY8W4k1zJ3YeTC+yzZIZifmg+dXCHtN4e7Ki3GWYhQO7l3LHAHzPM1W+T+HRTcX4mJY0kAfbWitgl2zjUDjpV7Tl21BBFtACCCCIo9iNwR7PWs5dF7p8L+COiQrO+Vf5Q8Q+gP2xVotZ1yr/KHiH0B+2KueL3ZfD7kXDJvtQ+9Vx6R/2qV48qc0WiWFsr3MCssEQZTKgIIQAggnYg15dqH3quPSP+1SuHlzkKxn4fbs9umuSCMs4yG1MgywOdjk5rUdPsvN3Ltp3IHtD4vDfXNlDZsss6zA64/aCrkbaht1Go+WjfFdHNSfLuPW1pJvDEutl8GOkyNn1CovpmvX2f44bfy2E6IHY5hm0gF16hdXXBAyB4FWHlXs5xb5Bxq2vWB7mRRG7finDI2f0WVv0T5V2Xlkors69bL1o01YwBgDAqg9sHCQbRblfZlgdNLjY6WYDGfcxVh5Ee+r5FMGUMpBBAIIOQQehBHUVQO17iwaBLOL2555Ewg3OkHIz5ZbSB6Hyrz4L9oqMx5I/tL4j8o4TZTHrI8Tn1aJyftzV3HPFh/TLf+sX/AN6pfahw/wCT8Ks4evdyRJ66YnU1bf4PeH/0WL6j/wC9dJaNCu+WXaioR8RjveYYpbU6o4Ij3sqjZsLIOviPbVQfHB8BXs7KLf5XPdX8o1SNJpUnfSCNTY8vZKL6DHjV/wCH8EgtkKQRJGp6hFAz646n1rPuzG5+Q3V1w+Y6X7zVHnbXgY28yUCMPPfyq69UJKPRL9upbtbGn6azC/iHD+YoTF7KXagOo2Gpiynb6ao3qT51p+azB5hxPmGNovahs1GpxuCy6jsfH22A9+g+Vc8P+XanZmJ18M/lPc/7OP3YK0Ws64Z/Ke5/2cfuwVomambmPwQkZu38qf8Acf8ATqzdoQ/8ruvzR/aKrJ/lSPzH/Tqzdof3ruvzR/aK3L34fBF6o8ezj71Wv5v/AJmqA7Urkzva8PjPtXEgZ8eEanAz7s6m/wB1U/2cn/yq1/N/8zVRuG8On4vxG5u7e47gRMIo5NGslcFcLkjHs+0fztWC/UlJ9L/foFzZJ8KiHDOOtAo0wXkalB4B1BwPrVx+mK7u2b73r+fj/deq9zvyne28SXkl4blrd1ZQYwpTLLuCCdtQTIqU7UuJLc8HhmT5skkLj3akc49QdvhW0k5wld9H8v8AReqZ+WDngnEO6bayvGzGT0il2Gk+Q6D00n8E16O3Ifc7X6cv7q1eOY+Xkv7RoZPwgCrddLgeyw/v8wSPGsY5u43K9vDaXIIuLSR0Yn8JNICNnxO2M+IwfE1rB+pkUuq5/Iju7PoGq9zTymLsCSNjDcxj7lOuQR+S2PnIfL/4NhpXhTcXaOa2KBy12hssxs+JKIrhTpEnRXPhnwUnbB+ac+HSpjnDkODiSgt9zmUYWVQCceTj8Jfd1HgRvXJ2j8ki/g1xgfKIgSh/HXqYz6+HkfU1W+zDtBJZbO6Y5+bE7dcj+bfPj5E+nlXpUbXtMezXKN8q0Vu65K4lwuXvYA7YziWDLZHky41Y9xBFJu1HieNJcKfPuVDfaMZ+FbzTFX/k378Uxr7owHhiz3sge4gvL5s7IWaOMfSbBwPcNPrWx8t29yqD5QIYgFCpBCDhB+UxPtHwwoA9fDm5p58tuHjEja5cZESbt6t4IPefgDVXtX4pxj2tXyG1bppzrdfcdmPr7I9xqzbyK2qX94D3LJPecP4YzvJIizSHLszGSV/dtltPQBQABtSHm6e4/wBEsZnU9JJyLdD7xqy7D0Wvfy/yJaWXtRx6pPGWT23J88n5vwAqw4rztx6b/EzsRfCheaiblrcLjaOJZCQdty7kZ2ztoHWpWlKw3ZDnv7QTRPG2QJEZCR1wwKnHv3ri5c5fjsbdYIyzIpYgvgn2iWOcADqfKuziUxSGRl6qjkeoUkVXezTj017YiWdgz9465ChdhjGw9a0lLS30svQ7OWeTIOHtKYdWZSCdRB0gZIVcAYUaj1zXstuVY476S8DP3kqaCpI0gYQbDGc+wPHzrj7RuOS2dg00DBXDxgEgNszYOxqO5u5nuLfhMFxEwEr9xk6Qc94mWwDt1rajOW987F3Z5cQ7KbeaeSYzXCNKxZgjqoyd9vYzj1r0fwQW/wDSbz+sX/BU1yRzWL+2DNhZo/YlTppceOPAHGfrHhXHzzzDNazWKwsAJ7gI+VBypZBgZ6fOO9aUsurRe5bd0WPhXDhbQRwqzMI1ChmOSQPM+JqP4fypFDezXas5knGGBI0j5vzcDP4I6mobmTmWeDi1lbxsBFMPbBUEn2mGxO46Cvzl/mWf/K1zZXLAgDXCdIX2MhsHHU6HH6hrOiVN91ZKZZeP8FS8t3gkLBXxkrgH2WDDGQR1UeFe7hdgtvBHCpJWNFQE4yQoCjOPHavXx3igtbaWZukaM3qQNh8TgfGqIvNV6nA2vZHXvmddB0LgRl1j6Ywc+0c+8VIwlJbcX9Qk2i1czcmQ37RM5kjkiOUkjIVh44yQdgQCPIj1qS4jwiO5hMU6iRCBkN4keIxjDeORjFUmxi45NEki3FppkRXGV3wwDDP3Prg1Mcv2nFFnBvJrd4dLZWMYbV+D+ANvjVcWl7y2FepwJ2XmLK21/dwRn+bV8gZ8sYxUry5yDb2bmUa5pznM0ram3648AT59ffVX4dxnil7c3aW88CLbzMmJIx83W4XGFOcBPGuriM3G7SNpme1nRBqZFQg6RuSNl6DyOfca6SU35XJf35F37lq5p5Vj4hEkcrOoRw40EA5AK76gdsMamaqy8+xnhZv9JwF3jz/OatGnPlqxvjpviobhdnxa+iW4N4lssgDJEkSthTuuotvuN+p6/CueiTXmdJfySjQqgeZ+S7fiABlUh1+bKh0svjjOMEZ3wQfhUDwnma7tL6Oz4gUkEw+4zoNOT0wwAA67dAQSOoOa6bzmSdeORWisO5eEuV0jOrTIevXqoooSi7T6XYSZ6D2ZO40ScRvXi6aNfUeRJJyPhVo4Dy7BYxd3bppXqT1LHplidyf+xVL4t/lu2gkme4tSsSlyFTfC77ZjAzXq4HPxq8t0njuLULICQGTB2JXfEZHUHxrcoylG3JV/fQtNom+PdmVveXL3Dyzo76QQjKB7KhRjKk9FHjXCexy2/wBfd/1i/wCCvPm/j97w5redmWS3OhJ1CDIfHtFTgEBtyPeuPGrfJxiJbc3Bcd0E7zX4aMZyPUeFZ15ElT2JbI1OT4hfC91P3gQR6crpxp09MZzj31I8a4Ut1byQOWCyLpJXGQPdkEfZVY5B45d37S3EpCWxZlhj0jJwepbqQuMe8k+VXWsT1RlTe6I7RE2XLyw2YtUdwgRow+RqAbO4OMZ38qcs8tRcPgEMOorqLEtgklvPAA6ADp0AqWpWdTYs5eJ8PW4hkik3SRWRvRhjb31XZezqF7FbJpJjEj61bKagfa2zpxpyxPTxq2UopNcMWeKJgAeQxVY5o7PLbiEqySmRHC6SYyo1DqNWpTnG+D76tNKRk4u0E6FKUrJBisL7WeXvkt6Jo/ZSfL7baZVI14x0zkN6sa3SqP2wcOEnDWfxhkRx6E92fsf7K9Hhp6ci9djcHTO7s95r+XWYZyO9i9iX3kDIf0Yb+obyqqc69qTO/wAm4dlmJ0mZRkljtphHifyvq86zKz4nLGkkcbsqzBVdV/DCnIHn4nYdc4rZOzbs/FmgnnUG4cbA/wA0p8B+WR1Ph0Hjn0ZMUMLc5b9kacVHc5uSOy5YiLi++6TE6gjHUEJ3y+fnvnzyB7zvWjAV+0rxTnKbuRzbsUpSsEFKUoDj4z/o035qT901T+xf71j87J/dV1vYO8jdOmpWXPqCP76zPs35li4ckljekQSxyMQX2UhgPHoNxkE7EMMV3gnLHJLujS4J3th+9b/nIv3xUPz/APeC19LX+zrw7RuaIuIRpY2R7+WWRSSm6qF369DvgkjYAHNdnata9zweOPOe7eBM/RVl/urtjTjoT5u/4NLajw5ntn4XdrxGAEwy6Uuox46ujj3k43/G+ma8+0O5SV+FSRkMr3UZVh0KsYyDV5e0SaDu5FDI6BWU+II3rGOJWU1le2tjIS0Ud3HLA58Y5HUEeWxG/kc+BFTC9b9V9VX2Ed2WrnL7/cO9P+Zq8u0Rfkd/ZcQGwV+6lP5Jyd/0Gk+oV485/f7h3p/zNVo574L8r4fNGBltOtPpp7QA9cEfpVlSS0X2/JL4IDtYu2kit7OM+3dSqNvxFI6+7Uyn9E17+0mzWHgjxJssfcIPRXQD9lVzs6mfiV/HPIPZs7aOMZ8ZCCob1I1n4CrX2s/emb6UX9otWtE4Q7Pf5l4aRD8G51vktoVThcrqsUaq4c+0AoAYex0IGfjVp5X49cXXefKLR7XTp06mzrzqzj2R0wP1qhuBdo3D47WBHuAGSKJWGiTZlQAjZcdRUxwznyyuZVihnDyNnC6ZBnALHdlA6A/VWMkXv5K9dzL+Bn/LXNfyG94j/wCHnn7y4b+JXVp0yS/O8s6vsqT4p2nvcq9tbWc/yiRWXS4AKhhgsVG+wOd8DzNdXZl/pvFP9o/6k1efaXwB0KcRtdp7bBfH4UY8T56ckHzVj5CuzcHkprt160a2s6uD8hY4P8imbS75diN9EhYOuPxtOFB88HzqFsn4zwxBEIEu4U2UruQo6AYIfA8ipxUjzJxye+4St1w93R1IMiRn2gACJF23JUkNt1Az41K8v9o1ncwqzzRxSaRrSRgpDAb41bMM9CK53Om2r33XZk3IzgnPlveXKQ3dr3Fyp+596obDdcKWUMjHAxsM465rnvv5Twf7Of3ZqjOaL+PinFLOOz+6GFtUkyjYKHVvneIAU79MvgeNSd//ACog/wBnP7s1aUUuNvK9uxa/gtHPX3su/wAxJ+yuXsy+9Vt9F/7R66ue/vZd/mJP2Vy9mX3qtvov/aPXH/y+f2M/4k9xPhyXELxSjUkilWHuPl5EdQfMCsch4XdvOOCtJ9ySUyF/EwbOPhvkL+M3kK2ys6tf5US/7OP3I61gk0pfC/mWLL9Y2SQxrHGoVEAVVHgBsK6KUrzmBSlKAUpSgFKUoBSlKAVnXbBzQsVv8kXBkmALfkRqwOfVmXA9G91X3iF8sETyyHCRqWY+5Rk/Gvnf7rxfiP5dxJ+og/uRB9nvr1+GxqUtb4RuC6lu7IuTO9f5ZMPYQ4iB/CcdX9F6D358q2EVz8O4ekESRRjCIoVR7h/fXTXHLkeSWoknbFKUrkZFKUoBSlKAVH8S4Bb3OO/hjlx01qCR6E7ipClVOt0CP4bwC3ts9xDHFnqUUAn1I3NdN5YxzLplRJFznS6hhn0bavfSlu7B+KuK57nh0cpUyRo5Q5UsqsVOxyuRsdh08q6aVAc03DY3dZGjRnT5rlVLL9EkZHXwroxX7SgOaz4bFDnuo0j1HJ0Kq5PmdI3rzurNJV0yKrqcZVgGBxuMg7V7qUBF/wCa9p/Rrf8Aqo/8Ne234BbxsGjghRh0ZY0UjOxwQMjau+lXU+5bOe24fHGWKIiFzliqhSx3OWIG53O5869zICMHcHqDXlSoQ5rLhsUAIijSME5IRVUE9MnSOuBXBecnWczapLaFmPVii5PqR1+NTFKqbXDBycP4TFbrphjSNfJFC59cdTXk3DozIJTGneAYD6V1Ab7BsZxufrrppUsHrngV1KuAysMFSAQR5EHqK/La2WNQiKqKOiqAoHjsBsK9tKAVzDh0Yk73u07wjBk0jUR5FsZxsK6aUApSlAKUpQClKUApSlAKUpQGcdtHHO7tUt1O87Zb83Hg/axX9U1HdifAf466Yf8A2k+xpCP+EfA1WO1bivfcSkGfZhCxj4DU3/ExHwrYuSeE/JbCCPodAZvpv7bfa2PhXvn+n4dR7nR7RJ0UpSvAcxSlKAUpSgFKUoBSlKAUpSgFKUoBSlKAUpSgFKUoBSlKAUpSgFKUoBSlKAUpSgFKUoBSlKAUpSgFKUoBX4TSlAfNMI+V8QGv+fuRn0kl3+w19LClK9/jeYr0OmToftKUrwHMUpSgFKUoBSlKAUpSgFKUoBSlKAUpSgFKUoBSlKAUpSgFKUoBSlKAUpSgFKUoBSlKAUpSgFKUoBSlKA//2Q=="/>
          <p:cNvSpPr>
            <a:spLocks noChangeAspect="1" noChangeArrowheads="1"/>
          </p:cNvSpPr>
          <p:nvPr/>
        </p:nvSpPr>
        <p:spPr bwMode="auto">
          <a:xfrm>
            <a:off x="0" y="-695325"/>
            <a:ext cx="31908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999524895"/>
              </p:ext>
            </p:extLst>
          </p:nvPr>
        </p:nvGraphicFramePr>
        <p:xfrm>
          <a:off x="827584" y="332656"/>
          <a:ext cx="7704856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30" name="Picture 6" descr="\\cc1-data14\home14\LIS\2_LIS_Departmental_PS\LLI\Resources\Publicity and Guides_HL\Admin for Pub &amp; Guides\Clipart images screenshots logos\rose\LLI rose\LLI Rose transparency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732529"/>
            <a:ext cx="2313830" cy="1080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843808" y="6272952"/>
            <a:ext cx="3153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r.thornton@leedsmet.ac.uk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583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  <a:alpha val="6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032783"/>
              </p:ext>
            </p:extLst>
          </p:nvPr>
        </p:nvGraphicFramePr>
        <p:xfrm>
          <a:off x="827584" y="5846992"/>
          <a:ext cx="7920880" cy="828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1872208"/>
                <a:gridCol w="2016224"/>
                <a:gridCol w="2016224"/>
              </a:tblGrid>
              <a:tr h="33548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2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  <a:alpha val="48000"/>
                      </a:schemeClr>
                    </a:solidFill>
                  </a:tcPr>
                </a:tc>
              </a:tr>
              <a:tr h="462328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Requests</a:t>
                      </a:r>
                      <a:r>
                        <a:rPr lang="en-GB" sz="2000" b="1" baseline="0" dirty="0" smtClean="0">
                          <a:solidFill>
                            <a:schemeClr val="tx1"/>
                          </a:solidFill>
                        </a:rPr>
                        <a:t> already available as E book via the Library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  <a:alpha val="48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48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48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48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>
            <a:normAutofit/>
          </a:bodyPr>
          <a:lstStyle/>
          <a:p>
            <a:r>
              <a:rPr lang="en-GB" sz="4500" b="1" dirty="0" smtClean="0">
                <a:solidFill>
                  <a:srgbClr val="36174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How available are E books?</a:t>
            </a:r>
            <a:endParaRPr lang="en-GB" sz="4500" b="1" dirty="0">
              <a:solidFill>
                <a:srgbClr val="36174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3886886"/>
              </p:ext>
            </p:extLst>
          </p:nvPr>
        </p:nvGraphicFramePr>
        <p:xfrm>
          <a:off x="179512" y="1124744"/>
          <a:ext cx="871296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217844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b="1" dirty="0">
                <a:solidFill>
                  <a:srgbClr val="36174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Summary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8264445"/>
              </p:ext>
            </p:extLst>
          </p:nvPr>
        </p:nvGraphicFramePr>
        <p:xfrm>
          <a:off x="395536" y="1412781"/>
          <a:ext cx="8280921" cy="5076565"/>
        </p:xfrm>
        <a:graphic>
          <a:graphicData uri="http://schemas.openxmlformats.org/drawingml/2006/table">
            <a:tbl>
              <a:tblPr/>
              <a:tblGrid>
                <a:gridCol w="4535429"/>
                <a:gridCol w="757696"/>
                <a:gridCol w="752323"/>
                <a:gridCol w="709332"/>
                <a:gridCol w="773818"/>
                <a:gridCol w="752323"/>
              </a:tblGrid>
              <a:tr h="37138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50" marR="8350" marT="8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08/09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09/10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10/11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11/12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12/13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26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Too old to progress</a:t>
                      </a:r>
                    </a:p>
                  </a:txBody>
                  <a:tcPr marL="8350" marR="8350" marT="8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9426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 in stock so can't progress</a:t>
                      </a:r>
                    </a:p>
                  </a:txBody>
                  <a:tcPr marL="8350" marR="8350" marT="8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26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Accessible e-book</a:t>
                      </a:r>
                    </a:p>
                  </a:txBody>
                  <a:tcPr marL="8350" marR="8350" marT="8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94264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Requested from publisher</a:t>
                      </a:r>
                    </a:p>
                  </a:txBody>
                  <a:tcPr marL="8350" marR="8350" marT="8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8350" marR="8350" marT="8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8350" marR="8350" marT="8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175</a:t>
                      </a:r>
                    </a:p>
                  </a:txBody>
                  <a:tcPr marL="8350" marR="8350" marT="8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307</a:t>
                      </a:r>
                    </a:p>
                  </a:txBody>
                  <a:tcPr marL="8350" marR="8350" marT="8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398</a:t>
                      </a:r>
                    </a:p>
                  </a:txBody>
                  <a:tcPr marL="8350" marR="8350" marT="8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26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Obtained from publisher</a:t>
                      </a:r>
                    </a:p>
                  </a:txBody>
                  <a:tcPr marL="75154" marR="8350" marT="8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233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322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9426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Accessible</a:t>
                      </a:r>
                    </a:p>
                  </a:txBody>
                  <a:tcPr marL="150309" marR="8350" marT="8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218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311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26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 accessible</a:t>
                      </a:r>
                    </a:p>
                  </a:txBody>
                  <a:tcPr marL="150309" marR="8350" marT="8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9426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Reformatted</a:t>
                      </a:r>
                    </a:p>
                  </a:txBody>
                  <a:tcPr marL="225463" marR="8350" marT="8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26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Incurred cost (file)</a:t>
                      </a:r>
                    </a:p>
                  </a:txBody>
                  <a:tcPr marL="75154" marR="8350" marT="8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9426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 obtained from publisher</a:t>
                      </a:r>
                    </a:p>
                  </a:txBody>
                  <a:tcPr marL="75154" marR="8350" marT="8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26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Licence to scan</a:t>
                      </a:r>
                    </a:p>
                  </a:txBody>
                  <a:tcPr marL="150309" marR="8350" marT="8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9426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Scanned</a:t>
                      </a:r>
                    </a:p>
                  </a:txBody>
                  <a:tcPr marL="150309" marR="8350" marT="8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26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reply from publisher</a:t>
                      </a:r>
                    </a:p>
                  </a:txBody>
                  <a:tcPr marL="150309" marR="8350" marT="8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9426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further action</a:t>
                      </a:r>
                    </a:p>
                  </a:txBody>
                  <a:tcPr marL="150309" marR="8350" marT="8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418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Unable to request from publisher (unable to contact publisher, not provided previously, etc)</a:t>
                      </a:r>
                    </a:p>
                  </a:txBody>
                  <a:tcPr marL="8350" marR="8350" marT="8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9426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Non-accessible ebook</a:t>
                      </a:r>
                    </a:p>
                  </a:txBody>
                  <a:tcPr marL="8350" marR="8350" marT="8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04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Out of copyright so obtained from Project Guthenberg</a:t>
                      </a:r>
                    </a:p>
                  </a:txBody>
                  <a:tcPr marL="8350" marR="8350" marT="8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8004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(too old + not in stock + ebook + requested from publisher)</a:t>
                      </a:r>
                    </a:p>
                  </a:txBody>
                  <a:tcPr marL="8350" marR="8350" marT="8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505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509</a:t>
                      </a:r>
                    </a:p>
                  </a:txBody>
                  <a:tcPr marL="8350" marR="8350" marT="8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6181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2132856"/>
            <a:ext cx="8229600" cy="432048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Reply quickly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Send files quickly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No charge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Fully accessible files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No complex licence agreements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Can reuse for other students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Deliver by ftp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9885" y="-5713"/>
            <a:ext cx="5880267" cy="19945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B0F0"/>
                </a:solidFill>
              </a:rPr>
              <a:t>Good Publisher Practice!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06778" y="44624"/>
            <a:ext cx="3725462" cy="147502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17435" y="-243408"/>
            <a:ext cx="177910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0" b="1" dirty="0">
                <a:solidFill>
                  <a:srgbClr val="3399FF"/>
                </a:solidFill>
                <a:sym typeface="Wingdings"/>
              </a:rPr>
              <a:t></a:t>
            </a:r>
            <a:endParaRPr lang="en-GB" sz="12000" dirty="0">
              <a:solidFill>
                <a:srgbClr val="3399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35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4624"/>
            <a:ext cx="5904656" cy="2160240"/>
          </a:xfrm>
          <a:ln>
            <a:noFill/>
          </a:ln>
        </p:spPr>
        <p:txBody>
          <a:bodyPr>
            <a:noAutofit/>
          </a:bodyPr>
          <a:lstStyle/>
          <a:p>
            <a:pPr algn="l">
              <a:spcBef>
                <a:spcPct val="20000"/>
              </a:spcBef>
            </a:pPr>
            <a:r>
              <a:rPr lang="en-GB" sz="3200" dirty="0" smtClean="0">
                <a:solidFill>
                  <a:srgbClr val="CC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Poor Publisher Practice!</a:t>
            </a:r>
            <a:endParaRPr lang="en-GB" sz="3200" dirty="0">
              <a:solidFill>
                <a:srgbClr val="CC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060848"/>
            <a:ext cx="8784976" cy="417646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Long &amp; complicated request process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Problematic (for us) licence terms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Proof of purchase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File management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File quality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Fees charged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3528" y="552584"/>
            <a:ext cx="34667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  <a:spcBef>
                <a:spcPct val="20000"/>
              </a:spcBef>
            </a:pPr>
            <a:endParaRPr lang="en-GB" sz="1700" b="1" dirty="0"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68344" y="-243408"/>
            <a:ext cx="169167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0" b="1" dirty="0">
                <a:solidFill>
                  <a:srgbClr val="CC0099"/>
                </a:solidFill>
                <a:sym typeface="Wingdings"/>
              </a:rPr>
              <a:t></a:t>
            </a:r>
            <a:endParaRPr lang="en-GB" sz="12000" dirty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14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719572" y="620688"/>
            <a:ext cx="7704856" cy="5832648"/>
            <a:chOff x="0" y="0"/>
            <a:chExt cx="7704856" cy="3406360"/>
          </a:xfrm>
          <a:scene3d>
            <a:camera prst="orthographicFront"/>
            <a:lightRig rig="flat" dir="t"/>
          </a:scene3d>
        </p:grpSpPr>
        <p:sp>
          <p:nvSpPr>
            <p:cNvPr id="5" name="Rounded Rectangle 4"/>
            <p:cNvSpPr/>
            <p:nvPr/>
          </p:nvSpPr>
          <p:spPr>
            <a:xfrm>
              <a:off x="0" y="0"/>
              <a:ext cx="7704856" cy="3406360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166285" y="166285"/>
              <a:ext cx="7372286" cy="307379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8120" tIns="198120" rIns="198120" bIns="198120" numCol="1" spcCol="1270" anchor="ctr" anchorCtr="0">
              <a:noAutofit/>
            </a:bodyPr>
            <a:lstStyle/>
            <a:p>
              <a:pPr lvl="0" algn="ctr" defTabSz="23114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5200" b="1" kern="1200" dirty="0" smtClean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Case Study</a:t>
              </a:r>
            </a:p>
            <a:p>
              <a:pPr lvl="0" algn="ctr" defTabSz="23114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5200" b="1" kern="1200" dirty="0" smtClean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Customer Journey</a:t>
              </a:r>
              <a:endParaRPr lang="en-GB" sz="5200" kern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387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9007"/>
            <a:ext cx="9144000" cy="7087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956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4800" b="1" dirty="0">
                <a:solidFill>
                  <a:srgbClr val="36174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Proforma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328592"/>
          </a:xfrm>
        </p:spPr>
        <p:txBody>
          <a:bodyPr>
            <a:normAutofit/>
          </a:bodyPr>
          <a:lstStyle/>
          <a:p>
            <a:pPr lvl="0"/>
            <a:r>
              <a:rPr lang="en-GB" dirty="0" smtClean="0"/>
              <a:t>Library (student) must own </a:t>
            </a:r>
            <a:r>
              <a:rPr lang="en-GB" dirty="0"/>
              <a:t>a</a:t>
            </a:r>
            <a:r>
              <a:rPr lang="en-GB" dirty="0" smtClean="0"/>
              <a:t> </a:t>
            </a:r>
            <a:r>
              <a:rPr lang="en-GB" dirty="0"/>
              <a:t>print </a:t>
            </a:r>
            <a:r>
              <a:rPr lang="en-GB" dirty="0" smtClean="0"/>
              <a:t>copy</a:t>
            </a:r>
          </a:p>
          <a:p>
            <a:pPr lvl="0"/>
            <a:r>
              <a:rPr lang="en-GB" dirty="0" smtClean="0"/>
              <a:t>Pre 2000</a:t>
            </a:r>
            <a:endParaRPr lang="en-GB" dirty="0"/>
          </a:p>
          <a:p>
            <a:pPr lvl="0"/>
            <a:r>
              <a:rPr lang="en-GB" dirty="0" smtClean="0"/>
              <a:t>File may not </a:t>
            </a:r>
            <a:r>
              <a:rPr lang="en-GB" dirty="0"/>
              <a:t>be accessible for your </a:t>
            </a:r>
            <a:r>
              <a:rPr lang="en-GB" dirty="0" smtClean="0"/>
              <a:t>student</a:t>
            </a:r>
          </a:p>
          <a:p>
            <a:pPr lvl="0"/>
            <a:r>
              <a:rPr lang="en-GB" dirty="0"/>
              <a:t>P</a:t>
            </a:r>
            <a:r>
              <a:rPr lang="en-GB" dirty="0" smtClean="0"/>
              <a:t>ermission for us to scan, labour intensive</a:t>
            </a:r>
          </a:p>
          <a:p>
            <a:pPr lvl="0"/>
            <a:r>
              <a:rPr lang="en-GB" dirty="0" smtClean="0"/>
              <a:t>Alternative titles for problematic texts</a:t>
            </a:r>
          </a:p>
          <a:p>
            <a:pPr lvl="0"/>
            <a:r>
              <a:rPr lang="en-GB" dirty="0" smtClean="0"/>
              <a:t>Non UK </a:t>
            </a:r>
            <a:r>
              <a:rPr lang="en-GB" dirty="0"/>
              <a:t>may be subject to different copyright </a:t>
            </a:r>
            <a:endParaRPr lang="en-GB" dirty="0" smtClean="0"/>
          </a:p>
          <a:p>
            <a:pPr lvl="0"/>
            <a:r>
              <a:rPr lang="en-GB" dirty="0" smtClean="0"/>
              <a:t>Duplicated cost </a:t>
            </a:r>
          </a:p>
          <a:p>
            <a:pPr lvl="0"/>
            <a:r>
              <a:rPr lang="en-GB" dirty="0" smtClean="0"/>
              <a:t>No guaranteed outcome - every </a:t>
            </a:r>
            <a:r>
              <a:rPr lang="en-GB" dirty="0"/>
              <a:t>publisher has a different </a:t>
            </a:r>
            <a:r>
              <a:rPr lang="en-GB" dirty="0" smtClean="0"/>
              <a:t>approach / </a:t>
            </a:r>
            <a:r>
              <a:rPr lang="en-GB" dirty="0"/>
              <a:t>response </a:t>
            </a:r>
            <a:r>
              <a:rPr lang="en-GB" dirty="0" smtClean="0"/>
              <a:t>time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243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512" y="197768"/>
            <a:ext cx="8507288" cy="1143000"/>
          </a:xfrm>
        </p:spPr>
        <p:txBody>
          <a:bodyPr>
            <a:noAutofit/>
          </a:bodyPr>
          <a:lstStyle/>
          <a:p>
            <a:r>
              <a:rPr lang="en-GB" sz="4800" b="1" dirty="0" smtClean="0">
                <a:solidFill>
                  <a:srgbClr val="36174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We’d like the academic supply chain to…</a:t>
            </a:r>
            <a:endParaRPr lang="en-GB" sz="4800" b="1" dirty="0">
              <a:solidFill>
                <a:srgbClr val="36174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/>
          </a:bodyPr>
          <a:lstStyle/>
          <a:p>
            <a:pPr marL="342900" lvl="1" indent="-342900">
              <a:lnSpc>
                <a:spcPct val="160000"/>
              </a:lnSpc>
              <a:buFont typeface="Arial" pitchFamily="34" charset="0"/>
              <a:buChar char="•"/>
            </a:pPr>
            <a:r>
              <a:rPr lang="en-GB" sz="3200" dirty="0"/>
              <a:t>Revisit your request service</a:t>
            </a:r>
          </a:p>
          <a:p>
            <a:pPr marL="342900" lvl="1" indent="-342900">
              <a:lnSpc>
                <a:spcPct val="160000"/>
              </a:lnSpc>
              <a:buFont typeface="Arial" pitchFamily="34" charset="0"/>
              <a:buChar char="•"/>
            </a:pPr>
            <a:r>
              <a:rPr lang="en-GB" sz="3200" dirty="0"/>
              <a:t>Think about the print layout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3200" dirty="0"/>
              <a:t>Use standard accessible scanning options when creating your </a:t>
            </a:r>
            <a:r>
              <a:rPr lang="en-GB" sz="3200" dirty="0" smtClean="0"/>
              <a:t>files</a:t>
            </a:r>
            <a:endParaRPr lang="en-GB" sz="3200" dirty="0"/>
          </a:p>
          <a:p>
            <a:pPr marL="342900" lvl="1" indent="-342900">
              <a:lnSpc>
                <a:spcPct val="160000"/>
              </a:lnSpc>
              <a:buFont typeface="Arial" pitchFamily="34" charset="0"/>
              <a:buChar char="•"/>
            </a:pPr>
            <a:r>
              <a:rPr lang="en-GB" sz="3200" dirty="0"/>
              <a:t>Permission </a:t>
            </a:r>
            <a:r>
              <a:rPr lang="en-GB" sz="3200"/>
              <a:t>to </a:t>
            </a:r>
            <a:r>
              <a:rPr lang="en-GB" sz="3200" smtClean="0"/>
              <a:t>scan… </a:t>
            </a:r>
            <a:endParaRPr lang="en-GB" sz="3200" dirty="0"/>
          </a:p>
          <a:p>
            <a:pPr marL="342900" lvl="1" indent="-342900">
              <a:lnSpc>
                <a:spcPct val="160000"/>
              </a:lnSpc>
              <a:buFont typeface="Arial" pitchFamily="34" charset="0"/>
              <a:buChar char="•"/>
            </a:pPr>
            <a:r>
              <a:rPr lang="en-GB" sz="3200" dirty="0"/>
              <a:t>Take responsibility for making a useable E copy 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019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>
            <a:normAutofit/>
          </a:bodyPr>
          <a:lstStyle/>
          <a:p>
            <a:r>
              <a:rPr lang="en-GB" sz="4800" b="1" dirty="0">
                <a:solidFill>
                  <a:srgbClr val="36174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We’d like </a:t>
            </a:r>
            <a:r>
              <a:rPr lang="en-GB" sz="4800" b="1" dirty="0" smtClean="0">
                <a:solidFill>
                  <a:srgbClr val="36174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Librarians to…</a:t>
            </a:r>
            <a:endParaRPr lang="en-GB" sz="4800" dirty="0">
              <a:solidFill>
                <a:srgbClr val="36174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Complain about bad products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Stop buying non accessible formats 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Be proactive with bad reading lists 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Realise ‘accessible’ doesn’t mean ‘useable’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Don’t make assumptions about E formats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Make your in house interfaces accessible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Resource our service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599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79512" y="18234"/>
            <a:ext cx="8784976" cy="6723134"/>
            <a:chOff x="3744416" y="-588173"/>
            <a:chExt cx="8784976" cy="3926418"/>
          </a:xfrm>
          <a:scene3d>
            <a:camera prst="orthographicFront"/>
            <a:lightRig rig="flat" dir="t"/>
          </a:scene3d>
        </p:grpSpPr>
        <p:sp>
          <p:nvSpPr>
            <p:cNvPr id="5" name="Rounded Rectangle 4"/>
            <p:cNvSpPr/>
            <p:nvPr/>
          </p:nvSpPr>
          <p:spPr>
            <a:xfrm>
              <a:off x="3744416" y="-588173"/>
              <a:ext cx="8784976" cy="3926418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4104456" y="-488653"/>
              <a:ext cx="8424936" cy="370073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8120" tIns="198120" rIns="198120" bIns="198120" numCol="1" spcCol="1270" anchor="ctr" anchorCtr="0">
              <a:noAutofit/>
            </a:bodyPr>
            <a:lstStyle/>
            <a:p>
              <a:pPr>
                <a:lnSpc>
                  <a:spcPct val="150000"/>
                </a:lnSpc>
              </a:pPr>
              <a:r>
                <a:rPr lang="en-GB" sz="40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Librarians working with </a:t>
              </a:r>
              <a:r>
                <a:rPr lang="en-GB" sz="4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publishers can </a:t>
              </a:r>
              <a:r>
                <a:rPr lang="en-GB" sz="40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ensure ’print disabled’ becomes a redundant term because </a:t>
              </a:r>
              <a:r>
                <a:rPr lang="en-GB" sz="4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all </a:t>
              </a:r>
              <a:r>
                <a:rPr lang="en-GB" sz="40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books are born accessible, </a:t>
              </a:r>
              <a:r>
                <a:rPr lang="en-GB" sz="4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making </a:t>
              </a:r>
              <a:r>
                <a:rPr lang="en-GB" sz="40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all learners knowledge </a:t>
              </a:r>
              <a:r>
                <a:rPr lang="en-GB" sz="4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enabled.</a:t>
              </a:r>
              <a:endParaRPr lang="en-GB" sz="40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051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Autofit/>
          </a:bodyPr>
          <a:lstStyle/>
          <a:p>
            <a:r>
              <a:rPr lang="en-GB" sz="4700" b="1" dirty="0" smtClean="0">
                <a:solidFill>
                  <a:srgbClr val="36174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New students</a:t>
            </a:r>
            <a:endParaRPr lang="en-GB" sz="4700" b="1" dirty="0">
              <a:solidFill>
                <a:srgbClr val="36174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437557"/>
            <a:ext cx="9192178" cy="4727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057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800" b="1" dirty="0" smtClean="0">
                <a:solidFill>
                  <a:srgbClr val="36174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request </a:t>
            </a:r>
            <a:r>
              <a:rPr lang="en-GB" sz="4800" b="1" dirty="0">
                <a:solidFill>
                  <a:srgbClr val="36174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process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56793"/>
            <a:ext cx="8363272" cy="3240360"/>
          </a:xfrm>
        </p:spPr>
      </p:pic>
    </p:spTree>
    <p:extLst>
      <p:ext uri="{BB962C8B-B14F-4D97-AF65-F5344CB8AC3E}">
        <p14:creationId xmlns:p14="http://schemas.microsoft.com/office/powerpoint/2010/main" val="105849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27384"/>
            <a:ext cx="8856984" cy="1143000"/>
          </a:xfrm>
        </p:spPr>
        <p:txBody>
          <a:bodyPr>
            <a:noAutofit/>
          </a:bodyPr>
          <a:lstStyle/>
          <a:p>
            <a:r>
              <a:rPr lang="en-GB" sz="4800" b="1" dirty="0">
                <a:solidFill>
                  <a:srgbClr val="36174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Who is </a:t>
            </a:r>
            <a:r>
              <a:rPr lang="en-GB" sz="4800" b="1" dirty="0" smtClean="0">
                <a:solidFill>
                  <a:srgbClr val="36174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Print Impaired?</a:t>
            </a:r>
            <a:endParaRPr lang="en-GB" sz="4800" b="1" dirty="0">
              <a:solidFill>
                <a:srgbClr val="36174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3340119"/>
              </p:ext>
            </p:extLst>
          </p:nvPr>
        </p:nvGraphicFramePr>
        <p:xfrm>
          <a:off x="107504" y="1340768"/>
          <a:ext cx="892899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6349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008112"/>
          </a:xfrm>
        </p:spPr>
        <p:txBody>
          <a:bodyPr>
            <a:normAutofit/>
          </a:bodyPr>
          <a:lstStyle/>
          <a:p>
            <a:r>
              <a:rPr lang="en-GB" sz="4800" b="1" dirty="0" smtClean="0">
                <a:solidFill>
                  <a:srgbClr val="36174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Item requests</a:t>
            </a:r>
            <a:endParaRPr lang="en-GB" sz="4800" b="1" dirty="0">
              <a:solidFill>
                <a:srgbClr val="36174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745976"/>
              </p:ext>
            </p:extLst>
          </p:nvPr>
        </p:nvGraphicFramePr>
        <p:xfrm>
          <a:off x="467544" y="1268760"/>
          <a:ext cx="8229600" cy="5102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1067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>
                <a:solidFill>
                  <a:srgbClr val="36174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Requests to publishers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743049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6276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800" b="1" dirty="0">
                <a:solidFill>
                  <a:srgbClr val="36174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Items</a:t>
            </a:r>
            <a:r>
              <a:rPr lang="en-GB" dirty="0" smtClean="0"/>
              <a:t> </a:t>
            </a:r>
            <a:r>
              <a:rPr lang="en-GB" sz="4800" b="1" dirty="0">
                <a:solidFill>
                  <a:srgbClr val="36174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received</a:t>
            </a:r>
            <a:r>
              <a:rPr lang="en-GB" dirty="0" smtClean="0"/>
              <a:t> </a:t>
            </a:r>
            <a:r>
              <a:rPr lang="en-GB" sz="4800" b="1" dirty="0">
                <a:solidFill>
                  <a:srgbClr val="36174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from</a:t>
            </a:r>
            <a:r>
              <a:rPr lang="en-GB" dirty="0" smtClean="0"/>
              <a:t> </a:t>
            </a:r>
            <a:r>
              <a:rPr lang="en-GB" sz="4800" b="1" dirty="0">
                <a:solidFill>
                  <a:srgbClr val="36174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publishers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959056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9280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Autofit/>
          </a:bodyPr>
          <a:lstStyle/>
          <a:p>
            <a:r>
              <a:rPr lang="en-GB" sz="4800" b="1" dirty="0" smtClean="0">
                <a:solidFill>
                  <a:srgbClr val="36174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Items provided</a:t>
            </a:r>
            <a:endParaRPr lang="en-GB" sz="4800" dirty="0">
              <a:solidFill>
                <a:srgbClr val="36174D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954293"/>
              </p:ext>
            </p:extLst>
          </p:nvPr>
        </p:nvGraphicFramePr>
        <p:xfrm>
          <a:off x="395536" y="6237312"/>
          <a:ext cx="835292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2059569"/>
                <a:gridCol w="1905765"/>
                <a:gridCol w="1905765"/>
                <a:gridCol w="1905765"/>
              </a:tblGrid>
              <a:tr h="16340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£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1934288"/>
              </p:ext>
            </p:extLst>
          </p:nvPr>
        </p:nvGraphicFramePr>
        <p:xfrm>
          <a:off x="251520" y="908720"/>
          <a:ext cx="871296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3136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11956"/>
            <a:ext cx="8229600" cy="992684"/>
          </a:xfrm>
        </p:spPr>
        <p:txBody>
          <a:bodyPr/>
          <a:lstStyle/>
          <a:p>
            <a:r>
              <a:rPr lang="en-GB" sz="4800" b="1" dirty="0" smtClean="0">
                <a:solidFill>
                  <a:srgbClr val="36174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Items not provided</a:t>
            </a:r>
            <a:endParaRPr lang="en-GB" sz="4800" b="1" dirty="0">
              <a:solidFill>
                <a:srgbClr val="36174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7508807"/>
              </p:ext>
            </p:extLst>
          </p:nvPr>
        </p:nvGraphicFramePr>
        <p:xfrm>
          <a:off x="179512" y="908720"/>
          <a:ext cx="8964488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5513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ustom 1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2540</TotalTime>
  <Words>508</Words>
  <Application>Microsoft Office PowerPoint</Application>
  <PresentationFormat>On-screen Show (4:3)</PresentationFormat>
  <Paragraphs>209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New students</vt:lpstr>
      <vt:lpstr>The request process</vt:lpstr>
      <vt:lpstr>Who is Print Impaired?</vt:lpstr>
      <vt:lpstr>Item requests</vt:lpstr>
      <vt:lpstr>Requests to publishers</vt:lpstr>
      <vt:lpstr>Items received from publishers</vt:lpstr>
      <vt:lpstr>Items provided</vt:lpstr>
      <vt:lpstr>Items not provided</vt:lpstr>
      <vt:lpstr>How available are E books?</vt:lpstr>
      <vt:lpstr>Summary</vt:lpstr>
      <vt:lpstr>PowerPoint Presentation</vt:lpstr>
      <vt:lpstr>Poor Publisher Practice!</vt:lpstr>
      <vt:lpstr>PowerPoint Presentation</vt:lpstr>
      <vt:lpstr>PowerPoint Presentation</vt:lpstr>
      <vt:lpstr>Proforma criteria</vt:lpstr>
      <vt:lpstr>We’d like the academic supply chain to…</vt:lpstr>
      <vt:lpstr>We’d like Librarians to…</vt:lpstr>
      <vt:lpstr>PowerPoint Presentation</vt:lpstr>
    </vt:vector>
  </TitlesOfParts>
  <Company>Leeds Metropolitan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Backhouse</dc:creator>
  <cp:lastModifiedBy>clark09</cp:lastModifiedBy>
  <cp:revision>171</cp:revision>
  <cp:lastPrinted>2013-02-03T16:47:09Z</cp:lastPrinted>
  <dcterms:created xsi:type="dcterms:W3CDTF">2012-01-13T12:11:50Z</dcterms:created>
  <dcterms:modified xsi:type="dcterms:W3CDTF">2013-09-05T15:23:51Z</dcterms:modified>
</cp:coreProperties>
</file>