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4"/>
  </p:sldMasterIdLst>
  <p:sldIdLst>
    <p:sldId id="275" r:id="rId5"/>
    <p:sldId id="263" r:id="rId6"/>
    <p:sldId id="257" r:id="rId7"/>
    <p:sldId id="258" r:id="rId8"/>
    <p:sldId id="277" r:id="rId9"/>
    <p:sldId id="278" r:id="rId10"/>
    <p:sldId id="276" r:id="rId11"/>
    <p:sldId id="260" r:id="rId12"/>
    <p:sldId id="261" r:id="rId13"/>
    <p:sldId id="264" r:id="rId14"/>
    <p:sldId id="265" r:id="rId15"/>
    <p:sldId id="262" r:id="rId16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473"/>
    <p:restoredTop sz="94714"/>
  </p:normalViewPr>
  <p:slideViewPr>
    <p:cSldViewPr snapToGrid="0" snapToObjects="1" showGuides="1">
      <p:cViewPr varScale="1">
        <p:scale>
          <a:sx n="111" d="100"/>
          <a:sy n="111" d="100"/>
        </p:scale>
        <p:origin x="61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ris, Debbie" userId="83e9df87-b3cf-43cf-ba64-81b4d491556d" providerId="ADAL" clId="{E012A35F-70E9-44A4-8995-19008DDEDFE1}"/>
    <pc:docChg chg="custSel modSld">
      <pc:chgData name="Morris, Debbie" userId="83e9df87-b3cf-43cf-ba64-81b4d491556d" providerId="ADAL" clId="{E012A35F-70E9-44A4-8995-19008DDEDFE1}" dt="2019-08-09T09:54:59.211" v="1" actId="478"/>
      <pc:docMkLst>
        <pc:docMk/>
      </pc:docMkLst>
      <pc:sldChg chg="delSp">
        <pc:chgData name="Morris, Debbie" userId="83e9df87-b3cf-43cf-ba64-81b4d491556d" providerId="ADAL" clId="{E012A35F-70E9-44A4-8995-19008DDEDFE1}" dt="2019-08-09T09:54:59.211" v="1" actId="478"/>
        <pc:sldMkLst>
          <pc:docMk/>
          <pc:sldMk cId="3372907649" sldId="262"/>
        </pc:sldMkLst>
        <pc:picChg chg="del">
          <ac:chgData name="Morris, Debbie" userId="83e9df87-b3cf-43cf-ba64-81b4d491556d" providerId="ADAL" clId="{E012A35F-70E9-44A4-8995-19008DDEDFE1}" dt="2019-08-09T09:54:59.211" v="1" actId="478"/>
          <ac:picMkLst>
            <pc:docMk/>
            <pc:sldMk cId="3372907649" sldId="262"/>
            <ac:picMk id="3" creationId="{A77E89DA-56F4-45D8-A43A-6A3FC66E4C51}"/>
          </ac:picMkLst>
        </pc:picChg>
      </pc:sldChg>
      <pc:sldChg chg="delSp">
        <pc:chgData name="Morris, Debbie" userId="83e9df87-b3cf-43cf-ba64-81b4d491556d" providerId="ADAL" clId="{E012A35F-70E9-44A4-8995-19008DDEDFE1}" dt="2019-08-09T09:54:52.613" v="0" actId="478"/>
        <pc:sldMkLst>
          <pc:docMk/>
          <pc:sldMk cId="4045824980" sldId="275"/>
        </pc:sldMkLst>
        <pc:picChg chg="del">
          <ac:chgData name="Morris, Debbie" userId="83e9df87-b3cf-43cf-ba64-81b4d491556d" providerId="ADAL" clId="{E012A35F-70E9-44A4-8995-19008DDEDFE1}" dt="2019-08-09T09:54:52.613" v="0" actId="478"/>
          <ac:picMkLst>
            <pc:docMk/>
            <pc:sldMk cId="4045824980" sldId="275"/>
            <ac:picMk id="5" creationId="{D3266FE5-3394-4D58-894B-63690DCF649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2765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467D2-F193-474C-9353-37BD6A87BB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04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C0C46A-C1A8-0E45-935D-D7C890133B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4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DAB93F-6139-9B43-80B2-24A8613DBAF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2" y="1243752"/>
            <a:ext cx="6885001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801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53ECB-4192-9E40-B591-84D9A7FF53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083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AA7B6-822B-8A4E-BD4F-0FE1134601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29676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3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854A60-B202-314B-9472-E6A24FB3AF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43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S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23801C-E283-9D4E-A275-9399A4844C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6122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04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2F003E-53B9-1B4A-8AB7-ADA4171593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263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ETH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ADA65-B247-2F4F-9F07-94DE9D76FB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776647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40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625917-8B58-6A47-A092-F7A3574793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987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7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6F49D8-0B54-4A42-8C2E-8CDBC504292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6057" y="1341358"/>
            <a:ext cx="2575314" cy="10795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4208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1195674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9647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FMP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3FB61A-A4F4-9044-B4B3-98CB9F2A66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98764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29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AE7264-41E0-0A4A-ACCE-03EAC98732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53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HC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F3E8A-2911-744F-86C5-2090C8B18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018824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2849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F56D85-DCF2-0244-8095-BB7D4D2693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571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B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731F61-9392-CC41-BDA9-1F64E38F4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5638235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70706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709C75-416B-9341-96A0-C5F1530282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0999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LL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DEA70-DE33-5445-B529-454BFF8F9AB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4725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360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5D58E4-DAD5-CE44-9F04-57DB7AE52D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305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NF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14C2C1-0B11-234A-8CE6-55A23D5845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631" y="1315464"/>
            <a:ext cx="5550882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709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8EA053-BAC4-564C-B1E4-F92AF8E144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794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BB2F71-FCA7-FD42-87A9-0D8B30001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2" y="1251018"/>
            <a:ext cx="555088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839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DAA049-5D67-4445-AA26-ACDB9D5A40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57" y="1416308"/>
            <a:ext cx="5536311" cy="1013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AB4A9D-BB00-6C4B-ADD9-3FD6CD3A68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8367" y="1375344"/>
            <a:ext cx="4682736" cy="10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875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SocSci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6E4B84-94B2-E043-8F70-0C4051E773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9117" y="1404219"/>
            <a:ext cx="4682736" cy="10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0169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8" y="2049229"/>
            <a:ext cx="5617633" cy="2145059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7" y="4227740"/>
            <a:ext cx="5598364" cy="58103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E84AD22-8A60-354E-921E-81B80F3EED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7369" y="2815287"/>
            <a:ext cx="2928743" cy="1227428"/>
          </a:xfrm>
          <a:prstGeom prst="rect">
            <a:avLst/>
          </a:prstGeom>
        </p:spPr>
      </p:pic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019CF9BC-6E00-604B-880B-7A2220C7C97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652991" y="2815287"/>
            <a:ext cx="2922363" cy="1227428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12404322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24D3B4-35A9-E445-B5B9-0B3FAC17E4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98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DB614C-41FB-5848-8FB8-F3ACE872926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82" y="1547287"/>
            <a:ext cx="1440000" cy="60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34024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1726E6C-AD25-E441-8362-FEA28FFE6F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8366" y="4171653"/>
            <a:ext cx="10260141" cy="28238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Breaker sub-heading text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D8298D0-9789-3046-A0BA-E685BD3606A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8368" y="2528521"/>
            <a:ext cx="10259385" cy="1463133"/>
          </a:xfrm>
        </p:spPr>
        <p:txBody>
          <a:bodyPr anchor="b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Breaker</a:t>
            </a:r>
            <a:br>
              <a:rPr lang="en-US" dirty="0"/>
            </a:br>
            <a:r>
              <a:rPr lang="en-US" dirty="0"/>
              <a:t>heading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DB3779A-FBA3-A14F-95B9-92076144D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299" y="1554034"/>
            <a:ext cx="1451155" cy="60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5781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CA2C6E-22DF-9E4C-83C8-B895E4A448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4939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E38F9E-A177-6340-97E3-A4C98AFBA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7A2E4FD-AD4D-A54B-85F7-DD5E1732C4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0185" y="476250"/>
            <a:ext cx="10258326" cy="131500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D307388E-34B9-704F-9DF7-2F865CB7C5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2166295"/>
            <a:ext cx="10259082" cy="351928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976370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4ACB03-8461-3B4F-A02A-BB456D5DD6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304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AA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086CDB-81C6-8E48-AB47-21935B1B9A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2" y="1251018"/>
            <a:ext cx="555088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8741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8" y="476250"/>
            <a:ext cx="5616161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5616575" cy="3519286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75256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78267D2-0B9C-6141-A0F0-AE806E1FB9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636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83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9834" y="0"/>
            <a:ext cx="4656333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7CC745-F299-CA44-921C-E0C2BC6293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92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B2A44E0D-AD37-B64A-8087-4B04C08A445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AE15AA6C-F6DF-F943-A289-C06A927AF92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3429000"/>
            <a:ext cx="4895832" cy="34308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4CED46-6A49-DC4E-B76D-D628758B5A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FD9C2BA4-03E6-EC40-89CA-D2621E7122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C448F55-EA63-664C-9AA5-E2C41B6068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00614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600F4128-B022-BF49-9B0B-ED727D588C4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20001" y="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768B268-3513-1646-B5F3-B131AA38FB4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4572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12701770-7835-3041-B7FA-B708B6435CA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2286000"/>
            <a:ext cx="4896167" cy="2286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D96674-7D62-874E-89EB-26F574D41F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FDCFA35-7794-A14F-AE55-7DBF8ECB2A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AC7E622E-1D59-884A-B39E-1D1F251C4A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311521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EF89479A-879C-FB47-AD26-296CC44EC0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0001" y="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84323833-A9C0-584F-ADEE-4E223A9339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20001" y="17136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F091CC3E-CE50-ED48-AE9A-A0AEF9D166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20001" y="51408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8FBE944B-B15E-6D42-BF79-08A25287440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0001" y="3427200"/>
            <a:ext cx="4895832" cy="17172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E146D0-48D7-6449-A4C1-789474A24B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DF60618D-E742-7C4F-8958-FFF3B12319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096002" y="476250"/>
            <a:ext cx="5606465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173C61ED-0CD3-CC42-8249-30B999D779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2166295"/>
            <a:ext cx="5606878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860936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7" y="476250"/>
            <a:ext cx="6973289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11231999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9425" y="2166295"/>
            <a:ext cx="6973802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959934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A21AFD-7BAA-474E-9B21-0EC9E524E5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66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928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E6D06EE6-009C-3448-B0AD-7241B89C16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52189" y="0"/>
            <a:ext cx="3257207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Insert image here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FBB473D-FAF0-D246-BC0C-0F89CEA32D1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95574" y="476250"/>
            <a:ext cx="7015604" cy="152702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heading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68453E-2293-9C49-BCA8-4B1A9FE4CBD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AED222-0BD1-2447-A8EE-6EBC925DD73C}"/>
              </a:ext>
            </a:extLst>
          </p:cNvPr>
          <p:cNvSpPr/>
          <p:nvPr userDrawn="1"/>
        </p:nvSpPr>
        <p:spPr>
          <a:xfrm>
            <a:off x="719183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7A0A2494-5531-9947-BFCB-2EEFF9BC57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95572" y="2166295"/>
            <a:ext cx="7016120" cy="351928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A38C3C-44A8-7B49-97F3-18DB98877E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4005" y="6049974"/>
            <a:ext cx="1049220" cy="43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8600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F83993-A4E8-874F-8106-64D02F6A06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27719" y="2770920"/>
            <a:ext cx="3131072" cy="131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608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5E00F8-23E4-F74B-8C58-C57BA9DCB080}"/>
              </a:ext>
            </a:extLst>
          </p:cNvPr>
          <p:cNvSpPr/>
          <p:nvPr userDrawn="1"/>
        </p:nvSpPr>
        <p:spPr>
          <a:xfrm rot="10800000">
            <a:off x="478366" y="0"/>
            <a:ext cx="514340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1922829-9018-D846-ABC5-C445BD1245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21650" y="3682554"/>
            <a:ext cx="5598364" cy="239196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text here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725793-DA45-3A4B-9142-B0ECC42BB418}"/>
              </a:ext>
            </a:extLst>
          </p:cNvPr>
          <p:cNvSpPr/>
          <p:nvPr userDrawn="1"/>
        </p:nvSpPr>
        <p:spPr>
          <a:xfrm rot="10800000">
            <a:off x="1557" y="0"/>
            <a:ext cx="47680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C57ACA-9630-8644-802F-4BA04C062E18}"/>
              </a:ext>
            </a:extLst>
          </p:cNvPr>
          <p:cNvSpPr txBox="1">
            <a:spLocks/>
          </p:cNvSpPr>
          <p:nvPr userDrawn="1"/>
        </p:nvSpPr>
        <p:spPr>
          <a:xfrm>
            <a:off x="6096001" y="2935843"/>
            <a:ext cx="5617633" cy="5460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 spc="-15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Thank you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FF4809-AA81-8A42-BD26-36F0215753B3}"/>
              </a:ext>
            </a:extLst>
          </p:cNvPr>
          <p:cNvSpPr/>
          <p:nvPr userDrawn="1"/>
        </p:nvSpPr>
        <p:spPr>
          <a:xfrm>
            <a:off x="-5353236" y="-789786"/>
            <a:ext cx="5172011" cy="897478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r>
              <a:rPr lang="en-GB" sz="1200" b="1" dirty="0"/>
              <a:t>How to insert your logo:</a:t>
            </a:r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1.Click View in the</a:t>
            </a:r>
            <a:r>
              <a:rPr lang="en-GB" sz="1200" b="1" baseline="0" dirty="0"/>
              <a:t> tool bar</a:t>
            </a:r>
          </a:p>
          <a:p>
            <a:pPr algn="l"/>
            <a:r>
              <a:rPr lang="en-GB" sz="1200" b="1" baseline="0" dirty="0"/>
              <a:t> and </a:t>
            </a:r>
            <a:r>
              <a:rPr lang="en-GB" sz="1200" b="1" dirty="0"/>
              <a:t>Turn on guides.</a:t>
            </a:r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endParaRPr lang="en-GB" sz="1200" b="1" dirty="0"/>
          </a:p>
          <a:p>
            <a:pPr algn="l"/>
            <a:r>
              <a:rPr lang="en-GB" sz="1200" b="1" dirty="0"/>
              <a:t>2.DoubleClick</a:t>
            </a:r>
            <a:r>
              <a:rPr lang="en-GB" sz="1200" b="1" baseline="0" dirty="0"/>
              <a:t> insert school logo</a:t>
            </a:r>
          </a:p>
          <a:p>
            <a:pPr algn="l"/>
            <a:r>
              <a:rPr lang="en-GB" sz="1200" b="1" baseline="0" dirty="0"/>
              <a:t> and select your school logo.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3. If your School logo does not fit within the box. </a:t>
            </a:r>
          </a:p>
          <a:p>
            <a:pPr algn="l"/>
            <a:r>
              <a:rPr lang="en-GB" sz="1200" b="1" baseline="0" dirty="0"/>
              <a:t>click the format tab (Drawing tool) 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4. Click the drop down arrow on crop and click Fit.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6. The logo will now be scaled to the correct size.</a:t>
            </a:r>
          </a:p>
          <a:p>
            <a:pPr algn="l"/>
            <a:endParaRPr lang="en-GB" sz="1200" b="1" baseline="0" dirty="0"/>
          </a:p>
          <a:p>
            <a:pPr algn="l"/>
            <a:r>
              <a:rPr lang="en-GB" sz="1200" b="1" baseline="0" dirty="0"/>
              <a:t>7. If you wish to adjust the position use the guide lines as references.</a:t>
            </a:r>
          </a:p>
          <a:p>
            <a:pPr algn="l"/>
            <a:r>
              <a:rPr lang="en-GB" sz="1200" b="1" baseline="0" dirty="0"/>
              <a:t>8. If you wish to remove the guide lines - </a:t>
            </a:r>
            <a:r>
              <a:rPr lang="en-GB" sz="1200" b="1" dirty="0"/>
              <a:t>Click View in the</a:t>
            </a:r>
            <a:r>
              <a:rPr lang="en-GB" sz="1200" b="1" baseline="0" dirty="0"/>
              <a:t> tool bar and T</a:t>
            </a:r>
            <a:r>
              <a:rPr lang="en-GB" sz="1200" b="1" dirty="0"/>
              <a:t>urn off guides</a:t>
            </a:r>
          </a:p>
          <a:p>
            <a:pPr algn="l"/>
            <a:endParaRPr lang="en-GB" sz="1200" b="1" baseline="0" dirty="0"/>
          </a:p>
          <a:p>
            <a:pPr algn="l"/>
            <a:endParaRPr lang="en-GB" sz="1200" b="1" baseline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3B1D3A-04FD-AB4F-87AB-7EA926781F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144873" y="-582570"/>
            <a:ext cx="2785017" cy="13091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64478B7-09F4-2845-B28A-68FCDC9D2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06455" y="1223906"/>
            <a:ext cx="2646599" cy="16014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E19D22-DB0A-824B-931A-C9B7076C2B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86753" y="3421638"/>
            <a:ext cx="2821719" cy="1255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D3F9B7-EA2A-8E4C-8215-1CDF8BE1FF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943" b="9007"/>
          <a:stretch/>
        </p:blipFill>
        <p:spPr>
          <a:xfrm>
            <a:off x="-2767231" y="4981404"/>
            <a:ext cx="2041962" cy="1635273"/>
          </a:xfrm>
          <a:prstGeom prst="rect">
            <a:avLst/>
          </a:prstGeom>
        </p:spPr>
      </p:pic>
      <p:sp>
        <p:nvSpPr>
          <p:cNvPr id="16" name="Picture Placeholder 23">
            <a:extLst>
              <a:ext uri="{FF2B5EF4-FFF2-40B4-BE49-F238E27FC236}">
                <a16:creationId xmlns:a16="http://schemas.microsoft.com/office/drawing/2014/main" id="{02D8F306-3716-EA47-A752-40E85AE69BC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327719" y="2770919"/>
            <a:ext cx="3131072" cy="1312555"/>
          </a:xfrm>
          <a:noFill/>
        </p:spPr>
        <p:txBody>
          <a:bodyPr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Insert school logo</a:t>
            </a:r>
          </a:p>
        </p:txBody>
      </p:sp>
    </p:spTree>
    <p:extLst>
      <p:ext uri="{BB962C8B-B14F-4D97-AF65-F5344CB8AC3E}">
        <p14:creationId xmlns:p14="http://schemas.microsoft.com/office/powerpoint/2010/main" val="2582514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63AD9B-58DB-2E4A-B396-13C72443E1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23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BE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1C5E7A-3739-844C-858B-49BE50D42C5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411" y="1260162"/>
            <a:ext cx="6480000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40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E56F37-306D-2046-A71B-EEFE7B455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70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-CA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1235267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6" y="5521373"/>
            <a:ext cx="11196729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D8E053F-C5C6-0E4F-A7BC-4A8446384D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4" y="1251018"/>
            <a:ext cx="5217353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6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-CC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8367" y="3024230"/>
            <a:ext cx="10293624" cy="2317143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</a:t>
            </a:r>
            <a:br>
              <a:rPr lang="en-US" dirty="0"/>
            </a:br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4015" y="5521373"/>
            <a:ext cx="10258316" cy="555336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subtitle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F2469D-BB53-7044-9ABF-38DB96981451}"/>
              </a:ext>
            </a:extLst>
          </p:cNvPr>
          <p:cNvSpPr/>
          <p:nvPr userDrawn="1"/>
        </p:nvSpPr>
        <p:spPr>
          <a:xfrm>
            <a:off x="11472000" y="0"/>
            <a:ext cx="72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DFD18A-DB82-FA40-A273-CAC035AE36A2}"/>
              </a:ext>
            </a:extLst>
          </p:cNvPr>
          <p:cNvSpPr/>
          <p:nvPr userDrawn="1"/>
        </p:nvSpPr>
        <p:spPr>
          <a:xfrm>
            <a:off x="11232000" y="0"/>
            <a:ext cx="240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34D6FB-1ADA-224B-9BC1-60F94428AB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51" y="1243752"/>
            <a:ext cx="8076176" cy="1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831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9425" y="483850"/>
            <a:ext cx="11234209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944348"/>
            <a:ext cx="11234209" cy="443740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6370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9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664" r:id="rId33"/>
    <p:sldLayoutId id="2147483665" r:id="rId34"/>
    <p:sldLayoutId id="2147483666" r:id="rId35"/>
    <p:sldLayoutId id="2147483667" r:id="rId36"/>
    <p:sldLayoutId id="2147483668" r:id="rId37"/>
    <p:sldLayoutId id="2147483669" r:id="rId38"/>
    <p:sldLayoutId id="2147483670" r:id="rId39"/>
    <p:sldLayoutId id="2147483671" r:id="rId40"/>
    <p:sldLayoutId id="2147483672" r:id="rId41"/>
    <p:sldLayoutId id="2147483673" r:id="rId42"/>
    <p:sldLayoutId id="2147483674" r:id="rId43"/>
    <p:sldLayoutId id="2147483675" r:id="rId44"/>
    <p:sldLayoutId id="2147483676" r:id="rId45"/>
    <p:sldLayoutId id="2147483677" r:id="rId46"/>
    <p:sldLayoutId id="2147483678" r:id="rId47"/>
    <p:sldLayoutId id="214748368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pos="302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  <p15:guide id="8" orient="horz" pos="2795">
          <p15:clr>
            <a:srgbClr val="F26B43"/>
          </p15:clr>
        </p15:guide>
        <p15:guide id="9" orient="horz" pos="15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31.jpeg"/><Relationship Id="rId4" Type="http://schemas.openxmlformats.org/officeDocument/2006/relationships/image" Target="../media/image3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3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59098-92D3-4401-807C-566E76CD1D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‘How to make friends and influence people….’ 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A4F300-6E2D-42F8-8528-5B71138FD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…….or how Leeds Beckett migrated Symphony to SaaS</a:t>
            </a:r>
          </a:p>
          <a:p>
            <a:r>
              <a:rPr lang="en-GB" dirty="0"/>
              <a:t>Debbie Morris &amp; Mike Ford, Digital Library Services Team, July 2019</a:t>
            </a:r>
          </a:p>
        </p:txBody>
      </p:sp>
    </p:spTree>
    <p:extLst>
      <p:ext uri="{BB962C8B-B14F-4D97-AF65-F5344CB8AC3E}">
        <p14:creationId xmlns:p14="http://schemas.microsoft.com/office/powerpoint/2010/main" val="4045824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5C9B52C3-941E-F040-99D5-1E18C17BBB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50ED5166-6BD7-5748-82D7-58EE2B282A7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3" name="Picture Placeholder 22">
            <a:extLst>
              <a:ext uri="{FF2B5EF4-FFF2-40B4-BE49-F238E27FC236}">
                <a16:creationId xmlns:a16="http://schemas.microsoft.com/office/drawing/2014/main" id="{C4BA23FA-052E-EF47-AB19-1FE0907A6E3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1" name="Picture Placeholder 20">
            <a:extLst>
              <a:ext uri="{FF2B5EF4-FFF2-40B4-BE49-F238E27FC236}">
                <a16:creationId xmlns:a16="http://schemas.microsoft.com/office/drawing/2014/main" id="{E759D835-3112-664D-8C00-AB4A9C2BDA5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-287262"/>
            <a:ext cx="5606465" cy="1527024"/>
          </a:xfrm>
        </p:spPr>
        <p:txBody>
          <a:bodyPr/>
          <a:lstStyle/>
          <a:p>
            <a:r>
              <a:rPr lang="en-US" dirty="0"/>
              <a:t>Key considerations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1470001"/>
            <a:ext cx="5606878" cy="4873952"/>
          </a:xfrm>
        </p:spPr>
        <p:txBody>
          <a:bodyPr vert="horz" lIns="0" tIns="0" rIns="0" bIns="0" rtlCol="0" anchor="t">
            <a:noAutofit/>
          </a:bodyPr>
          <a:lstStyle/>
          <a:p>
            <a:pPr fontAlgn="base"/>
            <a:r>
              <a:rPr lang="en-US" sz="1800" b="1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Colleagues </a:t>
            </a:r>
            <a:r>
              <a:rPr lang="en-US" sz="18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input, time &amp; relationship</a:t>
            </a:r>
          </a:p>
          <a:p>
            <a:r>
              <a:rPr lang="en-US" sz="1800" b="1" dirty="0">
                <a:solidFill>
                  <a:srgbClr val="4C316E"/>
                </a:solidFill>
                <a:latin typeface="Arial"/>
                <a:cs typeface="Arial"/>
              </a:rPr>
              <a:t>JANET </a:t>
            </a:r>
            <a:r>
              <a:rPr lang="en-US" sz="1800" dirty="0">
                <a:solidFill>
                  <a:srgbClr val="4C316E"/>
                </a:solidFill>
                <a:latin typeface="Arial"/>
                <a:cs typeface="Arial"/>
              </a:rPr>
              <a:t>network means each end of the tunnel should be configured to match, currently ours are asymmetrical </a:t>
            </a:r>
            <a:endParaRPr lang="en-US" dirty="0"/>
          </a:p>
          <a:p>
            <a:pPr fontAlgn="base"/>
            <a:r>
              <a:rPr lang="en-US" sz="1800" b="1" dirty="0">
                <a:solidFill>
                  <a:srgbClr val="4C316E"/>
                </a:solidFill>
                <a:latin typeface="Arial"/>
                <a:cs typeface="Arial"/>
              </a:rPr>
              <a:t>VPN</a:t>
            </a:r>
            <a:r>
              <a:rPr lang="en-US" sz="1800" dirty="0">
                <a:solidFill>
                  <a:srgbClr val="4C316E"/>
                </a:solidFill>
                <a:latin typeface="Arial"/>
                <a:cs typeface="Arial"/>
              </a:rPr>
              <a:t> </a:t>
            </a:r>
            <a:r>
              <a:rPr lang="en-US" sz="1800" b="1" dirty="0">
                <a:solidFill>
                  <a:srgbClr val="4C316E"/>
                </a:solidFill>
                <a:latin typeface="Arial"/>
                <a:cs typeface="Arial"/>
              </a:rPr>
              <a:t>Tunnel</a:t>
            </a:r>
            <a:r>
              <a:rPr lang="en-US" sz="1800" dirty="0">
                <a:solidFill>
                  <a:srgbClr val="4C316E"/>
                </a:solidFill>
                <a:latin typeface="Arial"/>
                <a:cs typeface="Arial"/>
              </a:rPr>
              <a:t>  ‘dual-routing’ setup (services going in &amp; out in different ways) meant the longer-term resilience of the VPN tunnel required additional in-house work</a:t>
            </a:r>
          </a:p>
          <a:p>
            <a:pPr fontAlgn="base"/>
            <a:r>
              <a:rPr lang="en-US" sz="1800" b="1" dirty="0">
                <a:solidFill>
                  <a:srgbClr val="4C316E"/>
                </a:solidFill>
                <a:latin typeface="Arial"/>
                <a:cs typeface="Arial"/>
              </a:rPr>
              <a:t>More testing</a:t>
            </a:r>
            <a:r>
              <a:rPr lang="en-US" sz="1800" dirty="0">
                <a:solidFill>
                  <a:srgbClr val="4C316E"/>
                </a:solidFill>
                <a:latin typeface="Arial"/>
                <a:cs typeface="Arial"/>
              </a:rPr>
              <a:t> – including a migration in dev if possible</a:t>
            </a:r>
          </a:p>
          <a:p>
            <a:r>
              <a:rPr lang="en-US" sz="1800" dirty="0">
                <a:solidFill>
                  <a:srgbClr val="4C316E"/>
                </a:solidFill>
                <a:latin typeface="Arial"/>
                <a:cs typeface="Arial"/>
              </a:rPr>
              <a:t> &amp; earlier access to Dev server </a:t>
            </a:r>
            <a:endParaRPr lang="en-US" dirty="0">
              <a:latin typeface="Arial"/>
              <a:cs typeface="Arial"/>
            </a:endParaRPr>
          </a:p>
          <a:p>
            <a:pPr fontAlgn="base"/>
            <a:r>
              <a:rPr lang="en-US" sz="1800" b="1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Communication / Project Management</a:t>
            </a:r>
            <a:r>
              <a:rPr lang="en-US" sz="18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fontAlgn="base"/>
            <a:r>
              <a:rPr lang="en-US" sz="18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Suggestion to use Basecamp as central communication point (email not best method). </a:t>
            </a:r>
          </a:p>
          <a:p>
            <a:r>
              <a:rPr lang="en-US" sz="1800" dirty="0">
                <a:solidFill>
                  <a:srgbClr val="4C316E"/>
                </a:solidFill>
                <a:latin typeface="Arial"/>
                <a:cs typeface="Arial"/>
              </a:rPr>
              <a:t>Web Services on a different server after migration</a:t>
            </a:r>
          </a:p>
          <a:p>
            <a:r>
              <a:rPr lang="en-US" sz="1800" dirty="0">
                <a:solidFill>
                  <a:srgbClr val="4C316E"/>
                </a:solidFill>
                <a:latin typeface="Arial"/>
                <a:cs typeface="Arial"/>
              </a:rPr>
              <a:t>Communication of new Port numbers</a:t>
            </a:r>
            <a:endParaRPr lang="en-US" sz="1800" dirty="0">
              <a:solidFill>
                <a:srgbClr val="4C31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solidFill>
                <a:srgbClr val="4C31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endParaRPr lang="en-US" sz="1800" dirty="0">
              <a:solidFill>
                <a:srgbClr val="4C31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/>
            <a:r>
              <a:rPr lang="en-US" sz="1800" dirty="0"/>
              <a:t> 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800" dirty="0"/>
          </a:p>
        </p:txBody>
      </p:sp>
    </p:spTree>
    <p:extLst>
      <p:ext uri="{BB962C8B-B14F-4D97-AF65-F5344CB8AC3E}">
        <p14:creationId xmlns:p14="http://schemas.microsoft.com/office/powerpoint/2010/main" val="2327480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0F522011-9378-ED41-84DB-B69E04B71A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Since the migration…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9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sessions with IT colleagues &amp; SirsiDynix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1900" dirty="0" err="1">
                <a:solidFill>
                  <a:srgbClr val="4C316E"/>
                </a:solidFill>
                <a:latin typeface="Arial"/>
                <a:cs typeface="Arial"/>
              </a:rPr>
              <a:t>Maintained</a:t>
            </a:r>
            <a:r>
              <a:rPr lang="da-DK" sz="1900" dirty="0">
                <a:solidFill>
                  <a:srgbClr val="4C316E"/>
                </a:solidFill>
                <a:latin typeface="Arial"/>
                <a:cs typeface="Arial"/>
              </a:rPr>
              <a:t> </a:t>
            </a:r>
            <a:r>
              <a:rPr lang="da-DK" sz="1900" dirty="0" err="1">
                <a:solidFill>
                  <a:srgbClr val="4C316E"/>
                </a:solidFill>
                <a:latin typeface="Arial"/>
                <a:cs typeface="Arial"/>
              </a:rPr>
              <a:t>regular</a:t>
            </a:r>
            <a:r>
              <a:rPr lang="da-DK" sz="1900" dirty="0">
                <a:solidFill>
                  <a:srgbClr val="4C316E"/>
                </a:solidFill>
                <a:latin typeface="Arial"/>
                <a:cs typeface="Arial"/>
              </a:rPr>
              <a:t> </a:t>
            </a:r>
            <a:r>
              <a:rPr lang="da-DK" sz="1900" dirty="0" err="1">
                <a:solidFill>
                  <a:srgbClr val="4C316E"/>
                </a:solidFill>
                <a:latin typeface="Arial"/>
                <a:cs typeface="Arial"/>
              </a:rPr>
              <a:t>contact</a:t>
            </a:r>
            <a:r>
              <a:rPr lang="da-DK" sz="1900" dirty="0">
                <a:solidFill>
                  <a:srgbClr val="4C316E"/>
                </a:solidFill>
                <a:latin typeface="Arial"/>
                <a:cs typeface="Arial"/>
              </a:rPr>
              <a:t> </a:t>
            </a:r>
            <a:r>
              <a:rPr lang="da-DK" sz="1900" dirty="0" err="1">
                <a:solidFill>
                  <a:srgbClr val="4C316E"/>
                </a:solidFill>
                <a:latin typeface="Arial"/>
                <a:cs typeface="Arial"/>
              </a:rPr>
              <a:t>regarding</a:t>
            </a:r>
            <a:r>
              <a:rPr lang="da-DK" sz="1900" dirty="0">
                <a:solidFill>
                  <a:srgbClr val="4C316E"/>
                </a:solidFill>
                <a:latin typeface="Arial"/>
                <a:cs typeface="Arial"/>
              </a:rPr>
              <a:t> VPN issues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4C316E"/>
                </a:solidFill>
                <a:latin typeface="Arial"/>
                <a:cs typeface="Arial"/>
              </a:rPr>
              <a:t>IT have configured our site firewalls as 'HA' pairs. This will offer transparent failover resilience, and the </a:t>
            </a:r>
            <a:r>
              <a:rPr lang="en-GB" sz="1900" dirty="0" err="1">
                <a:solidFill>
                  <a:srgbClr val="4C316E"/>
                </a:solidFill>
                <a:latin typeface="Arial"/>
                <a:cs typeface="Arial"/>
              </a:rPr>
              <a:t>Sirsi</a:t>
            </a:r>
            <a:r>
              <a:rPr lang="en-GB" sz="1900" dirty="0">
                <a:solidFill>
                  <a:srgbClr val="4C316E"/>
                </a:solidFill>
                <a:latin typeface="Arial"/>
                <a:cs typeface="Arial"/>
              </a:rPr>
              <a:t> VPN tunnel will become resilient without any configuration changes necessary at the remote end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22350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A0CAFA-7564-4F38-A1E6-3D924C392E30}"/>
              </a:ext>
            </a:extLst>
          </p:cNvPr>
          <p:cNvSpPr txBox="1"/>
          <p:nvPr/>
        </p:nvSpPr>
        <p:spPr>
          <a:xfrm>
            <a:off x="6135510" y="1478843"/>
            <a:ext cx="4337755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d.morris@leedsbeckett.ac.uk</a:t>
            </a:r>
          </a:p>
          <a:p>
            <a:endParaRPr lang="en-US" dirty="0">
              <a:solidFill>
                <a:schemeClr val="accent1">
                  <a:lumMod val="75000"/>
                </a:schemeClr>
              </a:solidFill>
              <a:cs typeface="Arial"/>
            </a:endParaRPr>
          </a:p>
          <a:p>
            <a:pPr algn="l"/>
            <a:r>
              <a:rPr lang="en-US" dirty="0">
                <a:solidFill>
                  <a:schemeClr val="accent1">
                    <a:lumMod val="75000"/>
                  </a:schemeClr>
                </a:solidFill>
                <a:cs typeface="Arial"/>
              </a:rPr>
              <a:t>m.ford@leedsbeckett.ac.uk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290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6DC1D077-313D-D943-9CDF-3B4D62D809A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319B706-A5E7-9747-A39B-6BF3C8064F8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Leeds Beckett Library</a:t>
            </a:r>
            <a:r>
              <a:rPr lang="en-US" dirty="0"/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Campus Libraries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130 staff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300,000 items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795,000 transactions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90% via self-service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24/7/365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1.3 million visits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954377-04B2-47DD-9D2F-2511A1BD9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546303"/>
            <a:ext cx="184731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b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4C316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3623D4B-CECD-43ED-B4C5-B8401364D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-255404"/>
            <a:ext cx="184731" cy="81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4C316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29142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F7C957B-E6EB-6649-BB5A-969F41EEEF0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Where we were - Summer 2018</a:t>
            </a:r>
            <a:br>
              <a:rPr lang="en-GB" dirty="0"/>
            </a:b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2BA2ACE-94FC-4C60-91F3-7BDF4082C84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490185" y="1394966"/>
            <a:ext cx="8851870" cy="546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Symphony hosted in-house since 2000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rgbClr val="4C316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4C316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Server managed by IT Department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rgbClr val="4C316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 planning logistics (SirsiDynix, IT, Library)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rgbClr val="4C316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Overnight server back-ups – an hour or more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700" b="0" i="0" u="none" strike="noStrike" cap="none" normalizeH="0" baseline="0" dirty="0">
              <a:ln>
                <a:noFill/>
              </a:ln>
              <a:solidFill>
                <a:srgbClr val="4C316E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Affected = self-service, laptop loans &amp; Library Catalogue (not 24/7/365!)</a:t>
            </a:r>
            <a:b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4C316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kumimoji="0" lang="en-US" altLang="en-US" sz="2700" b="0" i="0" u="none" strike="noStrike" cap="none" normalizeH="0" baseline="0" dirty="0">
                <a:ln>
                  <a:noFill/>
                </a:ln>
                <a:solidFill>
                  <a:srgbClr val="4C316E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kumimoji="0" lang="en-US" altLang="en-US" sz="12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kumimoji="0" lang="en-US" alt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</a:br>
            <a:r>
              <a:rPr lang="en-GB" dirty="0"/>
              <a:t> </a:t>
            </a:r>
            <a:br>
              <a:rPr lang="en-GB" sz="1800" dirty="0"/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65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D4E4D-257D-6C44-AA30-32EC749DD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84" y="-110345"/>
            <a:ext cx="10258326" cy="1315008"/>
          </a:xfrm>
        </p:spPr>
        <p:txBody>
          <a:bodyPr/>
          <a:lstStyle/>
          <a:p>
            <a:r>
              <a:rPr lang="en-US" dirty="0"/>
              <a:t>Our Business Case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82911-6DFB-8F44-A285-2B6BAA31A9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1334059"/>
            <a:ext cx="10259082" cy="3994030"/>
          </a:xfrm>
        </p:spPr>
        <p:txBody>
          <a:bodyPr>
            <a:noAutofit/>
          </a:bodyPr>
          <a:lstStyle/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Strategic alignment – student experience, sustainable resources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700" dirty="0">
              <a:solidFill>
                <a:srgbClr val="4C31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24/7/365 access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700" dirty="0">
              <a:solidFill>
                <a:srgbClr val="4C31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 upgrades / less downtime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700" dirty="0">
              <a:solidFill>
                <a:srgbClr val="4C31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in staff time (IT &amp; Library)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700" dirty="0">
              <a:solidFill>
                <a:srgbClr val="4C31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reliance on older technologies</a:t>
            </a: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GB" sz="2700" dirty="0">
              <a:solidFill>
                <a:srgbClr val="4C316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 access for testing and development</a:t>
            </a:r>
          </a:p>
        </p:txBody>
      </p:sp>
    </p:spTree>
    <p:extLst>
      <p:ext uri="{BB962C8B-B14F-4D97-AF65-F5344CB8AC3E}">
        <p14:creationId xmlns:p14="http://schemas.microsoft.com/office/powerpoint/2010/main" val="4289321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366C2-CDD4-45A6-AE87-8C685C8BA5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0185" y="121143"/>
            <a:ext cx="10258326" cy="1315008"/>
          </a:xfrm>
        </p:spPr>
        <p:txBody>
          <a:bodyPr/>
          <a:lstStyle/>
          <a:p>
            <a:r>
              <a:rPr lang="en-GB" dirty="0"/>
              <a:t>SaaS Benefits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5D503-D5A1-4B01-BBD4-2EFABFC1D1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0184" y="1791258"/>
            <a:ext cx="10259082" cy="4156781"/>
          </a:xfrm>
        </p:spPr>
        <p:txBody>
          <a:bodyPr vert="horz" lIns="0" tIns="0" rIns="0" bIns="0" rtlCol="0" anchor="t">
            <a:normAutofit fontScale="77500" lnSpcReduction="20000"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based, enterprise-class hosting 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rgbClr val="4C316E"/>
                </a:solidFill>
                <a:latin typeface="Arial"/>
                <a:cs typeface="Arial"/>
              </a:rPr>
              <a:t>OS support from </a:t>
            </a:r>
            <a:r>
              <a:rPr lang="en-GB" sz="2900" dirty="0" err="1">
                <a:solidFill>
                  <a:srgbClr val="4C316E"/>
                </a:solidFill>
                <a:latin typeface="Arial"/>
                <a:cs typeface="Arial"/>
              </a:rPr>
              <a:t>SirsiDynix</a:t>
            </a:r>
            <a:endParaRPr lang="en-GB" sz="2900" dirty="0">
              <a:solidFill>
                <a:srgbClr val="4C316E"/>
              </a:solidFill>
              <a:latin typeface="Arial"/>
              <a:cs typeface="Arial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900" dirty="0" err="1">
                <a:solidFill>
                  <a:srgbClr val="4C316E"/>
                </a:solidFill>
                <a:latin typeface="Arial"/>
                <a:cs typeface="Arial"/>
              </a:rPr>
              <a:t>SirsiDynix</a:t>
            </a:r>
            <a:r>
              <a:rPr lang="en-GB" sz="2900" dirty="0">
                <a:solidFill>
                  <a:srgbClr val="4C316E"/>
                </a:solidFill>
                <a:latin typeface="Arial"/>
                <a:cs typeface="Arial"/>
              </a:rPr>
              <a:t> proactive monitoring 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SirsiDynix-owned hardware with capacity planning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rgbClr val="4C316E"/>
                </a:solidFill>
                <a:latin typeface="Arial"/>
                <a:cs typeface="Arial"/>
              </a:rPr>
              <a:t>Additional support from UK based </a:t>
            </a:r>
            <a:r>
              <a:rPr lang="en-GB" sz="2900" dirty="0" err="1">
                <a:solidFill>
                  <a:srgbClr val="4C316E"/>
                </a:solidFill>
                <a:latin typeface="Arial"/>
                <a:cs typeface="Arial"/>
              </a:rPr>
              <a:t>SirsiDynix</a:t>
            </a:r>
            <a:r>
              <a:rPr lang="en-GB" sz="2900" dirty="0">
                <a:solidFill>
                  <a:srgbClr val="4C316E"/>
                </a:solidFill>
                <a:latin typeface="Arial"/>
                <a:cs typeface="Arial"/>
              </a:rPr>
              <a:t> Cloud Solutions team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rgbClr val="4C316E"/>
                </a:solidFill>
                <a:latin typeface="Arial"/>
                <a:cs typeface="Arial"/>
              </a:rPr>
              <a:t>Round-the-clock emergency cover </a:t>
            </a:r>
            <a:endParaRPr lang="en-GB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Secure systems with access over the internet via VPN and HTTPS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more capital expenditure needed for platform migrations and hardware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9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line and direct read-only Oracle access to the production server with included “dedicated virtual environment”.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6923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008A-17A1-4316-931E-9FB87CF4003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Library still controls …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41676C-BE25-4296-BF55-D0792699B4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rm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Policies, gateways, etc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Circulation and collection management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Cataloguing and technical services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Reports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7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Command line access available for Symphony customers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700" dirty="0">
                <a:solidFill>
                  <a:srgbClr val="4C316E"/>
                </a:solidFill>
                <a:latin typeface="Arial"/>
                <a:cs typeface="Arial"/>
              </a:rPr>
              <a:t>Scheduling of Symphony, Web Services &amp; Enterprise upgrades</a:t>
            </a:r>
          </a:p>
        </p:txBody>
      </p:sp>
    </p:spTree>
    <p:extLst>
      <p:ext uri="{BB962C8B-B14F-4D97-AF65-F5344CB8AC3E}">
        <p14:creationId xmlns:p14="http://schemas.microsoft.com/office/powerpoint/2010/main" val="3429334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9CF97C-7241-4EAC-A1C5-AF6F09A20E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Considerations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50BD35-69B8-414A-B95C-998AB36C443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Governance procedures &amp; timings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Budgetary procedures &amp; timings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Dept involvement / availability / reaction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SirsiDynix availability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Downtime agreements &amp; University Calendar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rgbClr val="4C316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Publicity</a:t>
            </a:r>
          </a:p>
        </p:txBody>
      </p:sp>
    </p:spTree>
    <p:extLst>
      <p:ext uri="{BB962C8B-B14F-4D97-AF65-F5344CB8AC3E}">
        <p14:creationId xmlns:p14="http://schemas.microsoft.com/office/powerpoint/2010/main" val="1826133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EDB39AD-B044-8C47-864C-6C545502A8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Project plan - SirsiDynix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11290-C0B6-804E-8075-06B13405C1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VPN call with Library &amp; IT colleagues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VPN set-up &amp; testing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Server preparation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Production migration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Testing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Issues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Go-live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Post-migration set-up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B89EEB51-123F-1D4D-99A6-4978AC478EC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36325963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DBB69E-9CA7-9841-B1D7-9DE2549259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17028" y="32905"/>
            <a:ext cx="9214389" cy="1527024"/>
          </a:xfrm>
        </p:spPr>
        <p:txBody>
          <a:bodyPr/>
          <a:lstStyle/>
          <a:p>
            <a:r>
              <a:rPr lang="en-US" dirty="0"/>
              <a:t>Project Plan – Leeds Beckett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3F986-EE0C-4323-9924-F9EEAF10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028" y="1823893"/>
            <a:ext cx="88392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51383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LBU 2018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753BBD"/>
      </a:accent1>
      <a:accent2>
        <a:srgbClr val="9161CA"/>
      </a:accent2>
      <a:accent3>
        <a:srgbClr val="AC89D7"/>
      </a:accent3>
      <a:accent4>
        <a:srgbClr val="C8B1E5"/>
      </a:accent4>
      <a:accent5>
        <a:srgbClr val="FCE300"/>
      </a:accent5>
      <a:accent6>
        <a:srgbClr val="05C3DE"/>
      </a:accent6>
      <a:hlink>
        <a:srgbClr val="FF585D"/>
      </a:hlink>
      <a:folHlink>
        <a:srgbClr val="00C389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DFE3A864312CC4CBFDC54696A1A06DE" ma:contentTypeVersion="27" ma:contentTypeDescription="Create a new document." ma:contentTypeScope="" ma:versionID="7168a24fd09b811f513c24f254242575">
  <xsd:schema xmlns:xsd="http://www.w3.org/2001/XMLSchema" xmlns:xs="http://www.w3.org/2001/XMLSchema" xmlns:p="http://schemas.microsoft.com/office/2006/metadata/properties" xmlns:ns3="f1d39bf0-e9f7-46f8-84d3-15d8c791f02c" xmlns:ns4="a43947b3-ffac-4f62-9369-09decb5d3f02" targetNamespace="http://schemas.microsoft.com/office/2006/metadata/properties" ma:root="true" ma:fieldsID="3d5dc702c6c427aca8996ef1213e2b9d" ns3:_="" ns4:_="">
    <xsd:import namespace="f1d39bf0-e9f7-46f8-84d3-15d8c791f02c"/>
    <xsd:import namespace="a43947b3-ffac-4f62-9369-09decb5d3f0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DefaultSectionNames" minOccurs="0"/>
                <xsd:element ref="ns3:Templates" minOccurs="0"/>
                <xsd:element ref="ns3:Leaders" minOccurs="0"/>
                <xsd:element ref="ns3:Members" minOccurs="0"/>
                <xsd:element ref="ns3:Member_Groups" minOccurs="0"/>
                <xsd:element ref="ns3:Invited_Leaders" minOccurs="0"/>
                <xsd:element ref="ns3:Invited_Members" minOccurs="0"/>
                <xsd:element ref="ns3:Self_Registration_Enabled" minOccurs="0"/>
                <xsd:element ref="ns3:Has_Leaders_Only_SectionGroup" minOccurs="0"/>
                <xsd:element ref="ns3:Is_Collaboration_Space_Locked" minOccurs="0"/>
                <xsd:element ref="ns3:IsNotebookLocked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d39bf0-e9f7-46f8-84d3-15d8c791f0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NotebookType" ma:index="16" nillable="true" ma:displayName="Notebook Type" ma:internalName="NotebookType">
      <xsd:simpleType>
        <xsd:restriction base="dms:Text"/>
      </xsd:simpleType>
    </xsd:element>
    <xsd:element name="FolderType" ma:index="17" nillable="true" ma:displayName="Folder Type" ma:internalName="FolderType">
      <xsd:simpleType>
        <xsd:restriction base="dms:Text"/>
      </xsd:simpleType>
    </xsd:element>
    <xsd:element name="CultureName" ma:index="18" nillable="true" ma:displayName="Culture Name" ma:internalName="CultureName">
      <xsd:simpleType>
        <xsd:restriction base="dms:Text"/>
      </xsd:simpleType>
    </xsd:element>
    <xsd:element name="AppVersion" ma:index="19" nillable="true" ma:displayName="App Version" ma:internalName="AppVersion">
      <xsd:simpleType>
        <xsd:restriction base="dms:Text"/>
      </xsd:simpleType>
    </xsd:element>
    <xsd:element name="TeamsChannelId" ma:index="20" nillable="true" ma:displayName="Teams Channel Id" ma:internalName="TeamsChannelId">
      <xsd:simpleType>
        <xsd:restriction base="dms:Text"/>
      </xsd:simpleType>
    </xsd:element>
    <xsd:element name="Owner" ma:index="21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efaultSectionNames" ma:index="22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3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24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25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26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Leaders" ma:index="27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28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29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0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31" nillable="true" ma:displayName="Is Collaboration Space Locked" ma:internalName="Is_Collaboration_Space_Locked">
      <xsd:simpleType>
        <xsd:restriction base="dms:Boolean"/>
      </xsd:simpleType>
    </xsd:element>
    <xsd:element name="IsNotebookLocked" ma:index="32" nillable="true" ma:displayName="Is Notebook Locked" ma:internalName="IsNotebookLocked">
      <xsd:simpleType>
        <xsd:restriction base="dms:Boolean"/>
      </xsd:simpleType>
    </xsd:element>
    <xsd:element name="MediaServiceGenerationTime" ma:index="3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947b3-ffac-4f62-9369-09decb5d3f0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s_Collaboration_Space_Locked xmlns="f1d39bf0-e9f7-46f8-84d3-15d8c791f02c" xsi:nil="true"/>
    <TeamsChannelId xmlns="f1d39bf0-e9f7-46f8-84d3-15d8c791f02c" xsi:nil="true"/>
    <IsNotebookLocked xmlns="f1d39bf0-e9f7-46f8-84d3-15d8c791f02c" xsi:nil="true"/>
    <FolderType xmlns="f1d39bf0-e9f7-46f8-84d3-15d8c791f02c" xsi:nil="true"/>
    <Owner xmlns="f1d39bf0-e9f7-46f8-84d3-15d8c791f02c">
      <UserInfo>
        <DisplayName/>
        <AccountId xsi:nil="true"/>
        <AccountType/>
      </UserInfo>
    </Owner>
    <DefaultSectionNames xmlns="f1d39bf0-e9f7-46f8-84d3-15d8c791f02c" xsi:nil="true"/>
    <NotebookType xmlns="f1d39bf0-e9f7-46f8-84d3-15d8c791f02c" xsi:nil="true"/>
    <AppVersion xmlns="f1d39bf0-e9f7-46f8-84d3-15d8c791f02c" xsi:nil="true"/>
    <Self_Registration_Enabled xmlns="f1d39bf0-e9f7-46f8-84d3-15d8c791f02c" xsi:nil="true"/>
    <Invited_Leaders xmlns="f1d39bf0-e9f7-46f8-84d3-15d8c791f02c" xsi:nil="true"/>
    <Has_Leaders_Only_SectionGroup xmlns="f1d39bf0-e9f7-46f8-84d3-15d8c791f02c" xsi:nil="true"/>
    <Invited_Members xmlns="f1d39bf0-e9f7-46f8-84d3-15d8c791f02c" xsi:nil="true"/>
    <CultureName xmlns="f1d39bf0-e9f7-46f8-84d3-15d8c791f02c" xsi:nil="true"/>
    <Leaders xmlns="f1d39bf0-e9f7-46f8-84d3-15d8c791f02c">
      <UserInfo>
        <DisplayName/>
        <AccountId xsi:nil="true"/>
        <AccountType/>
      </UserInfo>
    </Leaders>
    <Templates xmlns="f1d39bf0-e9f7-46f8-84d3-15d8c791f02c" xsi:nil="true"/>
    <Members xmlns="f1d39bf0-e9f7-46f8-84d3-15d8c791f02c">
      <UserInfo>
        <DisplayName/>
        <AccountId xsi:nil="true"/>
        <AccountType/>
      </UserInfo>
    </Members>
    <Member_Groups xmlns="f1d39bf0-e9f7-46f8-84d3-15d8c791f02c">
      <UserInfo>
        <DisplayName/>
        <AccountId xsi:nil="true"/>
        <AccountType/>
      </UserInfo>
    </Member_Groups>
  </documentManagement>
</p:properties>
</file>

<file path=customXml/itemProps1.xml><?xml version="1.0" encoding="utf-8"?>
<ds:datastoreItem xmlns:ds="http://schemas.openxmlformats.org/officeDocument/2006/customXml" ds:itemID="{2423C79D-A36D-4E7B-9977-8CD67A71D6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d39bf0-e9f7-46f8-84d3-15d8c791f02c"/>
    <ds:schemaRef ds:uri="a43947b3-ffac-4f62-9369-09decb5d3f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7F11EF-4C43-444B-9A17-3D9F34CCC8F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A57BC2-6B43-4DCE-8CC8-F03323BA8349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a43947b3-ffac-4f62-9369-09decb5d3f02"/>
    <ds:schemaRef ds:uri="f1d39bf0-e9f7-46f8-84d3-15d8c791f02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3359</TotalTime>
  <Words>320</Words>
  <Application>Microsoft Office PowerPoint</Application>
  <PresentationFormat>Widescreen</PresentationFormat>
  <Paragraphs>91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Times New Roman</vt:lpstr>
      <vt:lpstr>Wingdings</vt:lpstr>
      <vt:lpstr>1_Office Theme</vt:lpstr>
      <vt:lpstr>‘How to make friends and influence people….’ </vt:lpstr>
      <vt:lpstr>Leeds Beckett Library </vt:lpstr>
      <vt:lpstr>Where we were - Summer 2018 </vt:lpstr>
      <vt:lpstr>Our Business Case  </vt:lpstr>
      <vt:lpstr>SaaS Benefits</vt:lpstr>
      <vt:lpstr>Library still controls …</vt:lpstr>
      <vt:lpstr>Considerations </vt:lpstr>
      <vt:lpstr>Project plan - SirsiDynix</vt:lpstr>
      <vt:lpstr>Project Plan – Leeds Beckett</vt:lpstr>
      <vt:lpstr>Key considerations</vt:lpstr>
      <vt:lpstr>Since the migration…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Morris, Debbie</cp:lastModifiedBy>
  <cp:revision>110</cp:revision>
  <dcterms:created xsi:type="dcterms:W3CDTF">2018-08-09T13:59:43Z</dcterms:created>
  <dcterms:modified xsi:type="dcterms:W3CDTF">2019-08-09T09:55:01Z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0x0101001DFE3A864312CC4CBFDC54696A1A06DE</vt:lpwstr>
  </property>
</Properties>
</file>