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 id="2147483736" r:id="rId6"/>
  </p:sldMasterIdLst>
  <p:notesMasterIdLst>
    <p:notesMasterId r:id="rId27"/>
  </p:notesMasterIdLst>
  <p:sldIdLst>
    <p:sldId id="300" r:id="rId7"/>
    <p:sldId id="1633" r:id="rId8"/>
    <p:sldId id="1658" r:id="rId9"/>
    <p:sldId id="1654" r:id="rId10"/>
    <p:sldId id="1630" r:id="rId11"/>
    <p:sldId id="1643" r:id="rId12"/>
    <p:sldId id="1644" r:id="rId13"/>
    <p:sldId id="1640" r:id="rId14"/>
    <p:sldId id="389" r:id="rId15"/>
    <p:sldId id="1646" r:id="rId16"/>
    <p:sldId id="1647" r:id="rId17"/>
    <p:sldId id="1648" r:id="rId18"/>
    <p:sldId id="1649" r:id="rId19"/>
    <p:sldId id="1655" r:id="rId20"/>
    <p:sldId id="1656" r:id="rId21"/>
    <p:sldId id="1657" r:id="rId22"/>
    <p:sldId id="373" r:id="rId23"/>
    <p:sldId id="1650" r:id="rId24"/>
    <p:sldId id="299" r:id="rId25"/>
    <p:sldId id="36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ECB"/>
    <a:srgbClr val="DE6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85146" autoAdjust="0"/>
  </p:normalViewPr>
  <p:slideViewPr>
    <p:cSldViewPr snapToGrid="0">
      <p:cViewPr varScale="1">
        <p:scale>
          <a:sx n="90" d="100"/>
          <a:sy n="90" d="100"/>
        </p:scale>
        <p:origin x="11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22FA00-914B-D048-9851-104E7310B307}" type="datetimeFigureOut">
              <a:rPr lang="en-US" smtClean="0"/>
              <a:t>10/30/2023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32700E-F836-F843-9466-8C65D46A26AD}" type="slidenum">
              <a:rPr lang="en-US" smtClean="0"/>
              <a:t>‹#›</a:t>
            </a:fld>
            <a:endParaRPr lang="en-US"/>
          </a:p>
        </p:txBody>
      </p:sp>
    </p:spTree>
    <p:extLst>
      <p:ext uri="{BB962C8B-B14F-4D97-AF65-F5344CB8AC3E}">
        <p14:creationId xmlns:p14="http://schemas.microsoft.com/office/powerpoint/2010/main" val="112908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10.00-11.30 (1.5 hours)</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ISSOTL ICWG Atlanta, October 2019. </a:t>
            </a:r>
            <a:endParaRPr lang="en-GB" b="1" dirty="0"/>
          </a:p>
        </p:txBody>
      </p:sp>
      <p:sp>
        <p:nvSpPr>
          <p:cNvPr id="4" name="Slide Number Placeholder 3"/>
          <p:cNvSpPr>
            <a:spLocks noGrp="1"/>
          </p:cNvSpPr>
          <p:nvPr>
            <p:ph type="sldNum" sz="quarter" idx="5"/>
          </p:nvPr>
        </p:nvSpPr>
        <p:spPr/>
        <p:txBody>
          <a:bodyPr/>
          <a:lstStyle/>
          <a:p>
            <a:fld id="{2032700E-F836-F843-9466-8C65D46A26AD}" type="slidenum">
              <a:rPr lang="en-US" smtClean="0"/>
              <a:t>1</a:t>
            </a:fld>
            <a:endParaRPr lang="en-US"/>
          </a:p>
        </p:txBody>
      </p:sp>
    </p:spTree>
    <p:extLst>
      <p:ext uri="{BB962C8B-B14F-4D97-AF65-F5344CB8AC3E}">
        <p14:creationId xmlns:p14="http://schemas.microsoft.com/office/powerpoint/2010/main" val="40112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Instructors were either excited to talk with students who had submitted good work, or they were anxious about the discomfort of talking with students who they thought might be disappointed in the grade and formative comments.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Sitting down and talking with the students clarified for the instructors the strong emotional responses that students experience receiving feedback: </a:t>
            </a:r>
          </a:p>
          <a:p>
            <a:r>
              <a:rPr lang="en-US" sz="1200" b="0" i="1" u="none" strike="noStrike" kern="1200" baseline="0" dirty="0">
                <a:solidFill>
                  <a:schemeClr val="tx1"/>
                </a:solidFill>
                <a:latin typeface="+mn-lt"/>
                <a:ea typeface="+mn-ea"/>
                <a:cs typeface="+mn-cs"/>
              </a:rPr>
              <a:t>‘I realized more than ever just how emotional it was for those students to receive feedback . . . They would go into a meeting usually quite nervous and anxious, and then they either fell short of where they wanted to be, and that would be upsetting for them, or they got the congratulations they expected and that made them confident’ </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instructors evolved over the course of the dialogic feed-forward process. They left their early nerves behind and became more confident in the meetings: </a:t>
            </a:r>
          </a:p>
          <a:p>
            <a:r>
              <a:rPr lang="en-US" sz="1200" b="0" i="1" u="none" strike="noStrike" kern="1200" baseline="0" dirty="0">
                <a:solidFill>
                  <a:schemeClr val="tx1"/>
                </a:solidFill>
                <a:latin typeface="+mn-lt"/>
                <a:ea typeface="+mn-ea"/>
                <a:cs typeface="+mn-cs"/>
              </a:rPr>
              <a:t>“The more I did it, the more I could make my routines for myself, so the emotions kind of went down, they were less intense” </a:t>
            </a:r>
          </a:p>
          <a:p>
            <a:endParaRPr lang="en-US"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also put strategies in place to purposely manage the emotions of their students – preparing a welcoming space &amp; asking if students were ready for feedback.</a:t>
            </a:r>
            <a:endParaRPr lang="en-GB" b="0" i="1"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10</a:t>
            </a:fld>
            <a:endParaRPr lang="en-US"/>
          </a:p>
        </p:txBody>
      </p:sp>
    </p:spTree>
    <p:extLst>
      <p:ext uri="{BB962C8B-B14F-4D97-AF65-F5344CB8AC3E}">
        <p14:creationId xmlns:p14="http://schemas.microsoft.com/office/powerpoint/2010/main" val="314082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Each instructor alluded to the emotional investment involved in delivering dialogic feed-forward, due to it foregrounding the emotions of the participants.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 instructors foregrounded the need to purposely manage/buffer their emotions during the meetings. Felt the need to hide / regulate negative emotions they might be experiencing, </a:t>
            </a:r>
            <a:r>
              <a:rPr lang="en-US" sz="1200" b="0" i="0" u="none" strike="noStrike" kern="1200" baseline="0" dirty="0" err="1">
                <a:solidFill>
                  <a:schemeClr val="tx1"/>
                </a:solidFill>
                <a:latin typeface="+mn-lt"/>
                <a:ea typeface="+mn-ea"/>
                <a:cs typeface="+mn-cs"/>
              </a:rPr>
              <a:t>recognising</a:t>
            </a:r>
            <a:r>
              <a:rPr lang="en-US" sz="1200" b="0" i="0" u="none" strike="noStrike" kern="1200" baseline="0" dirty="0">
                <a:solidFill>
                  <a:schemeClr val="tx1"/>
                </a:solidFill>
                <a:latin typeface="+mn-lt"/>
                <a:ea typeface="+mn-ea"/>
                <a:cs typeface="+mn-cs"/>
              </a:rPr>
              <a:t> that they could adversely impact the conversation, and the feelings and actions of the students.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Instructor C talked very eloquently about the emotional input required to run a successful dialogic feed-forward meeting: “You have to be </a:t>
            </a:r>
            <a:r>
              <a:rPr lang="en-US" sz="1200" b="0" i="1" u="none" strike="noStrike" kern="1200" baseline="0" dirty="0">
                <a:solidFill>
                  <a:schemeClr val="tx1"/>
                </a:solidFill>
                <a:latin typeface="+mn-lt"/>
                <a:ea typeface="+mn-ea"/>
                <a:cs typeface="+mn-cs"/>
              </a:rPr>
              <a:t>present in the moment</a:t>
            </a:r>
            <a:r>
              <a:rPr lang="en-US" sz="1200" b="0" i="0" u="none" strike="noStrike" kern="1200" baseline="0" dirty="0">
                <a:solidFill>
                  <a:schemeClr val="tx1"/>
                </a:solidFill>
                <a:latin typeface="+mn-lt"/>
                <a:ea typeface="+mn-ea"/>
                <a:cs typeface="+mn-cs"/>
              </a:rPr>
              <a:t>, ready to pick up all those cues, ready to really hear what they’re saying and what they’re looking for. So, you can’t be kind of distracted, you have to be focused.” </a:t>
            </a:r>
            <a:endParaRPr lang="en-GB" b="0" i="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11</a:t>
            </a:fld>
            <a:endParaRPr lang="en-US"/>
          </a:p>
        </p:txBody>
      </p:sp>
    </p:spTree>
    <p:extLst>
      <p:ext uri="{BB962C8B-B14F-4D97-AF65-F5344CB8AC3E}">
        <p14:creationId xmlns:p14="http://schemas.microsoft.com/office/powerpoint/2010/main" val="3560077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1" u="none" strike="noStrike" kern="1200" baseline="0" dirty="0">
                <a:solidFill>
                  <a:schemeClr val="tx1"/>
                </a:solidFill>
                <a:latin typeface="+mn-lt"/>
                <a:ea typeface="+mn-ea"/>
                <a:cs typeface="+mn-cs"/>
              </a:rPr>
              <a:t>‘When they came in, and they had this conversation with me, </a:t>
            </a:r>
            <a:r>
              <a:rPr lang="en-US" sz="1200" b="1" i="1" u="none" strike="noStrike" kern="1200" baseline="0" dirty="0">
                <a:solidFill>
                  <a:schemeClr val="tx1"/>
                </a:solidFill>
                <a:latin typeface="+mn-lt"/>
                <a:ea typeface="+mn-ea"/>
                <a:cs typeface="+mn-cs"/>
              </a:rPr>
              <a:t>there was this connection and, all of a sudden</a:t>
            </a:r>
            <a:r>
              <a:rPr lang="en-US" sz="1200" b="0" i="1" u="none" strike="noStrike" kern="1200" baseline="0" dirty="0">
                <a:solidFill>
                  <a:schemeClr val="tx1"/>
                </a:solidFill>
                <a:latin typeface="+mn-lt"/>
                <a:ea typeface="+mn-ea"/>
                <a:cs typeface="+mn-cs"/>
              </a:rPr>
              <a:t>, they were like “Oh she’s not this mean person who’s out to destroy me” . . . What </a:t>
            </a:r>
            <a:r>
              <a:rPr lang="en-US" sz="1200" b="1" i="1" u="none" strike="noStrike" kern="1200" baseline="0" dirty="0">
                <a:solidFill>
                  <a:schemeClr val="tx1"/>
                </a:solidFill>
                <a:latin typeface="+mn-lt"/>
                <a:ea typeface="+mn-ea"/>
                <a:cs typeface="+mn-cs"/>
              </a:rPr>
              <a:t>I started to see was a difference in the classroom </a:t>
            </a:r>
            <a:r>
              <a:rPr lang="en-US" sz="1200" b="0" i="1" u="none" strike="noStrike" kern="1200" baseline="0" dirty="0">
                <a:solidFill>
                  <a:schemeClr val="tx1"/>
                </a:solidFill>
                <a:latin typeface="+mn-lt"/>
                <a:ea typeface="+mn-ea"/>
                <a:cs typeface="+mn-cs"/>
              </a:rPr>
              <a:t>with the way the students interacted with me. </a:t>
            </a:r>
            <a:r>
              <a:rPr lang="en-US" sz="1200" b="1" i="1" u="none" strike="noStrike" kern="1200" baseline="0" dirty="0">
                <a:solidFill>
                  <a:schemeClr val="tx1"/>
                </a:solidFill>
                <a:latin typeface="+mn-lt"/>
                <a:ea typeface="+mn-ea"/>
                <a:cs typeface="+mn-cs"/>
              </a:rPr>
              <a:t>We started to have more of a community </a:t>
            </a:r>
            <a:r>
              <a:rPr lang="en-US" sz="1200" b="0" i="1" u="none" strike="noStrike" kern="1200" baseline="0" dirty="0">
                <a:solidFill>
                  <a:schemeClr val="tx1"/>
                </a:solidFill>
                <a:latin typeface="+mn-lt"/>
                <a:ea typeface="+mn-ea"/>
                <a:cs typeface="+mn-cs"/>
              </a:rPr>
              <a:t>and they were much more comfortable with me, and they didn’t hesitate to stop after class and ask me for additional feedback’ </a:t>
            </a:r>
            <a:r>
              <a:rPr lang="en-US" sz="1200" b="0" i="0" u="none" strike="noStrike" kern="1200" baseline="0" dirty="0">
                <a:solidFill>
                  <a:schemeClr val="tx1"/>
                </a:solidFill>
                <a:latin typeface="+mn-lt"/>
                <a:ea typeface="+mn-ea"/>
                <a:cs typeface="+mn-cs"/>
              </a:rPr>
              <a:t>(Instructor B)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All instructors talked about the receptive and honest dialogic meetings building bonds between themselves and their students through establishing a sense of </a:t>
            </a:r>
            <a:r>
              <a:rPr lang="en-US" sz="1200" b="1" i="0" u="none" strike="noStrike" kern="1200" baseline="0" dirty="0">
                <a:solidFill>
                  <a:schemeClr val="tx1"/>
                </a:solidFill>
                <a:latin typeface="+mn-lt"/>
                <a:ea typeface="+mn-ea"/>
                <a:cs typeface="+mn-cs"/>
              </a:rPr>
              <a:t>care.</a:t>
            </a:r>
          </a:p>
          <a:p>
            <a:pPr marL="0" indent="0">
              <a:buFont typeface="Arial" panose="020B0604020202020204" pitchFamily="34" charset="0"/>
              <a:buNone/>
            </a:pPr>
            <a:endParaRPr lang="en-US" sz="1200" b="1"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There was a sense that the power differential between instructors and students had narrowed somewhat and there was a greater sense of “togetherness.” This prompted students to behave differently with their learning, seeking further feedback from instructors: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1" u="none" strike="noStrike" kern="1200" baseline="0" dirty="0">
                <a:solidFill>
                  <a:schemeClr val="tx1"/>
                </a:solidFill>
                <a:latin typeface="+mn-lt"/>
                <a:ea typeface="+mn-ea"/>
                <a:cs typeface="+mn-cs"/>
              </a:rPr>
              <a:t>‘Any time you have that relationship, where the students actually feel like you’re invested in them, the dynamics change . . . I found that it really changed the way they related to the course and the way they related to me’.</a:t>
            </a:r>
            <a:r>
              <a:rPr lang="en-US" sz="1200" b="0" i="0" u="none" strike="noStrike" kern="1200" baseline="0" dirty="0">
                <a:solidFill>
                  <a:schemeClr val="tx1"/>
                </a:solidFill>
                <a:latin typeface="+mn-lt"/>
                <a:ea typeface="+mn-ea"/>
                <a:cs typeface="+mn-cs"/>
              </a:rPr>
              <a:t> (instructor C)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Because it is an inclusive, self-paced approach, the dialogic feed-forward process reduced students’ imposter syndrome “helping to solidify the fact that they do belong here” (instructor B). All the instructors commented about the meetings developing a greater sense of belonging in the students. Instructor C, for example, said: “The dialogic feed-forward was an excellent mechanism to really create that sense of belonging with our students—to let them know that they have somebody to reach out to if they need it.” </a:t>
            </a:r>
            <a:endParaRPr lang="en-GB" b="1" i="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12</a:t>
            </a:fld>
            <a:endParaRPr lang="en-US"/>
          </a:p>
        </p:txBody>
      </p:sp>
    </p:spTree>
    <p:extLst>
      <p:ext uri="{BB962C8B-B14F-4D97-AF65-F5344CB8AC3E}">
        <p14:creationId xmlns:p14="http://schemas.microsoft.com/office/powerpoint/2010/main" val="566592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Each instructor was asked at the close of their interview if they had any further comments about their dialogic feed-forward intervention. What emerged was the power of the approach to recalibrate the instructors.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One instructor talked about the “</a:t>
            </a:r>
            <a:r>
              <a:rPr lang="en-US" sz="1200" b="1" i="0" u="none" strike="noStrike" kern="1200" baseline="0" dirty="0">
                <a:solidFill>
                  <a:schemeClr val="tx1"/>
                </a:solidFill>
                <a:latin typeface="+mn-lt"/>
                <a:ea typeface="+mn-ea"/>
                <a:cs typeface="+mn-cs"/>
              </a:rPr>
              <a:t>power of the moment</a:t>
            </a:r>
            <a:r>
              <a:rPr lang="en-US" sz="1200" b="0" i="0" u="none" strike="noStrike" kern="1200" baseline="0" dirty="0">
                <a:solidFill>
                  <a:schemeClr val="tx1"/>
                </a:solidFill>
                <a:latin typeface="+mn-lt"/>
                <a:ea typeface="+mn-ea"/>
                <a:cs typeface="+mn-cs"/>
              </a:rPr>
              <a:t>” the meetings offered and how being consciously present with her students made her more understanding towards them. As such, she re-worked her unit to be more meta-cognitive throughout so that her students could share their ongoing experiences of their assessment journey. </a:t>
            </a:r>
            <a:endParaRPr lang="en-GB" b="1" i="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13</a:t>
            </a:fld>
            <a:endParaRPr lang="en-US"/>
          </a:p>
        </p:txBody>
      </p:sp>
    </p:spTree>
    <p:extLst>
      <p:ext uri="{BB962C8B-B14F-4D97-AF65-F5344CB8AC3E}">
        <p14:creationId xmlns:p14="http://schemas.microsoft.com/office/powerpoint/2010/main" val="128519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10.30-11.00 (30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We can ask participants to work through the elements, but focus on those that engender the greatest number of or strongest emotions.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Could add if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Are there any approaches that make you feel more positive or more negative emotionally in terms of grading and giving feedback to students?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 Formative versus summative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 Written feedback versus audio/video feedback versus verbal/oral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 Online versus face-to-face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 - Personal comments on specific work versus generic feedback to the cohort</a:t>
            </a:r>
          </a:p>
        </p:txBody>
      </p:sp>
      <p:sp>
        <p:nvSpPr>
          <p:cNvPr id="4" name="Slide Number Placeholder 3"/>
          <p:cNvSpPr>
            <a:spLocks noGrp="1"/>
          </p:cNvSpPr>
          <p:nvPr>
            <p:ph type="sldNum" sz="quarter" idx="5"/>
          </p:nvPr>
        </p:nvSpPr>
        <p:spPr/>
        <p:txBody>
          <a:bodyPr/>
          <a:lstStyle/>
          <a:p>
            <a:fld id="{2032700E-F836-F843-9466-8C65D46A26AD}" type="slidenum">
              <a:rPr lang="en-US" smtClean="0"/>
              <a:t>14</a:t>
            </a:fld>
            <a:endParaRPr lang="en-US"/>
          </a:p>
        </p:txBody>
      </p:sp>
    </p:spTree>
    <p:extLst>
      <p:ext uri="{BB962C8B-B14F-4D97-AF65-F5344CB8AC3E}">
        <p14:creationId xmlns:p14="http://schemas.microsoft.com/office/powerpoint/2010/main" val="357049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11.00-11.10 (10 mins 5 + 5)</a:t>
            </a:r>
          </a:p>
        </p:txBody>
      </p:sp>
      <p:sp>
        <p:nvSpPr>
          <p:cNvPr id="4" name="Slide Number Placeholder 3"/>
          <p:cNvSpPr>
            <a:spLocks noGrp="1"/>
          </p:cNvSpPr>
          <p:nvPr>
            <p:ph type="sldNum" sz="quarter" idx="5"/>
          </p:nvPr>
        </p:nvSpPr>
        <p:spPr/>
        <p:txBody>
          <a:bodyPr/>
          <a:lstStyle/>
          <a:p>
            <a:fld id="{2032700E-F836-F843-9466-8C65D46A26AD}" type="slidenum">
              <a:rPr lang="en-US" smtClean="0"/>
              <a:t>15</a:t>
            </a:fld>
            <a:endParaRPr lang="en-US"/>
          </a:p>
        </p:txBody>
      </p:sp>
    </p:spTree>
    <p:extLst>
      <p:ext uri="{BB962C8B-B14F-4D97-AF65-F5344CB8AC3E}">
        <p14:creationId xmlns:p14="http://schemas.microsoft.com/office/powerpoint/2010/main" val="271978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11.10-11.25 (15 mins)</a:t>
            </a:r>
          </a:p>
        </p:txBody>
      </p:sp>
      <p:sp>
        <p:nvSpPr>
          <p:cNvPr id="4" name="Slide Number Placeholder 3"/>
          <p:cNvSpPr>
            <a:spLocks noGrp="1"/>
          </p:cNvSpPr>
          <p:nvPr>
            <p:ph type="sldNum" sz="quarter" idx="5"/>
          </p:nvPr>
        </p:nvSpPr>
        <p:spPr/>
        <p:txBody>
          <a:bodyPr/>
          <a:lstStyle/>
          <a:p>
            <a:fld id="{2032700E-F836-F843-9466-8C65D46A26AD}" type="slidenum">
              <a:rPr lang="en-US" smtClean="0"/>
              <a:t>16</a:t>
            </a:fld>
            <a:endParaRPr lang="en-US"/>
          </a:p>
        </p:txBody>
      </p:sp>
    </p:spTree>
    <p:extLst>
      <p:ext uri="{BB962C8B-B14F-4D97-AF65-F5344CB8AC3E}">
        <p14:creationId xmlns:p14="http://schemas.microsoft.com/office/powerpoint/2010/main" val="2031796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11.25-11.30 for final 2 slides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distance involved in written commentary and student reception of it could lead to a build-up of anticipatory hostility in some instructors towards their students. This sense of alienation is important, as it can increase the power imbalance between instructors and students, breaking down important social relationships for learning.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Feedback interventions that generate increases in workload are problematic given current resource constraints. We suggest focusing efforts on where they will be productive and equitable for students. Pragmatically, instructors might embed dialogic feed-forward at key points in the curriculum, such as the first year of study, they might use tutorial time, or progressively develop peer-to-peer dialogue.</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17</a:t>
            </a:fld>
            <a:endParaRPr lang="en-US"/>
          </a:p>
        </p:txBody>
      </p:sp>
    </p:spTree>
    <p:extLst>
      <p:ext uri="{BB962C8B-B14F-4D97-AF65-F5344CB8AC3E}">
        <p14:creationId xmlns:p14="http://schemas.microsoft.com/office/powerpoint/2010/main" val="172694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All our instructors delivering dialogic feed-forward were women. We suggest that promotion of the </a:t>
            </a:r>
            <a:r>
              <a:rPr lang="en-GB" sz="1200" b="0" i="0" u="none" strike="noStrike" kern="1200" baseline="0" dirty="0" err="1">
                <a:solidFill>
                  <a:schemeClr val="tx1"/>
                </a:solidFill>
                <a:latin typeface="+mn-lt"/>
                <a:ea typeface="+mn-ea"/>
                <a:cs typeface="+mn-cs"/>
              </a:rPr>
              <a:t>SoTL</a:t>
            </a:r>
            <a:r>
              <a:rPr lang="en-GB" sz="1200" b="0" i="0" u="none" strike="noStrike" kern="1200" baseline="0" dirty="0">
                <a:solidFill>
                  <a:schemeClr val="tx1"/>
                </a:solidFill>
                <a:latin typeface="+mn-lt"/>
                <a:ea typeface="+mn-ea"/>
                <a:cs typeface="+mn-cs"/>
              </a:rPr>
              <a:t> route to progression would be a positive avenue through which to recognize this skill and effort.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If instructors are to secure future-facing sustainable assessment and feedback processes, where students develop motivation, self-regulation, and self-efficacy beyond in-task cognition (Carless et al. 2011), emotional investment by instructors and students is required. Instructors will require expertise beyond their discipline, incorporating specific knowledge and skills in pedagogy and assessment, including sensitivity to emotions (DeLuca, LaPointe-McEwan, and </a:t>
            </a:r>
            <a:r>
              <a:rPr lang="en-GB" sz="1200" b="0" i="0" u="none" strike="noStrike" kern="1200" baseline="0" dirty="0" err="1">
                <a:solidFill>
                  <a:schemeClr val="tx1"/>
                </a:solidFill>
                <a:latin typeface="+mn-lt"/>
                <a:ea typeface="+mn-ea"/>
                <a:cs typeface="+mn-cs"/>
              </a:rPr>
              <a:t>Luhanga</a:t>
            </a:r>
            <a:r>
              <a:rPr lang="en-GB" sz="1200" b="0" i="0" u="none" strike="noStrike" kern="1200" baseline="0" dirty="0">
                <a:solidFill>
                  <a:schemeClr val="tx1"/>
                </a:solidFill>
                <a:latin typeface="+mn-lt"/>
                <a:ea typeface="+mn-ea"/>
                <a:cs typeface="+mn-cs"/>
              </a:rPr>
              <a:t> 2016). But there is a burden placed on instructors in dealing with the emotions arising from assessment feedback.</a:t>
            </a:r>
          </a:p>
        </p:txBody>
      </p:sp>
      <p:sp>
        <p:nvSpPr>
          <p:cNvPr id="4" name="Slide Number Placeholder 3"/>
          <p:cNvSpPr>
            <a:spLocks noGrp="1"/>
          </p:cNvSpPr>
          <p:nvPr>
            <p:ph type="sldNum" sz="quarter" idx="5"/>
          </p:nvPr>
        </p:nvSpPr>
        <p:spPr/>
        <p:txBody>
          <a:bodyPr/>
          <a:lstStyle/>
          <a:p>
            <a:fld id="{2032700E-F836-F843-9466-8C65D46A26AD}" type="slidenum">
              <a:rPr lang="en-US" smtClean="0"/>
              <a:t>18</a:t>
            </a:fld>
            <a:endParaRPr lang="en-US"/>
          </a:p>
        </p:txBody>
      </p:sp>
    </p:spTree>
    <p:extLst>
      <p:ext uri="{BB962C8B-B14F-4D97-AF65-F5344CB8AC3E}">
        <p14:creationId xmlns:p14="http://schemas.microsoft.com/office/powerpoint/2010/main" val="382466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defRPr/>
            </a:pPr>
            <a:endParaRPr lang="en-US" b="0" i="0" dirty="0">
              <a:effectLst/>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19</a:t>
            </a:fld>
            <a:endParaRPr lang="en-US"/>
          </a:p>
        </p:txBody>
      </p:sp>
    </p:spTree>
    <p:extLst>
      <p:ext uri="{BB962C8B-B14F-4D97-AF65-F5344CB8AC3E}">
        <p14:creationId xmlns:p14="http://schemas.microsoft.com/office/powerpoint/2010/main" val="154579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10.05-10.07</a:t>
            </a:r>
          </a:p>
        </p:txBody>
      </p:sp>
      <p:sp>
        <p:nvSpPr>
          <p:cNvPr id="4" name="Slide Number Placeholder 3"/>
          <p:cNvSpPr>
            <a:spLocks noGrp="1"/>
          </p:cNvSpPr>
          <p:nvPr>
            <p:ph type="sldNum" sz="quarter" idx="5"/>
          </p:nvPr>
        </p:nvSpPr>
        <p:spPr/>
        <p:txBody>
          <a:bodyPr/>
          <a:lstStyle/>
          <a:p>
            <a:fld id="{2032700E-F836-F843-9466-8C65D46A26AD}" type="slidenum">
              <a:rPr lang="en-US" smtClean="0"/>
              <a:t>2</a:t>
            </a:fld>
            <a:endParaRPr lang="en-US"/>
          </a:p>
        </p:txBody>
      </p:sp>
    </p:spTree>
    <p:extLst>
      <p:ext uri="{BB962C8B-B14F-4D97-AF65-F5344CB8AC3E}">
        <p14:creationId xmlns:p14="http://schemas.microsoft.com/office/powerpoint/2010/main" val="2008182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20</a:t>
            </a:fld>
            <a:endParaRPr lang="en-US"/>
          </a:p>
        </p:txBody>
      </p:sp>
    </p:spTree>
    <p:extLst>
      <p:ext uri="{BB962C8B-B14F-4D97-AF65-F5344CB8AC3E}">
        <p14:creationId xmlns:p14="http://schemas.microsoft.com/office/powerpoint/2010/main" val="358798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10.07-10.10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her opinion piece, Spaeth (2018) identifies feedback as </a:t>
            </a:r>
            <a:r>
              <a:rPr lang="en-GB" sz="1200" b="1" kern="1200" dirty="0">
                <a:solidFill>
                  <a:schemeClr val="tx1"/>
                </a:solidFill>
                <a:effectLst/>
                <a:latin typeface="+mn-lt"/>
                <a:ea typeface="+mn-ea"/>
                <a:cs typeface="+mn-cs"/>
              </a:rPr>
              <a:t>emotional labour </a:t>
            </a:r>
            <a:r>
              <a:rPr lang="en-GB" sz="1200" kern="1200" dirty="0">
                <a:solidFill>
                  <a:schemeClr val="tx1"/>
                </a:solidFill>
                <a:effectLst/>
                <a:latin typeface="+mn-lt"/>
                <a:ea typeface="+mn-ea"/>
                <a:cs typeface="+mn-cs"/>
              </a:rPr>
              <a:t>performed by instructors as they balance the need to demonstrate care for their students with a lack of time emerging from increased quality control.  She notes that consciously giving feedback to promote positive emotions in students, helping them to improve their learning, requires significant emotional work by the instructor.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Myyry</a:t>
            </a:r>
            <a:r>
              <a:rPr lang="en-US" sz="1200" b="0" i="0" u="none" strike="noStrike" kern="1200" baseline="0" dirty="0">
                <a:solidFill>
                  <a:schemeClr val="tx1"/>
                </a:solidFill>
                <a:latin typeface="+mn-lt"/>
                <a:ea typeface="+mn-ea"/>
                <a:cs typeface="+mn-cs"/>
              </a:rPr>
              <a:t> et al. (2020) discovered a higher number of expressions of negative emotions (frustration, anxiety, shame, and boredom), compared with positive emotions (joy, compassion, hope, and pride) in instructors related to assessment. More than half of instructors experienced anxiety related to assessment, often linked to the act of communicating negative feedback and poor grades to students. Some were angered by students lacking motivation to seek and act on feedback. A frequent positive emotion expressed by instructors was enjoyment, related particularly to using novel assessment methods and witnessing student success, and responding well to formative feedback. </a:t>
            </a:r>
          </a:p>
        </p:txBody>
      </p:sp>
      <p:sp>
        <p:nvSpPr>
          <p:cNvPr id="4" name="Slide Number Placeholder 3"/>
          <p:cNvSpPr>
            <a:spLocks noGrp="1"/>
          </p:cNvSpPr>
          <p:nvPr>
            <p:ph type="sldNum" sz="quarter" idx="5"/>
          </p:nvPr>
        </p:nvSpPr>
        <p:spPr/>
        <p:txBody>
          <a:bodyPr/>
          <a:lstStyle/>
          <a:p>
            <a:fld id="{2032700E-F836-F843-9466-8C65D46A26AD}" type="slidenum">
              <a:rPr lang="en-US" smtClean="0"/>
              <a:t>3</a:t>
            </a:fld>
            <a:endParaRPr lang="en-US"/>
          </a:p>
        </p:txBody>
      </p:sp>
    </p:spTree>
    <p:extLst>
      <p:ext uri="{BB962C8B-B14F-4D97-AF65-F5344CB8AC3E}">
        <p14:creationId xmlns:p14="http://schemas.microsoft.com/office/powerpoint/2010/main" val="75565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10.10-10.20 (10 mins)</a:t>
            </a:r>
          </a:p>
        </p:txBody>
      </p:sp>
      <p:sp>
        <p:nvSpPr>
          <p:cNvPr id="4" name="Slide Number Placeholder 3"/>
          <p:cNvSpPr>
            <a:spLocks noGrp="1"/>
          </p:cNvSpPr>
          <p:nvPr>
            <p:ph type="sldNum" sz="quarter" idx="5"/>
          </p:nvPr>
        </p:nvSpPr>
        <p:spPr/>
        <p:txBody>
          <a:bodyPr/>
          <a:lstStyle/>
          <a:p>
            <a:fld id="{2032700E-F836-F843-9466-8C65D46A26AD}" type="slidenum">
              <a:rPr lang="en-US" smtClean="0"/>
              <a:t>4</a:t>
            </a:fld>
            <a:endParaRPr lang="en-US"/>
          </a:p>
        </p:txBody>
      </p:sp>
    </p:spTree>
    <p:extLst>
      <p:ext uri="{BB962C8B-B14F-4D97-AF65-F5344CB8AC3E}">
        <p14:creationId xmlns:p14="http://schemas.microsoft.com/office/powerpoint/2010/main" val="262873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10.20-10.30 – 10 mins to cover our research (9 slides!)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Assessment dialogue between instructor and student can promote not only cognitive sense-making in students (Carless &amp; </a:t>
            </a:r>
            <a:r>
              <a:rPr lang="en-US" sz="1200" b="0" i="0" u="none" strike="noStrike" kern="1200" baseline="0" dirty="0" err="1">
                <a:solidFill>
                  <a:schemeClr val="tx1"/>
                </a:solidFill>
                <a:latin typeface="+mn-lt"/>
                <a:ea typeface="+mn-ea"/>
                <a:cs typeface="+mn-cs"/>
              </a:rPr>
              <a:t>Boud</a:t>
            </a:r>
            <a:r>
              <a:rPr lang="en-US" sz="1200" b="0" i="0" u="none" strike="noStrike" kern="1200" baseline="0" dirty="0">
                <a:solidFill>
                  <a:schemeClr val="tx1"/>
                </a:solidFill>
                <a:latin typeface="+mn-lt"/>
                <a:ea typeface="+mn-ea"/>
                <a:cs typeface="+mn-cs"/>
              </a:rPr>
              <a:t> 2018), but the foregrounding of emotions through encounter, discussion, and </a:t>
            </a:r>
            <a:r>
              <a:rPr lang="en-US" sz="1200" b="0" i="0" u="none" strike="noStrike" kern="1200" baseline="0" dirty="0" err="1">
                <a:solidFill>
                  <a:schemeClr val="tx1"/>
                </a:solidFill>
                <a:latin typeface="+mn-lt"/>
                <a:ea typeface="+mn-ea"/>
                <a:cs typeface="+mn-cs"/>
              </a:rPr>
              <a:t>normalisation</a:t>
            </a:r>
            <a:r>
              <a:rPr lang="en-US" sz="1200" b="0" i="0" u="none" strike="noStrike" kern="1200" baseline="0" dirty="0">
                <a:solidFill>
                  <a:schemeClr val="tx1"/>
                </a:solidFill>
                <a:latin typeface="+mn-lt"/>
                <a:ea typeface="+mn-ea"/>
                <a:cs typeface="+mn-cs"/>
              </a:rPr>
              <a:t> (Hill et al. 2021a; Ryan and Henderson 2018). </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Our research questions were: </a:t>
            </a:r>
          </a:p>
          <a:p>
            <a:endParaRPr lang="en-GB" sz="4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What emotions do instructors experience related to giving summative written feedback and dialogic feed-forward? </a:t>
            </a:r>
          </a:p>
          <a:p>
            <a:r>
              <a:rPr lang="en-US" sz="1200" b="0" i="0" u="none" strike="noStrike" kern="1200" baseline="0" dirty="0">
                <a:solidFill>
                  <a:schemeClr val="tx1"/>
                </a:solidFill>
                <a:latin typeface="+mn-lt"/>
                <a:ea typeface="+mn-ea"/>
                <a:cs typeface="+mn-cs"/>
              </a:rPr>
              <a:t>2. Do instructors consider the emotional responses of students as they give summative written feedback and undertake dialogic feed-forward? </a:t>
            </a:r>
          </a:p>
          <a:p>
            <a:r>
              <a:rPr lang="en-US" sz="1200" b="0" i="0" u="none" strike="noStrike" kern="1200" baseline="0" dirty="0">
                <a:solidFill>
                  <a:schemeClr val="tx1"/>
                </a:solidFill>
                <a:latin typeface="+mn-lt"/>
                <a:ea typeface="+mn-ea"/>
                <a:cs typeface="+mn-cs"/>
              </a:rPr>
              <a:t>3. Do instructors manage their dialogic feed-forward encounters to reflexively shape the emotions experienced by themselves and their learners? </a:t>
            </a:r>
          </a:p>
          <a:p>
            <a:r>
              <a:rPr lang="en-US" sz="1200" b="0" i="0" u="none" strike="noStrike" kern="1200" baseline="0" dirty="0">
                <a:solidFill>
                  <a:schemeClr val="tx1"/>
                </a:solidFill>
                <a:latin typeface="+mn-lt"/>
                <a:ea typeface="+mn-ea"/>
                <a:cs typeface="+mn-cs"/>
              </a:rPr>
              <a:t>4. Do instructors believe that the dialogic feed-forward encounters alter instructor-student relationships on the course? </a:t>
            </a:r>
          </a:p>
        </p:txBody>
      </p:sp>
      <p:sp>
        <p:nvSpPr>
          <p:cNvPr id="4" name="Slide Number Placeholder 3"/>
          <p:cNvSpPr>
            <a:spLocks noGrp="1"/>
          </p:cNvSpPr>
          <p:nvPr>
            <p:ph type="sldNum" sz="quarter" idx="5"/>
          </p:nvPr>
        </p:nvSpPr>
        <p:spPr/>
        <p:txBody>
          <a:bodyPr/>
          <a:lstStyle/>
          <a:p>
            <a:fld id="{2032700E-F836-F843-9466-8C65D46A26AD}" type="slidenum">
              <a:rPr lang="en-US" smtClean="0"/>
              <a:t>5</a:t>
            </a:fld>
            <a:endParaRPr lang="en-US"/>
          </a:p>
        </p:txBody>
      </p:sp>
    </p:spTree>
    <p:extLst>
      <p:ext uri="{BB962C8B-B14F-4D97-AF65-F5344CB8AC3E}">
        <p14:creationId xmlns:p14="http://schemas.microsoft.com/office/powerpoint/2010/main" val="149430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Part of an ISSOTL ICWG – convenience-based sample. Specific focus on instructor emotional responses to the introduction of a novel form of dialogic feed-forward compared with written summative feedback commonly provided for such assignments. </a:t>
            </a:r>
          </a:p>
          <a:p>
            <a:pPr marL="0" indent="0">
              <a:buFont typeface="Arial" panose="020B0604020202020204" pitchFamily="34" charset="0"/>
              <a:buNone/>
            </a:pPr>
            <a:endParaRPr lang="en-GB" sz="1200" b="1"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 instructors were experienced university teachers and they comprised three of our research team.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err="1">
                <a:solidFill>
                  <a:schemeClr val="tx1"/>
                </a:solidFill>
                <a:effectLst/>
                <a:latin typeface="+mn-lt"/>
                <a:ea typeface="+mn-ea"/>
                <a:cs typeface="+mn-cs"/>
              </a:rPr>
              <a:t>Yr</a:t>
            </a:r>
            <a:r>
              <a:rPr lang="en-GB" sz="1200" kern="1200" dirty="0">
                <a:solidFill>
                  <a:schemeClr val="tx1"/>
                </a:solidFill>
                <a:effectLst/>
                <a:latin typeface="+mn-lt"/>
                <a:ea typeface="+mn-ea"/>
                <a:cs typeface="+mn-cs"/>
              </a:rPr>
              <a:t> 1 - </a:t>
            </a:r>
            <a:r>
              <a:rPr lang="en-GB" sz="1200" b="0" i="0" u="none" strike="noStrike" kern="1200" baseline="0" dirty="0">
                <a:solidFill>
                  <a:schemeClr val="tx1"/>
                </a:solidFill>
                <a:latin typeface="+mn-lt"/>
                <a:ea typeface="+mn-ea"/>
                <a:cs typeface="+mn-cs"/>
              </a:rPr>
              <a:t>15-minute, face-to-face meeting between two submission of an electronic personal development plan (students knew grade but no feedback). Discussion using rubric about current standards and improvement.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err="1">
                <a:solidFill>
                  <a:schemeClr val="tx1"/>
                </a:solidFill>
                <a:effectLst/>
                <a:latin typeface="+mn-lt"/>
                <a:ea typeface="+mn-ea"/>
                <a:cs typeface="+mn-cs"/>
              </a:rPr>
              <a:t>Yr</a:t>
            </a:r>
            <a:r>
              <a:rPr lang="en-GB" sz="1200" b="0" i="0" u="none" strike="noStrike" kern="1200" baseline="0" dirty="0">
                <a:solidFill>
                  <a:schemeClr val="tx1"/>
                </a:solidFill>
                <a:effectLst/>
                <a:latin typeface="+mn-lt"/>
                <a:ea typeface="+mn-ea"/>
                <a:cs typeface="+mn-cs"/>
              </a:rPr>
              <a:t> 2 - 30 minute meeting about an essay draft (students did not know grade). </a:t>
            </a:r>
            <a:r>
              <a:rPr lang="en-GB" sz="1200" b="0" i="0" u="none" strike="noStrike" kern="1200" baseline="0" dirty="0">
                <a:solidFill>
                  <a:schemeClr val="tx1"/>
                </a:solidFill>
                <a:latin typeface="+mn-lt"/>
                <a:ea typeface="+mn-ea"/>
                <a:cs typeface="+mn-cs"/>
              </a:rPr>
              <a:t>Discussion using rubric about current standards and improvement.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err="1">
                <a:solidFill>
                  <a:schemeClr val="tx1"/>
                </a:solidFill>
                <a:effectLst/>
                <a:latin typeface="+mn-lt"/>
                <a:ea typeface="+mn-ea"/>
                <a:cs typeface="+mn-cs"/>
              </a:rPr>
              <a:t>Yr</a:t>
            </a:r>
            <a:r>
              <a:rPr lang="en-GB" sz="1200" b="0" i="0" u="none" strike="noStrike" kern="1200" baseline="0" dirty="0">
                <a:solidFill>
                  <a:schemeClr val="tx1"/>
                </a:solidFill>
                <a:effectLst/>
                <a:latin typeface="+mn-lt"/>
                <a:ea typeface="+mn-ea"/>
                <a:cs typeface="+mn-cs"/>
              </a:rPr>
              <a:t> 4 - </a:t>
            </a:r>
            <a:r>
              <a:rPr lang="en-US" sz="1200" b="0" i="0" u="none" strike="noStrike" kern="1200" baseline="0" dirty="0">
                <a:solidFill>
                  <a:schemeClr val="tx1"/>
                </a:solidFill>
                <a:latin typeface="+mn-lt"/>
                <a:ea typeface="+mn-ea"/>
                <a:cs typeface="+mn-cs"/>
              </a:rPr>
              <a:t>scholarly paper marked using a grading rubric. Students received their paper with narrative comments and their grading rubric with comments and a mark. Then invited to meet with the instructor for 20–30 minutes to discuss their paper, feedback, and areas for future writing growth.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6</a:t>
            </a:fld>
            <a:endParaRPr lang="en-US"/>
          </a:p>
        </p:txBody>
      </p:sp>
    </p:spTree>
    <p:extLst>
      <p:ext uri="{BB962C8B-B14F-4D97-AF65-F5344CB8AC3E}">
        <p14:creationId xmlns:p14="http://schemas.microsoft.com/office/powerpoint/2010/main" val="405828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Interviews lasted around 60 minutes and secured rich, detailed narratives. </a:t>
            </a:r>
          </a:p>
          <a:p>
            <a:pPr marL="0" indent="0">
              <a:buFont typeface="Arial" panose="020B0604020202020204" pitchFamily="34" charset="0"/>
              <a:buNone/>
            </a:pPr>
            <a:endParaRPr lang="en-US" sz="1200" b="1" i="0" u="none" strike="noStrike" kern="1200" baseline="0" dirty="0">
              <a:solidFill>
                <a:schemeClr val="tx1"/>
              </a:solidFill>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Ethical approval was obtained from all institutions prior to commencement of data collection.</a:t>
            </a:r>
          </a:p>
        </p:txBody>
      </p:sp>
      <p:sp>
        <p:nvSpPr>
          <p:cNvPr id="4" name="Slide Number Placeholder 3"/>
          <p:cNvSpPr>
            <a:spLocks noGrp="1"/>
          </p:cNvSpPr>
          <p:nvPr>
            <p:ph type="sldNum" sz="quarter" idx="5"/>
          </p:nvPr>
        </p:nvSpPr>
        <p:spPr/>
        <p:txBody>
          <a:bodyPr/>
          <a:lstStyle/>
          <a:p>
            <a:fld id="{2032700E-F836-F843-9466-8C65D46A26AD}" type="slidenum">
              <a:rPr lang="en-US" smtClean="0"/>
              <a:t>7</a:t>
            </a:fld>
            <a:endParaRPr lang="en-US"/>
          </a:p>
        </p:txBody>
      </p:sp>
    </p:spTree>
    <p:extLst>
      <p:ext uri="{BB962C8B-B14F-4D97-AF65-F5344CB8AC3E}">
        <p14:creationId xmlns:p14="http://schemas.microsoft.com/office/powerpoint/2010/main" val="399891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8</a:t>
            </a:fld>
            <a:endParaRPr lang="en-US"/>
          </a:p>
        </p:txBody>
      </p:sp>
    </p:spTree>
    <p:extLst>
      <p:ext uri="{BB962C8B-B14F-4D97-AF65-F5344CB8AC3E}">
        <p14:creationId xmlns:p14="http://schemas.microsoft.com/office/powerpoint/2010/main" val="232316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Overriding sense of dissatisfaction delivering written feedback.</a:t>
            </a:r>
            <a:r>
              <a:rPr lang="en-US" sz="1200" b="0" i="0" u="none" strike="noStrike" kern="1200" baseline="0" dirty="0">
                <a:solidFill>
                  <a:schemeClr val="tx1"/>
                </a:solidFill>
                <a:latin typeface="+mn-lt"/>
                <a:ea typeface="+mn-ea"/>
                <a:cs typeface="+mn-cs"/>
              </a:rPr>
              <a:t> Frustration coupled with disappointment and sadness that written feedback was not going to lead to learning: “I just felt that I wasn’t going to achieve anything ... It felt like a waste of my time and a waste of learning.”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Instructor C talked about worry and self-doubt that accompanied her writing feedback for students who had not done well on assignments. She would revisit lower scoring papers and re-read her feedback to ensure it contained “enough positive reinforcement” so that her concern about its reception by the students was reduced.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Written feedback marked the end-point of assessment communication, rather than forming an entry point to conversation about future development. One instructor noted she had to consciously avoid ‘</a:t>
            </a:r>
            <a:r>
              <a:rPr lang="en-US" sz="1200" b="1" i="0" u="none" strike="noStrike" kern="1200" baseline="0" dirty="0">
                <a:solidFill>
                  <a:schemeClr val="tx1"/>
                </a:solidFill>
                <a:latin typeface="+mn-lt"/>
                <a:ea typeface="+mn-ea"/>
                <a:cs typeface="+mn-cs"/>
              </a:rPr>
              <a:t>anticipatory hostility</a:t>
            </a:r>
            <a:r>
              <a:rPr lang="en-US" sz="1200" b="0" i="0" u="none" strike="noStrike" kern="1200" baseline="0" dirty="0">
                <a:solidFill>
                  <a:schemeClr val="tx1"/>
                </a:solidFill>
                <a:latin typeface="+mn-lt"/>
                <a:ea typeface="+mn-ea"/>
                <a:cs typeface="+mn-cs"/>
              </a:rPr>
              <a:t>’ - writing feedback with feelings of resentment towards students, expecting a lack of proactive feedback recipience. </a:t>
            </a:r>
            <a:endParaRPr lang="en-GB" b="0"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9</a:t>
            </a:fld>
            <a:endParaRPr lang="en-US"/>
          </a:p>
        </p:txBody>
      </p:sp>
    </p:spTree>
    <p:extLst>
      <p:ext uri="{BB962C8B-B14F-4D97-AF65-F5344CB8AC3E}">
        <p14:creationId xmlns:p14="http://schemas.microsoft.com/office/powerpoint/2010/main" val="1794491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reen 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blip>
          <a:stretch>
            <a:fillRect/>
          </a:stretch>
        </p:blipFill>
        <p:spPr>
          <a:xfrm>
            <a:off x="3060500" y="1168999"/>
            <a:ext cx="6065892" cy="4661159"/>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30 October 2023</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386574608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 coral chevr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6"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dirty="0"/>
              <a:t>Click to edit Master title style</a:t>
            </a:r>
            <a:endParaRPr lang="en-GB"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0"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 blue chevr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29990" y="1165136"/>
            <a:ext cx="6105467" cy="4687025"/>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751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column - yellow chevr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94020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182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08123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55276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yellow bull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1999"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8444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column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16873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55483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column - blue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488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ral whit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30 October 2023</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column - coral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DE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lumn yellow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45936"/>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10057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054"/>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871334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s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668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s cor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5199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98012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Tx/>
              <a:buSzPct val="90000"/>
              <a:buFont typeface="Wingdings" panose="05000000000000000000" pitchFamily="2" charset="2"/>
              <a:buChar char="n"/>
              <a:defRPr lang="en-US" dirty="0" smtClean="0">
                <a:solidFill>
                  <a:schemeClr val="tx2"/>
                </a:solidFill>
              </a:defRPr>
            </a:lvl2pPr>
            <a:lvl3pPr marL="576000" indent="-216000">
              <a:lnSpc>
                <a:spcPct val="100000"/>
              </a:lnSpc>
              <a:buFont typeface="Wingdings" panose="05000000000000000000" pitchFamily="2" charset="2"/>
              <a:buChar char="§"/>
              <a:defRPr sz="2300">
                <a:solidFill>
                  <a:schemeClr val="tx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76216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21" name="Content Placeholder 2">
            <a:extLst>
              <a:ext uri="{FF2B5EF4-FFF2-40B4-BE49-F238E27FC236}">
                <a16:creationId xmlns:a16="http://schemas.microsoft.com/office/drawing/2014/main" id="{6F85DCEE-F5DF-40E7-8009-7017483BB2D3}"/>
              </a:ext>
            </a:extLst>
          </p:cNvPr>
          <p:cNvSpPr>
            <a:spLocks noGrp="1"/>
          </p:cNvSpPr>
          <p:nvPr>
            <p:ph sz="half" idx="14"/>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517200" y="15624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76"/>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2097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7"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00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478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ue whit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0" y="1170972"/>
            <a:ext cx="6089747" cy="4674957"/>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30 October 2023</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cSld>
  <p:clrMapOvr>
    <a:overrideClrMapping bg1="lt1" tx1="dk1" bg2="lt2" tx2="dk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a:extLst>
              <a:ext uri="{FF2B5EF4-FFF2-40B4-BE49-F238E27FC236}">
                <a16:creationId xmlns:a16="http://schemas.microsoft.com/office/drawing/2014/main" id="{6F85DCEE-F5DF-40E7-8009-7017483BB2D3}"/>
              </a:ext>
            </a:extLst>
          </p:cNvPr>
          <p:cNvSpPr>
            <a:spLocks noGrp="1"/>
          </p:cNvSpPr>
          <p:nvPr>
            <p:ph sz="half" idx="20"/>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6" name="Content Placeholder 2">
            <a:extLst>
              <a:ext uri="{FF2B5EF4-FFF2-40B4-BE49-F238E27FC236}">
                <a16:creationId xmlns:a16="http://schemas.microsoft.com/office/drawing/2014/main" id="{6F85DCEE-F5DF-40E7-8009-7017483BB2D3}"/>
              </a:ext>
            </a:extLst>
          </p:cNvPr>
          <p:cNvSpPr>
            <a:spLocks noGrp="1"/>
          </p:cNvSpPr>
          <p:nvPr>
            <p:ph sz="half" idx="21"/>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374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column + images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1189"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41408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 column + images cor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604837"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061403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3"/>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9072"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0555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9695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627895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2367128" y="1892829"/>
            <a:ext cx="0" cy="3921928"/>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908877" y="2054419"/>
            <a:ext cx="8083667" cy="3774848"/>
          </a:xfrm>
          <a:prstGeom prst="rect">
            <a:avLst/>
          </a:prstGeom>
        </p:spPr>
        <p:txBody>
          <a:bodyPr lIns="0" tIns="0" rIns="0" bIns="0"/>
          <a:lstStyle>
            <a:lvl1pPr marL="0" indent="0">
              <a:lnSpc>
                <a:spcPts val="6400"/>
              </a:lnSpc>
              <a:spcBef>
                <a:spcPts val="0"/>
              </a:spcBef>
              <a:buFontTx/>
              <a:buNone/>
              <a:defRPr sz="5867"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62482" y="2140822"/>
            <a:ext cx="1625519" cy="358775"/>
          </a:xfrm>
          <a:prstGeom prst="rect">
            <a:avLst/>
          </a:prstGeom>
        </p:spPr>
        <p:txBody>
          <a:bodyPr lIns="0" tIns="0" rIns="0" bIns="0"/>
          <a:lstStyle>
            <a:lvl1pPr marL="0" indent="0">
              <a:lnSpc>
                <a:spcPts val="1733"/>
              </a:lnSpc>
              <a:spcBef>
                <a:spcPts val="0"/>
              </a:spcBef>
              <a:buFontTx/>
              <a:buNone/>
              <a:defRPr sz="1467"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62482" y="2500819"/>
            <a:ext cx="1625519" cy="536400"/>
          </a:xfrm>
          <a:prstGeom prst="rect">
            <a:avLst/>
          </a:prstGeom>
        </p:spPr>
        <p:txBody>
          <a:bodyPr lIns="0" tIns="0" rIns="0" bIns="0"/>
          <a:lstStyle>
            <a:lvl1pPr marL="0" indent="0">
              <a:lnSpc>
                <a:spcPts val="1733"/>
              </a:lnSpc>
              <a:spcBef>
                <a:spcPts val="0"/>
              </a:spcBef>
              <a:buFontTx/>
              <a:buNone/>
              <a:defRPr sz="1467"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62482" y="3044419"/>
            <a:ext cx="1625519" cy="695325"/>
          </a:xfrm>
          <a:prstGeom prst="rect">
            <a:avLst/>
          </a:prstGeom>
        </p:spPr>
        <p:txBody>
          <a:bodyPr lIns="0" tIns="0" rIns="0" bIns="0"/>
          <a:lstStyle>
            <a:lvl1pPr marL="0" indent="0">
              <a:lnSpc>
                <a:spcPts val="1733"/>
              </a:lnSpc>
              <a:spcBef>
                <a:spcPts val="0"/>
              </a:spcBef>
              <a:buFontTx/>
              <a:buNone/>
              <a:defRPr sz="1467" b="1" i="0">
                <a:solidFill>
                  <a:schemeClr val="bg1"/>
                </a:solidFill>
                <a:latin typeface="Tahoma" charset="0"/>
                <a:ea typeface="Tahoma" charset="0"/>
                <a:cs typeface="Tahoma" charset="0"/>
              </a:defRPr>
            </a:lvl1pPr>
          </a:lstStyle>
          <a:p>
            <a:pPr lvl="0"/>
            <a:r>
              <a:rPr lang="en-GB"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17827" y="0"/>
            <a:ext cx="1864080" cy="93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8"/>
          </p:nvPr>
        </p:nvSpPr>
        <p:spPr>
          <a:xfrm>
            <a:off x="662482" y="5628512"/>
            <a:ext cx="1625519" cy="306365"/>
          </a:xfrm>
          <a:prstGeom prst="rect">
            <a:avLst/>
          </a:prstGeom>
        </p:spPr>
        <p:txBody>
          <a:bodyPr lIns="0" tIns="0" rIns="0" bIns="0"/>
          <a:lstStyle>
            <a:lvl1pPr marL="0" indent="0">
              <a:lnSpc>
                <a:spcPts val="1733"/>
              </a:lnSpc>
              <a:spcBef>
                <a:spcPts val="0"/>
              </a:spcBef>
              <a:buFontTx/>
              <a:buNone/>
              <a:defRPr sz="1467"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70215445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ain headings, text and bullet points">
    <p:bg>
      <p:bgPr>
        <a:solidFill>
          <a:schemeClr val="bg1">
            <a:alpha val="90000"/>
          </a:schemeClr>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719403" y="932723"/>
            <a:ext cx="9370749" cy="651068"/>
          </a:xfrm>
          <a:prstGeom prst="rect">
            <a:avLst/>
          </a:prstGeom>
        </p:spPr>
        <p:txBody>
          <a:bodyPr lIns="0" tIns="0" rIns="0" bIns="0"/>
          <a:lstStyle>
            <a:lvl1pPr marL="0" indent="0">
              <a:lnSpc>
                <a:spcPts val="5600"/>
              </a:lnSpc>
              <a:buFontTx/>
              <a:buNone/>
              <a:defRPr sz="4667" b="0" i="0">
                <a:solidFill>
                  <a:srgbClr val="1A9DAC"/>
                </a:solidFill>
                <a:latin typeface="Georgia" charset="0"/>
                <a:ea typeface="Georgia" charset="0"/>
                <a:cs typeface="Georgia" charset="0"/>
              </a:defRPr>
            </a:lvl1pPr>
          </a:lstStyle>
          <a:p>
            <a:pPr lvl="0"/>
            <a:r>
              <a:rPr lang="en-GB" dirty="0"/>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0152" y="0"/>
            <a:ext cx="1441449"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719403" y="1796847"/>
            <a:ext cx="10812196" cy="4539471"/>
          </a:xfrm>
          <a:prstGeom prst="rect">
            <a:avLst/>
          </a:prstGeom>
        </p:spPr>
        <p:txBody>
          <a:bodyPr/>
          <a:lstStyle>
            <a:lvl1pPr marL="380990" indent="-380990">
              <a:buClr>
                <a:srgbClr val="1A9DAC"/>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1pPr>
            <a:lvl2pPr marL="736582" indent="-380990">
              <a:buClr>
                <a:srgbClr val="1A9DAC"/>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2pPr>
            <a:lvl3pPr marL="1102756" indent="-380990">
              <a:buClr>
                <a:srgbClr val="1A9DAC"/>
              </a:buClr>
              <a:buFont typeface="Arial" panose="020B0604020202020204" pitchFamily="34" charset="0"/>
              <a:buChar char="•"/>
              <a:defRPr sz="2400">
                <a:latin typeface="Tahoma" panose="020B0604030504040204" pitchFamily="34" charset="0"/>
                <a:ea typeface="Tahoma" panose="020B0604030504040204" pitchFamily="34" charset="0"/>
                <a:cs typeface="Tahoma" panose="020B0604030504040204" pitchFamily="34" charset="0"/>
              </a:defRPr>
            </a:lvl3pPr>
            <a:lvl4pPr>
              <a:defRPr sz="2133">
                <a:latin typeface="Tahoma" panose="020B0604030504040204" pitchFamily="34" charset="0"/>
                <a:ea typeface="Tahoma" panose="020B0604030504040204" pitchFamily="34" charset="0"/>
                <a:cs typeface="Tahoma" panose="020B0604030504040204" pitchFamily="34" charset="0"/>
              </a:defRPr>
            </a:lvl4pPr>
            <a:lvl5pPr>
              <a:defRPr sz="2133">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93769770"/>
      </p:ext>
    </p:extLst>
  </p:cSld>
  <p:clrMapOvr>
    <a:masterClrMapping/>
  </p:clrMapOvr>
  <p:transition spd="slow">
    <p:fade/>
  </p:transition>
  <p:extLst>
    <p:ext uri="{DCECCB84-F9BA-43D5-87BE-67443E8EF086}">
      <p15:sldGuideLst xmlns:p15="http://schemas.microsoft.com/office/powerpoint/2012/main">
        <p15:guide id="1" orient="horz" pos="441">
          <p15:clr>
            <a:srgbClr val="FBAE40"/>
          </p15:clr>
        </p15:guide>
        <p15:guide id="2" pos="4768">
          <p15:clr>
            <a:srgbClr val="FBAE40"/>
          </p15:clr>
        </p15:guide>
        <p15:guide id="3" pos="5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yellow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30 October 2023</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232574601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reen black">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058895" y="1177025"/>
            <a:ext cx="6032500" cy="4635500"/>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30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3436166468"/>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ral black">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30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cSld>
  <p:clrMapOvr>
    <a:overrideClrMapping bg1="dk1" tx1="lt1" bg2="dk2" tx2="lt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lue black">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3364" y="1165136"/>
            <a:ext cx="6105467" cy="4687025"/>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30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cSld>
  <p:clrMapOvr>
    <a:overrideClrMapping bg1="dk1" tx1="lt1" bg2="dk2" tx2="lt2" accent1="accent1" accent2="accent2" accent3="accent3" accent4="accent4" accent5="accent5" accent6="accent6" hlink="hlink" folHlink="folHlink"/>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yellow on 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30 October 2023</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2851259873"/>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 column - teal chevr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20000"/>
          </a:blip>
          <a:stretch>
            <a:fillRect/>
          </a:stretch>
        </p:blipFill>
        <p:spPr>
          <a:xfrm>
            <a:off x="3060500" y="1168999"/>
            <a:ext cx="6065892" cy="4661159"/>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5"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spTree>
    <p:extLst>
      <p:ext uri="{BB962C8B-B14F-4D97-AF65-F5344CB8AC3E}">
        <p14:creationId xmlns:p14="http://schemas.microsoft.com/office/powerpoint/2010/main" val="2371119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67F51-63F9-424B-86F7-4550E020CBFA}"/>
              </a:ext>
            </a:extLst>
          </p:cNvPr>
          <p:cNvSpPr/>
          <p:nvPr userDrawn="1"/>
        </p:nvSpPr>
        <p:spPr>
          <a:xfrm>
            <a:off x="0" y="6356350"/>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E49949C-032B-4962-BA88-8221C63BD126}"/>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522" y="6354252"/>
            <a:ext cx="12192000" cy="521208"/>
          </a:xfrm>
          <a:prstGeom prst="rect">
            <a:avLst/>
          </a:prstGeom>
        </p:spPr>
      </p:pic>
      <p:sp>
        <p:nvSpPr>
          <p:cNvPr id="2" name="Title Placeholder 1">
            <a:extLst>
              <a:ext uri="{FF2B5EF4-FFF2-40B4-BE49-F238E27FC236}">
                <a16:creationId xmlns:a16="http://schemas.microsoft.com/office/drawing/2014/main" id="{1335CBDB-6176-4738-A036-C5134459BA53}"/>
              </a:ext>
            </a:extLst>
          </p:cNvPr>
          <p:cNvSpPr>
            <a:spLocks noGrp="1"/>
          </p:cNvSpPr>
          <p:nvPr>
            <p:ph type="title"/>
          </p:nvPr>
        </p:nvSpPr>
        <p:spPr>
          <a:xfrm>
            <a:off x="522000" y="842399"/>
            <a:ext cx="6312352" cy="720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9AE029-C9A2-44B5-A06D-810747293FEB}"/>
              </a:ext>
            </a:extLst>
          </p:cNvPr>
          <p:cNvSpPr>
            <a:spLocks noGrp="1"/>
          </p:cNvSpPr>
          <p:nvPr>
            <p:ph type="body" idx="1"/>
          </p:nvPr>
        </p:nvSpPr>
        <p:spPr>
          <a:xfrm>
            <a:off x="522000" y="2854800"/>
            <a:ext cx="5479200" cy="3178800"/>
          </a:xfrm>
          <a:prstGeom prst="rect">
            <a:avLst/>
          </a:prstGeom>
        </p:spPr>
        <p:txBody>
          <a:bodyPr vert="horz" lIns="0" tIns="331200" rIns="0" bIns="0" rtlCol="0">
            <a:normAutofit/>
          </a:bodyPr>
          <a:lstStyle/>
          <a:p>
            <a:pPr lvl="0"/>
            <a:r>
              <a:rPr lang="en-US" dirty="0"/>
              <a:t>Edit Master text styles</a:t>
            </a:r>
          </a:p>
          <a:p>
            <a:pPr lvl="4"/>
            <a:r>
              <a:rPr lang="en-US" dirty="0"/>
              <a:t>Second level</a:t>
            </a:r>
          </a:p>
          <a:p>
            <a:pPr lvl="5"/>
            <a:r>
              <a:rPr lang="en-US" dirty="0"/>
              <a:t>Third level</a:t>
            </a:r>
          </a:p>
          <a:p>
            <a:pPr lvl="6"/>
            <a:r>
              <a:rPr lang="en-US" dirty="0"/>
              <a:t>Fourth level</a:t>
            </a:r>
          </a:p>
          <a:p>
            <a:pPr lvl="7"/>
            <a:r>
              <a:rPr lang="en-US" dirty="0"/>
              <a:t>Fifth level</a:t>
            </a:r>
          </a:p>
          <a:p>
            <a:pPr lvl="6"/>
            <a:endParaRPr lang="en-US" dirty="0"/>
          </a:p>
        </p:txBody>
      </p:sp>
      <p:sp>
        <p:nvSpPr>
          <p:cNvPr id="6" name="Slide Number Placeholder 5">
            <a:extLst>
              <a:ext uri="{FF2B5EF4-FFF2-40B4-BE49-F238E27FC236}">
                <a16:creationId xmlns:a16="http://schemas.microsoft.com/office/drawing/2014/main" id="{0ABE8D43-A09F-4BD7-9F21-D97AA8CFC7C6}"/>
              </a:ext>
            </a:extLst>
          </p:cNvPr>
          <p:cNvSpPr>
            <a:spLocks noGrp="1"/>
          </p:cNvSpPr>
          <p:nvPr>
            <p:ph type="sldNum" sz="quarter" idx="4"/>
          </p:nvPr>
        </p:nvSpPr>
        <p:spPr>
          <a:xfrm>
            <a:off x="11174400" y="6364031"/>
            <a:ext cx="500400" cy="501650"/>
          </a:xfrm>
          <a:prstGeom prst="rect">
            <a:avLst/>
          </a:prstGeom>
        </p:spPr>
        <p:txBody>
          <a:bodyPr vert="horz" lIns="0" tIns="0" rIns="0" bIns="0" rtlCol="0" anchor="ctr">
            <a:noAutofit/>
          </a:bodyPr>
          <a:lstStyle>
            <a:lvl1pPr algn="r">
              <a:lnSpc>
                <a:spcPts val="1900"/>
              </a:lnSpc>
              <a:defRPr sz="900">
                <a:solidFill>
                  <a:schemeClr val="bg1"/>
                </a:solidFill>
              </a:defRPr>
            </a:lvl1pPr>
          </a:lstStyle>
          <a:p>
            <a:fld id="{E3865ED3-5985-4D19-8FFA-E2B1DCF4EC52}" type="slidenum">
              <a:rPr lang="en-GB" smtClean="0"/>
              <a:pPr/>
              <a:t>‹#›</a:t>
            </a:fld>
            <a:endParaRPr lang="en-GB"/>
          </a:p>
        </p:txBody>
      </p:sp>
      <p:pic>
        <p:nvPicPr>
          <p:cNvPr id="10" name="Picture 9">
            <a:extLst>
              <a:ext uri="{FF2B5EF4-FFF2-40B4-BE49-F238E27FC236}">
                <a16:creationId xmlns:a16="http://schemas.microsoft.com/office/drawing/2014/main" id="{F39F61ED-D5C0-49FE-9DE8-4A354910D4A5}"/>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4232719018"/>
      </p:ext>
    </p:extLst>
  </p:cSld>
  <p:clrMap bg1="lt1" tx1="dk1" bg2="lt2" tx2="dk2" accent1="accent1" accent2="accent2" accent3="accent3" accent4="accent4" accent5="accent5" accent6="accent6" hlink="hlink" folHlink="folHlink"/>
  <p:sldLayoutIdLst>
    <p:sldLayoutId id="2147483669" r:id="rId1"/>
    <p:sldLayoutId id="2147483680" r:id="rId2"/>
    <p:sldLayoutId id="2147483691" r:id="rId3"/>
    <p:sldLayoutId id="2147483696" r:id="rId4"/>
    <p:sldLayoutId id="2147483670" r:id="rId5"/>
    <p:sldLayoutId id="2147483679" r:id="rId6"/>
    <p:sldLayoutId id="2147483689" r:id="rId7"/>
    <p:sldLayoutId id="2147483700" r:id="rId8"/>
    <p:sldLayoutId id="2147483658" r:id="rId9"/>
    <p:sldLayoutId id="2147483681" r:id="rId10"/>
    <p:sldLayoutId id="2147483707" r:id="rId11"/>
    <p:sldLayoutId id="2147483701" r:id="rId12"/>
    <p:sldLayoutId id="2147483655" r:id="rId13"/>
    <p:sldLayoutId id="2147483677" r:id="rId14"/>
    <p:sldLayoutId id="2147483692" r:id="rId15"/>
    <p:sldLayoutId id="2147483703" r:id="rId16"/>
    <p:sldLayoutId id="2147483676" r:id="rId17"/>
    <p:sldLayoutId id="2147483661" r:id="rId18"/>
    <p:sldLayoutId id="2147483687" r:id="rId19"/>
    <p:sldLayoutId id="2147483688" r:id="rId20"/>
    <p:sldLayoutId id="2147483702" r:id="rId21"/>
    <p:sldLayoutId id="2147483708" r:id="rId22"/>
    <p:sldLayoutId id="2147483666" r:id="rId23"/>
    <p:sldLayoutId id="2147483686" r:id="rId24"/>
    <p:sldLayoutId id="2147483695" r:id="rId25"/>
    <p:sldLayoutId id="2147483704" r:id="rId26"/>
    <p:sldLayoutId id="2147483653" r:id="rId27"/>
    <p:sldLayoutId id="2147483684" r:id="rId28"/>
    <p:sldLayoutId id="2147483693" r:id="rId29"/>
    <p:sldLayoutId id="2147483705" r:id="rId30"/>
    <p:sldLayoutId id="2147483663" r:id="rId31"/>
    <p:sldLayoutId id="2147483685" r:id="rId32"/>
    <p:sldLayoutId id="2147483694" r:id="rId33"/>
    <p:sldLayoutId id="2147483706" r:id="rId34"/>
  </p:sldLayoutIdLst>
  <p:txStyles>
    <p:titleStyle>
      <a:lvl1pPr algn="l" defTabSz="914400" rtl="0" eaLnBrk="1" latinLnBrk="0" hangingPunct="1">
        <a:lnSpc>
          <a:spcPts val="3250"/>
        </a:lnSpc>
        <a:spcBef>
          <a:spcPct val="0"/>
        </a:spcBef>
        <a:buNone/>
        <a:defRPr sz="34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alpha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27780"/>
      </p:ext>
    </p:extLst>
  </p:cSld>
  <p:clrMap bg1="lt1" tx1="dk1" bg2="lt2" tx2="dk2" accent1="accent1" accent2="accent2" accent3="accent3" accent4="accent4" accent5="accent5" accent6="accent6" hlink="hlink" folHlink="folHlink"/>
  <p:sldLayoutIdLst>
    <p:sldLayoutId id="2147483737" r:id="rId1"/>
    <p:sldLayoutId id="2147483738" r:id="rId2"/>
  </p:sldLayoutIdLst>
  <p:transition spd="slow">
    <p:fade/>
  </p:transition>
  <p:txStyles>
    <p:titleStyle>
      <a:lvl1pPr algn="ctr" defTabSz="808526" rtl="0" eaLnBrk="0" fontAlgn="base" hangingPunct="0">
        <a:spcBef>
          <a:spcPct val="0"/>
        </a:spcBef>
        <a:spcAft>
          <a:spcPct val="0"/>
        </a:spcAft>
        <a:defRPr sz="7733" kern="1200">
          <a:solidFill>
            <a:schemeClr val="tx1"/>
          </a:solidFill>
          <a:latin typeface="+mj-lt"/>
          <a:ea typeface="ＭＳ Ｐゴシック" charset="0"/>
          <a:cs typeface="ＭＳ Ｐゴシック" charset="0"/>
        </a:defRPr>
      </a:lvl1pPr>
      <a:lvl2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2pPr>
      <a:lvl3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3pPr>
      <a:lvl4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4pPr>
      <a:lvl5pPr algn="ctr" defTabSz="808526" rtl="0" eaLnBrk="0" fontAlgn="base" hangingPunct="0">
        <a:spcBef>
          <a:spcPct val="0"/>
        </a:spcBef>
        <a:spcAft>
          <a:spcPct val="0"/>
        </a:spcAft>
        <a:defRPr sz="7733">
          <a:solidFill>
            <a:schemeClr val="tx1"/>
          </a:solidFill>
          <a:latin typeface="Calibri" charset="0"/>
          <a:ea typeface="ＭＳ Ｐゴシック" charset="0"/>
          <a:cs typeface="ＭＳ Ｐゴシック" charset="0"/>
        </a:defRPr>
      </a:lvl5pPr>
      <a:lvl6pPr marL="812698"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6pPr>
      <a:lvl7pPr marL="1625399"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7pPr>
      <a:lvl8pPr marL="2438096"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8pPr>
      <a:lvl9pPr marL="3250796" algn="ctr" defTabSz="812698" rtl="0" eaLnBrk="1" fontAlgn="base" hangingPunct="1">
        <a:spcBef>
          <a:spcPct val="0"/>
        </a:spcBef>
        <a:spcAft>
          <a:spcPct val="0"/>
        </a:spcAft>
        <a:defRPr sz="7822">
          <a:solidFill>
            <a:schemeClr val="tx1"/>
          </a:solidFill>
          <a:latin typeface="Calibri" charset="0"/>
          <a:ea typeface="ＭＳ Ｐゴシック" charset="0"/>
          <a:cs typeface="ＭＳ Ｐゴシック" charset="0"/>
        </a:defRPr>
      </a:lvl9pPr>
    </p:titleStyle>
    <p:bodyStyle>
      <a:lvl1pPr marL="605337" indent="-605337" algn="l" defTabSz="808526" rtl="0" eaLnBrk="0" fontAlgn="base" hangingPunct="0">
        <a:spcBef>
          <a:spcPct val="20000"/>
        </a:spcBef>
        <a:spcAft>
          <a:spcPct val="0"/>
        </a:spcAft>
        <a:buFont typeface="Arial" charset="0"/>
        <a:buChar char="•"/>
        <a:defRPr sz="5600" kern="1200">
          <a:solidFill>
            <a:schemeClr val="tx1"/>
          </a:solidFill>
          <a:latin typeface="+mn-lt"/>
          <a:ea typeface="ＭＳ Ｐゴシック" charset="0"/>
          <a:cs typeface="ＭＳ Ｐゴシック" charset="0"/>
        </a:defRPr>
      </a:lvl1pPr>
      <a:lvl2pPr marL="1316502" indent="-503742" algn="l" defTabSz="808526" rtl="0" eaLnBrk="0" fontAlgn="base" hangingPunct="0">
        <a:spcBef>
          <a:spcPct val="20000"/>
        </a:spcBef>
        <a:spcAft>
          <a:spcPct val="0"/>
        </a:spcAft>
        <a:buFont typeface="Arial" charset="0"/>
        <a:buChar char="–"/>
        <a:defRPr sz="4933" kern="1200">
          <a:solidFill>
            <a:schemeClr val="tx1"/>
          </a:solidFill>
          <a:latin typeface="+mn-lt"/>
          <a:ea typeface="ＭＳ Ｐゴシック" charset="0"/>
          <a:cs typeface="+mn-cs"/>
        </a:defRPr>
      </a:lvl2pPr>
      <a:lvl3pPr marL="2027665" indent="-402147" algn="l" defTabSz="808526" rtl="0" eaLnBrk="0" fontAlgn="base" hangingPunct="0">
        <a:spcBef>
          <a:spcPct val="20000"/>
        </a:spcBef>
        <a:spcAft>
          <a:spcPct val="0"/>
        </a:spcAft>
        <a:buFont typeface="Arial" charset="0"/>
        <a:buChar char="•"/>
        <a:defRPr sz="4267" kern="1200">
          <a:solidFill>
            <a:schemeClr val="tx1"/>
          </a:solidFill>
          <a:latin typeface="+mn-lt"/>
          <a:ea typeface="ＭＳ Ｐゴシック" charset="0"/>
          <a:cs typeface="+mn-cs"/>
        </a:defRPr>
      </a:lvl3pPr>
      <a:lvl4pPr marL="2840425" indent="-402147" algn="l" defTabSz="808526" rtl="0" eaLnBrk="0" fontAlgn="base" hangingPunct="0">
        <a:spcBef>
          <a:spcPct val="20000"/>
        </a:spcBef>
        <a:spcAft>
          <a:spcPct val="0"/>
        </a:spcAft>
        <a:buFont typeface="Arial" charset="0"/>
        <a:buChar char="–"/>
        <a:defRPr sz="3467" kern="1200">
          <a:solidFill>
            <a:schemeClr val="tx1"/>
          </a:solidFill>
          <a:latin typeface="+mn-lt"/>
          <a:ea typeface="ＭＳ Ｐゴシック" charset="0"/>
          <a:cs typeface="+mn-cs"/>
        </a:defRPr>
      </a:lvl4pPr>
      <a:lvl5pPr marL="3653185" indent="-402147" algn="l" defTabSz="808526" rtl="0" eaLnBrk="0" fontAlgn="base" hangingPunct="0">
        <a:spcBef>
          <a:spcPct val="20000"/>
        </a:spcBef>
        <a:spcAft>
          <a:spcPct val="0"/>
        </a:spcAft>
        <a:buFont typeface="Arial" charset="0"/>
        <a:buChar char="»"/>
        <a:defRPr sz="3467" kern="1200">
          <a:solidFill>
            <a:schemeClr val="tx1"/>
          </a:solidFill>
          <a:latin typeface="+mn-lt"/>
          <a:ea typeface="ＭＳ Ｐゴシック" charset="0"/>
          <a:cs typeface="+mn-cs"/>
        </a:defRPr>
      </a:lvl5pPr>
      <a:lvl6pPr marL="4469840" indent="-406347" algn="l" defTabSz="812698" rtl="0" eaLnBrk="1" latinLnBrk="0" hangingPunct="1">
        <a:spcBef>
          <a:spcPct val="20000"/>
        </a:spcBef>
        <a:buFont typeface="Arial"/>
        <a:buChar char="•"/>
        <a:defRPr sz="3556" kern="1200">
          <a:solidFill>
            <a:schemeClr val="tx1"/>
          </a:solidFill>
          <a:latin typeface="+mn-lt"/>
          <a:ea typeface="+mn-ea"/>
          <a:cs typeface="+mn-cs"/>
        </a:defRPr>
      </a:lvl6pPr>
      <a:lvl7pPr marL="5282541" indent="-406347" algn="l" defTabSz="812698" rtl="0" eaLnBrk="1" latinLnBrk="0" hangingPunct="1">
        <a:spcBef>
          <a:spcPct val="20000"/>
        </a:spcBef>
        <a:buFont typeface="Arial"/>
        <a:buChar char="•"/>
        <a:defRPr sz="3556" kern="1200">
          <a:solidFill>
            <a:schemeClr val="tx1"/>
          </a:solidFill>
          <a:latin typeface="+mn-lt"/>
          <a:ea typeface="+mn-ea"/>
          <a:cs typeface="+mn-cs"/>
        </a:defRPr>
      </a:lvl7pPr>
      <a:lvl8pPr marL="6095240" indent="-406347" algn="l" defTabSz="812698" rtl="0" eaLnBrk="1" latinLnBrk="0" hangingPunct="1">
        <a:spcBef>
          <a:spcPct val="20000"/>
        </a:spcBef>
        <a:buFont typeface="Arial"/>
        <a:buChar char="•"/>
        <a:defRPr sz="3556" kern="1200">
          <a:solidFill>
            <a:schemeClr val="tx1"/>
          </a:solidFill>
          <a:latin typeface="+mn-lt"/>
          <a:ea typeface="+mn-ea"/>
          <a:cs typeface="+mn-cs"/>
        </a:defRPr>
      </a:lvl8pPr>
      <a:lvl9pPr marL="6907937" indent="-406347" algn="l" defTabSz="812698" rtl="0" eaLnBrk="1" latinLnBrk="0" hangingPunct="1">
        <a:spcBef>
          <a:spcPct val="20000"/>
        </a:spcBef>
        <a:buFont typeface="Arial"/>
        <a:buChar char="•"/>
        <a:defRPr sz="3556" kern="1200">
          <a:solidFill>
            <a:schemeClr val="tx1"/>
          </a:solidFill>
          <a:latin typeface="+mn-lt"/>
          <a:ea typeface="+mn-ea"/>
          <a:cs typeface="+mn-cs"/>
        </a:defRPr>
      </a:lvl9pPr>
    </p:bodyStyle>
    <p:otherStyle>
      <a:defPPr>
        <a:defRPr lang="en-US"/>
      </a:defPPr>
      <a:lvl1pPr marL="0" algn="l" defTabSz="812698" rtl="0" eaLnBrk="1" latinLnBrk="0" hangingPunct="1">
        <a:defRPr sz="3200" kern="1200">
          <a:solidFill>
            <a:schemeClr val="tx1"/>
          </a:solidFill>
          <a:latin typeface="+mn-lt"/>
          <a:ea typeface="+mn-ea"/>
          <a:cs typeface="+mn-cs"/>
        </a:defRPr>
      </a:lvl1pPr>
      <a:lvl2pPr marL="812698" algn="l" defTabSz="812698" rtl="0" eaLnBrk="1" latinLnBrk="0" hangingPunct="1">
        <a:defRPr sz="3200" kern="1200">
          <a:solidFill>
            <a:schemeClr val="tx1"/>
          </a:solidFill>
          <a:latin typeface="+mn-lt"/>
          <a:ea typeface="+mn-ea"/>
          <a:cs typeface="+mn-cs"/>
        </a:defRPr>
      </a:lvl2pPr>
      <a:lvl3pPr marL="1625399" algn="l" defTabSz="812698" rtl="0" eaLnBrk="1" latinLnBrk="0" hangingPunct="1">
        <a:defRPr sz="3200" kern="1200">
          <a:solidFill>
            <a:schemeClr val="tx1"/>
          </a:solidFill>
          <a:latin typeface="+mn-lt"/>
          <a:ea typeface="+mn-ea"/>
          <a:cs typeface="+mn-cs"/>
        </a:defRPr>
      </a:lvl3pPr>
      <a:lvl4pPr marL="2438096" algn="l" defTabSz="812698" rtl="0" eaLnBrk="1" latinLnBrk="0" hangingPunct="1">
        <a:defRPr sz="3200" kern="1200">
          <a:solidFill>
            <a:schemeClr val="tx1"/>
          </a:solidFill>
          <a:latin typeface="+mn-lt"/>
          <a:ea typeface="+mn-ea"/>
          <a:cs typeface="+mn-cs"/>
        </a:defRPr>
      </a:lvl4pPr>
      <a:lvl5pPr marL="3250796" algn="l" defTabSz="812698" rtl="0" eaLnBrk="1" latinLnBrk="0" hangingPunct="1">
        <a:defRPr sz="3200" kern="1200">
          <a:solidFill>
            <a:schemeClr val="tx1"/>
          </a:solidFill>
          <a:latin typeface="+mn-lt"/>
          <a:ea typeface="+mn-ea"/>
          <a:cs typeface="+mn-cs"/>
        </a:defRPr>
      </a:lvl5pPr>
      <a:lvl6pPr marL="4063493" algn="l" defTabSz="812698" rtl="0" eaLnBrk="1" latinLnBrk="0" hangingPunct="1">
        <a:defRPr sz="3200" kern="1200">
          <a:solidFill>
            <a:schemeClr val="tx1"/>
          </a:solidFill>
          <a:latin typeface="+mn-lt"/>
          <a:ea typeface="+mn-ea"/>
          <a:cs typeface="+mn-cs"/>
        </a:defRPr>
      </a:lvl6pPr>
      <a:lvl7pPr marL="4876191" algn="l" defTabSz="812698" rtl="0" eaLnBrk="1" latinLnBrk="0" hangingPunct="1">
        <a:defRPr sz="3200" kern="1200">
          <a:solidFill>
            <a:schemeClr val="tx1"/>
          </a:solidFill>
          <a:latin typeface="+mn-lt"/>
          <a:ea typeface="+mn-ea"/>
          <a:cs typeface="+mn-cs"/>
        </a:defRPr>
      </a:lvl7pPr>
      <a:lvl8pPr marL="5688888" algn="l" defTabSz="812698" rtl="0" eaLnBrk="1" latinLnBrk="0" hangingPunct="1">
        <a:defRPr sz="3200" kern="1200">
          <a:solidFill>
            <a:schemeClr val="tx1"/>
          </a:solidFill>
          <a:latin typeface="+mn-lt"/>
          <a:ea typeface="+mn-ea"/>
          <a:cs typeface="+mn-cs"/>
        </a:defRPr>
      </a:lvl8pPr>
      <a:lvl9pPr marL="6501588" algn="l" defTabSz="81269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3.jpeg"/><Relationship Id="rId4" Type="http://schemas.openxmlformats.org/officeDocument/2006/relationships/image" Target="../media/image2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mailto:kberlin@iu.edu" TargetMode="External"/><Relationship Id="rId4" Type="http://schemas.openxmlformats.org/officeDocument/2006/relationships/hyperlink" Target="mailto:jhill18@glos.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20343/teachlearninqu.11.6"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https://doi.org/10.20343/teachlearninqu.10.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hosting.ucalgary.ca/index.php/TLI/article/view/75900"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758004-3EE7-4282-A787-5D50C3591736}"/>
              </a:ext>
            </a:extLst>
          </p:cNvPr>
          <p:cNvSpPr txBox="1"/>
          <p:nvPr/>
        </p:nvSpPr>
        <p:spPr>
          <a:xfrm>
            <a:off x="549150" y="2582905"/>
            <a:ext cx="3879424" cy="646331"/>
          </a:xfrm>
          <a:prstGeom prst="rect">
            <a:avLst/>
          </a:prstGeom>
          <a:noFill/>
        </p:spPr>
        <p:txBody>
          <a:bodyPr wrap="square" rtlCol="0">
            <a:spAutoFit/>
          </a:bodyPr>
          <a:lstStyle/>
          <a:p>
            <a:pPr algn="ctr"/>
            <a:r>
              <a:rPr lang="en-US" sz="2500" b="1" dirty="0">
                <a:solidFill>
                  <a:schemeClr val="tx2">
                    <a:lumMod val="75000"/>
                  </a:schemeClr>
                </a:solidFill>
                <a:ea typeface="Tahoma"/>
                <a:cs typeface="Tahoma"/>
              </a:rPr>
              <a:t>Jennifer Hill</a:t>
            </a:r>
          </a:p>
          <a:p>
            <a:pPr algn="ctr"/>
            <a:endParaRPr lang="en-US" sz="1100" dirty="0">
              <a:solidFill>
                <a:schemeClr val="tx2">
                  <a:lumMod val="75000"/>
                </a:schemeClr>
              </a:solidFill>
              <a:ea typeface="Tahoma"/>
              <a:cs typeface="Tahoma"/>
            </a:endParaRPr>
          </a:p>
        </p:txBody>
      </p:sp>
      <p:sp>
        <p:nvSpPr>
          <p:cNvPr id="7" name="TextBox 6">
            <a:extLst>
              <a:ext uri="{FF2B5EF4-FFF2-40B4-BE49-F238E27FC236}">
                <a16:creationId xmlns:a16="http://schemas.microsoft.com/office/drawing/2014/main" id="{4C5D36D2-DA7B-45FF-AD90-74DBD29EE816}"/>
              </a:ext>
            </a:extLst>
          </p:cNvPr>
          <p:cNvSpPr txBox="1"/>
          <p:nvPr/>
        </p:nvSpPr>
        <p:spPr>
          <a:xfrm>
            <a:off x="3108960" y="5624588"/>
            <a:ext cx="5974080" cy="615553"/>
          </a:xfrm>
          <a:prstGeom prst="rect">
            <a:avLst/>
          </a:prstGeom>
          <a:noFill/>
        </p:spPr>
        <p:txBody>
          <a:bodyPr wrap="square" rtlCol="0">
            <a:spAutoFit/>
          </a:bodyPr>
          <a:lstStyle/>
          <a:p>
            <a:pPr algn="ctr"/>
            <a:r>
              <a:rPr lang="en-GB" sz="1700" dirty="0"/>
              <a:t>ISSOTL 2023</a:t>
            </a:r>
          </a:p>
          <a:p>
            <a:pPr algn="ctr"/>
            <a:r>
              <a:rPr lang="en-GB" sz="1700" dirty="0"/>
              <a:t> Railway Museum, Utrecht, 8-11 November 2023</a:t>
            </a:r>
          </a:p>
        </p:txBody>
      </p:sp>
      <p:sp>
        <p:nvSpPr>
          <p:cNvPr id="3" name="TextBox 2">
            <a:extLst>
              <a:ext uri="{FF2B5EF4-FFF2-40B4-BE49-F238E27FC236}">
                <a16:creationId xmlns:a16="http://schemas.microsoft.com/office/drawing/2014/main" id="{7658F79D-3E98-7520-0686-FC59E02A0D72}"/>
              </a:ext>
            </a:extLst>
          </p:cNvPr>
          <p:cNvSpPr txBox="1"/>
          <p:nvPr/>
        </p:nvSpPr>
        <p:spPr>
          <a:xfrm>
            <a:off x="6763866" y="2568118"/>
            <a:ext cx="5327577" cy="646331"/>
          </a:xfrm>
          <a:prstGeom prst="rect">
            <a:avLst/>
          </a:prstGeom>
          <a:noFill/>
        </p:spPr>
        <p:txBody>
          <a:bodyPr wrap="square" rtlCol="0">
            <a:spAutoFit/>
          </a:bodyPr>
          <a:lstStyle/>
          <a:p>
            <a:pPr algn="ctr"/>
            <a:r>
              <a:rPr lang="en-US" sz="2500" b="1" dirty="0">
                <a:solidFill>
                  <a:schemeClr val="tx2">
                    <a:lumMod val="75000"/>
                  </a:schemeClr>
                </a:solidFill>
                <a:ea typeface="Tahoma"/>
                <a:cs typeface="Tahoma"/>
              </a:rPr>
              <a:t>Kathy Berlin</a:t>
            </a:r>
          </a:p>
          <a:p>
            <a:pPr algn="ctr"/>
            <a:endParaRPr lang="en-US" sz="1100" dirty="0">
              <a:solidFill>
                <a:schemeClr val="tx2">
                  <a:lumMod val="75000"/>
                </a:schemeClr>
              </a:solidFill>
              <a:ea typeface="Tahoma"/>
              <a:cs typeface="Tahoma"/>
            </a:endParaRPr>
          </a:p>
        </p:txBody>
      </p:sp>
      <p:sp>
        <p:nvSpPr>
          <p:cNvPr id="5" name="TextBox 4">
            <a:extLst>
              <a:ext uri="{FF2B5EF4-FFF2-40B4-BE49-F238E27FC236}">
                <a16:creationId xmlns:a16="http://schemas.microsoft.com/office/drawing/2014/main" id="{12218DF2-40B8-1FA8-ECDF-4BD28F039B96}"/>
              </a:ext>
            </a:extLst>
          </p:cNvPr>
          <p:cNvSpPr txBox="1"/>
          <p:nvPr/>
        </p:nvSpPr>
        <p:spPr>
          <a:xfrm>
            <a:off x="1640076" y="3873448"/>
            <a:ext cx="8911848" cy="815608"/>
          </a:xfrm>
          <a:prstGeom prst="rect">
            <a:avLst/>
          </a:prstGeom>
          <a:noFill/>
        </p:spPr>
        <p:txBody>
          <a:bodyPr wrap="square" rtlCol="0">
            <a:spAutoFit/>
          </a:bodyPr>
          <a:lstStyle/>
          <a:p>
            <a:pPr algn="ctr"/>
            <a:r>
              <a:rPr lang="en-GB" sz="2100" dirty="0"/>
              <a:t>With:</a:t>
            </a:r>
          </a:p>
          <a:p>
            <a:pPr algn="ctr"/>
            <a:endParaRPr lang="en-GB" sz="500" dirty="0"/>
          </a:p>
          <a:p>
            <a:pPr algn="ctr"/>
            <a:r>
              <a:rPr lang="en-GB" sz="2100" dirty="0"/>
              <a:t>Susan Smith, Julia Choate, Lisa Cravens-Brown, Lisa McKendrick-Calder</a:t>
            </a:r>
          </a:p>
        </p:txBody>
      </p:sp>
      <p:pic>
        <p:nvPicPr>
          <p:cNvPr id="6" name="Picture 5">
            <a:extLst>
              <a:ext uri="{FF2B5EF4-FFF2-40B4-BE49-F238E27FC236}">
                <a16:creationId xmlns:a16="http://schemas.microsoft.com/office/drawing/2014/main" id="{7FABDBAF-7411-9188-2979-3349C00EAF87}"/>
              </a:ext>
            </a:extLst>
          </p:cNvPr>
          <p:cNvPicPr>
            <a:picLocks noChangeAspect="1"/>
          </p:cNvPicPr>
          <p:nvPr/>
        </p:nvPicPr>
        <p:blipFill rotWithShape="1">
          <a:blip r:embed="rId3">
            <a:extLst>
              <a:ext uri="{28A0092B-C50C-407E-A947-70E740481C1C}">
                <a14:useLocalDpi xmlns:a14="http://schemas.microsoft.com/office/drawing/2010/main" val="0"/>
              </a:ext>
            </a:extLst>
          </a:blip>
          <a:srcRect t="34511" b="13857"/>
          <a:stretch/>
        </p:blipFill>
        <p:spPr>
          <a:xfrm>
            <a:off x="1745293" y="3048012"/>
            <a:ext cx="1516876" cy="557459"/>
          </a:xfrm>
          <a:prstGeom prst="rect">
            <a:avLst/>
          </a:prstGeom>
        </p:spPr>
      </p:pic>
      <p:sp>
        <p:nvSpPr>
          <p:cNvPr id="12" name="Title 1">
            <a:extLst>
              <a:ext uri="{FF2B5EF4-FFF2-40B4-BE49-F238E27FC236}">
                <a16:creationId xmlns:a16="http://schemas.microsoft.com/office/drawing/2014/main" id="{BA8AD29D-F0A2-F05B-CE4C-A28FCE74D483}"/>
              </a:ext>
            </a:extLst>
          </p:cNvPr>
          <p:cNvSpPr>
            <a:spLocks noGrp="1"/>
          </p:cNvSpPr>
          <p:nvPr>
            <p:ph type="title"/>
          </p:nvPr>
        </p:nvSpPr>
        <p:spPr>
          <a:xfrm>
            <a:off x="818707" y="803181"/>
            <a:ext cx="10417825" cy="1557900"/>
          </a:xfrm>
        </p:spPr>
        <p:txBody>
          <a:bodyPr>
            <a:normAutofit/>
          </a:bodyPr>
          <a:lstStyle/>
          <a:p>
            <a:pPr algn="ctr">
              <a:lnSpc>
                <a:spcPct val="100000"/>
              </a:lnSpc>
            </a:pPr>
            <a:r>
              <a:rPr lang="en-GB" sz="2900" dirty="0">
                <a:solidFill>
                  <a:srgbClr val="488ECB"/>
                </a:solidFill>
              </a:rPr>
              <a:t>Assessment &amp; Feedback as Emotional Labour: </a:t>
            </a:r>
            <a:br>
              <a:rPr lang="en-GB" sz="2900" dirty="0">
                <a:solidFill>
                  <a:srgbClr val="488ECB"/>
                </a:solidFill>
              </a:rPr>
            </a:br>
            <a:r>
              <a:rPr lang="en-GB" sz="2800" dirty="0">
                <a:solidFill>
                  <a:srgbClr val="488ECB"/>
                </a:solidFill>
              </a:rPr>
              <a:t>Managing Processes Productively in the Neoliberal Academy</a:t>
            </a:r>
          </a:p>
        </p:txBody>
      </p:sp>
      <p:pic>
        <p:nvPicPr>
          <p:cNvPr id="16" name="Picture 15" descr="A red and black logo&#10;&#10;Description automatically generated">
            <a:extLst>
              <a:ext uri="{FF2B5EF4-FFF2-40B4-BE49-F238E27FC236}">
                <a16:creationId xmlns:a16="http://schemas.microsoft.com/office/drawing/2014/main" id="{A4390D7C-F547-3755-FE0E-D7DFD65CC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7953" y="3034318"/>
            <a:ext cx="699401" cy="699401"/>
          </a:xfrm>
          <a:prstGeom prst="rect">
            <a:avLst/>
          </a:prstGeom>
        </p:spPr>
      </p:pic>
      <p:pic>
        <p:nvPicPr>
          <p:cNvPr id="17" name="Picture 16">
            <a:extLst>
              <a:ext uri="{FF2B5EF4-FFF2-40B4-BE49-F238E27FC236}">
                <a16:creationId xmlns:a16="http://schemas.microsoft.com/office/drawing/2014/main" id="{886B0680-FCA1-A3D1-0474-145422D3FE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8829" y="1911643"/>
            <a:ext cx="2094341" cy="1430830"/>
          </a:xfrm>
          <a:prstGeom prst="rect">
            <a:avLst/>
          </a:prstGeom>
        </p:spPr>
      </p:pic>
    </p:spTree>
    <p:extLst>
      <p:ext uri="{BB962C8B-B14F-4D97-AF65-F5344CB8AC3E}">
        <p14:creationId xmlns:p14="http://schemas.microsoft.com/office/powerpoint/2010/main" val="4545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C63DA98A-0E6E-4B34-BADA-14C5B7D2DEC5}"/>
              </a:ext>
            </a:extLst>
          </p:cNvPr>
          <p:cNvSpPr/>
          <p:nvPr/>
        </p:nvSpPr>
        <p:spPr>
          <a:xfrm>
            <a:off x="5486400" y="3669975"/>
            <a:ext cx="6466922" cy="2202505"/>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 Placeholder 2">
            <a:extLst>
              <a:ext uri="{FF2B5EF4-FFF2-40B4-BE49-F238E27FC236}">
                <a16:creationId xmlns:a16="http://schemas.microsoft.com/office/drawing/2014/main" id="{07C17548-BBE0-46F8-A337-A1145DC279DC}"/>
              </a:ext>
            </a:extLst>
          </p:cNvPr>
          <p:cNvSpPr txBox="1">
            <a:spLocks/>
          </p:cNvSpPr>
          <p:nvPr/>
        </p:nvSpPr>
        <p:spPr>
          <a:xfrm>
            <a:off x="578482" y="460404"/>
            <a:ext cx="11035036" cy="574008"/>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 Feed-forward meetings provoked a range of emotions in instructors </a:t>
            </a:r>
            <a:endParaRPr lang="en-GB" sz="2500" dirty="0"/>
          </a:p>
        </p:txBody>
      </p:sp>
      <p:sp>
        <p:nvSpPr>
          <p:cNvPr id="6" name="Thought Bubble: Cloud 5">
            <a:extLst>
              <a:ext uri="{FF2B5EF4-FFF2-40B4-BE49-F238E27FC236}">
                <a16:creationId xmlns:a16="http://schemas.microsoft.com/office/drawing/2014/main" id="{5EC781CB-1AAA-44FD-ABF0-73FBD07B215F}"/>
              </a:ext>
            </a:extLst>
          </p:cNvPr>
          <p:cNvSpPr/>
          <p:nvPr/>
        </p:nvSpPr>
        <p:spPr>
          <a:xfrm>
            <a:off x="365760" y="1209040"/>
            <a:ext cx="7762240" cy="280416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83DBE642-E001-4520-825E-7C517658B932}"/>
              </a:ext>
            </a:extLst>
          </p:cNvPr>
          <p:cNvSpPr txBox="1"/>
          <p:nvPr/>
        </p:nvSpPr>
        <p:spPr>
          <a:xfrm>
            <a:off x="1081958" y="1634034"/>
            <a:ext cx="6466922" cy="1754326"/>
          </a:xfrm>
          <a:prstGeom prst="rect">
            <a:avLst/>
          </a:prstGeom>
          <a:noFill/>
        </p:spPr>
        <p:txBody>
          <a:bodyPr wrap="square" rtlCol="0">
            <a:spAutoFit/>
          </a:bodyPr>
          <a:lstStyle/>
          <a:p>
            <a:pPr algn="ctr"/>
            <a:r>
              <a:rPr lang="en-US" dirty="0"/>
              <a:t>My </a:t>
            </a:r>
            <a:r>
              <a:rPr lang="en-US" b="1" i="1" dirty="0"/>
              <a:t>feelings would vary </a:t>
            </a:r>
            <a:r>
              <a:rPr lang="en-US" dirty="0"/>
              <a:t>depending on how I thought the student was going to react to the mark. If I thought “this is one where it’s really good, I’ve got lots of </a:t>
            </a:r>
            <a:r>
              <a:rPr lang="en-US" b="1" i="1" dirty="0"/>
              <a:t>positive </a:t>
            </a:r>
            <a:r>
              <a:rPr lang="en-US" dirty="0"/>
              <a:t>things to say,” I’d look forward to that meeting, it was </a:t>
            </a:r>
            <a:r>
              <a:rPr lang="en-US" b="1" i="1" dirty="0"/>
              <a:t>exciting</a:t>
            </a:r>
            <a:r>
              <a:rPr lang="en-US" dirty="0"/>
              <a:t> ... If I felt “this is </a:t>
            </a:r>
            <a:r>
              <a:rPr lang="en-US" b="1" i="1" dirty="0"/>
              <a:t>poor </a:t>
            </a:r>
            <a:r>
              <a:rPr lang="en-US" dirty="0"/>
              <a:t>and I’m going to have to tell this student they’re just failing or just passing,” I automatically </a:t>
            </a:r>
            <a:r>
              <a:rPr lang="en-US" b="1" i="1" dirty="0"/>
              <a:t>worried</a:t>
            </a:r>
            <a:r>
              <a:rPr lang="en-US" dirty="0"/>
              <a:t> </a:t>
            </a:r>
            <a:endParaRPr lang="en-GB" sz="2400" i="1" dirty="0"/>
          </a:p>
        </p:txBody>
      </p:sp>
      <p:sp>
        <p:nvSpPr>
          <p:cNvPr id="3" name="TextBox 2">
            <a:extLst>
              <a:ext uri="{FF2B5EF4-FFF2-40B4-BE49-F238E27FC236}">
                <a16:creationId xmlns:a16="http://schemas.microsoft.com/office/drawing/2014/main" id="{744129E7-A9C3-4C6A-9A83-2BE8C7AD1D46}"/>
              </a:ext>
            </a:extLst>
          </p:cNvPr>
          <p:cNvSpPr txBox="1"/>
          <p:nvPr/>
        </p:nvSpPr>
        <p:spPr>
          <a:xfrm>
            <a:off x="6278880" y="4130992"/>
            <a:ext cx="4947920" cy="1477328"/>
          </a:xfrm>
          <a:prstGeom prst="rect">
            <a:avLst/>
          </a:prstGeom>
          <a:noFill/>
        </p:spPr>
        <p:txBody>
          <a:bodyPr wrap="square" rtlCol="0">
            <a:spAutoFit/>
          </a:bodyPr>
          <a:lstStyle/>
          <a:p>
            <a:pPr algn="ctr"/>
            <a:r>
              <a:rPr lang="en-US" dirty="0"/>
              <a:t>I can remember one or two times, where I had feedback meetings that I wasn’t looking forward to, I went and </a:t>
            </a:r>
            <a:r>
              <a:rPr lang="en-US" b="1" i="1" dirty="0"/>
              <a:t>chatted with </a:t>
            </a:r>
          </a:p>
          <a:p>
            <a:pPr algn="ctr"/>
            <a:r>
              <a:rPr lang="en-US" b="1" i="1" dirty="0"/>
              <a:t>a colleague </a:t>
            </a:r>
            <a:r>
              <a:rPr lang="en-US" dirty="0"/>
              <a:t>for a few minutes</a:t>
            </a:r>
            <a:endParaRPr lang="en-GB" dirty="0"/>
          </a:p>
          <a:p>
            <a:endParaRPr lang="en-GB" dirty="0"/>
          </a:p>
        </p:txBody>
      </p:sp>
    </p:spTree>
    <p:extLst>
      <p:ext uri="{BB962C8B-B14F-4D97-AF65-F5344CB8AC3E}">
        <p14:creationId xmlns:p14="http://schemas.microsoft.com/office/powerpoint/2010/main" val="340063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C63DA98A-0E6E-4B34-BADA-14C5B7D2DEC5}"/>
              </a:ext>
            </a:extLst>
          </p:cNvPr>
          <p:cNvSpPr/>
          <p:nvPr/>
        </p:nvSpPr>
        <p:spPr>
          <a:xfrm>
            <a:off x="5648961" y="3639495"/>
            <a:ext cx="6238240" cy="2129007"/>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My body language, my tone of voice, I </a:t>
            </a:r>
            <a:r>
              <a:rPr lang="en-US" b="1" i="1" dirty="0">
                <a:solidFill>
                  <a:schemeClr val="tx1"/>
                </a:solidFill>
              </a:rPr>
              <a:t>tried to be careful, consistent and positive </a:t>
            </a:r>
            <a:r>
              <a:rPr lang="en-US" dirty="0">
                <a:solidFill>
                  <a:schemeClr val="tx1"/>
                </a:solidFill>
              </a:rPr>
              <a:t>with every student</a:t>
            </a:r>
            <a:endParaRPr lang="en-GB" dirty="0">
              <a:solidFill>
                <a:schemeClr val="tx1"/>
              </a:solidFill>
            </a:endParaRPr>
          </a:p>
        </p:txBody>
      </p:sp>
      <p:sp>
        <p:nvSpPr>
          <p:cNvPr id="4" name="Text Placeholder 2">
            <a:extLst>
              <a:ext uri="{FF2B5EF4-FFF2-40B4-BE49-F238E27FC236}">
                <a16:creationId xmlns:a16="http://schemas.microsoft.com/office/drawing/2014/main" id="{07C17548-BBE0-46F8-A337-A1145DC279DC}"/>
              </a:ext>
            </a:extLst>
          </p:cNvPr>
          <p:cNvSpPr txBox="1">
            <a:spLocks/>
          </p:cNvSpPr>
          <p:nvPr/>
        </p:nvSpPr>
        <p:spPr>
          <a:xfrm>
            <a:off x="256993" y="463584"/>
            <a:ext cx="11035036" cy="544634"/>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 Dialogic feed-forward encounters were emotionally challenging for instructors </a:t>
            </a:r>
            <a:endParaRPr lang="en-GB" sz="2500" dirty="0"/>
          </a:p>
          <a:p>
            <a:pPr algn="ctr"/>
            <a:endParaRPr lang="en-GB" dirty="0"/>
          </a:p>
        </p:txBody>
      </p:sp>
      <p:sp>
        <p:nvSpPr>
          <p:cNvPr id="6" name="Thought Bubble: Cloud 5">
            <a:extLst>
              <a:ext uri="{FF2B5EF4-FFF2-40B4-BE49-F238E27FC236}">
                <a16:creationId xmlns:a16="http://schemas.microsoft.com/office/drawing/2014/main" id="{5EC781CB-1AAA-44FD-ABF0-73FBD07B215F}"/>
              </a:ext>
            </a:extLst>
          </p:cNvPr>
          <p:cNvSpPr/>
          <p:nvPr/>
        </p:nvSpPr>
        <p:spPr>
          <a:xfrm>
            <a:off x="297633" y="1280104"/>
            <a:ext cx="7596687" cy="2499416"/>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83DBE642-E001-4520-825E-7C517658B932}"/>
              </a:ext>
            </a:extLst>
          </p:cNvPr>
          <p:cNvSpPr txBox="1"/>
          <p:nvPr/>
        </p:nvSpPr>
        <p:spPr>
          <a:xfrm>
            <a:off x="1064880" y="1794656"/>
            <a:ext cx="5854079" cy="1200329"/>
          </a:xfrm>
          <a:prstGeom prst="rect">
            <a:avLst/>
          </a:prstGeom>
          <a:noFill/>
        </p:spPr>
        <p:txBody>
          <a:bodyPr wrap="square" rtlCol="0">
            <a:spAutoFit/>
          </a:bodyPr>
          <a:lstStyle/>
          <a:p>
            <a:pPr algn="ctr"/>
            <a:r>
              <a:rPr lang="en-US" dirty="0"/>
              <a:t>I’ve got to face maybe six students in a day across a range of meetings. And that was quite an </a:t>
            </a:r>
            <a:r>
              <a:rPr lang="en-US" b="1" i="1" dirty="0"/>
              <a:t>emotional burden</a:t>
            </a:r>
            <a:r>
              <a:rPr lang="en-US" dirty="0"/>
              <a:t>; it was definitely a different feeling to marking in the written form - more </a:t>
            </a:r>
            <a:r>
              <a:rPr lang="en-US" b="1" i="1" dirty="0"/>
              <a:t>intense for me emotionally </a:t>
            </a:r>
            <a:endParaRPr lang="en-GB" sz="2400" b="1" i="1" dirty="0"/>
          </a:p>
        </p:txBody>
      </p:sp>
    </p:spTree>
    <p:extLst>
      <p:ext uri="{BB962C8B-B14F-4D97-AF65-F5344CB8AC3E}">
        <p14:creationId xmlns:p14="http://schemas.microsoft.com/office/powerpoint/2010/main" val="330697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C63DA98A-0E6E-4B34-BADA-14C5B7D2DEC5}"/>
              </a:ext>
            </a:extLst>
          </p:cNvPr>
          <p:cNvSpPr/>
          <p:nvPr/>
        </p:nvSpPr>
        <p:spPr>
          <a:xfrm>
            <a:off x="5344160" y="3196601"/>
            <a:ext cx="6614160" cy="2675879"/>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 Placeholder 2">
            <a:extLst>
              <a:ext uri="{FF2B5EF4-FFF2-40B4-BE49-F238E27FC236}">
                <a16:creationId xmlns:a16="http://schemas.microsoft.com/office/drawing/2014/main" id="{07C17548-BBE0-46F8-A337-A1145DC279DC}"/>
              </a:ext>
            </a:extLst>
          </p:cNvPr>
          <p:cNvSpPr txBox="1">
            <a:spLocks/>
          </p:cNvSpPr>
          <p:nvPr/>
        </p:nvSpPr>
        <p:spPr>
          <a:xfrm>
            <a:off x="507362" y="308751"/>
            <a:ext cx="11035036" cy="969843"/>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Dialogic feed-forward meetings developed open / strong relationships  </a:t>
            </a:r>
          </a:p>
          <a:p>
            <a:r>
              <a:rPr lang="en-US" dirty="0"/>
              <a:t>    between instructor and student</a:t>
            </a:r>
            <a:endParaRPr lang="en-GB" sz="2500" dirty="0"/>
          </a:p>
        </p:txBody>
      </p:sp>
      <p:sp>
        <p:nvSpPr>
          <p:cNvPr id="6" name="Thought Bubble: Cloud 5">
            <a:extLst>
              <a:ext uri="{FF2B5EF4-FFF2-40B4-BE49-F238E27FC236}">
                <a16:creationId xmlns:a16="http://schemas.microsoft.com/office/drawing/2014/main" id="{5EC781CB-1AAA-44FD-ABF0-73FBD07B215F}"/>
              </a:ext>
            </a:extLst>
          </p:cNvPr>
          <p:cNvSpPr/>
          <p:nvPr/>
        </p:nvSpPr>
        <p:spPr>
          <a:xfrm>
            <a:off x="285974" y="1296219"/>
            <a:ext cx="7242586" cy="2462981"/>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83DBE642-E001-4520-825E-7C517658B932}"/>
              </a:ext>
            </a:extLst>
          </p:cNvPr>
          <p:cNvSpPr txBox="1"/>
          <p:nvPr/>
        </p:nvSpPr>
        <p:spPr>
          <a:xfrm>
            <a:off x="929558" y="1780233"/>
            <a:ext cx="5791199" cy="1477328"/>
          </a:xfrm>
          <a:prstGeom prst="rect">
            <a:avLst/>
          </a:prstGeom>
          <a:noFill/>
        </p:spPr>
        <p:txBody>
          <a:bodyPr wrap="square" rtlCol="0">
            <a:spAutoFit/>
          </a:bodyPr>
          <a:lstStyle/>
          <a:p>
            <a:pPr algn="ctr"/>
            <a:r>
              <a:rPr lang="en-US" dirty="0"/>
              <a:t>It became a </a:t>
            </a:r>
            <a:r>
              <a:rPr lang="en-US" b="1" i="1" dirty="0"/>
              <a:t>safe, honest space </a:t>
            </a:r>
            <a:r>
              <a:rPr lang="en-US" dirty="0"/>
              <a:t>for students ... they could say what they wanted to say, what their worries were ... you could see students willing to </a:t>
            </a:r>
            <a:r>
              <a:rPr lang="en-US" b="1" i="1" dirty="0"/>
              <a:t>share with you their fears, happiness, anxieties </a:t>
            </a:r>
            <a:r>
              <a:rPr lang="en-US" dirty="0"/>
              <a:t>all the way through the meetings </a:t>
            </a:r>
            <a:endParaRPr lang="en-GB" sz="2400" i="1" dirty="0"/>
          </a:p>
        </p:txBody>
      </p:sp>
      <p:sp>
        <p:nvSpPr>
          <p:cNvPr id="3" name="TextBox 2">
            <a:extLst>
              <a:ext uri="{FF2B5EF4-FFF2-40B4-BE49-F238E27FC236}">
                <a16:creationId xmlns:a16="http://schemas.microsoft.com/office/drawing/2014/main" id="{20BE9BF8-E595-4CA9-BA5C-7052DD62DC0A}"/>
              </a:ext>
            </a:extLst>
          </p:cNvPr>
          <p:cNvSpPr txBox="1"/>
          <p:nvPr/>
        </p:nvSpPr>
        <p:spPr>
          <a:xfrm>
            <a:off x="6024880" y="3572102"/>
            <a:ext cx="5122134" cy="2031325"/>
          </a:xfrm>
          <a:prstGeom prst="rect">
            <a:avLst/>
          </a:prstGeom>
          <a:noFill/>
        </p:spPr>
        <p:txBody>
          <a:bodyPr wrap="square" rtlCol="0">
            <a:spAutoFit/>
          </a:bodyPr>
          <a:lstStyle/>
          <a:p>
            <a:pPr algn="ctr"/>
            <a:r>
              <a:rPr lang="en-US" dirty="0"/>
              <a:t>Dialogic feedback really starts a </a:t>
            </a:r>
            <a:r>
              <a:rPr lang="en-US" b="1" i="1" dirty="0"/>
              <a:t>transparent relationship </a:t>
            </a:r>
            <a:r>
              <a:rPr lang="en-US" dirty="0"/>
              <a:t>... they know that I actually </a:t>
            </a:r>
            <a:r>
              <a:rPr lang="en-US" b="1" i="1" dirty="0"/>
              <a:t>care</a:t>
            </a:r>
            <a:r>
              <a:rPr lang="en-US" dirty="0"/>
              <a:t> about their learning and I </a:t>
            </a:r>
            <a:r>
              <a:rPr lang="en-US" b="1" i="1" dirty="0"/>
              <a:t>care </a:t>
            </a:r>
            <a:r>
              <a:rPr lang="en-US" dirty="0"/>
              <a:t>about what they’re doing ... They’ll </a:t>
            </a:r>
            <a:r>
              <a:rPr lang="en-US" b="1" i="1" dirty="0"/>
              <a:t>connect with me at other times</a:t>
            </a:r>
            <a:r>
              <a:rPr lang="en-US" dirty="0"/>
              <a:t> as they’re working on other assignments ... and they </a:t>
            </a:r>
            <a:r>
              <a:rPr lang="en-US" b="1" i="1" dirty="0"/>
              <a:t>participate more </a:t>
            </a:r>
            <a:r>
              <a:rPr lang="en-US" dirty="0"/>
              <a:t>in class</a:t>
            </a:r>
            <a:endParaRPr lang="en-GB" dirty="0"/>
          </a:p>
        </p:txBody>
      </p:sp>
    </p:spTree>
    <p:extLst>
      <p:ext uri="{BB962C8B-B14F-4D97-AF65-F5344CB8AC3E}">
        <p14:creationId xmlns:p14="http://schemas.microsoft.com/office/powerpoint/2010/main" val="2036398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C63DA98A-0E6E-4B34-BADA-14C5B7D2DEC5}"/>
              </a:ext>
            </a:extLst>
          </p:cNvPr>
          <p:cNvSpPr/>
          <p:nvPr/>
        </p:nvSpPr>
        <p:spPr>
          <a:xfrm>
            <a:off x="5628640" y="2824480"/>
            <a:ext cx="6380480" cy="29464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 Placeholder 2">
            <a:extLst>
              <a:ext uri="{FF2B5EF4-FFF2-40B4-BE49-F238E27FC236}">
                <a16:creationId xmlns:a16="http://schemas.microsoft.com/office/drawing/2014/main" id="{07C17548-BBE0-46F8-A337-A1145DC279DC}"/>
              </a:ext>
            </a:extLst>
          </p:cNvPr>
          <p:cNvSpPr txBox="1">
            <a:spLocks/>
          </p:cNvSpPr>
          <p:nvPr/>
        </p:nvSpPr>
        <p:spPr>
          <a:xfrm>
            <a:off x="395860" y="308430"/>
            <a:ext cx="11035036" cy="594328"/>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5. Dialogic feed-forward was transformational for instructors </a:t>
            </a:r>
            <a:endParaRPr lang="en-GB" sz="2500" dirty="0"/>
          </a:p>
        </p:txBody>
      </p:sp>
      <p:sp>
        <p:nvSpPr>
          <p:cNvPr id="6" name="Thought Bubble: Cloud 5">
            <a:extLst>
              <a:ext uri="{FF2B5EF4-FFF2-40B4-BE49-F238E27FC236}">
                <a16:creationId xmlns:a16="http://schemas.microsoft.com/office/drawing/2014/main" id="{5EC781CB-1AAA-44FD-ABF0-73FBD07B215F}"/>
              </a:ext>
            </a:extLst>
          </p:cNvPr>
          <p:cNvSpPr/>
          <p:nvPr/>
        </p:nvSpPr>
        <p:spPr>
          <a:xfrm>
            <a:off x="182880" y="949208"/>
            <a:ext cx="6990080" cy="2698232"/>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83DBE642-E001-4520-825E-7C517658B932}"/>
              </a:ext>
            </a:extLst>
          </p:cNvPr>
          <p:cNvSpPr txBox="1"/>
          <p:nvPr/>
        </p:nvSpPr>
        <p:spPr>
          <a:xfrm>
            <a:off x="968446" y="1478534"/>
            <a:ext cx="5532202" cy="1477328"/>
          </a:xfrm>
          <a:prstGeom prst="rect">
            <a:avLst/>
          </a:prstGeom>
          <a:noFill/>
        </p:spPr>
        <p:txBody>
          <a:bodyPr wrap="square" rtlCol="0">
            <a:spAutoFit/>
          </a:bodyPr>
          <a:lstStyle/>
          <a:p>
            <a:pPr algn="ctr"/>
            <a:r>
              <a:rPr lang="en-US" dirty="0"/>
              <a:t>It completely </a:t>
            </a:r>
            <a:r>
              <a:rPr lang="en-US" b="1" i="1" dirty="0"/>
              <a:t>transformed me as a teacher </a:t>
            </a:r>
            <a:r>
              <a:rPr lang="en-US" dirty="0"/>
              <a:t>and I never expected it to do that ... it just </a:t>
            </a:r>
            <a:r>
              <a:rPr lang="en-US" b="1" dirty="0"/>
              <a:t>fundamentally alters who you are </a:t>
            </a:r>
            <a:r>
              <a:rPr lang="en-US" dirty="0"/>
              <a:t>as an educator ... I literally </a:t>
            </a:r>
            <a:r>
              <a:rPr lang="en-US" b="1" i="1" dirty="0"/>
              <a:t>saw with new eyes</a:t>
            </a:r>
            <a:r>
              <a:rPr lang="en-US" dirty="0"/>
              <a:t> and it was because of the time I spent with the students </a:t>
            </a:r>
            <a:endParaRPr lang="en-GB" sz="2400" i="1" dirty="0"/>
          </a:p>
        </p:txBody>
      </p:sp>
      <p:sp>
        <p:nvSpPr>
          <p:cNvPr id="3" name="TextBox 2">
            <a:extLst>
              <a:ext uri="{FF2B5EF4-FFF2-40B4-BE49-F238E27FC236}">
                <a16:creationId xmlns:a16="http://schemas.microsoft.com/office/drawing/2014/main" id="{20BE9BF8-E595-4CA9-BA5C-7052DD62DC0A}"/>
              </a:ext>
            </a:extLst>
          </p:cNvPr>
          <p:cNvSpPr txBox="1"/>
          <p:nvPr/>
        </p:nvSpPr>
        <p:spPr>
          <a:xfrm>
            <a:off x="6228080" y="3380883"/>
            <a:ext cx="5192656" cy="1754326"/>
          </a:xfrm>
          <a:prstGeom prst="rect">
            <a:avLst/>
          </a:prstGeom>
          <a:noFill/>
        </p:spPr>
        <p:txBody>
          <a:bodyPr wrap="square" rtlCol="0">
            <a:spAutoFit/>
          </a:bodyPr>
          <a:lstStyle/>
          <a:p>
            <a:pPr algn="ctr"/>
            <a:r>
              <a:rPr lang="en-US" dirty="0"/>
              <a:t>Dialogic feedback made me </a:t>
            </a:r>
            <a:r>
              <a:rPr lang="en-US" b="1" i="1" dirty="0"/>
              <a:t>a stronger, better teacher</a:t>
            </a:r>
            <a:r>
              <a:rPr lang="en-US" dirty="0"/>
              <a:t> because it really helped </a:t>
            </a:r>
            <a:r>
              <a:rPr lang="en-US" b="1" i="1" dirty="0"/>
              <a:t>put into perspective how the students felt </a:t>
            </a:r>
            <a:r>
              <a:rPr lang="en-US" dirty="0"/>
              <a:t>when I was interacting with them ... I </a:t>
            </a:r>
            <a:r>
              <a:rPr lang="en-US" b="1" i="1" dirty="0"/>
              <a:t>pay so much more attention </a:t>
            </a:r>
            <a:r>
              <a:rPr lang="en-US" dirty="0"/>
              <a:t>to the feedback that I provide now when I’m grading or giving information back</a:t>
            </a:r>
            <a:endParaRPr lang="en-GB" dirty="0"/>
          </a:p>
        </p:txBody>
      </p:sp>
    </p:spTree>
    <p:extLst>
      <p:ext uri="{BB962C8B-B14F-4D97-AF65-F5344CB8AC3E}">
        <p14:creationId xmlns:p14="http://schemas.microsoft.com/office/powerpoint/2010/main" val="16584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E3234BC-6703-4DBB-8A7B-85FF3E701A58}"/>
              </a:ext>
            </a:extLst>
          </p:cNvPr>
          <p:cNvSpPr txBox="1">
            <a:spLocks/>
          </p:cNvSpPr>
          <p:nvPr/>
        </p:nvSpPr>
        <p:spPr>
          <a:xfrm>
            <a:off x="492330" y="491798"/>
            <a:ext cx="11521280" cy="1440160"/>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488ECB"/>
                </a:solidFill>
                <a:ea typeface="Tahoma" panose="020B0604030504040204" pitchFamily="34" charset="0"/>
                <a:cs typeface="Tahoma" panose="020B0604030504040204" pitchFamily="34" charset="0"/>
              </a:rPr>
              <a:t>Workshop discussion and mapping activity</a:t>
            </a:r>
          </a:p>
        </p:txBody>
      </p:sp>
      <p:sp>
        <p:nvSpPr>
          <p:cNvPr id="5" name="TextBox 4">
            <a:extLst>
              <a:ext uri="{FF2B5EF4-FFF2-40B4-BE49-F238E27FC236}">
                <a16:creationId xmlns:a16="http://schemas.microsoft.com/office/drawing/2014/main" id="{EA692183-9297-B5C6-A83D-380CEFB10AB0}"/>
              </a:ext>
            </a:extLst>
          </p:cNvPr>
          <p:cNvSpPr txBox="1"/>
          <p:nvPr/>
        </p:nvSpPr>
        <p:spPr>
          <a:xfrm>
            <a:off x="492330" y="1381999"/>
            <a:ext cx="10608060" cy="3108543"/>
          </a:xfrm>
          <a:prstGeom prst="rect">
            <a:avLst/>
          </a:prstGeom>
          <a:noFill/>
        </p:spPr>
        <p:txBody>
          <a:bodyPr wrap="square">
            <a:spAutoFit/>
          </a:bodyPr>
          <a:lstStyle/>
          <a:p>
            <a:pPr marL="342900" indent="-342900">
              <a:buClr>
                <a:srgbClr val="488ECB"/>
              </a:buClr>
              <a:buFont typeface="Wingdings" panose="05000000000000000000" pitchFamily="2" charset="2"/>
              <a:buChar char="§"/>
            </a:pPr>
            <a:r>
              <a:rPr lang="en-GB" sz="2300" dirty="0">
                <a:effectLst/>
                <a:ea typeface="Calibri" panose="020F0502020204030204" pitchFamily="34" charset="0"/>
                <a:cs typeface="Times New Roman" panose="02020603050405020304" pitchFamily="18" charset="0"/>
              </a:rPr>
              <a:t>What are your emotional experiences related to:</a:t>
            </a:r>
          </a:p>
          <a:p>
            <a:r>
              <a:rPr lang="en-GB" sz="1200" dirty="0">
                <a:effectLst/>
                <a:ea typeface="Calibri" panose="020F0502020204030204" pitchFamily="34" charset="0"/>
                <a:cs typeface="Times New Roman" panose="02020603050405020304" pitchFamily="18" charset="0"/>
              </a:rPr>
              <a:t> </a:t>
            </a:r>
          </a:p>
          <a:p>
            <a:pPr marL="914400" lvl="1" indent="-457200">
              <a:buFont typeface="+mj-lt"/>
              <a:buAutoNum type="arabicPeriod"/>
            </a:pPr>
            <a:r>
              <a:rPr lang="en-GB" sz="2300" dirty="0">
                <a:effectLst/>
                <a:ea typeface="Calibri" panose="020F0502020204030204" pitchFamily="34" charset="0"/>
                <a:cs typeface="Times New Roman" panose="02020603050405020304" pitchFamily="18" charset="0"/>
              </a:rPr>
              <a:t>Preparing your assessment briefs</a:t>
            </a:r>
            <a:endParaRPr lang="en-GB" sz="2300" dirty="0">
              <a:ea typeface="Calibri" panose="020F0502020204030204" pitchFamily="34" charset="0"/>
              <a:cs typeface="Times New Roman" panose="02020603050405020304" pitchFamily="18" charset="0"/>
            </a:endParaRPr>
          </a:p>
          <a:p>
            <a:pPr marL="914400" lvl="1" indent="-457200">
              <a:buFont typeface="+mj-lt"/>
              <a:buAutoNum type="arabicPeriod"/>
            </a:pPr>
            <a:r>
              <a:rPr lang="en-GB" sz="2300" dirty="0">
                <a:effectLst/>
                <a:ea typeface="Calibri" panose="020F0502020204030204" pitchFamily="34" charset="0"/>
                <a:cs typeface="Times New Roman" panose="02020603050405020304" pitchFamily="18" charset="0"/>
              </a:rPr>
              <a:t>Explaining your assessments to students (briefs, marking criteria, rubrics)   </a:t>
            </a:r>
          </a:p>
          <a:p>
            <a:pPr marL="914400" lvl="1" indent="-457200">
              <a:buFont typeface="+mj-lt"/>
              <a:buAutoNum type="arabicPeriod"/>
            </a:pPr>
            <a:r>
              <a:rPr lang="en-GB" sz="2300" dirty="0">
                <a:effectLst/>
                <a:ea typeface="Calibri" panose="020F0502020204030204" pitchFamily="34" charset="0"/>
                <a:cs typeface="Times New Roman" panose="02020603050405020304" pitchFamily="18" charset="0"/>
              </a:rPr>
              <a:t>Marking/grading   </a:t>
            </a:r>
            <a:endParaRPr lang="en-GB" sz="2300" dirty="0">
              <a:ea typeface="Calibri" panose="020F0502020204030204" pitchFamily="34" charset="0"/>
              <a:cs typeface="Times New Roman" panose="02020603050405020304" pitchFamily="18" charset="0"/>
            </a:endParaRPr>
          </a:p>
          <a:p>
            <a:pPr marL="914400" lvl="1" indent="-457200">
              <a:buFont typeface="+mj-lt"/>
              <a:buAutoNum type="arabicPeriod"/>
            </a:pPr>
            <a:r>
              <a:rPr lang="en-GB" sz="2300" dirty="0">
                <a:effectLst/>
                <a:ea typeface="Calibri" panose="020F0502020204030204" pitchFamily="34" charset="0"/>
                <a:cs typeface="Times New Roman" panose="02020603050405020304" pitchFamily="18" charset="0"/>
              </a:rPr>
              <a:t>Giving feedback to students   </a:t>
            </a:r>
          </a:p>
          <a:p>
            <a:pPr marL="914400" lvl="1" indent="-457200">
              <a:buFont typeface="+mj-lt"/>
              <a:buAutoNum type="arabicPeriod"/>
            </a:pPr>
            <a:r>
              <a:rPr lang="en-GB" sz="2300" dirty="0">
                <a:effectLst/>
                <a:ea typeface="Calibri" panose="020F0502020204030204" pitchFamily="34" charset="0"/>
                <a:cs typeface="Times New Roman" panose="02020603050405020304" pitchFamily="18" charset="0"/>
              </a:rPr>
              <a:t>Undertaking marking moderation with colleagues   </a:t>
            </a:r>
            <a:endParaRPr lang="en-GB" sz="2300" dirty="0">
              <a:ea typeface="Calibri" panose="020F0502020204030204" pitchFamily="34" charset="0"/>
              <a:cs typeface="Times New Roman" panose="02020603050405020304" pitchFamily="18" charset="0"/>
            </a:endParaRPr>
          </a:p>
          <a:p>
            <a:pPr marL="914400" lvl="1" indent="-457200">
              <a:buFont typeface="+mj-lt"/>
              <a:buAutoNum type="arabicPeriod"/>
            </a:pPr>
            <a:r>
              <a:rPr lang="en-GB" sz="2300" dirty="0">
                <a:effectLst/>
                <a:ea typeface="Calibri" panose="020F0502020204030204" pitchFamily="34" charset="0"/>
                <a:cs typeface="Times New Roman" panose="02020603050405020304" pitchFamily="18" charset="0"/>
              </a:rPr>
              <a:t>Student responses to their grades/feedback (especially if they question it)</a:t>
            </a:r>
          </a:p>
        </p:txBody>
      </p:sp>
      <p:sp>
        <p:nvSpPr>
          <p:cNvPr id="7" name="TextBox 6">
            <a:extLst>
              <a:ext uri="{FF2B5EF4-FFF2-40B4-BE49-F238E27FC236}">
                <a16:creationId xmlns:a16="http://schemas.microsoft.com/office/drawing/2014/main" id="{F7291F98-6357-67C8-F337-ED64EFFCCCA5}"/>
              </a:ext>
            </a:extLst>
          </p:cNvPr>
          <p:cNvSpPr txBox="1"/>
          <p:nvPr/>
        </p:nvSpPr>
        <p:spPr>
          <a:xfrm>
            <a:off x="2700671" y="5221904"/>
            <a:ext cx="4839429" cy="523220"/>
          </a:xfrm>
          <a:prstGeom prst="rect">
            <a:avLst/>
          </a:prstGeom>
          <a:noFill/>
        </p:spPr>
        <p:txBody>
          <a:bodyPr wrap="square" rtlCol="0">
            <a:spAutoFit/>
          </a:bodyPr>
          <a:lstStyle/>
          <a:p>
            <a:r>
              <a:rPr lang="en-GB" sz="2800" b="1" dirty="0"/>
              <a:t>Why do you feel this way?</a:t>
            </a:r>
          </a:p>
        </p:txBody>
      </p:sp>
      <p:pic>
        <p:nvPicPr>
          <p:cNvPr id="8" name="Picture 7" descr="Image result for QUESTIONS&quot;">
            <a:extLst>
              <a:ext uri="{FF2B5EF4-FFF2-40B4-BE49-F238E27FC236}">
                <a16:creationId xmlns:a16="http://schemas.microsoft.com/office/drawing/2014/main" id="{99B3E672-CCB3-E1A4-EA72-0D42B7F956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7022"/>
          <a:stretch/>
        </p:blipFill>
        <p:spPr bwMode="auto">
          <a:xfrm>
            <a:off x="8825023" y="4671750"/>
            <a:ext cx="2025927" cy="14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1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E3234BC-6703-4DBB-8A7B-85FF3E701A58}"/>
              </a:ext>
            </a:extLst>
          </p:cNvPr>
          <p:cNvSpPr txBox="1">
            <a:spLocks/>
          </p:cNvSpPr>
          <p:nvPr/>
        </p:nvSpPr>
        <p:spPr>
          <a:xfrm>
            <a:off x="492330" y="491798"/>
            <a:ext cx="11521280" cy="1440160"/>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488ECB"/>
                </a:solidFill>
                <a:ea typeface="Tahoma" panose="020B0604030504040204" pitchFamily="34" charset="0"/>
                <a:cs typeface="Tahoma" panose="020B0604030504040204" pitchFamily="34" charset="0"/>
              </a:rPr>
              <a:t>Workshop discussion</a:t>
            </a:r>
          </a:p>
        </p:txBody>
      </p:sp>
      <p:sp>
        <p:nvSpPr>
          <p:cNvPr id="5" name="TextBox 4">
            <a:extLst>
              <a:ext uri="{FF2B5EF4-FFF2-40B4-BE49-F238E27FC236}">
                <a16:creationId xmlns:a16="http://schemas.microsoft.com/office/drawing/2014/main" id="{EA692183-9297-B5C6-A83D-380CEFB10AB0}"/>
              </a:ext>
            </a:extLst>
          </p:cNvPr>
          <p:cNvSpPr txBox="1"/>
          <p:nvPr/>
        </p:nvSpPr>
        <p:spPr>
          <a:xfrm>
            <a:off x="492330" y="1381999"/>
            <a:ext cx="10608060" cy="3277820"/>
          </a:xfrm>
          <a:prstGeom prst="rect">
            <a:avLst/>
          </a:prstGeom>
          <a:noFill/>
        </p:spPr>
        <p:txBody>
          <a:bodyPr wrap="square">
            <a:spAutoFit/>
          </a:bodyPr>
          <a:lstStyle/>
          <a:p>
            <a:pPr marL="342900" indent="-342900">
              <a:buClr>
                <a:srgbClr val="488ECB"/>
              </a:buClr>
              <a:buFont typeface="Wingdings" panose="05000000000000000000" pitchFamily="2" charset="2"/>
              <a:buChar char="§"/>
            </a:pPr>
            <a:r>
              <a:rPr lang="en-GB" sz="2300" dirty="0">
                <a:effectLst/>
                <a:ea typeface="Calibri" panose="020F0502020204030204" pitchFamily="34" charset="0"/>
                <a:cs typeface="Times New Roman" panose="02020603050405020304" pitchFamily="18" charset="0"/>
              </a:rPr>
              <a:t>What impacts, if any, do your emotional experiences related to assessment have on:</a:t>
            </a:r>
          </a:p>
          <a:p>
            <a:pPr marL="342900" indent="-342900">
              <a:buClr>
                <a:srgbClr val="488ECB"/>
              </a:buClr>
              <a:buFont typeface="Wingdings" panose="05000000000000000000" pitchFamily="2" charset="2"/>
              <a:buChar char="§"/>
            </a:pPr>
            <a:endParaRPr lang="en-GB" sz="2300" dirty="0">
              <a:effectLst/>
              <a:ea typeface="Calibri" panose="020F0502020204030204" pitchFamily="34" charset="0"/>
              <a:cs typeface="Times New Roman" panose="02020603050405020304" pitchFamily="18" charset="0"/>
            </a:endParaRPr>
          </a:p>
          <a:p>
            <a:pPr lvl="1">
              <a:buClr>
                <a:srgbClr val="488ECB"/>
              </a:buClr>
            </a:pPr>
            <a:r>
              <a:rPr lang="en-GB" sz="2300" dirty="0">
                <a:effectLst/>
                <a:ea typeface="Calibri" panose="020F0502020204030204" pitchFamily="34" charset="0"/>
                <a:cs typeface="Times New Roman" panose="02020603050405020304" pitchFamily="18" charset="0"/>
              </a:rPr>
              <a:t>- Your assessment and feedback behaviour / practices (e.g. the nature of    </a:t>
            </a:r>
          </a:p>
          <a:p>
            <a:pPr lvl="1">
              <a:buClr>
                <a:srgbClr val="488ECB"/>
              </a:buClr>
            </a:pPr>
            <a:r>
              <a:rPr lang="en-GB" sz="2300" dirty="0">
                <a:ea typeface="Calibri" panose="020F0502020204030204" pitchFamily="34" charset="0"/>
                <a:cs typeface="Times New Roman" panose="02020603050405020304" pitchFamily="18" charset="0"/>
              </a:rPr>
              <a:t>   </a:t>
            </a:r>
            <a:r>
              <a:rPr lang="en-GB" sz="2300" dirty="0">
                <a:effectLst/>
                <a:ea typeface="Calibri" panose="020F0502020204030204" pitchFamily="34" charset="0"/>
                <a:cs typeface="Times New Roman" panose="02020603050405020304" pitchFamily="18" charset="0"/>
              </a:rPr>
              <a:t>your feedback)</a:t>
            </a:r>
          </a:p>
          <a:p>
            <a:pPr lvl="1">
              <a:buClr>
                <a:srgbClr val="488ECB"/>
              </a:buClr>
            </a:pPr>
            <a:endParaRPr lang="en-GB" sz="2300" dirty="0">
              <a:effectLst/>
              <a:ea typeface="Calibri" panose="020F0502020204030204" pitchFamily="34" charset="0"/>
              <a:cs typeface="Times New Roman" panose="02020603050405020304" pitchFamily="18" charset="0"/>
            </a:endParaRPr>
          </a:p>
          <a:p>
            <a:pPr lvl="1">
              <a:buClr>
                <a:srgbClr val="488ECB"/>
              </a:buClr>
            </a:pPr>
            <a:r>
              <a:rPr lang="en-GB" sz="2300" dirty="0">
                <a:effectLst/>
                <a:ea typeface="Calibri" panose="020F0502020204030204" pitchFamily="34" charset="0"/>
                <a:cs typeface="Times New Roman" panose="02020603050405020304" pitchFamily="18" charset="0"/>
              </a:rPr>
              <a:t>- Your teaching practices more widely (e.g. relationships with students)</a:t>
            </a:r>
          </a:p>
          <a:p>
            <a:pPr lvl="1">
              <a:buClr>
                <a:srgbClr val="488ECB"/>
              </a:buClr>
            </a:pPr>
            <a:endParaRPr lang="en-GB" sz="2300" dirty="0">
              <a:effectLst/>
              <a:ea typeface="Calibri" panose="020F0502020204030204" pitchFamily="34" charset="0"/>
              <a:cs typeface="Times New Roman" panose="02020603050405020304" pitchFamily="18" charset="0"/>
            </a:endParaRPr>
          </a:p>
          <a:p>
            <a:pPr lvl="1">
              <a:buClr>
                <a:srgbClr val="488ECB"/>
              </a:buClr>
            </a:pPr>
            <a:r>
              <a:rPr lang="en-GB" sz="2300" dirty="0">
                <a:effectLst/>
                <a:ea typeface="Calibri" panose="020F0502020204030204" pitchFamily="34" charset="0"/>
                <a:cs typeface="Times New Roman" panose="02020603050405020304" pitchFamily="18" charset="0"/>
              </a:rPr>
              <a:t>- Your mental health and wellbeing</a:t>
            </a:r>
          </a:p>
        </p:txBody>
      </p:sp>
      <p:pic>
        <p:nvPicPr>
          <p:cNvPr id="8" name="Picture 7" descr="Image result for QUESTIONS&quot;">
            <a:extLst>
              <a:ext uri="{FF2B5EF4-FFF2-40B4-BE49-F238E27FC236}">
                <a16:creationId xmlns:a16="http://schemas.microsoft.com/office/drawing/2014/main" id="{99B3E672-CCB3-E1A4-EA72-0D42B7F956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7022"/>
          <a:stretch/>
        </p:blipFill>
        <p:spPr bwMode="auto">
          <a:xfrm>
            <a:off x="8571402" y="4490542"/>
            <a:ext cx="2226386" cy="163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5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E3234BC-6703-4DBB-8A7B-85FF3E701A58}"/>
              </a:ext>
            </a:extLst>
          </p:cNvPr>
          <p:cNvSpPr txBox="1">
            <a:spLocks/>
          </p:cNvSpPr>
          <p:nvPr/>
        </p:nvSpPr>
        <p:spPr>
          <a:xfrm>
            <a:off x="492330" y="491798"/>
            <a:ext cx="11521280" cy="1440160"/>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488ECB"/>
                </a:solidFill>
                <a:ea typeface="Tahoma" panose="020B0604030504040204" pitchFamily="34" charset="0"/>
                <a:cs typeface="Tahoma" panose="020B0604030504040204" pitchFamily="34" charset="0"/>
              </a:rPr>
              <a:t>Workshop discussion</a:t>
            </a:r>
          </a:p>
        </p:txBody>
      </p:sp>
      <p:sp>
        <p:nvSpPr>
          <p:cNvPr id="5" name="TextBox 4">
            <a:extLst>
              <a:ext uri="{FF2B5EF4-FFF2-40B4-BE49-F238E27FC236}">
                <a16:creationId xmlns:a16="http://schemas.microsoft.com/office/drawing/2014/main" id="{EA692183-9297-B5C6-A83D-380CEFB10AB0}"/>
              </a:ext>
            </a:extLst>
          </p:cNvPr>
          <p:cNvSpPr txBox="1"/>
          <p:nvPr/>
        </p:nvSpPr>
        <p:spPr>
          <a:xfrm>
            <a:off x="641186" y="1402731"/>
            <a:ext cx="10608060" cy="2000548"/>
          </a:xfrm>
          <a:prstGeom prst="rect">
            <a:avLst/>
          </a:prstGeom>
          <a:noFill/>
        </p:spPr>
        <p:txBody>
          <a:bodyPr wrap="square">
            <a:spAutoFit/>
          </a:bodyPr>
          <a:lstStyle/>
          <a:p>
            <a:pPr marL="342900" indent="-342900">
              <a:buClr>
                <a:srgbClr val="488ECB"/>
              </a:buClr>
              <a:buFont typeface="Wingdings" panose="05000000000000000000" pitchFamily="2" charset="2"/>
              <a:buChar char="§"/>
            </a:pPr>
            <a:r>
              <a:rPr lang="en-GB" sz="2300" dirty="0">
                <a:effectLst/>
                <a:ea typeface="Calibri" panose="020F0502020204030204" pitchFamily="34" charset="0"/>
                <a:cs typeface="Times New Roman" panose="02020603050405020304" pitchFamily="18" charset="0"/>
              </a:rPr>
              <a:t>What coping strategies do you adopt to manage your emotions </a:t>
            </a:r>
            <a:r>
              <a:rPr lang="en-GB" sz="2300" dirty="0">
                <a:ea typeface="Calibri" panose="020F0502020204030204" pitchFamily="34" charset="0"/>
                <a:cs typeface="Times New Roman" panose="02020603050405020304" pitchFamily="18" charset="0"/>
              </a:rPr>
              <a:t>related to assessment and feedback</a:t>
            </a:r>
            <a:r>
              <a:rPr lang="en-GB" sz="2300" dirty="0">
                <a:effectLst/>
                <a:ea typeface="Calibri" panose="020F0502020204030204" pitchFamily="34" charset="0"/>
                <a:cs typeface="Times New Roman" panose="02020603050405020304" pitchFamily="18" charset="0"/>
              </a:rPr>
              <a:t>?</a:t>
            </a:r>
          </a:p>
          <a:p>
            <a:pPr>
              <a:buClr>
                <a:srgbClr val="488ECB"/>
              </a:buClr>
            </a:pPr>
            <a:endParaRPr lang="en-GB" sz="3200" dirty="0">
              <a:effectLst/>
              <a:ea typeface="Calibri" panose="020F0502020204030204" pitchFamily="34" charset="0"/>
              <a:cs typeface="Times New Roman" panose="02020603050405020304" pitchFamily="18" charset="0"/>
            </a:endParaRPr>
          </a:p>
          <a:p>
            <a:pPr marL="342900" indent="-342900">
              <a:buClr>
                <a:srgbClr val="488ECB"/>
              </a:buClr>
              <a:buFont typeface="Wingdings" panose="05000000000000000000" pitchFamily="2" charset="2"/>
              <a:buChar char="§"/>
            </a:pPr>
            <a:r>
              <a:rPr lang="en-GB" sz="2300" dirty="0">
                <a:effectLst/>
                <a:ea typeface="Calibri" panose="020F0502020204030204" pitchFamily="34" charset="0"/>
                <a:cs typeface="Times New Roman" panose="02020603050405020304" pitchFamily="18" charset="0"/>
              </a:rPr>
              <a:t>What can be done to help you manage the emotional labour related to assessment and feedback?</a:t>
            </a:r>
          </a:p>
        </p:txBody>
      </p:sp>
      <p:pic>
        <p:nvPicPr>
          <p:cNvPr id="8" name="Picture 7" descr="Image result for QUESTIONS&quot;">
            <a:extLst>
              <a:ext uri="{FF2B5EF4-FFF2-40B4-BE49-F238E27FC236}">
                <a16:creationId xmlns:a16="http://schemas.microsoft.com/office/drawing/2014/main" id="{99B3E672-CCB3-E1A4-EA72-0D42B7F956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7022"/>
          <a:stretch/>
        </p:blipFill>
        <p:spPr bwMode="auto">
          <a:xfrm>
            <a:off x="8698780" y="3615070"/>
            <a:ext cx="2653248" cy="18607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BB115E-4D5E-E5A2-13A9-2A6715554589}"/>
              </a:ext>
            </a:extLst>
          </p:cNvPr>
          <p:cNvSpPr txBox="1"/>
          <p:nvPr/>
        </p:nvSpPr>
        <p:spPr>
          <a:xfrm>
            <a:off x="1139032" y="3448219"/>
            <a:ext cx="7102549" cy="769441"/>
          </a:xfrm>
          <a:prstGeom prst="rect">
            <a:avLst/>
          </a:prstGeom>
          <a:noFill/>
        </p:spPr>
        <p:txBody>
          <a:bodyPr wrap="square" rtlCol="0">
            <a:spAutoFit/>
          </a:bodyPr>
          <a:lstStyle/>
          <a:p>
            <a:r>
              <a:rPr lang="en-GB" sz="2200" dirty="0"/>
              <a:t>- e.g. by your department, institution, professional </a:t>
            </a:r>
          </a:p>
          <a:p>
            <a:r>
              <a:rPr lang="en-GB" sz="2200" dirty="0"/>
              <a:t>  services staff, Student Union, HE sector</a:t>
            </a:r>
          </a:p>
        </p:txBody>
      </p:sp>
      <p:sp>
        <p:nvSpPr>
          <p:cNvPr id="3" name="TextBox 2">
            <a:extLst>
              <a:ext uri="{FF2B5EF4-FFF2-40B4-BE49-F238E27FC236}">
                <a16:creationId xmlns:a16="http://schemas.microsoft.com/office/drawing/2014/main" id="{8B830256-2A2F-C2B4-555D-7177A4FCC97E}"/>
              </a:ext>
            </a:extLst>
          </p:cNvPr>
          <p:cNvSpPr txBox="1"/>
          <p:nvPr/>
        </p:nvSpPr>
        <p:spPr>
          <a:xfrm>
            <a:off x="641186" y="4625440"/>
            <a:ext cx="7412241" cy="1154162"/>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300" dirty="0"/>
              <a:t>What </a:t>
            </a:r>
            <a:r>
              <a:rPr lang="en-GB" sz="2300" b="1" dirty="0"/>
              <a:t>key guidelines </a:t>
            </a:r>
            <a:r>
              <a:rPr lang="en-GB" sz="2300" dirty="0"/>
              <a:t>for instructor practice, and wider strategy and policy, would make assessment and feedback emotionally sustainable?</a:t>
            </a:r>
          </a:p>
        </p:txBody>
      </p:sp>
    </p:spTree>
    <p:extLst>
      <p:ext uri="{BB962C8B-B14F-4D97-AF65-F5344CB8AC3E}">
        <p14:creationId xmlns:p14="http://schemas.microsoft.com/office/powerpoint/2010/main" val="3769517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B81489-4FD6-4CB1-B7F8-3E4D8E78B9BB}"/>
              </a:ext>
            </a:extLst>
          </p:cNvPr>
          <p:cNvSpPr txBox="1"/>
          <p:nvPr/>
        </p:nvSpPr>
        <p:spPr>
          <a:xfrm>
            <a:off x="457764" y="1188761"/>
            <a:ext cx="11134796" cy="4662815"/>
          </a:xfrm>
          <a:prstGeom prst="rect">
            <a:avLst/>
          </a:prstGeom>
          <a:noFill/>
        </p:spPr>
        <p:txBody>
          <a:bodyPr wrap="square" rtlCol="0">
            <a:spAutoFit/>
          </a:bodyPr>
          <a:lstStyle/>
          <a:p>
            <a:pPr marL="342900" indent="-342900">
              <a:buClr>
                <a:schemeClr val="accent3"/>
              </a:buClr>
              <a:buFont typeface="Wingdings" panose="05000000000000000000" pitchFamily="2" charset="2"/>
              <a:buChar char="§"/>
            </a:pPr>
            <a:r>
              <a:rPr lang="en-GB" sz="2400" dirty="0"/>
              <a:t>Frustration and disappointment arise from the ‘fracture’ of written feedback – alienation between instructors and students</a:t>
            </a:r>
          </a:p>
          <a:p>
            <a:pPr marL="342900" indent="-342900">
              <a:buClr>
                <a:schemeClr val="accent3"/>
              </a:buClr>
              <a:buFont typeface="Wingdings" panose="05000000000000000000" pitchFamily="2" charset="2"/>
              <a:buChar char="§"/>
            </a:pPr>
            <a:endParaRPr lang="en-GB" sz="2700" dirty="0"/>
          </a:p>
          <a:p>
            <a:pPr marL="342900" indent="-342900">
              <a:buClr>
                <a:schemeClr val="accent3"/>
              </a:buClr>
              <a:buFont typeface="Wingdings" panose="05000000000000000000" pitchFamily="2" charset="2"/>
              <a:buChar char="§"/>
            </a:pPr>
            <a:r>
              <a:rPr lang="en-GB" sz="2400" dirty="0"/>
              <a:t>Through relational feedback dialogue, instructors actively encounter the emotions their students experience when receiving feedback </a:t>
            </a:r>
          </a:p>
          <a:p>
            <a:pPr marL="342900" indent="-342900">
              <a:buClr>
                <a:schemeClr val="accent3"/>
              </a:buClr>
              <a:buFont typeface="Wingdings" panose="05000000000000000000" pitchFamily="2" charset="2"/>
              <a:buChar char="§"/>
            </a:pPr>
            <a:endParaRPr lang="en-GB" sz="2700" dirty="0"/>
          </a:p>
          <a:p>
            <a:pPr marL="342900" indent="-342900">
              <a:buClr>
                <a:schemeClr val="accent3"/>
              </a:buClr>
              <a:buFont typeface="Wingdings" panose="05000000000000000000" pitchFamily="2" charset="2"/>
              <a:buChar char="§"/>
            </a:pPr>
            <a:r>
              <a:rPr lang="en-GB" sz="2400" dirty="0"/>
              <a:t>Instructors surface or suppress feelings of their own, which demands emotional investment (Spaeth 2018) </a:t>
            </a:r>
          </a:p>
          <a:p>
            <a:pPr marL="342900" indent="-342900">
              <a:buClr>
                <a:schemeClr val="accent3"/>
              </a:buClr>
              <a:buFont typeface="Wingdings" panose="05000000000000000000" pitchFamily="2" charset="2"/>
              <a:buChar char="§"/>
            </a:pPr>
            <a:endParaRPr lang="en-GB" sz="2700" i="1" dirty="0"/>
          </a:p>
          <a:p>
            <a:pPr marL="342900" indent="-342900">
              <a:buClr>
                <a:schemeClr val="accent3"/>
              </a:buClr>
              <a:buFont typeface="Wingdings" panose="05000000000000000000" pitchFamily="2" charset="2"/>
              <a:buChar char="§"/>
            </a:pPr>
            <a:r>
              <a:rPr lang="en-GB" sz="2400" dirty="0"/>
              <a:t>The need to “care” for students in a time of work intensification can cause instructors to feel overburdened with “extraordinary emotional labour” (</a:t>
            </a:r>
            <a:r>
              <a:rPr lang="en-GB" sz="2400" dirty="0" err="1"/>
              <a:t>Koster</a:t>
            </a:r>
            <a:r>
              <a:rPr lang="en-GB" sz="2400" dirty="0"/>
              <a:t> 2011)</a:t>
            </a:r>
            <a:endParaRPr lang="en-GB" sz="2700" dirty="0"/>
          </a:p>
        </p:txBody>
      </p:sp>
      <p:sp>
        <p:nvSpPr>
          <p:cNvPr id="5" name="Rectangle 4">
            <a:extLst>
              <a:ext uri="{FF2B5EF4-FFF2-40B4-BE49-F238E27FC236}">
                <a16:creationId xmlns:a16="http://schemas.microsoft.com/office/drawing/2014/main" id="{AFA27821-7FE0-4048-833B-36F96A8A8BC4}"/>
              </a:ext>
            </a:extLst>
          </p:cNvPr>
          <p:cNvSpPr/>
          <p:nvPr/>
        </p:nvSpPr>
        <p:spPr>
          <a:xfrm>
            <a:off x="457764" y="362325"/>
            <a:ext cx="4339650" cy="523220"/>
          </a:xfrm>
          <a:prstGeom prst="rect">
            <a:avLst/>
          </a:prstGeom>
        </p:spPr>
        <p:txBody>
          <a:bodyPr wrap="none">
            <a:spAutoFit/>
          </a:bodyPr>
          <a:lstStyle/>
          <a:p>
            <a:r>
              <a:rPr lang="en-US" sz="2800" b="1" dirty="0">
                <a:solidFill>
                  <a:srgbClr val="488ECB"/>
                </a:solidFill>
                <a:ea typeface="Tahoma" panose="020B0604030504040204" pitchFamily="34" charset="0"/>
                <a:cs typeface="Tahoma" panose="020B0604030504040204" pitchFamily="34" charset="0"/>
              </a:rPr>
              <a:t>Implications for practice</a:t>
            </a:r>
          </a:p>
        </p:txBody>
      </p:sp>
    </p:spTree>
    <p:extLst>
      <p:ext uri="{BB962C8B-B14F-4D97-AF65-F5344CB8AC3E}">
        <p14:creationId xmlns:p14="http://schemas.microsoft.com/office/powerpoint/2010/main" val="125949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B81489-4FD6-4CB1-B7F8-3E4D8E78B9BB}"/>
              </a:ext>
            </a:extLst>
          </p:cNvPr>
          <p:cNvSpPr txBox="1"/>
          <p:nvPr/>
        </p:nvSpPr>
        <p:spPr>
          <a:xfrm>
            <a:off x="452001" y="457839"/>
            <a:ext cx="11054079" cy="5755422"/>
          </a:xfrm>
          <a:prstGeom prst="rect">
            <a:avLst/>
          </a:prstGeom>
          <a:noFill/>
        </p:spPr>
        <p:txBody>
          <a:bodyPr wrap="square" rtlCol="0">
            <a:spAutoFit/>
          </a:bodyPr>
          <a:lstStyle/>
          <a:p>
            <a:pPr marL="342900" indent="-342900">
              <a:buClr>
                <a:schemeClr val="accent3"/>
              </a:buClr>
              <a:buFont typeface="Wingdings" panose="05000000000000000000" pitchFamily="2" charset="2"/>
              <a:buChar char="§"/>
            </a:pPr>
            <a:r>
              <a:rPr lang="en-GB" sz="2400" dirty="0"/>
              <a:t>Possibility of gendered emotional division of labour </a:t>
            </a:r>
            <a:r>
              <a:rPr lang="en-GB" sz="2300" dirty="0"/>
              <a:t>(Hochschild 1983): </a:t>
            </a:r>
          </a:p>
          <a:p>
            <a:pPr>
              <a:buClr>
                <a:schemeClr val="accent3"/>
              </a:buClr>
            </a:pPr>
            <a:r>
              <a:rPr lang="en-GB" sz="2300" dirty="0"/>
              <a:t>    </a:t>
            </a:r>
            <a:r>
              <a:rPr lang="en-GB" sz="2400" dirty="0"/>
              <a:t>female instructors engaging with emotional investment of assessment</a:t>
            </a:r>
          </a:p>
          <a:p>
            <a:pPr>
              <a:buClr>
                <a:schemeClr val="accent3"/>
              </a:buClr>
            </a:pPr>
            <a:r>
              <a:rPr lang="en-GB" sz="2400" dirty="0"/>
              <a:t>    dialogue more than male counterparts</a:t>
            </a:r>
          </a:p>
          <a:p>
            <a:pPr marL="342900" indent="-342900">
              <a:buClr>
                <a:schemeClr val="accent3"/>
              </a:buClr>
              <a:buFont typeface="Wingdings" panose="05000000000000000000" pitchFamily="2" charset="2"/>
              <a:buChar char="§"/>
            </a:pPr>
            <a:endParaRPr lang="en-GB" sz="2400" dirty="0"/>
          </a:p>
          <a:p>
            <a:pPr marL="342900" indent="-342900">
              <a:buClr>
                <a:schemeClr val="accent3"/>
              </a:buClr>
              <a:buFont typeface="Wingdings" panose="05000000000000000000" pitchFamily="2" charset="2"/>
              <a:buChar char="§"/>
            </a:pPr>
            <a:r>
              <a:rPr lang="en-GB" sz="2400" dirty="0"/>
              <a:t>When instructors displayed positive emotions, this developed the relationship between them and their students </a:t>
            </a:r>
            <a:r>
              <a:rPr lang="en-GB" sz="2300" dirty="0"/>
              <a:t>(</a:t>
            </a:r>
            <a:r>
              <a:rPr lang="en-GB" sz="2300" dirty="0" err="1"/>
              <a:t>Mendzheritskaya</a:t>
            </a:r>
            <a:r>
              <a:rPr lang="en-GB" sz="2300" dirty="0"/>
              <a:t> &amp; Hansen 2019) </a:t>
            </a:r>
          </a:p>
          <a:p>
            <a:pPr marL="342900" indent="-342900">
              <a:buClr>
                <a:schemeClr val="accent3"/>
              </a:buClr>
              <a:buFont typeface="Wingdings" panose="05000000000000000000" pitchFamily="2" charset="2"/>
              <a:buChar char="§"/>
            </a:pPr>
            <a:endParaRPr lang="en-GB" sz="2400" dirty="0"/>
          </a:p>
          <a:p>
            <a:pPr marL="342900" indent="-342900">
              <a:buClr>
                <a:schemeClr val="accent3"/>
              </a:buClr>
              <a:buFont typeface="Wingdings" panose="05000000000000000000" pitchFamily="2" charset="2"/>
              <a:buChar char="§"/>
            </a:pPr>
            <a:r>
              <a:rPr lang="en-GB" sz="2400" dirty="0"/>
              <a:t>Students tended to use their instructor more as a resource in and beyond the assessment - might reduce attrition and aid progression from year to year</a:t>
            </a:r>
          </a:p>
          <a:p>
            <a:pPr marL="342900" indent="-342900">
              <a:buClr>
                <a:schemeClr val="accent3"/>
              </a:buClr>
              <a:buFont typeface="Wingdings" panose="05000000000000000000" pitchFamily="2" charset="2"/>
              <a:buChar char="§"/>
            </a:pPr>
            <a:endParaRPr lang="en-GB" sz="2400" dirty="0"/>
          </a:p>
          <a:p>
            <a:pPr marL="342900" indent="-342900">
              <a:buClr>
                <a:schemeClr val="accent3"/>
              </a:buClr>
              <a:buFont typeface="Wingdings" panose="05000000000000000000" pitchFamily="2" charset="2"/>
              <a:buChar char="§"/>
            </a:pPr>
            <a:r>
              <a:rPr lang="en-GB" sz="2400" dirty="0"/>
              <a:t>Emotional labour helps to improve student satisfaction and aid retention</a:t>
            </a:r>
          </a:p>
          <a:p>
            <a:pPr marL="342900" indent="-342900">
              <a:buClr>
                <a:schemeClr val="accent3"/>
              </a:buClr>
              <a:buFont typeface="Wingdings" panose="05000000000000000000" pitchFamily="2" charset="2"/>
              <a:buChar char="§"/>
            </a:pPr>
            <a:endParaRPr lang="en-GB" sz="3200" i="1" dirty="0"/>
          </a:p>
          <a:p>
            <a:pPr marL="342900" indent="-342900">
              <a:buClr>
                <a:schemeClr val="accent3"/>
              </a:buClr>
              <a:buFont typeface="Wingdings" panose="05000000000000000000" pitchFamily="2" charset="2"/>
              <a:buChar char="§"/>
            </a:pPr>
            <a:r>
              <a:rPr lang="en-GB" sz="2400" dirty="0"/>
              <a:t>Instructors need sustained institutional support: professional development, recognition, and reward if they are to flourish and secure positive outcomes for students</a:t>
            </a:r>
          </a:p>
        </p:txBody>
      </p:sp>
    </p:spTree>
    <p:extLst>
      <p:ext uri="{BB962C8B-B14F-4D97-AF65-F5344CB8AC3E}">
        <p14:creationId xmlns:p14="http://schemas.microsoft.com/office/powerpoint/2010/main" val="193909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59B20D-F4AB-47EE-9737-710597CA4E54}"/>
              </a:ext>
            </a:extLst>
          </p:cNvPr>
          <p:cNvSpPr txBox="1">
            <a:spLocks noGrp="1"/>
          </p:cNvSpPr>
          <p:nvPr>
            <p:ph type="body" sz="quarter" idx="14"/>
          </p:nvPr>
        </p:nvSpPr>
        <p:spPr>
          <a:xfrm>
            <a:off x="769937" y="931951"/>
            <a:ext cx="10652125" cy="1232116"/>
          </a:xfrm>
          <a:prstGeom prst="rect">
            <a:avLst/>
          </a:prstGeom>
          <a:noFill/>
        </p:spPr>
        <p:txBody>
          <a:bodyPr wrap="square" rtlCol="0">
            <a:spAutoFit/>
          </a:bodyPr>
          <a:lstStyle/>
          <a:p>
            <a:pPr algn="ctr"/>
            <a:r>
              <a:rPr lang="en-GB" sz="3000" b="1" dirty="0">
                <a:solidFill>
                  <a:schemeClr val="tx2">
                    <a:lumMod val="75000"/>
                  </a:schemeClr>
                </a:solidFill>
                <a:latin typeface="+mj-lt"/>
                <a:ea typeface="Tahoma" panose="020B0604030504040204" pitchFamily="34" charset="0"/>
                <a:cs typeface="Tahoma" panose="020B0604030504040204" pitchFamily="34" charset="0"/>
              </a:rPr>
              <a:t>Any questions?</a:t>
            </a:r>
            <a:r>
              <a:rPr lang="en-GB" sz="3000" b="1" dirty="0">
                <a:latin typeface="+mj-lt"/>
              </a:rPr>
              <a:t> </a:t>
            </a:r>
          </a:p>
          <a:p>
            <a:pPr algn="ctr"/>
            <a:endParaRPr lang="en-GB" sz="2500" b="1" dirty="0"/>
          </a:p>
        </p:txBody>
      </p:sp>
      <p:pic>
        <p:nvPicPr>
          <p:cNvPr id="10" name="Picture 9">
            <a:extLst>
              <a:ext uri="{FF2B5EF4-FFF2-40B4-BE49-F238E27FC236}">
                <a16:creationId xmlns:a16="http://schemas.microsoft.com/office/drawing/2014/main" id="{94383FC7-1241-4239-8865-D90BB6D2D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190" y="2164067"/>
            <a:ext cx="3619617" cy="2369730"/>
          </a:xfrm>
          <a:prstGeom prst="rect">
            <a:avLst/>
          </a:prstGeom>
        </p:spPr>
      </p:pic>
      <p:sp>
        <p:nvSpPr>
          <p:cNvPr id="2" name="TextBox 1">
            <a:extLst>
              <a:ext uri="{FF2B5EF4-FFF2-40B4-BE49-F238E27FC236}">
                <a16:creationId xmlns:a16="http://schemas.microsoft.com/office/drawing/2014/main" id="{A5598ECC-0710-466B-83B9-0330F75687C9}"/>
              </a:ext>
            </a:extLst>
          </p:cNvPr>
          <p:cNvSpPr txBox="1"/>
          <p:nvPr/>
        </p:nvSpPr>
        <p:spPr>
          <a:xfrm>
            <a:off x="3061402" y="4934916"/>
            <a:ext cx="6069191" cy="830997"/>
          </a:xfrm>
          <a:prstGeom prst="rect">
            <a:avLst/>
          </a:prstGeom>
          <a:noFill/>
        </p:spPr>
        <p:txBody>
          <a:bodyPr wrap="square" rtlCol="0">
            <a:spAutoFit/>
          </a:bodyPr>
          <a:lstStyle/>
          <a:p>
            <a:pPr algn="ctr"/>
            <a:r>
              <a:rPr lang="en-GB" sz="2400" dirty="0"/>
              <a:t>Email: </a:t>
            </a:r>
            <a:r>
              <a:rPr lang="en-GB" sz="2400" dirty="0">
                <a:hlinkClick r:id="rId4"/>
              </a:rPr>
              <a:t>jhill18@glos.ac.uk</a:t>
            </a:r>
            <a:r>
              <a:rPr lang="en-GB" sz="2400" dirty="0"/>
              <a:t> or </a:t>
            </a:r>
            <a:r>
              <a:rPr lang="en-GB" sz="2400" dirty="0">
                <a:hlinkClick r:id="rId5"/>
              </a:rPr>
              <a:t>kberlin@iu.edu</a:t>
            </a:r>
            <a:endParaRPr lang="en-GB" sz="2400" dirty="0"/>
          </a:p>
          <a:p>
            <a:pPr algn="ctr"/>
            <a:r>
              <a:rPr lang="en-GB" sz="2400" dirty="0"/>
              <a:t> </a:t>
            </a:r>
          </a:p>
        </p:txBody>
      </p:sp>
    </p:spTree>
    <p:extLst>
      <p:ext uri="{BB962C8B-B14F-4D97-AF65-F5344CB8AC3E}">
        <p14:creationId xmlns:p14="http://schemas.microsoft.com/office/powerpoint/2010/main" val="92368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377BB9C-B200-4768-8C38-A1AABE2B3595}"/>
              </a:ext>
            </a:extLst>
          </p:cNvPr>
          <p:cNvSpPr txBox="1">
            <a:spLocks/>
          </p:cNvSpPr>
          <p:nvPr/>
        </p:nvSpPr>
        <p:spPr>
          <a:xfrm>
            <a:off x="492330" y="1495137"/>
            <a:ext cx="11207339" cy="4416564"/>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chemeClr val="accent3"/>
              </a:buClr>
            </a:pPr>
            <a:r>
              <a:rPr lang="en-US" sz="2500" dirty="0"/>
              <a:t>1. To explore your emotional responses to assessment &amp; feedback processes </a:t>
            </a:r>
          </a:p>
          <a:p>
            <a:pPr algn="ctr">
              <a:buClr>
                <a:schemeClr val="accent3"/>
              </a:buClr>
            </a:pPr>
            <a:endParaRPr lang="en-US" sz="2500" dirty="0"/>
          </a:p>
          <a:p>
            <a:pPr algn="ctr">
              <a:buClr>
                <a:schemeClr val="accent3"/>
              </a:buClr>
            </a:pPr>
            <a:endParaRPr lang="en-US" sz="2500" dirty="0"/>
          </a:p>
          <a:p>
            <a:pPr algn="ctr">
              <a:buClr>
                <a:schemeClr val="accent3"/>
              </a:buClr>
            </a:pPr>
            <a:endParaRPr lang="en-US" sz="2500" dirty="0"/>
          </a:p>
          <a:p>
            <a:pPr algn="ctr">
              <a:buClr>
                <a:schemeClr val="accent3"/>
              </a:buClr>
            </a:pPr>
            <a:endParaRPr lang="en-US" sz="2500" dirty="0"/>
          </a:p>
          <a:p>
            <a:pPr algn="ctr">
              <a:buClr>
                <a:schemeClr val="accent3"/>
              </a:buClr>
            </a:pPr>
            <a:endParaRPr lang="en-US" sz="2500" dirty="0"/>
          </a:p>
          <a:p>
            <a:pPr algn="ctr">
              <a:buClr>
                <a:schemeClr val="accent3"/>
              </a:buClr>
            </a:pPr>
            <a:endParaRPr lang="en-US" sz="2500" dirty="0"/>
          </a:p>
          <a:p>
            <a:pPr algn="ctr">
              <a:buClr>
                <a:schemeClr val="accent3"/>
              </a:buClr>
            </a:pPr>
            <a:r>
              <a:rPr lang="en-US" sz="2500" dirty="0"/>
              <a:t>2. To understand how we might, as a community of </a:t>
            </a:r>
            <a:r>
              <a:rPr lang="en-US" sz="2500" dirty="0" err="1"/>
              <a:t>SoTL</a:t>
            </a:r>
            <a:r>
              <a:rPr lang="en-US" sz="2500" dirty="0"/>
              <a:t> scholars, productively manage the emotional </a:t>
            </a:r>
            <a:r>
              <a:rPr lang="en-US" sz="2500" dirty="0" err="1"/>
              <a:t>labour</a:t>
            </a:r>
            <a:r>
              <a:rPr lang="en-US" sz="2500" dirty="0"/>
              <a:t>, promotional reward and professional development involved in assessment and feedback</a:t>
            </a:r>
            <a:endParaRPr lang="en-US" sz="2500" dirty="0">
              <a:latin typeface="+mn-lt"/>
            </a:endParaRPr>
          </a:p>
          <a:p>
            <a:pPr>
              <a:buClr>
                <a:srgbClr val="488ECB"/>
              </a:buClr>
            </a:pPr>
            <a:endParaRPr lang="en-US" dirty="0">
              <a:latin typeface="+mn-lt"/>
            </a:endParaRPr>
          </a:p>
        </p:txBody>
      </p:sp>
      <p:sp>
        <p:nvSpPr>
          <p:cNvPr id="6" name="Text Placeholder 1">
            <a:extLst>
              <a:ext uri="{FF2B5EF4-FFF2-40B4-BE49-F238E27FC236}">
                <a16:creationId xmlns:a16="http://schemas.microsoft.com/office/drawing/2014/main" id="{5E3234BC-6703-4DBB-8A7B-85FF3E701A58}"/>
              </a:ext>
            </a:extLst>
          </p:cNvPr>
          <p:cNvSpPr txBox="1">
            <a:spLocks/>
          </p:cNvSpPr>
          <p:nvPr/>
        </p:nvSpPr>
        <p:spPr>
          <a:xfrm>
            <a:off x="492330" y="491798"/>
            <a:ext cx="11521280" cy="1440160"/>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488ECB"/>
                </a:solidFill>
                <a:ea typeface="Tahoma" panose="020B0604030504040204" pitchFamily="34" charset="0"/>
                <a:cs typeface="Tahoma" panose="020B0604030504040204" pitchFamily="34" charset="0"/>
              </a:rPr>
              <a:t>Workshop aims</a:t>
            </a:r>
          </a:p>
        </p:txBody>
      </p:sp>
      <p:pic>
        <p:nvPicPr>
          <p:cNvPr id="3" name="Picture 2">
            <a:extLst>
              <a:ext uri="{FF2B5EF4-FFF2-40B4-BE49-F238E27FC236}">
                <a16:creationId xmlns:a16="http://schemas.microsoft.com/office/drawing/2014/main" id="{36A08A9A-75A8-F618-A9BC-2619213A03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1545" y="2430996"/>
            <a:ext cx="2888910" cy="1620008"/>
          </a:xfrm>
          <a:prstGeom prst="rect">
            <a:avLst/>
          </a:prstGeom>
        </p:spPr>
      </p:pic>
    </p:spTree>
    <p:extLst>
      <p:ext uri="{BB962C8B-B14F-4D97-AF65-F5344CB8AC3E}">
        <p14:creationId xmlns:p14="http://schemas.microsoft.com/office/powerpoint/2010/main" val="91727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9FECDF-1B7A-4C9B-AB84-2DBEFC236A05}"/>
              </a:ext>
            </a:extLst>
          </p:cNvPr>
          <p:cNvSpPr>
            <a:spLocks noGrp="1"/>
          </p:cNvSpPr>
          <p:nvPr>
            <p:ph type="title"/>
          </p:nvPr>
        </p:nvSpPr>
        <p:spPr>
          <a:xfrm>
            <a:off x="193039" y="60960"/>
            <a:ext cx="9834216" cy="720000"/>
          </a:xfrm>
        </p:spPr>
        <p:txBody>
          <a:bodyPr>
            <a:noAutofit/>
          </a:bodyPr>
          <a:lstStyle/>
          <a:p>
            <a:r>
              <a:rPr lang="en-GB" sz="1800" dirty="0"/>
              <a:t>References</a:t>
            </a:r>
          </a:p>
        </p:txBody>
      </p:sp>
      <p:sp>
        <p:nvSpPr>
          <p:cNvPr id="2" name="TextBox 1"/>
          <p:cNvSpPr txBox="1"/>
          <p:nvPr/>
        </p:nvSpPr>
        <p:spPr>
          <a:xfrm>
            <a:off x="111760" y="421596"/>
            <a:ext cx="11978640" cy="5940088"/>
          </a:xfrm>
          <a:prstGeom prst="rect">
            <a:avLst/>
          </a:prstGeom>
          <a:noFill/>
        </p:spPr>
        <p:txBody>
          <a:bodyPr wrap="square" rtlCol="0">
            <a:spAutoFit/>
          </a:bodyPr>
          <a:lstStyle/>
          <a:p>
            <a:endParaRPr lang="en-GB" sz="500" dirty="0">
              <a:ea typeface="Tahoma"/>
              <a:cs typeface="Tahoma"/>
            </a:endParaRPr>
          </a:p>
          <a:p>
            <a:r>
              <a:rPr lang="en-US" sz="1700" dirty="0" err="1"/>
              <a:t>Hill,</a:t>
            </a:r>
            <a:r>
              <a:rPr lang="en-US" sz="1700" dirty="0"/>
              <a:t> J., Berlin, K., Choate, J., Cravens-Brown, L., McKendrick Calder, L. &amp; Smith, S. (2023) Emotions Experienced by Instructors Delivering Written Feedback and Dialogic Feed-Forward. </a:t>
            </a:r>
            <a:r>
              <a:rPr lang="en-US" sz="1700" i="1" dirty="0"/>
              <a:t>Teaching and Learning Inquiry</a:t>
            </a:r>
            <a:r>
              <a:rPr lang="en-US" sz="1700" dirty="0"/>
              <a:t>, 11(1), DOI: </a:t>
            </a:r>
            <a:r>
              <a:rPr lang="en-US" sz="1700" u="sng" dirty="0">
                <a:hlinkClick r:id="rId3"/>
              </a:rPr>
              <a:t>https://doi.org/10.20343/teachlearninqu.11.6</a:t>
            </a:r>
            <a:r>
              <a:rPr lang="en-US" sz="1700" u="sng" dirty="0"/>
              <a:t>.</a:t>
            </a:r>
          </a:p>
          <a:p>
            <a:endParaRPr lang="en-US" sz="800" u="sng" dirty="0"/>
          </a:p>
          <a:p>
            <a:r>
              <a:rPr lang="en-US" sz="1700" dirty="0" err="1"/>
              <a:t>Hill,</a:t>
            </a:r>
            <a:r>
              <a:rPr lang="en-US" sz="1700" dirty="0"/>
              <a:t> J. &amp; West, H. (2022) Dialogic Feed-Forward in Assessment: Pivotal to Learning but not Unproblematic. </a:t>
            </a:r>
            <a:r>
              <a:rPr lang="en-US" sz="1700" i="1" dirty="0"/>
              <a:t>Teaching and Learning Inquiry</a:t>
            </a:r>
            <a:r>
              <a:rPr lang="en-US" sz="1700" dirty="0"/>
              <a:t>, 10, </a:t>
            </a:r>
            <a:r>
              <a:rPr lang="en-GB" sz="1700" dirty="0">
                <a:hlinkClick r:id="rId4"/>
              </a:rPr>
              <a:t>https://doi.org/10.20343/teachlearninqu.10.20</a:t>
            </a:r>
            <a:r>
              <a:rPr lang="en-GB" sz="1700" dirty="0"/>
              <a:t>.</a:t>
            </a:r>
          </a:p>
          <a:p>
            <a:endParaRPr lang="en-GB" sz="800" dirty="0"/>
          </a:p>
          <a:p>
            <a:r>
              <a:rPr lang="en-GB" sz="1700" dirty="0"/>
              <a:t>Hochschild, A.R (19830 </a:t>
            </a:r>
            <a:r>
              <a:rPr lang="en-GB" sz="1700" i="1" dirty="0"/>
              <a:t>The Managed Heart</a:t>
            </a:r>
            <a:r>
              <a:rPr lang="en-GB" sz="1700" dirty="0"/>
              <a:t>. Berkeley: University of California Press.</a:t>
            </a:r>
          </a:p>
          <a:p>
            <a:endParaRPr lang="en-GB" sz="800" dirty="0"/>
          </a:p>
          <a:p>
            <a:r>
              <a:rPr lang="en-GB" sz="1700" dirty="0" err="1"/>
              <a:t>Koster</a:t>
            </a:r>
            <a:r>
              <a:rPr lang="en-GB" sz="1700" dirty="0"/>
              <a:t>, S. (2011) The Self‐Managed Heart: Teaching Gender and Doing Emotional Labour in a Higher Education Institution. </a:t>
            </a:r>
            <a:r>
              <a:rPr lang="en-GB" sz="1700" i="1" dirty="0"/>
              <a:t>Pedagogy, Culture &amp; Society, </a:t>
            </a:r>
            <a:r>
              <a:rPr lang="en-GB" sz="1700" dirty="0"/>
              <a:t>19(1), 61-77.</a:t>
            </a:r>
          </a:p>
          <a:p>
            <a:endParaRPr lang="en-GB" sz="800" dirty="0"/>
          </a:p>
          <a:p>
            <a:r>
              <a:rPr lang="en-GB" sz="1700" dirty="0" err="1"/>
              <a:t>Mendzheritskaya</a:t>
            </a:r>
            <a:r>
              <a:rPr lang="en-GB" sz="1700" dirty="0"/>
              <a:t>, J. &amp; Hansen, M. (2019) Are Lecturers who show Emotions Perceived as Understanding? How Culture and Teacher’s Display of Emotion are Related to Students’ Judgments about a Teacher’s Personality. </a:t>
            </a:r>
            <a:r>
              <a:rPr lang="en-GB" sz="1700" i="1" dirty="0"/>
              <a:t>Studies in Higher Education</a:t>
            </a:r>
            <a:r>
              <a:rPr lang="en-GB" sz="1700" dirty="0"/>
              <a:t>, 44, 1793-1802.</a:t>
            </a:r>
            <a:endParaRPr lang="en-US" sz="1700" u="sng" dirty="0"/>
          </a:p>
          <a:p>
            <a:endParaRPr lang="en-US" sz="800" u="sng" dirty="0"/>
          </a:p>
          <a:p>
            <a:r>
              <a:rPr lang="en-GB" sz="1700" dirty="0" err="1"/>
              <a:t>Myyry</a:t>
            </a:r>
            <a:r>
              <a:rPr lang="en-GB" sz="1700" dirty="0"/>
              <a:t>, L, </a:t>
            </a:r>
            <a:r>
              <a:rPr lang="en-GB" sz="1700" dirty="0" err="1"/>
              <a:t>Karaharju-Suvanto</a:t>
            </a:r>
            <a:r>
              <a:rPr lang="en-GB" sz="1700" dirty="0"/>
              <a:t>, T., </a:t>
            </a:r>
            <a:r>
              <a:rPr lang="en-GB" sz="1700" dirty="0" err="1"/>
              <a:t>Vesalainen</a:t>
            </a:r>
            <a:r>
              <a:rPr lang="en-GB" sz="1700" dirty="0"/>
              <a:t>, M., </a:t>
            </a:r>
            <a:r>
              <a:rPr lang="en-GB" sz="1700" dirty="0" err="1"/>
              <a:t>Virtala</a:t>
            </a:r>
            <a:r>
              <a:rPr lang="en-GB" sz="1700" dirty="0"/>
              <a:t> A-M., </a:t>
            </a:r>
            <a:r>
              <a:rPr lang="en-GB" sz="1700" dirty="0" err="1"/>
              <a:t>Raekallio</a:t>
            </a:r>
            <a:r>
              <a:rPr lang="en-GB" sz="1700" dirty="0"/>
              <a:t>, M., </a:t>
            </a:r>
            <a:r>
              <a:rPr lang="en-GB" sz="1700" dirty="0" err="1"/>
              <a:t>Salminen</a:t>
            </a:r>
            <a:r>
              <a:rPr lang="en-GB" sz="1700" dirty="0"/>
              <a:t>, O., </a:t>
            </a:r>
            <a:r>
              <a:rPr lang="en-GB" sz="1700" dirty="0" err="1"/>
              <a:t>Vuorensola</a:t>
            </a:r>
            <a:r>
              <a:rPr lang="en-GB" sz="1700" dirty="0"/>
              <a:t>, K. &amp; </a:t>
            </a:r>
            <a:r>
              <a:rPr lang="en-GB" sz="1700" dirty="0" err="1"/>
              <a:t>Nevgi</a:t>
            </a:r>
            <a:r>
              <a:rPr lang="en-GB" sz="1700" dirty="0"/>
              <a:t> A. (2020) Experienced Academics' Emotions related to Assessment. </a:t>
            </a:r>
            <a:r>
              <a:rPr lang="en-GB" sz="1700" i="1" dirty="0"/>
              <a:t>Assessment &amp; Evaluation in Higher Education,</a:t>
            </a:r>
            <a:r>
              <a:rPr lang="en-GB" sz="1700" dirty="0"/>
              <a:t> 45, 1-13.</a:t>
            </a:r>
            <a:endParaRPr lang="en-GB" sz="800" dirty="0"/>
          </a:p>
          <a:p>
            <a:endParaRPr lang="en-GB" sz="800" dirty="0"/>
          </a:p>
          <a:p>
            <a:r>
              <a:rPr lang="en-GB" sz="1700" dirty="0"/>
              <a:t>Spaeth, E. (2018) On Feedback and Emotional Labour. </a:t>
            </a:r>
            <a:r>
              <a:rPr lang="en-GB" sz="1700" i="1" dirty="0"/>
              <a:t>Journal of Perspectives in Applied Academic Practice,</a:t>
            </a:r>
            <a:r>
              <a:rPr lang="en-GB" sz="1700" dirty="0"/>
              <a:t> 6, 83-86.</a:t>
            </a:r>
          </a:p>
          <a:p>
            <a:endParaRPr lang="en-GB" sz="800" dirty="0"/>
          </a:p>
          <a:p>
            <a:r>
              <a:rPr lang="en-GB" sz="1700" dirty="0"/>
              <a:t>Tuck, J. (2012) Feedback-Giving as Social Practice: Teachers’ Perspectives on Feedback as Institutional Requirement, Work and Dialogue. </a:t>
            </a:r>
            <a:r>
              <a:rPr lang="en-GB" sz="1700" i="1" dirty="0"/>
              <a:t>Teaching in Higher Education,</a:t>
            </a:r>
            <a:r>
              <a:rPr lang="en-GB" sz="1700" dirty="0"/>
              <a:t> 17, 209-221.</a:t>
            </a:r>
          </a:p>
          <a:p>
            <a:endParaRPr lang="en-GB" sz="800" dirty="0"/>
          </a:p>
          <a:p>
            <a:r>
              <a:rPr lang="en-GB" sz="1700" dirty="0"/>
              <a:t>Zhao, X, Cox, A., Lu, A. &amp; </a:t>
            </a:r>
            <a:r>
              <a:rPr lang="en-GB" sz="1700" dirty="0" err="1"/>
              <a:t>Alsuhaibani</a:t>
            </a:r>
            <a:r>
              <a:rPr lang="en-GB" sz="1700" dirty="0"/>
              <a:t> A. (2022) A Comparison of Student and Staff Perceptions and Feelings about Assessment and Feedback using Cartoon Annotation. </a:t>
            </a:r>
            <a:r>
              <a:rPr lang="en-GB" sz="1700" i="1" dirty="0"/>
              <a:t>Journal of Further and Higher Education, </a:t>
            </a:r>
            <a:r>
              <a:rPr lang="en-GB" sz="1700" dirty="0"/>
              <a:t>46, 586-604. </a:t>
            </a:r>
            <a:endParaRPr lang="en-US" sz="1700" dirty="0">
              <a:solidFill>
                <a:schemeClr val="bg1"/>
              </a:solidFill>
            </a:endParaRPr>
          </a:p>
          <a:p>
            <a:endParaRPr lang="en-US" sz="500" dirty="0"/>
          </a:p>
        </p:txBody>
      </p:sp>
    </p:spTree>
    <p:extLst>
      <p:ext uri="{BB962C8B-B14F-4D97-AF65-F5344CB8AC3E}">
        <p14:creationId xmlns:p14="http://schemas.microsoft.com/office/powerpoint/2010/main" val="265003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377BB9C-B200-4768-8C38-A1AABE2B3595}"/>
              </a:ext>
            </a:extLst>
          </p:cNvPr>
          <p:cNvSpPr txBox="1">
            <a:spLocks/>
          </p:cNvSpPr>
          <p:nvPr/>
        </p:nvSpPr>
        <p:spPr>
          <a:xfrm>
            <a:off x="492331" y="1384256"/>
            <a:ext cx="11090070" cy="2907790"/>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3"/>
              </a:buClr>
              <a:buFont typeface="Wingdings" panose="05000000000000000000" pitchFamily="2" charset="2"/>
              <a:buChar char="§"/>
            </a:pPr>
            <a:r>
              <a:rPr lang="en-US" dirty="0"/>
              <a:t>Instructors have a dual responsibility in assessment </a:t>
            </a:r>
            <a:r>
              <a:rPr lang="en-US" sz="2300" dirty="0"/>
              <a:t>(</a:t>
            </a:r>
            <a:r>
              <a:rPr lang="en-US" sz="2300" dirty="0" err="1"/>
              <a:t>Myyry</a:t>
            </a:r>
            <a:r>
              <a:rPr lang="en-US" sz="2300" dirty="0"/>
              <a:t> et al. 2020):</a:t>
            </a:r>
          </a:p>
          <a:p>
            <a:endParaRPr lang="en-US" sz="1600" dirty="0"/>
          </a:p>
          <a:p>
            <a:r>
              <a:rPr lang="en-US" sz="2300" dirty="0"/>
              <a:t>	- acting formatively as a teacher and mentor </a:t>
            </a:r>
          </a:p>
          <a:p>
            <a:r>
              <a:rPr lang="en-US" sz="2300" dirty="0"/>
              <a:t>	- fulfilling a summative role of judging achievement and awarding grades</a:t>
            </a:r>
          </a:p>
          <a:p>
            <a:endParaRPr lang="en-US" sz="2500" dirty="0"/>
          </a:p>
          <a:p>
            <a:pPr marL="342900" indent="-342900">
              <a:buClr>
                <a:schemeClr val="accent3"/>
              </a:buClr>
              <a:buFont typeface="Wingdings" panose="05000000000000000000" pitchFamily="2" charset="2"/>
              <a:buChar char="§"/>
            </a:pPr>
            <a:r>
              <a:rPr lang="en-US" dirty="0"/>
              <a:t>This tension can be problematic for students and instructors, provoking a range of emotions</a:t>
            </a:r>
            <a:endParaRPr lang="en-US" dirty="0">
              <a:latin typeface="+mn-lt"/>
            </a:endParaRPr>
          </a:p>
          <a:p>
            <a:pPr marL="342900" indent="-342900">
              <a:buClr>
                <a:srgbClr val="488ECB"/>
              </a:buClr>
              <a:buFont typeface="Wingdings" panose="05000000000000000000" pitchFamily="2" charset="2"/>
              <a:buChar char="§"/>
            </a:pPr>
            <a:endParaRPr lang="en-US" sz="1000" dirty="0">
              <a:latin typeface="+mn-lt"/>
            </a:endParaRPr>
          </a:p>
          <a:p>
            <a:pPr>
              <a:buClr>
                <a:srgbClr val="488ECB"/>
              </a:buClr>
            </a:pPr>
            <a:endParaRPr lang="en-US" dirty="0">
              <a:latin typeface="+mn-lt"/>
            </a:endParaRPr>
          </a:p>
        </p:txBody>
      </p:sp>
      <p:sp>
        <p:nvSpPr>
          <p:cNvPr id="6" name="Text Placeholder 1">
            <a:extLst>
              <a:ext uri="{FF2B5EF4-FFF2-40B4-BE49-F238E27FC236}">
                <a16:creationId xmlns:a16="http://schemas.microsoft.com/office/drawing/2014/main" id="{5E3234BC-6703-4DBB-8A7B-85FF3E701A58}"/>
              </a:ext>
            </a:extLst>
          </p:cNvPr>
          <p:cNvSpPr txBox="1">
            <a:spLocks/>
          </p:cNvSpPr>
          <p:nvPr/>
        </p:nvSpPr>
        <p:spPr>
          <a:xfrm>
            <a:off x="492330" y="491798"/>
            <a:ext cx="11521280" cy="1440160"/>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488ECB"/>
                </a:solidFill>
                <a:ea typeface="Tahoma" panose="020B0604030504040204" pitchFamily="34" charset="0"/>
                <a:cs typeface="Tahoma" panose="020B0604030504040204" pitchFamily="34" charset="0"/>
              </a:rPr>
              <a:t>Context - staff wellbeing and assessment</a:t>
            </a:r>
          </a:p>
        </p:txBody>
      </p:sp>
      <p:pic>
        <p:nvPicPr>
          <p:cNvPr id="7" name="Picture 2" descr="Landscape, Change, Weather, Nature">
            <a:extLst>
              <a:ext uri="{FF2B5EF4-FFF2-40B4-BE49-F238E27FC236}">
                <a16:creationId xmlns:a16="http://schemas.microsoft.com/office/drawing/2014/main" id="{727D8052-DBD3-42AF-BA7E-AE489C619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720" y="4074160"/>
            <a:ext cx="3027681" cy="18844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6B49DC-DCC3-484C-8F7B-A8B4D3AA28E7}"/>
              </a:ext>
            </a:extLst>
          </p:cNvPr>
          <p:cNvSpPr txBox="1"/>
          <p:nvPr/>
        </p:nvSpPr>
        <p:spPr>
          <a:xfrm>
            <a:off x="492330" y="4624979"/>
            <a:ext cx="7706790" cy="1200329"/>
          </a:xfrm>
          <a:prstGeom prst="rect">
            <a:avLst/>
          </a:prstGeom>
          <a:noFill/>
        </p:spPr>
        <p:txBody>
          <a:bodyPr wrap="square" rtlCol="0">
            <a:spAutoFit/>
          </a:bodyPr>
          <a:lstStyle/>
          <a:p>
            <a:pPr marL="342900" indent="-342900">
              <a:buClr>
                <a:schemeClr val="accent3"/>
              </a:buClr>
              <a:buFont typeface="Wingdings" panose="05000000000000000000" pitchFamily="2" charset="2"/>
              <a:buChar char="§"/>
            </a:pPr>
            <a:r>
              <a:rPr lang="en-GB" sz="2400" dirty="0"/>
              <a:t>Nevertheless, studies focusing on instructors’ emotions associated with assessment and feedback in HE are scarce </a:t>
            </a:r>
            <a:r>
              <a:rPr lang="en-GB" sz="2300" dirty="0"/>
              <a:t>(Zhao et al. 2022) </a:t>
            </a:r>
          </a:p>
        </p:txBody>
      </p:sp>
    </p:spTree>
    <p:extLst>
      <p:ext uri="{BB962C8B-B14F-4D97-AF65-F5344CB8AC3E}">
        <p14:creationId xmlns:p14="http://schemas.microsoft.com/office/powerpoint/2010/main" val="163335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E3234BC-6703-4DBB-8A7B-85FF3E701A58}"/>
              </a:ext>
            </a:extLst>
          </p:cNvPr>
          <p:cNvSpPr txBox="1">
            <a:spLocks/>
          </p:cNvSpPr>
          <p:nvPr/>
        </p:nvSpPr>
        <p:spPr>
          <a:xfrm>
            <a:off x="492330" y="491798"/>
            <a:ext cx="11521280" cy="1440160"/>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b="1" dirty="0">
                <a:solidFill>
                  <a:srgbClr val="488ECB"/>
                </a:solidFill>
                <a:ea typeface="Tahoma" panose="020B0604030504040204" pitchFamily="34" charset="0"/>
                <a:cs typeface="Tahoma" panose="020B0604030504040204" pitchFamily="34" charset="0"/>
              </a:rPr>
              <a:t>Workshop ice breaker activity</a:t>
            </a:r>
          </a:p>
        </p:txBody>
      </p:sp>
      <p:pic>
        <p:nvPicPr>
          <p:cNvPr id="3" name="Picture 2" descr="Image result for QUESTIONS&quot;">
            <a:extLst>
              <a:ext uri="{FF2B5EF4-FFF2-40B4-BE49-F238E27FC236}">
                <a16:creationId xmlns:a16="http://schemas.microsoft.com/office/drawing/2014/main" id="{6C7813BC-1FBC-593E-BF57-3A6E674CFAC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7022"/>
          <a:stretch/>
        </p:blipFill>
        <p:spPr bwMode="auto">
          <a:xfrm>
            <a:off x="4116145" y="2740683"/>
            <a:ext cx="3959710" cy="20788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EEA3C8-B699-F70F-E558-944675814552}"/>
              </a:ext>
            </a:extLst>
          </p:cNvPr>
          <p:cNvSpPr txBox="1"/>
          <p:nvPr/>
        </p:nvSpPr>
        <p:spPr>
          <a:xfrm>
            <a:off x="769089" y="1931958"/>
            <a:ext cx="10653822" cy="461665"/>
          </a:xfrm>
          <a:prstGeom prst="rect">
            <a:avLst/>
          </a:prstGeom>
          <a:noFill/>
        </p:spPr>
        <p:txBody>
          <a:bodyPr wrap="square" rtlCol="0">
            <a:spAutoFit/>
          </a:bodyPr>
          <a:lstStyle/>
          <a:p>
            <a:r>
              <a:rPr lang="en-GB" sz="2400" dirty="0"/>
              <a:t>What assessment and feedback methods do you adopt generally – and why?</a:t>
            </a:r>
          </a:p>
        </p:txBody>
      </p:sp>
      <p:sp>
        <p:nvSpPr>
          <p:cNvPr id="9" name="TextBox 8">
            <a:extLst>
              <a:ext uri="{FF2B5EF4-FFF2-40B4-BE49-F238E27FC236}">
                <a16:creationId xmlns:a16="http://schemas.microsoft.com/office/drawing/2014/main" id="{2FA7B583-F8B5-6335-9E58-F189A1DF8039}"/>
              </a:ext>
            </a:extLst>
          </p:cNvPr>
          <p:cNvSpPr txBox="1"/>
          <p:nvPr/>
        </p:nvSpPr>
        <p:spPr>
          <a:xfrm>
            <a:off x="3392812" y="1438238"/>
            <a:ext cx="5720316" cy="461665"/>
          </a:xfrm>
          <a:prstGeom prst="rect">
            <a:avLst/>
          </a:prstGeom>
          <a:noFill/>
        </p:spPr>
        <p:txBody>
          <a:bodyPr wrap="square" rtlCol="0">
            <a:spAutoFit/>
          </a:bodyPr>
          <a:lstStyle/>
          <a:p>
            <a:r>
              <a:rPr lang="en-GB" sz="2400" dirty="0"/>
              <a:t>In small groups consider the question …</a:t>
            </a:r>
          </a:p>
        </p:txBody>
      </p:sp>
      <p:sp>
        <p:nvSpPr>
          <p:cNvPr id="10" name="TextBox 9">
            <a:extLst>
              <a:ext uri="{FF2B5EF4-FFF2-40B4-BE49-F238E27FC236}">
                <a16:creationId xmlns:a16="http://schemas.microsoft.com/office/drawing/2014/main" id="{7426A519-F85A-852A-C349-4A461C74D10D}"/>
              </a:ext>
            </a:extLst>
          </p:cNvPr>
          <p:cNvSpPr txBox="1"/>
          <p:nvPr/>
        </p:nvSpPr>
        <p:spPr>
          <a:xfrm>
            <a:off x="3719746" y="5196624"/>
            <a:ext cx="4752508" cy="446276"/>
          </a:xfrm>
          <a:prstGeom prst="rect">
            <a:avLst/>
          </a:prstGeom>
          <a:noFill/>
        </p:spPr>
        <p:txBody>
          <a:bodyPr wrap="square" rtlCol="0">
            <a:spAutoFit/>
          </a:bodyPr>
          <a:lstStyle/>
          <a:p>
            <a:r>
              <a:rPr lang="en-GB" sz="2300" dirty="0"/>
              <a:t>Share your thoughts with the room</a:t>
            </a:r>
          </a:p>
        </p:txBody>
      </p:sp>
    </p:spTree>
    <p:extLst>
      <p:ext uri="{BB962C8B-B14F-4D97-AF65-F5344CB8AC3E}">
        <p14:creationId xmlns:p14="http://schemas.microsoft.com/office/powerpoint/2010/main" val="353705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761A8C-F10F-43D5-A375-2F66D917B9FC}"/>
              </a:ext>
            </a:extLst>
          </p:cNvPr>
          <p:cNvSpPr txBox="1"/>
          <p:nvPr/>
        </p:nvSpPr>
        <p:spPr>
          <a:xfrm>
            <a:off x="457764" y="1327279"/>
            <a:ext cx="11348156" cy="4385816"/>
          </a:xfrm>
          <a:prstGeom prst="rect">
            <a:avLst/>
          </a:prstGeom>
          <a:noFill/>
        </p:spPr>
        <p:txBody>
          <a:bodyPr wrap="square" rtlCol="0">
            <a:spAutoFit/>
          </a:bodyPr>
          <a:lstStyle/>
          <a:p>
            <a:pPr marL="342900" indent="-342900">
              <a:buClr>
                <a:schemeClr val="accent3"/>
              </a:buClr>
              <a:buFont typeface="Wingdings" panose="05000000000000000000" pitchFamily="2" charset="2"/>
              <a:buChar char="§"/>
            </a:pPr>
            <a:r>
              <a:rPr lang="en-GB" sz="2400" dirty="0"/>
              <a:t>We explored the emotional responses instructors experience through the giving and receiving of assessment feedback</a:t>
            </a:r>
          </a:p>
          <a:p>
            <a:pPr marL="342900" indent="-342900">
              <a:buClr>
                <a:schemeClr val="accent3"/>
              </a:buClr>
              <a:buFont typeface="Wingdings" panose="05000000000000000000" pitchFamily="2" charset="2"/>
              <a:buChar char="§"/>
            </a:pPr>
            <a:endParaRPr lang="en-US" sz="2500" dirty="0">
              <a:cs typeface="Arial" panose="020B0604020202020204" pitchFamily="34" charset="0"/>
            </a:endParaRPr>
          </a:p>
          <a:p>
            <a:pPr marL="342900" indent="-342900">
              <a:buClr>
                <a:schemeClr val="accent3"/>
              </a:buClr>
              <a:buFont typeface="Wingdings" panose="05000000000000000000" pitchFamily="2" charset="2"/>
              <a:buChar char="§"/>
            </a:pPr>
            <a:r>
              <a:rPr lang="en-US" sz="2400" dirty="0"/>
              <a:t>We examined whether the instructors attempted to manage dialogic feed-forward encounters to help shape the emotions experienced by themselves and their students </a:t>
            </a:r>
          </a:p>
          <a:p>
            <a:pPr marL="342900" indent="-342900">
              <a:buClr>
                <a:schemeClr val="accent3"/>
              </a:buClr>
              <a:buFont typeface="Wingdings" panose="05000000000000000000" pitchFamily="2" charset="2"/>
              <a:buChar char="§"/>
            </a:pPr>
            <a:endParaRPr lang="en-US" sz="4000" dirty="0"/>
          </a:p>
          <a:p>
            <a:pPr>
              <a:buClr>
                <a:schemeClr val="accent3"/>
              </a:buClr>
            </a:pPr>
            <a:r>
              <a:rPr lang="en-US" sz="2400" dirty="0"/>
              <a:t>   </a:t>
            </a:r>
            <a:r>
              <a:rPr lang="en-US" sz="2300" dirty="0"/>
              <a:t>- Instructor:   the academic staff member responsible for coordinating and teaching 			 students in a particular unit </a:t>
            </a:r>
          </a:p>
          <a:p>
            <a:pPr>
              <a:buClr>
                <a:schemeClr val="accent3"/>
              </a:buClr>
            </a:pPr>
            <a:endParaRPr lang="en-US" sz="2500" dirty="0"/>
          </a:p>
          <a:p>
            <a:pPr>
              <a:buClr>
                <a:schemeClr val="accent3"/>
              </a:buClr>
            </a:pPr>
            <a:r>
              <a:rPr lang="en-US" sz="2300" dirty="0"/>
              <a:t>   - Dialogic feed-forward:   an interactive exchange about the quality of student work</a:t>
            </a:r>
            <a:endParaRPr lang="en-US" sz="23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BE9A42A-2310-46C5-9F65-FF0962C9A030}"/>
              </a:ext>
            </a:extLst>
          </p:cNvPr>
          <p:cNvSpPr/>
          <p:nvPr/>
        </p:nvSpPr>
        <p:spPr>
          <a:xfrm>
            <a:off x="457764" y="438889"/>
            <a:ext cx="8260595" cy="538609"/>
          </a:xfrm>
          <a:prstGeom prst="rect">
            <a:avLst/>
          </a:prstGeom>
        </p:spPr>
        <p:txBody>
          <a:bodyPr wrap="none">
            <a:spAutoFit/>
          </a:bodyPr>
          <a:lstStyle/>
          <a:p>
            <a:r>
              <a:rPr lang="en-US" sz="2900" b="1" dirty="0">
                <a:solidFill>
                  <a:srgbClr val="488ECB"/>
                </a:solidFill>
                <a:ea typeface="Tahoma" panose="020B0604030504040204" pitchFamily="34" charset="0"/>
                <a:cs typeface="Tahoma" panose="020B0604030504040204" pitchFamily="34" charset="0"/>
              </a:rPr>
              <a:t>Our recent research – emotions and feedback</a:t>
            </a:r>
          </a:p>
        </p:txBody>
      </p:sp>
      <p:sp>
        <p:nvSpPr>
          <p:cNvPr id="3" name="TextBox 2">
            <a:extLst>
              <a:ext uri="{FF2B5EF4-FFF2-40B4-BE49-F238E27FC236}">
                <a16:creationId xmlns:a16="http://schemas.microsoft.com/office/drawing/2014/main" id="{B1945D80-789D-6B6A-3343-AFDA40337B35}"/>
              </a:ext>
            </a:extLst>
          </p:cNvPr>
          <p:cNvSpPr txBox="1"/>
          <p:nvPr/>
        </p:nvSpPr>
        <p:spPr>
          <a:xfrm>
            <a:off x="7401827" y="6435151"/>
            <a:ext cx="3869350" cy="338554"/>
          </a:xfrm>
          <a:prstGeom prst="rect">
            <a:avLst/>
          </a:prstGeom>
          <a:noFill/>
        </p:spPr>
        <p:txBody>
          <a:bodyPr wrap="square" rtlCol="0">
            <a:spAutoFit/>
          </a:bodyPr>
          <a:lstStyle/>
          <a:p>
            <a:r>
              <a:rPr lang="en-US" sz="1600" dirty="0">
                <a:solidFill>
                  <a:schemeClr val="bg1"/>
                </a:solidFill>
                <a:hlinkClick r:id="rId3">
                  <a:extLst>
                    <a:ext uri="{A12FA001-AC4F-418D-AE19-62706E023703}">
                      <ahyp:hlinkClr xmlns:ahyp="http://schemas.microsoft.com/office/drawing/2018/hyperlinkcolor" val="tx"/>
                    </a:ext>
                  </a:extLst>
                </a:hlinkClick>
              </a:rPr>
              <a:t>Teaching &amp; Learning Inquiry (2023) 11</a:t>
            </a:r>
            <a:endParaRPr lang="en-GB" sz="1600" dirty="0">
              <a:solidFill>
                <a:schemeClr val="bg1"/>
              </a:solidFill>
            </a:endParaRPr>
          </a:p>
        </p:txBody>
      </p:sp>
    </p:spTree>
    <p:extLst>
      <p:ext uri="{BB962C8B-B14F-4D97-AF65-F5344CB8AC3E}">
        <p14:creationId xmlns:p14="http://schemas.microsoft.com/office/powerpoint/2010/main" val="406930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761A8C-F10F-43D5-A375-2F66D917B9FC}"/>
              </a:ext>
            </a:extLst>
          </p:cNvPr>
          <p:cNvSpPr txBox="1"/>
          <p:nvPr/>
        </p:nvSpPr>
        <p:spPr>
          <a:xfrm>
            <a:off x="457764" y="1174879"/>
            <a:ext cx="11459916" cy="1200329"/>
          </a:xfrm>
          <a:prstGeom prst="rect">
            <a:avLst/>
          </a:prstGeom>
          <a:noFill/>
        </p:spPr>
        <p:txBody>
          <a:bodyPr wrap="square" rtlCol="0">
            <a:spAutoFit/>
          </a:bodyPr>
          <a:lstStyle/>
          <a:p>
            <a:pPr marL="342900" indent="-342900">
              <a:buClr>
                <a:schemeClr val="accent3"/>
              </a:buClr>
              <a:buFont typeface="Wingdings" panose="05000000000000000000" pitchFamily="2" charset="2"/>
              <a:buChar char="§"/>
            </a:pPr>
            <a:r>
              <a:rPr lang="en-GB" sz="2400" dirty="0"/>
              <a:t>Qualitative data collection with instructors from three universities who had administered a dialogic feed-forward intervention over 2019-20 academic year </a:t>
            </a:r>
          </a:p>
          <a:p>
            <a:pPr marL="342900" indent="-342900">
              <a:buClr>
                <a:schemeClr val="accent3"/>
              </a:buClr>
              <a:buFont typeface="Wingdings" panose="05000000000000000000" pitchFamily="2" charset="2"/>
              <a:buChar char="§"/>
            </a:pPr>
            <a:endParaRPr lang="en-US" sz="2400" dirty="0">
              <a:cs typeface="Arial" panose="020B0604020202020204" pitchFamily="34" charset="0"/>
            </a:endParaRPr>
          </a:p>
        </p:txBody>
      </p:sp>
      <p:sp>
        <p:nvSpPr>
          <p:cNvPr id="2" name="Rectangle 1">
            <a:extLst>
              <a:ext uri="{FF2B5EF4-FFF2-40B4-BE49-F238E27FC236}">
                <a16:creationId xmlns:a16="http://schemas.microsoft.com/office/drawing/2014/main" id="{7BE9A42A-2310-46C5-9F65-FF0962C9A030}"/>
              </a:ext>
            </a:extLst>
          </p:cNvPr>
          <p:cNvSpPr/>
          <p:nvPr/>
        </p:nvSpPr>
        <p:spPr>
          <a:xfrm>
            <a:off x="569524" y="413125"/>
            <a:ext cx="1713931" cy="538609"/>
          </a:xfrm>
          <a:prstGeom prst="rect">
            <a:avLst/>
          </a:prstGeom>
        </p:spPr>
        <p:txBody>
          <a:bodyPr wrap="none">
            <a:spAutoFit/>
          </a:bodyPr>
          <a:lstStyle/>
          <a:p>
            <a:r>
              <a:rPr lang="en-US" sz="2900" b="1" dirty="0">
                <a:solidFill>
                  <a:srgbClr val="488ECB"/>
                </a:solidFill>
                <a:ea typeface="Tahoma" panose="020B0604030504040204" pitchFamily="34" charset="0"/>
                <a:cs typeface="Tahoma" panose="020B0604030504040204" pitchFamily="34" charset="0"/>
              </a:rPr>
              <a:t>Methods</a:t>
            </a:r>
          </a:p>
        </p:txBody>
      </p:sp>
      <p:pic>
        <p:nvPicPr>
          <p:cNvPr id="4" name="Picture 3">
            <a:extLst>
              <a:ext uri="{FF2B5EF4-FFF2-40B4-BE49-F238E27FC236}">
                <a16:creationId xmlns:a16="http://schemas.microsoft.com/office/drawing/2014/main" id="{D42333ED-EBC8-43F9-A0C2-68F823580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655" y="2296160"/>
            <a:ext cx="8932689" cy="3688079"/>
          </a:xfrm>
          <a:prstGeom prst="rect">
            <a:avLst/>
          </a:prstGeom>
        </p:spPr>
      </p:pic>
    </p:spTree>
    <p:extLst>
      <p:ext uri="{BB962C8B-B14F-4D97-AF65-F5344CB8AC3E}">
        <p14:creationId xmlns:p14="http://schemas.microsoft.com/office/powerpoint/2010/main" val="346783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761A8C-F10F-43D5-A375-2F66D917B9FC}"/>
              </a:ext>
            </a:extLst>
          </p:cNvPr>
          <p:cNvSpPr txBox="1"/>
          <p:nvPr/>
        </p:nvSpPr>
        <p:spPr>
          <a:xfrm>
            <a:off x="366042" y="920879"/>
            <a:ext cx="11459916" cy="5016758"/>
          </a:xfrm>
          <a:prstGeom prst="rect">
            <a:avLst/>
          </a:prstGeom>
          <a:noFill/>
        </p:spPr>
        <p:txBody>
          <a:bodyPr wrap="square" rtlCol="0">
            <a:spAutoFit/>
          </a:bodyPr>
          <a:lstStyle/>
          <a:p>
            <a:pPr marL="342900" indent="-342900">
              <a:buClr>
                <a:schemeClr val="accent3"/>
              </a:buClr>
              <a:buFont typeface="Wingdings" panose="05000000000000000000" pitchFamily="2" charset="2"/>
              <a:buChar char="§"/>
            </a:pPr>
            <a:r>
              <a:rPr lang="en-GB" sz="2400" dirty="0"/>
              <a:t>Individual semi-structured interviews conducted online by a member of the research team who had not undertaken a dialogic intervention</a:t>
            </a:r>
          </a:p>
          <a:p>
            <a:pPr marL="342900" indent="-342900">
              <a:buClr>
                <a:schemeClr val="accent3"/>
              </a:buClr>
              <a:buFont typeface="Wingdings" panose="05000000000000000000" pitchFamily="2" charset="2"/>
              <a:buChar char="§"/>
            </a:pPr>
            <a:endParaRPr lang="en-GB" sz="2600" dirty="0"/>
          </a:p>
          <a:p>
            <a:pPr marL="342900" indent="-342900">
              <a:buClr>
                <a:schemeClr val="accent3"/>
              </a:buClr>
              <a:buFont typeface="Wingdings" panose="05000000000000000000" pitchFamily="2" charset="2"/>
              <a:buChar char="§"/>
            </a:pPr>
            <a:r>
              <a:rPr lang="en-GB" sz="2400" dirty="0"/>
              <a:t>Each instructor questioned about the emotions encountered with respect to summative written feedback and their dialogic feed-forward intervention</a:t>
            </a:r>
          </a:p>
          <a:p>
            <a:pPr marL="342900" indent="-342900">
              <a:buClr>
                <a:schemeClr val="accent3"/>
              </a:buClr>
              <a:buFont typeface="Wingdings" panose="05000000000000000000" pitchFamily="2" charset="2"/>
              <a:buChar char="§"/>
            </a:pPr>
            <a:endParaRPr lang="en-GB" sz="2600" dirty="0"/>
          </a:p>
          <a:p>
            <a:pPr marL="342900" indent="-342900">
              <a:buClr>
                <a:schemeClr val="accent3"/>
              </a:buClr>
              <a:buFont typeface="Wingdings" panose="05000000000000000000" pitchFamily="2" charset="2"/>
              <a:buChar char="§"/>
            </a:pPr>
            <a:r>
              <a:rPr lang="en-GB" sz="2400" dirty="0"/>
              <a:t>Interviews were recorded and transcribed verbatim - 26,000 words </a:t>
            </a:r>
          </a:p>
          <a:p>
            <a:pPr marL="342900" indent="-342900">
              <a:buClr>
                <a:schemeClr val="accent3"/>
              </a:buClr>
              <a:buFont typeface="Wingdings" panose="05000000000000000000" pitchFamily="2" charset="2"/>
              <a:buChar char="§"/>
            </a:pPr>
            <a:endParaRPr lang="en-GB" sz="2600" dirty="0"/>
          </a:p>
          <a:p>
            <a:pPr marL="342900" indent="-342900">
              <a:buClr>
                <a:schemeClr val="accent3"/>
              </a:buClr>
              <a:buFont typeface="Wingdings" panose="05000000000000000000" pitchFamily="2" charset="2"/>
              <a:buChar char="§"/>
            </a:pPr>
            <a:r>
              <a:rPr lang="en-GB" sz="2400" dirty="0"/>
              <a:t>Transcripts were manually coded and analysed inductively using thematic analysis</a:t>
            </a:r>
          </a:p>
          <a:p>
            <a:pPr marL="342900" indent="-342900">
              <a:buClr>
                <a:schemeClr val="accent3"/>
              </a:buClr>
              <a:buFont typeface="Wingdings" panose="05000000000000000000" pitchFamily="2" charset="2"/>
              <a:buChar char="§"/>
            </a:pPr>
            <a:endParaRPr lang="en-GB" sz="2600" dirty="0"/>
          </a:p>
          <a:p>
            <a:pPr marL="342900" indent="-342900">
              <a:buClr>
                <a:schemeClr val="accent3"/>
              </a:buClr>
              <a:buFont typeface="Wingdings" panose="05000000000000000000" pitchFamily="2" charset="2"/>
              <a:buChar char="§"/>
            </a:pPr>
            <a:r>
              <a:rPr lang="en-GB" sz="2400" dirty="0"/>
              <a:t>Core themes were identified, discussed and synthesized into final themes post-coding </a:t>
            </a:r>
          </a:p>
        </p:txBody>
      </p:sp>
    </p:spTree>
    <p:extLst>
      <p:ext uri="{BB962C8B-B14F-4D97-AF65-F5344CB8AC3E}">
        <p14:creationId xmlns:p14="http://schemas.microsoft.com/office/powerpoint/2010/main" val="115043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5CBB24-3068-44DF-AE6A-0CCBFCBFE54B}"/>
              </a:ext>
            </a:extLst>
          </p:cNvPr>
          <p:cNvSpPr txBox="1"/>
          <p:nvPr/>
        </p:nvSpPr>
        <p:spPr>
          <a:xfrm>
            <a:off x="355812" y="911706"/>
            <a:ext cx="11329369" cy="5386090"/>
          </a:xfrm>
          <a:prstGeom prst="rect">
            <a:avLst/>
          </a:prstGeom>
          <a:noFill/>
        </p:spPr>
        <p:txBody>
          <a:bodyPr wrap="square" rtlCol="0">
            <a:spAutoFit/>
          </a:bodyPr>
          <a:lstStyle/>
          <a:p>
            <a:r>
              <a:rPr lang="en-US" sz="2400" dirty="0"/>
              <a:t>Five key themes:</a:t>
            </a:r>
          </a:p>
          <a:p>
            <a:endParaRPr lang="en-US" sz="1200" dirty="0"/>
          </a:p>
          <a:p>
            <a:pPr marL="342900" indent="-342900">
              <a:buAutoNum type="arabicPeriod"/>
            </a:pPr>
            <a:r>
              <a:rPr lang="en-US" sz="2400" dirty="0"/>
              <a:t>Summative written feedback aroused largely </a:t>
            </a:r>
            <a:r>
              <a:rPr lang="en-US" sz="2400" b="1" i="1" dirty="0"/>
              <a:t>negative emotions </a:t>
            </a:r>
            <a:r>
              <a:rPr lang="en-US" sz="2400" dirty="0"/>
              <a:t>in instructors because they felt </a:t>
            </a:r>
            <a:r>
              <a:rPr lang="en-US" sz="2400" b="1" i="1" dirty="0"/>
              <a:t>distanced</a:t>
            </a:r>
            <a:r>
              <a:rPr lang="en-US" sz="2400" dirty="0"/>
              <a:t> from their students </a:t>
            </a:r>
          </a:p>
          <a:p>
            <a:pPr marL="342900" indent="-342900">
              <a:buAutoNum type="arabicPeriod"/>
            </a:pPr>
            <a:endParaRPr lang="en-US" sz="2100" dirty="0"/>
          </a:p>
          <a:p>
            <a:pPr marL="342900" indent="-342900">
              <a:buAutoNum type="arabicPeriod"/>
            </a:pPr>
            <a:r>
              <a:rPr lang="en-US" sz="2400" dirty="0"/>
              <a:t>Instructors experienced a </a:t>
            </a:r>
            <a:r>
              <a:rPr lang="en-US" sz="2400" b="1" i="1" dirty="0"/>
              <a:t>broad range of emotions </a:t>
            </a:r>
            <a:r>
              <a:rPr lang="en-US" sz="2400" dirty="0"/>
              <a:t>related to dialogic feed-forward encounters, emerging from their </a:t>
            </a:r>
            <a:r>
              <a:rPr lang="en-US" sz="2400" b="1" i="1" dirty="0"/>
              <a:t>proximity</a:t>
            </a:r>
            <a:r>
              <a:rPr lang="en-US" sz="2400" dirty="0"/>
              <a:t> to students </a:t>
            </a:r>
          </a:p>
          <a:p>
            <a:pPr marL="342900" indent="-342900">
              <a:buAutoNum type="arabicPeriod"/>
            </a:pPr>
            <a:endParaRPr lang="en-US" sz="2100" dirty="0"/>
          </a:p>
          <a:p>
            <a:pPr marL="342900" indent="-342900">
              <a:buAutoNum type="arabicPeriod"/>
            </a:pPr>
            <a:r>
              <a:rPr lang="en-US" sz="2400" dirty="0"/>
              <a:t>Dialogic feed-forward, as an affective encounter, was </a:t>
            </a:r>
            <a:r>
              <a:rPr lang="en-US" sz="2400" b="1" i="1" dirty="0"/>
              <a:t>emotionally challenging </a:t>
            </a:r>
            <a:r>
              <a:rPr lang="en-US" sz="2400" dirty="0"/>
              <a:t>for instructors</a:t>
            </a:r>
          </a:p>
          <a:p>
            <a:pPr marL="342900" indent="-342900">
              <a:buAutoNum type="arabicPeriod"/>
            </a:pPr>
            <a:endParaRPr lang="en-US" sz="2100" dirty="0"/>
          </a:p>
          <a:p>
            <a:pPr marL="342900" indent="-342900">
              <a:buAutoNum type="arabicPeriod"/>
            </a:pPr>
            <a:r>
              <a:rPr lang="en-US" sz="2400" dirty="0"/>
              <a:t>Dialogic feed-forward built </a:t>
            </a:r>
            <a:r>
              <a:rPr lang="en-US" sz="2400" b="1" i="1" dirty="0"/>
              <a:t>strong learning relationships </a:t>
            </a:r>
            <a:r>
              <a:rPr lang="en-US" sz="2400" dirty="0"/>
              <a:t>between students and instructors, strengthening students’ </a:t>
            </a:r>
            <a:r>
              <a:rPr lang="en-US" sz="2400" b="1" i="1" dirty="0"/>
              <a:t>sense of belonging</a:t>
            </a:r>
          </a:p>
          <a:p>
            <a:pPr marL="342900" indent="-342900">
              <a:buAutoNum type="arabicPeriod"/>
            </a:pPr>
            <a:endParaRPr lang="en-US" sz="2100" dirty="0"/>
          </a:p>
          <a:p>
            <a:pPr marL="342900" indent="-342900">
              <a:buAutoNum type="arabicPeriod"/>
            </a:pPr>
            <a:r>
              <a:rPr lang="en-US" sz="2400" dirty="0"/>
              <a:t>Dialogic feed-forward was </a:t>
            </a:r>
            <a:r>
              <a:rPr lang="en-US" sz="2400" b="1" i="1" dirty="0"/>
              <a:t>transformational</a:t>
            </a:r>
            <a:r>
              <a:rPr lang="en-US" sz="2400" dirty="0"/>
              <a:t> for instructors as educators</a:t>
            </a:r>
            <a:endParaRPr lang="en-GB" sz="2400" dirty="0"/>
          </a:p>
        </p:txBody>
      </p:sp>
      <p:sp>
        <p:nvSpPr>
          <p:cNvPr id="6" name="Rectangle 5">
            <a:extLst>
              <a:ext uri="{FF2B5EF4-FFF2-40B4-BE49-F238E27FC236}">
                <a16:creationId xmlns:a16="http://schemas.microsoft.com/office/drawing/2014/main" id="{548FAB48-A131-42E8-9DAF-CF5D675C2131}"/>
              </a:ext>
            </a:extLst>
          </p:cNvPr>
          <p:cNvSpPr/>
          <p:nvPr/>
        </p:nvSpPr>
        <p:spPr>
          <a:xfrm>
            <a:off x="355812" y="260419"/>
            <a:ext cx="3983783" cy="538609"/>
          </a:xfrm>
          <a:prstGeom prst="rect">
            <a:avLst/>
          </a:prstGeom>
        </p:spPr>
        <p:txBody>
          <a:bodyPr wrap="none">
            <a:spAutoFit/>
          </a:bodyPr>
          <a:lstStyle/>
          <a:p>
            <a:r>
              <a:rPr lang="en-US" sz="2900" b="1" dirty="0">
                <a:solidFill>
                  <a:srgbClr val="488ECB"/>
                </a:solidFill>
                <a:ea typeface="Tahoma" panose="020B0604030504040204" pitchFamily="34" charset="0"/>
                <a:cs typeface="Tahoma" panose="020B0604030504040204" pitchFamily="34" charset="0"/>
              </a:rPr>
              <a:t>Summary of findings</a:t>
            </a:r>
          </a:p>
        </p:txBody>
      </p:sp>
    </p:spTree>
    <p:extLst>
      <p:ext uri="{BB962C8B-B14F-4D97-AF65-F5344CB8AC3E}">
        <p14:creationId xmlns:p14="http://schemas.microsoft.com/office/powerpoint/2010/main" val="198315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C63DA98A-0E6E-4B34-BADA-14C5B7D2DEC5}"/>
              </a:ext>
            </a:extLst>
          </p:cNvPr>
          <p:cNvSpPr/>
          <p:nvPr/>
        </p:nvSpPr>
        <p:spPr>
          <a:xfrm>
            <a:off x="5486400" y="3698240"/>
            <a:ext cx="6318025" cy="21336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 name="Text Placeholder 2">
            <a:extLst>
              <a:ext uri="{FF2B5EF4-FFF2-40B4-BE49-F238E27FC236}">
                <a16:creationId xmlns:a16="http://schemas.microsoft.com/office/drawing/2014/main" id="{07C17548-BBE0-46F8-A337-A1145DC279DC}"/>
              </a:ext>
            </a:extLst>
          </p:cNvPr>
          <p:cNvSpPr txBox="1">
            <a:spLocks/>
          </p:cNvSpPr>
          <p:nvPr/>
        </p:nvSpPr>
        <p:spPr>
          <a:xfrm>
            <a:off x="510993" y="441992"/>
            <a:ext cx="11035036" cy="636059"/>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 Negative emotions related to delivery of summative written feedback</a:t>
            </a:r>
            <a:endParaRPr lang="en-GB" sz="2500" dirty="0"/>
          </a:p>
        </p:txBody>
      </p:sp>
      <p:sp>
        <p:nvSpPr>
          <p:cNvPr id="6" name="Thought Bubble: Cloud 5">
            <a:extLst>
              <a:ext uri="{FF2B5EF4-FFF2-40B4-BE49-F238E27FC236}">
                <a16:creationId xmlns:a16="http://schemas.microsoft.com/office/drawing/2014/main" id="{5EC781CB-1AAA-44FD-ABF0-73FBD07B215F}"/>
              </a:ext>
            </a:extLst>
          </p:cNvPr>
          <p:cNvSpPr/>
          <p:nvPr/>
        </p:nvSpPr>
        <p:spPr>
          <a:xfrm>
            <a:off x="387574" y="1320744"/>
            <a:ext cx="7415305" cy="2611176"/>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83DBE642-E001-4520-825E-7C517658B932}"/>
              </a:ext>
            </a:extLst>
          </p:cNvPr>
          <p:cNvSpPr txBox="1"/>
          <p:nvPr/>
        </p:nvSpPr>
        <p:spPr>
          <a:xfrm>
            <a:off x="1244518" y="1731701"/>
            <a:ext cx="5777708" cy="1754326"/>
          </a:xfrm>
          <a:prstGeom prst="rect">
            <a:avLst/>
          </a:prstGeom>
          <a:noFill/>
        </p:spPr>
        <p:txBody>
          <a:bodyPr wrap="square" rtlCol="0">
            <a:spAutoFit/>
          </a:bodyPr>
          <a:lstStyle/>
          <a:p>
            <a:pPr algn="ctr"/>
            <a:r>
              <a:rPr lang="en-US" dirty="0"/>
              <a:t>My biggest feeling was </a:t>
            </a:r>
            <a:r>
              <a:rPr lang="en-US" b="1" i="1" dirty="0"/>
              <a:t>frustration</a:t>
            </a:r>
            <a:r>
              <a:rPr lang="en-US" dirty="0"/>
              <a:t> because I was writing so much ... thinking “this is so good for the students, I’ve taken such care.” Then I would think “but </a:t>
            </a:r>
            <a:r>
              <a:rPr lang="en-US" b="1" i="1" dirty="0"/>
              <a:t>I’m not going to know what happens</a:t>
            </a:r>
            <a:r>
              <a:rPr lang="en-US" dirty="0"/>
              <a:t>.” It’s like a </a:t>
            </a:r>
            <a:r>
              <a:rPr lang="en-US" b="1" i="1" dirty="0"/>
              <a:t>fracture exists </a:t>
            </a:r>
            <a:r>
              <a:rPr lang="en-US" dirty="0"/>
              <a:t>between me giving [feedback] and </a:t>
            </a:r>
          </a:p>
          <a:p>
            <a:pPr algn="ctr"/>
            <a:r>
              <a:rPr lang="en-US" dirty="0"/>
              <a:t>the students receiving it </a:t>
            </a:r>
            <a:endParaRPr lang="en-GB" sz="2400" i="1" dirty="0"/>
          </a:p>
        </p:txBody>
      </p:sp>
      <p:sp>
        <p:nvSpPr>
          <p:cNvPr id="7" name="Rectangle 6">
            <a:extLst>
              <a:ext uri="{FF2B5EF4-FFF2-40B4-BE49-F238E27FC236}">
                <a16:creationId xmlns:a16="http://schemas.microsoft.com/office/drawing/2014/main" id="{8F88218A-235A-4D63-9D9E-241E1950CD31}"/>
              </a:ext>
            </a:extLst>
          </p:cNvPr>
          <p:cNvSpPr/>
          <p:nvPr/>
        </p:nvSpPr>
        <p:spPr>
          <a:xfrm>
            <a:off x="6137407" y="4102067"/>
            <a:ext cx="4999449" cy="1200329"/>
          </a:xfrm>
          <a:prstGeom prst="rect">
            <a:avLst/>
          </a:prstGeom>
        </p:spPr>
        <p:txBody>
          <a:bodyPr wrap="square">
            <a:spAutoFit/>
          </a:bodyPr>
          <a:lstStyle/>
          <a:p>
            <a:pPr algn="ctr"/>
            <a:r>
              <a:rPr lang="en-US" dirty="0">
                <a:solidFill>
                  <a:srgbClr val="000000"/>
                </a:solidFill>
              </a:rPr>
              <a:t>With </a:t>
            </a:r>
            <a:r>
              <a:rPr lang="en-US" b="1" i="1" dirty="0">
                <a:solidFill>
                  <a:srgbClr val="000000"/>
                </a:solidFill>
              </a:rPr>
              <a:t>written feedback</a:t>
            </a:r>
            <a:r>
              <a:rPr lang="en-US" dirty="0">
                <a:solidFill>
                  <a:srgbClr val="000000"/>
                </a:solidFill>
              </a:rPr>
              <a:t>, I just give it to the students. If I make them happy, sad, angry, hurt, I never see it, so it </a:t>
            </a:r>
            <a:r>
              <a:rPr lang="en-US" b="1" i="1" dirty="0">
                <a:solidFill>
                  <a:srgbClr val="000000"/>
                </a:solidFill>
              </a:rPr>
              <a:t>never has </a:t>
            </a:r>
          </a:p>
          <a:p>
            <a:pPr algn="ctr"/>
            <a:r>
              <a:rPr lang="en-US" b="1" i="1" dirty="0">
                <a:solidFill>
                  <a:srgbClr val="000000"/>
                </a:solidFill>
              </a:rPr>
              <a:t>any impact </a:t>
            </a:r>
            <a:r>
              <a:rPr lang="en-US" dirty="0">
                <a:solidFill>
                  <a:srgbClr val="000000"/>
                </a:solidFill>
              </a:rPr>
              <a:t>on me </a:t>
            </a:r>
            <a:endParaRPr lang="en-GB" dirty="0"/>
          </a:p>
        </p:txBody>
      </p:sp>
    </p:spTree>
    <p:extLst>
      <p:ext uri="{BB962C8B-B14F-4D97-AF65-F5344CB8AC3E}">
        <p14:creationId xmlns:p14="http://schemas.microsoft.com/office/powerpoint/2010/main" val="3934372907"/>
      </p:ext>
    </p:extLst>
  </p:cSld>
  <p:clrMapOvr>
    <a:masterClrMapping/>
  </p:clrMapOvr>
</p:sld>
</file>

<file path=ppt/theme/theme1.xml><?xml version="1.0" encoding="utf-8"?>
<a:theme xmlns:a="http://schemas.openxmlformats.org/drawingml/2006/main" name="1_Office Theme">
  <a:themeElements>
    <a:clrScheme name="UOG 2019 v2">
      <a:dk1>
        <a:sysClr val="windowText" lastClr="000000"/>
      </a:dk1>
      <a:lt1>
        <a:sysClr val="window" lastClr="FFFFFF"/>
      </a:lt1>
      <a:dk2>
        <a:srgbClr val="353637"/>
      </a:dk2>
      <a:lt2>
        <a:srgbClr val="FFFFFF"/>
      </a:lt2>
      <a:accent1>
        <a:srgbClr val="188178"/>
      </a:accent1>
      <a:accent2>
        <a:srgbClr val="DE655E"/>
      </a:accent2>
      <a:accent3>
        <a:srgbClr val="488ECB"/>
      </a:accent3>
      <a:accent4>
        <a:srgbClr val="FFED00"/>
      </a:accent4>
      <a:accent5>
        <a:srgbClr val="FAA719"/>
      </a:accent5>
      <a:accent6>
        <a:srgbClr val="F1F2F3"/>
      </a:accent6>
      <a:hlink>
        <a:srgbClr val="353637"/>
      </a:hlink>
      <a:folHlink>
        <a:srgbClr val="A5A2A2"/>
      </a:folHlink>
    </a:clrScheme>
    <a:fontScheme name="UoG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043_UOG7420_PPT template_v2" id="{541353D1-C1F9-43E2-A021-FE558566DAF0}" vid="{32786641-79CC-4D37-A0A0-4391AA294CA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15EFE99108843B62A22FDFBEA389A" ma:contentTypeVersion="8" ma:contentTypeDescription="Create a new document." ma:contentTypeScope="" ma:versionID="96ea3440a7facb05a86ab6bc995907bb">
  <xsd:schema xmlns:xsd="http://www.w3.org/2001/XMLSchema" xmlns:xs="http://www.w3.org/2001/XMLSchema" xmlns:p="http://schemas.microsoft.com/office/2006/metadata/properties" xmlns:ns1="http://schemas.microsoft.com/sharepoint/v3" xmlns:ns2="9296bcf7-f7b2-4004-b6a3-d27e747f2bab" xmlns:ns3="32319619-2aa1-4920-b0c9-e0628ec94f45" xmlns:ns4="88844f9e-9b18-47bf-9b8b-959248243ec6" targetNamespace="http://schemas.microsoft.com/office/2006/metadata/properties" ma:root="true" ma:fieldsID="9c89a9573069461f9765d584da49a382" ns1:_="" ns2:_="" ns3:_="" ns4:_="">
    <xsd:import namespace="http://schemas.microsoft.com/sharepoint/v3"/>
    <xsd:import namespace="9296bcf7-f7b2-4004-b6a3-d27e747f2bab"/>
    <xsd:import namespace="32319619-2aa1-4920-b0c9-e0628ec94f45"/>
    <xsd:import namespace="88844f9e-9b18-47bf-9b8b-959248243ec6"/>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96bcf7-f7b2-4004-b6a3-d27e747f2ba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319619-2aa1-4920-b0c9-e0628ec94f4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844f9e-9b18-47bf-9b8b-959248243ec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296bcf7-f7b2-4004-b6a3-d27e747f2bab">TAFXHH6S76DC-377918173-22</_dlc_DocId>
    <_dlc_DocIdUrl xmlns="9296bcf7-f7b2-4004-b6a3-d27e747f2bab">
      <Url>https://connectglosac.sharepoint.com/sites/staffnet/cmsr/_layouts/15/DocIdRedir.aspx?ID=TAFXHH6S76DC-377918173-22</Url>
      <Description>TAFXHH6S76DC-377918173-22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33210C-7541-480C-A0D2-DA498BC59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96bcf7-f7b2-4004-b6a3-d27e747f2bab"/>
    <ds:schemaRef ds:uri="32319619-2aa1-4920-b0c9-e0628ec94f45"/>
    <ds:schemaRef ds:uri="88844f9e-9b18-47bf-9b8b-959248243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1A8D7-B1D2-4C5D-885D-77A2FA7C9CD7}">
  <ds:schemaRefs>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9296bcf7-f7b2-4004-b6a3-d27e747f2bab"/>
    <ds:schemaRef ds:uri="http://schemas.microsoft.com/office/2006/documentManagement/types"/>
    <ds:schemaRef ds:uri="http://schemas.openxmlformats.org/package/2006/metadata/core-properties"/>
    <ds:schemaRef ds:uri="32319619-2aa1-4920-b0c9-e0628ec94f45"/>
    <ds:schemaRef ds:uri="88844f9e-9b18-47bf-9b8b-959248243ec6"/>
    <ds:schemaRef ds:uri="http://schemas.microsoft.com/sharepoint/v3"/>
    <ds:schemaRef ds:uri="http://purl.org/dc/elements/1.1/"/>
  </ds:schemaRefs>
</ds:datastoreItem>
</file>

<file path=customXml/itemProps3.xml><?xml version="1.0" encoding="utf-8"?>
<ds:datastoreItem xmlns:ds="http://schemas.openxmlformats.org/officeDocument/2006/customXml" ds:itemID="{F62B9498-C747-47EE-AC30-952BEE2621B8}">
  <ds:schemaRefs>
    <ds:schemaRef ds:uri="http://schemas.microsoft.com/sharepoint/v3/contenttype/forms"/>
  </ds:schemaRefs>
</ds:datastoreItem>
</file>

<file path=customXml/itemProps4.xml><?xml version="1.0" encoding="utf-8"?>
<ds:datastoreItem xmlns:ds="http://schemas.openxmlformats.org/officeDocument/2006/customXml" ds:itemID="{FACB1DC2-9D7B-44AC-A535-6CC794E35FE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9274</TotalTime>
  <Words>3533</Words>
  <Application>Microsoft Office PowerPoint</Application>
  <PresentationFormat>Widescreen</PresentationFormat>
  <Paragraphs>250</Paragraphs>
  <Slides>20</Slides>
  <Notes>20</Notes>
  <HiddenSlides>1</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1_Office Theme</vt:lpstr>
      <vt:lpstr>Custom Design</vt:lpstr>
      <vt:lpstr>Assessment &amp; Feedback as Emotional Labour:  Managing Processes Productively in the Neoliberal Academy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Beth</dc:creator>
  <cp:lastModifiedBy>HILL, Jenny (Prof)</cp:lastModifiedBy>
  <cp:revision>1383</cp:revision>
  <cp:lastPrinted>2023-06-19T14:03:24Z</cp:lastPrinted>
  <dcterms:created xsi:type="dcterms:W3CDTF">2019-03-15T11:00:41Z</dcterms:created>
  <dcterms:modified xsi:type="dcterms:W3CDTF">2023-10-30T17:21:32Z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0x010100B8915EFE99108843B62A22FDFBEA389A</vt:lpwstr>
  </property>
  <property fmtid="{D5CDD505-2E9C-101B-9397-08002B2CF9AE}" pid="3" name="_dlc_DocIdItemGuid">
    <vt:lpwstr>86ddc6c5-15fd-4038-ade7-a0c48affb04f</vt:lpwstr>
  </property>
</Properties>
</file>