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13" r:id="rId2"/>
  </p:sldMasterIdLst>
  <p:notesMasterIdLst>
    <p:notesMasterId r:id="rId17"/>
  </p:notesMasterIdLst>
  <p:sldIdLst>
    <p:sldId id="274" r:id="rId3"/>
    <p:sldId id="293" r:id="rId4"/>
    <p:sldId id="308" r:id="rId5"/>
    <p:sldId id="291" r:id="rId6"/>
    <p:sldId id="295" r:id="rId7"/>
    <p:sldId id="300" r:id="rId8"/>
    <p:sldId id="301" r:id="rId9"/>
    <p:sldId id="287" r:id="rId10"/>
    <p:sldId id="286" r:id="rId11"/>
    <p:sldId id="303" r:id="rId12"/>
    <p:sldId id="304" r:id="rId13"/>
    <p:sldId id="289" r:id="rId14"/>
    <p:sldId id="306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/>
    <p:restoredTop sz="94714"/>
  </p:normalViewPr>
  <p:slideViewPr>
    <p:cSldViewPr snapToGrid="0" snapToObjects="1" showGuides="1">
      <p:cViewPr varScale="1">
        <p:scale>
          <a:sx n="86" d="100"/>
          <a:sy n="86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05DF-F2F0-4330-93FE-5367ECCEFCE2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C28C-6D3E-4A73-8C12-61FB813A6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0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40A-17BC-5046-984D-FD0C7CE052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40A-17BC-5046-984D-FD0C7CE05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40A-17BC-5046-984D-FD0C7CE05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40A-17BC-5046-984D-FD0C7CE052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40A-17BC-5046-984D-FD0C7CE052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940A-17BC-5046-984D-FD0C7CE05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7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C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467D2-F193-474C-9353-37BD6A87B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807617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0C46A-C1A8-0E45-935D-D7C89013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AB93F-6139-9B43-80B2-24A8613D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" y="1243752"/>
            <a:ext cx="688500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53ECB-4192-9E40-B591-84D9A7FF5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AA7B6-822B-8A4E-BD4F-0FE11346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29676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54A60-B202-314B-9472-E6A24FB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3801C-E283-9D4E-A275-9399A484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612264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F003E-53B9-1B4A-8AB7-ADA417159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ETH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DA65-B247-2F4F-9F07-94DE9D76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776647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7264-41E0-0A4A-ACCE-03EAC9873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5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420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1195674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H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F3E8A-2911-744F-86C5-2090C8B18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018824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4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6D85-DCF2-0244-8095-BB7D4D269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B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31F61-9392-CC41-BDA9-1F64E38F4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5638235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7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09C75-416B-9341-96A0-C5F153028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99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DEA70-DE33-5445-B529-454BFF8F9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4725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3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NF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D58E4-DAD5-CE44-9F04-57DB7AE52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1" y="1315464"/>
            <a:ext cx="555088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0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NF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4C2C1-0B11-234A-8CE6-55A23D584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1" y="1315464"/>
            <a:ext cx="5550882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0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EA053-BAC4-564C-B1E4-F92AF8E14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7" y="1416308"/>
            <a:ext cx="553631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9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A049-5D67-4445-AA26-ACDB9D5A4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7" y="1416308"/>
            <a:ext cx="553631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B4A9D-BB00-6C4B-ADD9-3FD6CD3A6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375344"/>
            <a:ext cx="4682736" cy="1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L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3309A-6877-4F51-9212-4360A3B9D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415354"/>
            <a:ext cx="5067992" cy="1021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883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SocS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E4B84-94B2-E043-8F70-0C4051E77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117" y="1404219"/>
            <a:ext cx="4682736" cy="1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6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CL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A2AB0-5664-450F-978C-1DA65A9FF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85" y="1359706"/>
            <a:ext cx="4962291" cy="114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0403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8" y="2049229"/>
            <a:ext cx="5617633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7" y="4227740"/>
            <a:ext cx="5598364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AD22-8A60-354E-921E-81B80F3EE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69" y="2815287"/>
            <a:ext cx="2928743" cy="1227428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991" y="2815287"/>
            <a:ext cx="2922363" cy="122742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240432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4D3B4-35A9-E445-B5B9-0B3FAC17E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9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B614C-41FB-5848-8FB8-F3ACE8729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2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779A-FBA3-A14F-95B9-92076144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A2C6E-22DF-9E4C-83C8-B895E4A44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3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38F9E-A177-6340-97E3-A4C98AFBA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A2E4FD-AD4D-A54B-85F7-DD5E1732C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07388E-34B9-704F-9DF7-2F865CB7C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63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CB03-8461-3B4F-A02A-BB456D5DD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4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8" y="476250"/>
            <a:ext cx="5616161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5616575" cy="35192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256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67D2-0B9C-6141-A0F0-AE806E1FB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L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E5493-29D3-4C61-8F21-C167D56AD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1415354"/>
            <a:ext cx="5067992" cy="1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83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9834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CC745-F299-CA44-921C-E0C2BC629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342900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ED46-6A49-DC4E-B76D-D628758B5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9C2BA4-03E6-EC40-89CA-D2621E712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448F55-EA63-664C-9AA5-E2C41B606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614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01" y="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4572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2286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96674-7D62-874E-89EB-26F574D4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FA35-7794-A14F-AE55-7DBF8ECB2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C7E622E-1D59-884A-B39E-1D1F251C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115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136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1" y="51408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1" y="34272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146D0-48D7-6449-A4C1-789474A24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60618D-E742-7C4F-8958-FFF3B1231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3C61ED-0CD3-CC42-8249-30B999D7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93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476250"/>
            <a:ext cx="6973289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1999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6973802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59934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21AFD-7BAA-474E-9B21-0EC9E524E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2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189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4" y="476250"/>
            <a:ext cx="7015604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18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2" y="2166295"/>
            <a:ext cx="701612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38C3C-44A8-7B49-97F3-18DB98877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83993-A4E8-874F-8106-64D02F6A0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719" y="2770920"/>
            <a:ext cx="3131072" cy="13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60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F4809-AA81-8A42-BD26-36F0215753B3}"/>
              </a:ext>
            </a:extLst>
          </p:cNvPr>
          <p:cNvSpPr/>
          <p:nvPr userDrawn="1"/>
        </p:nvSpPr>
        <p:spPr>
          <a:xfrm>
            <a:off x="-5353236" y="-789786"/>
            <a:ext cx="5172011" cy="89747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1200" b="1" dirty="0"/>
              <a:t>How to insert your logo:</a:t>
            </a:r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1.Click View in the</a:t>
            </a:r>
            <a:r>
              <a:rPr lang="en-GB" sz="1200" b="1" baseline="0" dirty="0"/>
              <a:t> tool bar</a:t>
            </a:r>
          </a:p>
          <a:p>
            <a:pPr algn="l"/>
            <a:r>
              <a:rPr lang="en-GB" sz="1200" b="1" baseline="0" dirty="0"/>
              <a:t> and </a:t>
            </a:r>
            <a:r>
              <a:rPr lang="en-GB" sz="1200" b="1" dirty="0"/>
              <a:t>Turn on guides.</a:t>
            </a:r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2.DoubleClick</a:t>
            </a:r>
            <a:r>
              <a:rPr lang="en-GB" sz="1200" b="1" baseline="0" dirty="0"/>
              <a:t> insert school logo</a:t>
            </a:r>
          </a:p>
          <a:p>
            <a:pPr algn="l"/>
            <a:r>
              <a:rPr lang="en-GB" sz="1200" b="1" baseline="0" dirty="0"/>
              <a:t> and select your school logo.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3. If your School logo does not fit within the box. </a:t>
            </a:r>
          </a:p>
          <a:p>
            <a:pPr algn="l"/>
            <a:r>
              <a:rPr lang="en-GB" sz="1200" b="1" baseline="0" dirty="0"/>
              <a:t>click the format tab (Drawing tool) 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4. Click the drop down arrow on crop and click Fit.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6. The logo will now be scaled to the correct size.</a:t>
            </a:r>
          </a:p>
          <a:p>
            <a:pPr algn="l"/>
            <a:endParaRPr lang="en-GB" sz="1200" b="1" baseline="0" dirty="0"/>
          </a:p>
          <a:p>
            <a:pPr algn="l"/>
            <a:r>
              <a:rPr lang="en-GB" sz="1200" b="1" baseline="0" dirty="0"/>
              <a:t>7. If you wish to adjust the position use the guide lines as references.</a:t>
            </a:r>
          </a:p>
          <a:p>
            <a:pPr algn="l"/>
            <a:r>
              <a:rPr lang="en-GB" sz="1200" b="1" baseline="0" dirty="0"/>
              <a:t>8. If you wish to remove the guide lines - </a:t>
            </a:r>
            <a:r>
              <a:rPr lang="en-GB" sz="1200" b="1" dirty="0"/>
              <a:t>Click View in the</a:t>
            </a:r>
            <a:r>
              <a:rPr lang="en-GB" sz="1200" b="1" baseline="0" dirty="0"/>
              <a:t> tool bar and T</a:t>
            </a:r>
            <a:r>
              <a:rPr lang="en-GB" sz="1200" b="1" dirty="0"/>
              <a:t>urn off guides</a:t>
            </a:r>
          </a:p>
          <a:p>
            <a:pPr algn="l"/>
            <a:endParaRPr lang="en-GB" sz="1200" b="1" baseline="0" dirty="0"/>
          </a:p>
          <a:p>
            <a:pPr algn="l"/>
            <a:endParaRPr lang="en-GB" sz="1200" b="1" baseline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3B1D3A-04FD-AB4F-87AB-7EA926781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44873" y="-582570"/>
            <a:ext cx="2785017" cy="130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478B7-09F4-2845-B28A-68FCDC9D2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6455" y="1223906"/>
            <a:ext cx="2646599" cy="1601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19D22-DB0A-824B-931A-C9B7076C2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86753" y="3421638"/>
            <a:ext cx="2821719" cy="1255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3F9B7-EA2A-8E4C-8215-1CDF8BE1F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" b="9007"/>
          <a:stretch/>
        </p:blipFill>
        <p:spPr>
          <a:xfrm>
            <a:off x="-2767231" y="4981404"/>
            <a:ext cx="2041962" cy="1635273"/>
          </a:xfrm>
          <a:prstGeom prst="rect">
            <a:avLst/>
          </a:prstGeom>
        </p:spPr>
      </p:pic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02D8F306-3716-EA47-A752-40E85AE6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7719" y="2770919"/>
            <a:ext cx="3131072" cy="1312555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258251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67FF-4B24-4426-9916-0D461C47EEE7}" type="datetime1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4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4501-7A71-41BC-B203-5B16537438B2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3AD9B-58DB-2E4A-B396-13C72443E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1" y="1260162"/>
            <a:ext cx="648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B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C5E7A-3739-844C-858B-49BE50D42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1" y="1260162"/>
            <a:ext cx="648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56F37-306D-2046-A71B-EEFE7B45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C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5267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6" y="5521373"/>
            <a:ext cx="11196729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E053F-C5C6-0E4F-A7BC-4A8446384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4" y="1251018"/>
            <a:ext cx="5217353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CC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4D6FB-1ADA-224B-9BC1-60F94428A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1" y="1243752"/>
            <a:ext cx="807617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  <p:sldLayoutId id="2147483672" r:id="rId40"/>
    <p:sldLayoutId id="2147483673" r:id="rId41"/>
    <p:sldLayoutId id="2147483674" r:id="rId42"/>
    <p:sldLayoutId id="2147483675" r:id="rId43"/>
    <p:sldLayoutId id="2147483676" r:id="rId44"/>
    <p:sldLayoutId id="2147483677" r:id="rId45"/>
    <p:sldLayoutId id="2147483678" r:id="rId46"/>
    <p:sldLayoutId id="2147483682" r:id="rId47"/>
    <p:sldLayoutId id="2147483716" r:id="rId48"/>
    <p:sldLayoutId id="2147483717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1470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7378">
          <p15:clr>
            <a:srgbClr val="F26B43"/>
          </p15:clr>
        </p15:guide>
        <p15:guide id="4" pos="302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orient="horz" pos="300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.glyptou@leedsbeckett.ac.uk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0CD67-3612-A750-613F-87C398FB3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Aptos" panose="020B0004020202020204" pitchFamily="34" charset="0"/>
              </a:rPr>
              <a:t>Tourism Destination Climate Action: </a:t>
            </a:r>
            <a:br>
              <a:rPr lang="en-GB" sz="4400" dirty="0">
                <a:latin typeface="Aptos" panose="020B0004020202020204" pitchFamily="34" charset="0"/>
              </a:rPr>
            </a:br>
            <a:r>
              <a:rPr lang="en-GB" sz="4400" dirty="0">
                <a:latin typeface="Aptos" panose="020B0004020202020204" pitchFamily="34" charset="0"/>
              </a:rPr>
              <a:t>The enabling environment</a:t>
            </a:r>
            <a:br>
              <a:rPr lang="en-GB" sz="4400" dirty="0">
                <a:latin typeface="Aptos" panose="020B0004020202020204" pitchFamily="34" charset="0"/>
              </a:rPr>
            </a:br>
            <a:endParaRPr lang="en-GB" sz="4400" dirty="0">
              <a:latin typeface="Aptos" panose="020B00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E9D09E-F6A1-C4E4-CE16-356878B72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Aptos" panose="020B0004020202020204" pitchFamily="34" charset="0"/>
              </a:rPr>
              <a:t>Dr Kyriaki Glyptou, Dr Elisa Burrai, Dr Jane Turner &amp; Professor Chris Cooper</a:t>
            </a:r>
          </a:p>
          <a:p>
            <a:r>
              <a:rPr lang="en-GB" dirty="0">
                <a:latin typeface="Aptos" panose="020B0004020202020204" pitchFamily="34" charset="0"/>
              </a:rPr>
              <a:t>ATLAS 2024</a:t>
            </a:r>
          </a:p>
        </p:txBody>
      </p:sp>
    </p:spTree>
    <p:extLst>
      <p:ext uri="{BB962C8B-B14F-4D97-AF65-F5344CB8AC3E}">
        <p14:creationId xmlns:p14="http://schemas.microsoft.com/office/powerpoint/2010/main" val="8662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BB56-BC55-CE5C-6B13-D32667AAB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from others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D36D4-58DC-25D6-46A6-32BD732D7E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5" y="1566170"/>
            <a:ext cx="5356359" cy="351928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Repository of resources: templates, communication examples, training videos, example climate action plans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Help with communication for different audiences and terminology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Facilitated workshops for all collaborators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Access to specific expertise e.g. finance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7E180-1D6A-FF15-5117-220EDF1A18B4}"/>
              </a:ext>
            </a:extLst>
          </p:cNvPr>
          <p:cNvSpPr txBox="1"/>
          <p:nvPr/>
        </p:nvSpPr>
        <p:spPr>
          <a:xfrm>
            <a:off x="6095999" y="1566170"/>
            <a:ext cx="50454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Traditional stewardship practices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A climate action plan mentor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Happy to share examples of good practice: case studies, facilitated networking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Destinations in Global South (who are ahead in adaptation and regeneration) could share knowledge</a:t>
            </a:r>
          </a:p>
          <a:p>
            <a:endParaRPr lang="en-GB" sz="22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 Shared experience of decarbonising (switch to low carbon energy sources)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5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F447-E739-BB4E-CC7B-488D2F613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Reflections for the Global South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87F1-3F4B-1F61-5E63-85DC7ECF3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07" y="1526796"/>
            <a:ext cx="10793336" cy="453005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Terminology: appropriateness of the term ‘Global South’ – crude description and much variation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Climate targets (i.e. those included in the </a:t>
            </a:r>
            <a:r>
              <a:rPr lang="en-GB" sz="2200" dirty="0" err="1">
                <a:latin typeface="Aptos" panose="020B0004020202020204" pitchFamily="34" charset="0"/>
              </a:rPr>
              <a:t>GCD</a:t>
            </a:r>
            <a:r>
              <a:rPr lang="en-GB" sz="2200" dirty="0">
                <a:latin typeface="Aptos" panose="020B0004020202020204" pitchFamily="34" charset="0"/>
              </a:rPr>
              <a:t>) are often seen as created in / by the Global North: needs adapting and communicating in a way that is meaningful locally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Fairness and Equity: Scale of responsibility to decarbonise versus shared responsibility in respect of funding technology locally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Knowledge exchange and transfer: need for stronger regional vision, networks and support mechanisms. Local realities need to be understood in relation to mitigation and adaptation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Specific help: technical assistance, organisational / governance issues, climate disaster assistance / recovery fund for tourism companies to help organisations recover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34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DE597-484A-412C-E4B6-E2295512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8447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5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214A-C136-4322-9B72-D80997366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Follow up research</a:t>
            </a:r>
            <a:br>
              <a:rPr lang="en-GB" dirty="0">
                <a:latin typeface="Aptos" panose="020B0004020202020204" pitchFamily="34" charset="0"/>
              </a:rPr>
            </a:b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BF8A3-3FD9-042D-B2B7-26F9282BF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1728132"/>
            <a:ext cx="10258326" cy="426160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Knowledge exchange and good practice between / among destinations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How to exchange knowledge (types of channels; shared resources)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What knowledge to be exchanged (Climate Action Pathways)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How to identify and share good practice (certification schemes)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Communication of climate change and action amongst stakeholders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What channels are most appropriate?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By whom and how (material; frequency; terminology)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Other areas of interest (for research and / or practical use)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77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5B87E6-3773-EA4A-9F83-E2B4AA2F3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ptos" panose="020B0004020202020204" pitchFamily="34" charset="0"/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D2DD8-85AC-C16F-F95B-32FC5552BC3C}"/>
              </a:ext>
            </a:extLst>
          </p:cNvPr>
          <p:cNvSpPr txBox="1"/>
          <p:nvPr/>
        </p:nvSpPr>
        <p:spPr>
          <a:xfrm>
            <a:off x="6121650" y="5146755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For further information contact: </a:t>
            </a:r>
          </a:p>
          <a:p>
            <a:r>
              <a:rPr lang="en-US" sz="1800" dirty="0">
                <a:latin typeface="Aptos" panose="020B0004020202020204" pitchFamily="34" charset="0"/>
                <a:cs typeface="Calibri"/>
              </a:rPr>
              <a:t>Dr Kyriaki Glyptou                                                            </a:t>
            </a:r>
            <a:endParaRPr lang="en-US" sz="1800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en-US" sz="1800" dirty="0">
                <a:latin typeface="Aptos" panose="020B0004020202020204" pitchFamily="34" charset="0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k.glyptou@leedsbeckett.ac.uk</a:t>
            </a:r>
            <a:r>
              <a:rPr lang="en-US" sz="1800" dirty="0">
                <a:latin typeface="Aptos" panose="020B0004020202020204" pitchFamily="34" charset="0"/>
                <a:ea typeface="Calibri"/>
                <a:cs typeface="Calibri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499-8DC4-FECC-4B7B-A479272F1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GB" dirty="0">
                <a:latin typeface="Aptos" panose="020B0004020202020204" pitchFamily="34" charset="0"/>
              </a:rPr>
              <a:t>Our research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4A7EA-514D-724C-B3CE-C9A24F9C6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Aptos" panose="020B0004020202020204" pitchFamily="34" charset="0"/>
              </a:rPr>
              <a:t>Aim:</a:t>
            </a:r>
          </a:p>
          <a:p>
            <a:r>
              <a:rPr lang="en-GB" dirty="0">
                <a:latin typeface="Aptos" panose="020B0004020202020204" pitchFamily="34" charset="0"/>
              </a:rPr>
              <a:t>Engagement with and implementation of climate actions of global tourism destinations 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Objectives: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To understand the state of play in the climate action for the Glasgow Climate Declaration (</a:t>
            </a:r>
            <a:r>
              <a:rPr lang="en-GB" dirty="0" err="1">
                <a:latin typeface="Aptos" panose="020B0004020202020204" pitchFamily="34" charset="0"/>
              </a:rPr>
              <a:t>GCD</a:t>
            </a:r>
            <a:r>
              <a:rPr lang="en-GB" dirty="0">
                <a:latin typeface="Aptos" panose="020B00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To examine the level of development of climate action across a sample of signatory destinations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To identify the issues involved, challenges and enablers in developing climate actions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To elicit the barriers to climate action planning amongst a sample of non- signatory destinations (primarily from the Global South)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3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C271-9630-D006-C10B-2E964F535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latin typeface="Aptos" panose="020B0004020202020204" pitchFamily="34" charset="0"/>
              </a:rPr>
              <a:t>Context: the Glasgow Declaration</a:t>
            </a:r>
            <a:br>
              <a:rPr lang="en-GB" sz="4400" dirty="0">
                <a:latin typeface="Aptos" panose="020B0004020202020204" pitchFamily="34" charset="0"/>
              </a:rPr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7ACAF-E1E1-6BEE-86B0-1491F7D0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78" y="1535906"/>
            <a:ext cx="8878140" cy="3938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6F435-DE86-6090-F6CA-812F07113644}"/>
              </a:ext>
            </a:extLst>
          </p:cNvPr>
          <p:cNvSpPr txBox="1"/>
          <p:nvPr/>
        </p:nvSpPr>
        <p:spPr>
          <a:xfrm>
            <a:off x="2032986" y="5887594"/>
            <a:ext cx="827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global commitment to halve emissions by 2030 and reach Net Zero as soon as possible before 2050 </a:t>
            </a:r>
          </a:p>
        </p:txBody>
      </p:sp>
    </p:spTree>
    <p:extLst>
      <p:ext uri="{BB962C8B-B14F-4D97-AF65-F5344CB8AC3E}">
        <p14:creationId xmlns:p14="http://schemas.microsoft.com/office/powerpoint/2010/main" val="12211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3D88-BDC5-D1F4-C3E8-50F33C23D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GB" dirty="0">
                <a:latin typeface="Aptos" panose="020B0004020202020204" pitchFamily="34" charset="0"/>
              </a:rPr>
              <a:t>The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5C47-A577-97CC-593A-E8F3C9A53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1577130"/>
            <a:ext cx="5180774" cy="45636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What to measure &amp; how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Limited influence of DMOs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Lack of understanding of tourism ecosystems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Lack of long-term plans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Gap integration – climate action plans with policies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F574E-9DFB-32A6-834B-E586980F848C}"/>
              </a:ext>
            </a:extLst>
          </p:cNvPr>
          <p:cNvSpPr txBox="1"/>
          <p:nvPr/>
        </p:nvSpPr>
        <p:spPr>
          <a:xfrm>
            <a:off x="6274966" y="1577130"/>
            <a:ext cx="4815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Lack of understanding on funding and cost projects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Limited/lack of capacity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Communication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Underestimation of climate action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ptos" panose="020B0004020202020204" pitchFamily="34" charset="0"/>
              </a:rPr>
              <a:t>Lack of diversified economy</a:t>
            </a:r>
          </a:p>
        </p:txBody>
      </p:sp>
    </p:spTree>
    <p:extLst>
      <p:ext uri="{BB962C8B-B14F-4D97-AF65-F5344CB8AC3E}">
        <p14:creationId xmlns:p14="http://schemas.microsoft.com/office/powerpoint/2010/main" val="328294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4BBC9-21CA-439B-930B-168CBDAE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86" y="356705"/>
            <a:ext cx="2359356" cy="908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05CCE-C5EE-52D2-0FFA-067EDD759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Methods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9506-0806-558E-7A58-BC0FD660D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1791258"/>
            <a:ext cx="4601933" cy="42068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Collaborated with the Travel Foundation as a gatekeeper;</a:t>
            </a:r>
          </a:p>
          <a:p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Deductive approach to develop interview questions on themes of financing, communication and collaboration;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Desk research to develop a profile of destinations for data collection;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800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BF59B-DDC0-AFC1-68AB-E1214183D30B}"/>
              </a:ext>
            </a:extLst>
          </p:cNvPr>
          <p:cNvSpPr txBox="1"/>
          <p:nvPr/>
        </p:nvSpPr>
        <p:spPr>
          <a:xfrm>
            <a:off x="5610960" y="1791257"/>
            <a:ext cx="5298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Data collection May - November 2022 </a:t>
            </a:r>
          </a:p>
          <a:p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17 individual interviews with DMOs from Global North destinations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7 group interviews with 12 participants from Global South destinations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ptos" panose="020B0004020202020204" pitchFamily="34" charset="0"/>
              </a:rPr>
              <a:t>Deductive thematic analysis of data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5078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54AC-0628-4856-D80D-AAE9631E9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GB" dirty="0">
                <a:latin typeface="Aptos" panose="020B0004020202020204" pitchFamily="34" charset="0"/>
              </a:rPr>
              <a:t>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8DB8D-B16E-E12F-BD1C-FEC54BD39390}"/>
              </a:ext>
            </a:extLst>
          </p:cNvPr>
          <p:cNvSpPr txBox="1"/>
          <p:nvPr/>
        </p:nvSpPr>
        <p:spPr>
          <a:xfrm>
            <a:off x="490185" y="1329593"/>
            <a:ext cx="494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ptos" panose="020B0004020202020204" pitchFamily="34" charset="0"/>
              </a:rPr>
              <a:t>17 DMO Signatories: National, Regional, Local Level, North &amp; South America and Europe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9B08D-8EB8-B7C5-4873-C20BFEC73721}"/>
              </a:ext>
            </a:extLst>
          </p:cNvPr>
          <p:cNvSpPr txBox="1"/>
          <p:nvPr/>
        </p:nvSpPr>
        <p:spPr>
          <a:xfrm>
            <a:off x="6755352" y="1329593"/>
            <a:ext cx="4292949" cy="34163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ptos" panose="020B0004020202020204" pitchFamily="34" charset="0"/>
              </a:rPr>
              <a:t>7 DMO Non-Signatories (group interviews)</a:t>
            </a:r>
          </a:p>
          <a:p>
            <a:r>
              <a:rPr lang="en-GB" dirty="0">
                <a:solidFill>
                  <a:srgbClr val="002060"/>
                </a:solidFill>
                <a:latin typeface="Aptos" panose="020B0004020202020204" pitchFamily="34" charset="0"/>
              </a:rPr>
              <a:t>National, Regional Level</a:t>
            </a:r>
          </a:p>
          <a:p>
            <a:r>
              <a:rPr lang="en-GB" dirty="0">
                <a:solidFill>
                  <a:srgbClr val="002060"/>
                </a:solidFill>
                <a:latin typeface="Aptos" panose="020B0004020202020204" pitchFamily="34" charset="0"/>
              </a:rPr>
              <a:t>Focus on Global South, including South America and Africa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Chile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Gambia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(Southern) Ghana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Honduras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Kenya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</a:rPr>
              <a:t>Mexico</a:t>
            </a:r>
          </a:p>
          <a:p>
            <a:endParaRPr lang="en-GB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687CEF-0296-C0CE-2968-F9C0F40B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64374"/>
              </p:ext>
            </p:extLst>
          </p:nvPr>
        </p:nvGraphicFramePr>
        <p:xfrm>
          <a:off x="95250" y="2063303"/>
          <a:ext cx="6553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001">
                  <a:extLst>
                    <a:ext uri="{9D8B030D-6E8A-4147-A177-3AD203B41FA5}">
                      <a16:colId xmlns:a16="http://schemas.microsoft.com/office/drawing/2014/main" val="3732603357"/>
                    </a:ext>
                  </a:extLst>
                </a:gridCol>
                <a:gridCol w="2901199">
                  <a:extLst>
                    <a:ext uri="{9D8B030D-6E8A-4147-A177-3AD203B41FA5}">
                      <a16:colId xmlns:a16="http://schemas.microsoft.com/office/drawing/2014/main" val="328435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Barbados Tourism Marketing Inc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NBTC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3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Catalana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De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Turisme</a:t>
                      </a:r>
                      <a:endParaRPr lang="en-GB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Oregon Coast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3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Destination Vancouver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Town of Vail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Develop Athens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Turisme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de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Barcelcona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8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Goteburg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and Co.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Turismo de Portugal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7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Innovation Norway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Vancouver Island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8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Lake Tahoe, USA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Visit Cairngorms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13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Ministry of Tourism, Panama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Visit Gloucestershire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3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Visit Scotland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395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5883A13-51A3-B9D0-1B53-FDE18E694F85}"/>
              </a:ext>
            </a:extLst>
          </p:cNvPr>
          <p:cNvSpPr txBox="1"/>
          <p:nvPr/>
        </p:nvSpPr>
        <p:spPr>
          <a:xfrm>
            <a:off x="190395" y="1329593"/>
            <a:ext cx="6265167" cy="46369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78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9B12-6E7A-5E25-3852-11AD3E74F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GB" dirty="0"/>
              <a:t>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072DF-7967-7DB8-1DA8-C4BC3C2E7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429" y="1801582"/>
            <a:ext cx="10259082" cy="405833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ptos" panose="020B0004020202020204" pitchFamily="34" charset="0"/>
              </a:rPr>
              <a:t>Understanding the scope and sphere of influence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ptos" panose="020B0004020202020204" pitchFamily="34" charset="0"/>
              </a:rPr>
              <a:t>The enablers and barriers for the development of climate action plans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ptos" panose="020B0004020202020204" pitchFamily="34" charset="0"/>
              </a:rPr>
              <a:t>The influence of the market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ptos" panose="020B0004020202020204" pitchFamily="34" charset="0"/>
              </a:rPr>
              <a:t>COVID and other contextual issues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ptos" panose="020B0004020202020204" pitchFamily="34" charset="0"/>
              </a:rPr>
              <a:t>Communication and communicating the climate action plans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6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8F93EDE-87DA-E566-81A8-AF2953926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1402"/>
            <a:ext cx="12192000" cy="7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3DDC-FC9D-F9E7-DA6F-1C53911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C75B89D-20E8-AE6B-C458-735600AE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336"/>
            <a:ext cx="12221377" cy="72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17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717</Words>
  <Application>Microsoft Office PowerPoint</Application>
  <PresentationFormat>Widescreen</PresentationFormat>
  <Paragraphs>133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Wingdings</vt:lpstr>
      <vt:lpstr>1_Office Theme</vt:lpstr>
      <vt:lpstr>2_Office Theme</vt:lpstr>
      <vt:lpstr>Tourism Destination Climate Action:  The enabling environment </vt:lpstr>
      <vt:lpstr>Our research focus</vt:lpstr>
      <vt:lpstr>Context: the Glasgow Declaration </vt:lpstr>
      <vt:lpstr>The challenges</vt:lpstr>
      <vt:lpstr>Methods </vt:lpstr>
      <vt:lpstr>Participants</vt:lpstr>
      <vt:lpstr>Findings</vt:lpstr>
      <vt:lpstr>PowerPoint Presentation</vt:lpstr>
      <vt:lpstr>PowerPoint Presentation</vt:lpstr>
      <vt:lpstr>Learning from others </vt:lpstr>
      <vt:lpstr>Reflections for the Global South </vt:lpstr>
      <vt:lpstr>PowerPoint Presentation</vt:lpstr>
      <vt:lpstr>Follow up research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Turner, Jane</cp:lastModifiedBy>
  <cp:revision>53</cp:revision>
  <dcterms:created xsi:type="dcterms:W3CDTF">2018-08-09T13:59:43Z</dcterms:created>
  <dcterms:modified xsi:type="dcterms:W3CDTF">2024-06-26T20:22:32Z</dcterms:modified>
</cp:coreProperties>
</file>