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1" r:id="rId1"/>
  </p:sldMasterIdLst>
  <p:notesMasterIdLst>
    <p:notesMasterId r:id="rId16"/>
  </p:notesMasterIdLst>
  <p:sldIdLst>
    <p:sldId id="290" r:id="rId2"/>
    <p:sldId id="291" r:id="rId3"/>
    <p:sldId id="292" r:id="rId4"/>
    <p:sldId id="281" r:id="rId5"/>
    <p:sldId id="282" r:id="rId6"/>
    <p:sldId id="285" r:id="rId7"/>
    <p:sldId id="283" r:id="rId8"/>
    <p:sldId id="287" r:id="rId9"/>
    <p:sldId id="289" r:id="rId10"/>
    <p:sldId id="288" r:id="rId11"/>
    <p:sldId id="284" r:id="rId12"/>
    <p:sldId id="257" r:id="rId13"/>
    <p:sldId id="279" r:id="rId14"/>
    <p:sldId id="280" r:id="rId15"/>
  </p:sldIdLst>
  <p:sldSz cx="12192000" cy="6858000"/>
  <p:notesSz cx="6858000" cy="9144000"/>
  <p:embeddedFontLst>
    <p:embeddedFont>
      <p:font typeface="Avenir Next LT Pro" panose="020B0504020202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, Liz" userId="b7a3d81f-2c64-4b2b-ab75-dc3d267453e7" providerId="ADAL" clId="{32290BFC-A7F4-4089-9CC3-2D745336B044}"/>
    <pc:docChg chg="delSld modSld">
      <pc:chgData name="Mann, Liz" userId="b7a3d81f-2c64-4b2b-ab75-dc3d267453e7" providerId="ADAL" clId="{32290BFC-A7F4-4089-9CC3-2D745336B044}" dt="2024-08-07T10:41:45.759" v="25" actId="2696"/>
      <pc:docMkLst>
        <pc:docMk/>
      </pc:docMkLst>
      <pc:sldChg chg="modNotesTx">
        <pc:chgData name="Mann, Liz" userId="b7a3d81f-2c64-4b2b-ab75-dc3d267453e7" providerId="ADAL" clId="{32290BFC-A7F4-4089-9CC3-2D745336B044}" dt="2024-08-07T10:41:12.292" v="23" actId="20577"/>
        <pc:sldMkLst>
          <pc:docMk/>
          <pc:sldMk cId="391511729" sldId="257"/>
        </pc:sldMkLst>
      </pc:sldChg>
      <pc:sldChg chg="modNotesTx">
        <pc:chgData name="Mann, Liz" userId="b7a3d81f-2c64-4b2b-ab75-dc3d267453e7" providerId="ADAL" clId="{32290BFC-A7F4-4089-9CC3-2D745336B044}" dt="2024-08-07T10:41:18.171" v="24" actId="20577"/>
        <pc:sldMkLst>
          <pc:docMk/>
          <pc:sldMk cId="3791615046" sldId="279"/>
        </pc:sldMkLst>
      </pc:sldChg>
      <pc:sldChg chg="modNotesTx">
        <pc:chgData name="Mann, Liz" userId="b7a3d81f-2c64-4b2b-ab75-dc3d267453e7" providerId="ADAL" clId="{32290BFC-A7F4-4089-9CC3-2D745336B044}" dt="2024-08-07T10:40:44.692" v="3" actId="20577"/>
        <pc:sldMkLst>
          <pc:docMk/>
          <pc:sldMk cId="830785732" sldId="281"/>
        </pc:sldMkLst>
      </pc:sldChg>
      <pc:sldChg chg="modNotesTx">
        <pc:chgData name="Mann, Liz" userId="b7a3d81f-2c64-4b2b-ab75-dc3d267453e7" providerId="ADAL" clId="{32290BFC-A7F4-4089-9CC3-2D745336B044}" dt="2024-08-07T10:40:47.996" v="7" actId="20577"/>
        <pc:sldMkLst>
          <pc:docMk/>
          <pc:sldMk cId="3417730036" sldId="282"/>
        </pc:sldMkLst>
      </pc:sldChg>
      <pc:sldChg chg="modNotesTx">
        <pc:chgData name="Mann, Liz" userId="b7a3d81f-2c64-4b2b-ab75-dc3d267453e7" providerId="ADAL" clId="{32290BFC-A7F4-4089-9CC3-2D745336B044}" dt="2024-08-07T10:40:54.064" v="15" actId="20577"/>
        <pc:sldMkLst>
          <pc:docMk/>
          <pc:sldMk cId="1813772301" sldId="283"/>
        </pc:sldMkLst>
      </pc:sldChg>
      <pc:sldChg chg="modNotesTx">
        <pc:chgData name="Mann, Liz" userId="b7a3d81f-2c64-4b2b-ab75-dc3d267453e7" providerId="ADAL" clId="{32290BFC-A7F4-4089-9CC3-2D745336B044}" dt="2024-08-07T10:41:08.130" v="22" actId="20577"/>
        <pc:sldMkLst>
          <pc:docMk/>
          <pc:sldMk cId="2686994879" sldId="284"/>
        </pc:sldMkLst>
      </pc:sldChg>
      <pc:sldChg chg="modNotesTx">
        <pc:chgData name="Mann, Liz" userId="b7a3d81f-2c64-4b2b-ab75-dc3d267453e7" providerId="ADAL" clId="{32290BFC-A7F4-4089-9CC3-2D745336B044}" dt="2024-08-07T10:40:51.536" v="11" actId="20577"/>
        <pc:sldMkLst>
          <pc:docMk/>
          <pc:sldMk cId="900090269" sldId="285"/>
        </pc:sldMkLst>
      </pc:sldChg>
      <pc:sldChg chg="modNotesTx">
        <pc:chgData name="Mann, Liz" userId="b7a3d81f-2c64-4b2b-ab75-dc3d267453e7" providerId="ADAL" clId="{32290BFC-A7F4-4089-9CC3-2D745336B044}" dt="2024-08-07T10:40:57.080" v="19" actId="20577"/>
        <pc:sldMkLst>
          <pc:docMk/>
          <pc:sldMk cId="2625077502" sldId="287"/>
        </pc:sldMkLst>
      </pc:sldChg>
      <pc:sldChg chg="modNotesTx">
        <pc:chgData name="Mann, Liz" userId="b7a3d81f-2c64-4b2b-ab75-dc3d267453e7" providerId="ADAL" clId="{32290BFC-A7F4-4089-9CC3-2D745336B044}" dt="2024-08-07T10:41:05.610" v="21" actId="20577"/>
        <pc:sldMkLst>
          <pc:docMk/>
          <pc:sldMk cId="3197244258" sldId="288"/>
        </pc:sldMkLst>
      </pc:sldChg>
      <pc:sldChg chg="modNotesTx">
        <pc:chgData name="Mann, Liz" userId="b7a3d81f-2c64-4b2b-ab75-dc3d267453e7" providerId="ADAL" clId="{32290BFC-A7F4-4089-9CC3-2D745336B044}" dt="2024-08-07T10:41:00.127" v="20" actId="20577"/>
        <pc:sldMkLst>
          <pc:docMk/>
          <pc:sldMk cId="1797638951" sldId="289"/>
        </pc:sldMkLst>
      </pc:sldChg>
      <pc:sldChg chg="del">
        <pc:chgData name="Mann, Liz" userId="b7a3d81f-2c64-4b2b-ab75-dc3d267453e7" providerId="ADAL" clId="{32290BFC-A7F4-4089-9CC3-2D745336B044}" dt="2024-08-07T10:41:45.759" v="25" actId="2696"/>
        <pc:sldMkLst>
          <pc:docMk/>
          <pc:sldMk cId="683905981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8B9B5-2B25-4919-A92A-41C26F81B0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5C3395-854A-4145-B823-48958BDF6186}">
      <dgm:prSet/>
      <dgm:spPr/>
      <dgm:t>
        <a:bodyPr/>
        <a:lstStyle/>
        <a:p>
          <a:r>
            <a:rPr lang="en-GB"/>
            <a:t>Free vs subscription</a:t>
          </a:r>
          <a:endParaRPr lang="en-US"/>
        </a:p>
      </dgm:t>
    </dgm:pt>
    <dgm:pt modelId="{302C2B24-4580-44B4-9412-0FB44C26591C}" type="parTrans" cxnId="{3A8EBF83-9A8E-48DD-81FA-9A95E52E3019}">
      <dgm:prSet/>
      <dgm:spPr/>
      <dgm:t>
        <a:bodyPr/>
        <a:lstStyle/>
        <a:p>
          <a:endParaRPr lang="en-US"/>
        </a:p>
      </dgm:t>
    </dgm:pt>
    <dgm:pt modelId="{0864B9CD-5547-4216-9464-E38EE90692F2}" type="sibTrans" cxnId="{3A8EBF83-9A8E-48DD-81FA-9A95E52E3019}">
      <dgm:prSet/>
      <dgm:spPr/>
      <dgm:t>
        <a:bodyPr/>
        <a:lstStyle/>
        <a:p>
          <a:endParaRPr lang="en-US"/>
        </a:p>
      </dgm:t>
    </dgm:pt>
    <dgm:pt modelId="{F2C338CF-2E71-4A9E-934B-01D26759FD95}">
      <dgm:prSet/>
      <dgm:spPr/>
      <dgm:t>
        <a:bodyPr/>
        <a:lstStyle/>
        <a:p>
          <a:r>
            <a:rPr lang="en-GB"/>
            <a:t>Dall-e, Midjourney, Adobe Firefly</a:t>
          </a:r>
          <a:endParaRPr lang="en-US"/>
        </a:p>
      </dgm:t>
    </dgm:pt>
    <dgm:pt modelId="{CDA3F775-C109-4A2A-91E9-B8E875EF8F88}" type="parTrans" cxnId="{E167940C-1583-4426-BB0A-644714D04272}">
      <dgm:prSet/>
      <dgm:spPr/>
      <dgm:t>
        <a:bodyPr/>
        <a:lstStyle/>
        <a:p>
          <a:endParaRPr lang="en-US"/>
        </a:p>
      </dgm:t>
    </dgm:pt>
    <dgm:pt modelId="{707F67C4-6E61-4282-AA76-8255BA61FC24}" type="sibTrans" cxnId="{E167940C-1583-4426-BB0A-644714D04272}">
      <dgm:prSet/>
      <dgm:spPr/>
      <dgm:t>
        <a:bodyPr/>
        <a:lstStyle/>
        <a:p>
          <a:endParaRPr lang="en-US"/>
        </a:p>
      </dgm:t>
    </dgm:pt>
    <dgm:pt modelId="{A04BB995-04B1-41CE-913D-E50200FE4D03}">
      <dgm:prSet/>
      <dgm:spPr/>
      <dgm:t>
        <a:bodyPr/>
        <a:lstStyle/>
        <a:p>
          <a:r>
            <a:rPr lang="en-GB"/>
            <a:t>Stock images &amp; public domain</a:t>
          </a:r>
          <a:endParaRPr lang="en-US"/>
        </a:p>
      </dgm:t>
    </dgm:pt>
    <dgm:pt modelId="{2B0A11A3-C789-41CA-904B-E78BB7B33FB5}" type="parTrans" cxnId="{D390CE35-30D3-467C-A903-CB6963B01C51}">
      <dgm:prSet/>
      <dgm:spPr/>
      <dgm:t>
        <a:bodyPr/>
        <a:lstStyle/>
        <a:p>
          <a:endParaRPr lang="en-US"/>
        </a:p>
      </dgm:t>
    </dgm:pt>
    <dgm:pt modelId="{99538EC4-5679-4E11-AFE7-E709B09254CE}" type="sibTrans" cxnId="{D390CE35-30D3-467C-A903-CB6963B01C51}">
      <dgm:prSet/>
      <dgm:spPr/>
      <dgm:t>
        <a:bodyPr/>
        <a:lstStyle/>
        <a:p>
          <a:endParaRPr lang="en-US"/>
        </a:p>
      </dgm:t>
    </dgm:pt>
    <dgm:pt modelId="{197E8A48-4FA6-4A86-9473-AC83D9A32A55}" type="pres">
      <dgm:prSet presAssocID="{FCE8B9B5-2B25-4919-A92A-41C26F81B0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342202-10DF-4B29-A196-982168654270}" type="pres">
      <dgm:prSet presAssocID="{655C3395-854A-4145-B823-48958BDF6186}" presName="hierRoot1" presStyleCnt="0"/>
      <dgm:spPr/>
    </dgm:pt>
    <dgm:pt modelId="{3938EF4F-5058-4EDF-B81D-C4452E5161D8}" type="pres">
      <dgm:prSet presAssocID="{655C3395-854A-4145-B823-48958BDF6186}" presName="composite" presStyleCnt="0"/>
      <dgm:spPr/>
    </dgm:pt>
    <dgm:pt modelId="{7459E42A-C41C-4EA2-A89C-F75C6C68A197}" type="pres">
      <dgm:prSet presAssocID="{655C3395-854A-4145-B823-48958BDF6186}" presName="background" presStyleLbl="node0" presStyleIdx="0" presStyleCnt="3"/>
      <dgm:spPr/>
    </dgm:pt>
    <dgm:pt modelId="{606A1B47-2ABB-4E85-848B-B12CEA70D299}" type="pres">
      <dgm:prSet presAssocID="{655C3395-854A-4145-B823-48958BDF6186}" presName="text" presStyleLbl="fgAcc0" presStyleIdx="0" presStyleCnt="3">
        <dgm:presLayoutVars>
          <dgm:chPref val="3"/>
        </dgm:presLayoutVars>
      </dgm:prSet>
      <dgm:spPr/>
    </dgm:pt>
    <dgm:pt modelId="{470C9645-8F09-4356-8F74-8EB0493BD932}" type="pres">
      <dgm:prSet presAssocID="{655C3395-854A-4145-B823-48958BDF6186}" presName="hierChild2" presStyleCnt="0"/>
      <dgm:spPr/>
    </dgm:pt>
    <dgm:pt modelId="{EF94F886-3B8E-425F-94DF-253B55B88DEE}" type="pres">
      <dgm:prSet presAssocID="{F2C338CF-2E71-4A9E-934B-01D26759FD95}" presName="hierRoot1" presStyleCnt="0"/>
      <dgm:spPr/>
    </dgm:pt>
    <dgm:pt modelId="{4A7BE838-4C50-44EE-B7BE-D587BACC6589}" type="pres">
      <dgm:prSet presAssocID="{F2C338CF-2E71-4A9E-934B-01D26759FD95}" presName="composite" presStyleCnt="0"/>
      <dgm:spPr/>
    </dgm:pt>
    <dgm:pt modelId="{8631524C-1239-4DDF-A01A-FCB26B303F26}" type="pres">
      <dgm:prSet presAssocID="{F2C338CF-2E71-4A9E-934B-01D26759FD95}" presName="background" presStyleLbl="node0" presStyleIdx="1" presStyleCnt="3"/>
      <dgm:spPr/>
    </dgm:pt>
    <dgm:pt modelId="{08692F6F-FC0C-4DC9-A8B5-638E0BC35841}" type="pres">
      <dgm:prSet presAssocID="{F2C338CF-2E71-4A9E-934B-01D26759FD95}" presName="text" presStyleLbl="fgAcc0" presStyleIdx="1" presStyleCnt="3">
        <dgm:presLayoutVars>
          <dgm:chPref val="3"/>
        </dgm:presLayoutVars>
      </dgm:prSet>
      <dgm:spPr/>
    </dgm:pt>
    <dgm:pt modelId="{716318E4-50DD-4B84-B901-A2C4B3DC60A4}" type="pres">
      <dgm:prSet presAssocID="{F2C338CF-2E71-4A9E-934B-01D26759FD95}" presName="hierChild2" presStyleCnt="0"/>
      <dgm:spPr/>
    </dgm:pt>
    <dgm:pt modelId="{460A0C45-9255-4925-BF0A-E39CB9F138B2}" type="pres">
      <dgm:prSet presAssocID="{A04BB995-04B1-41CE-913D-E50200FE4D03}" presName="hierRoot1" presStyleCnt="0"/>
      <dgm:spPr/>
    </dgm:pt>
    <dgm:pt modelId="{DFEDEBBC-50E0-425C-AA6E-AF6173731CE2}" type="pres">
      <dgm:prSet presAssocID="{A04BB995-04B1-41CE-913D-E50200FE4D03}" presName="composite" presStyleCnt="0"/>
      <dgm:spPr/>
    </dgm:pt>
    <dgm:pt modelId="{287C9241-3A1D-4B17-8E82-0045F6B78477}" type="pres">
      <dgm:prSet presAssocID="{A04BB995-04B1-41CE-913D-E50200FE4D03}" presName="background" presStyleLbl="node0" presStyleIdx="2" presStyleCnt="3"/>
      <dgm:spPr/>
    </dgm:pt>
    <dgm:pt modelId="{FB53870C-03AB-4DEA-8218-FCCA1554A3AD}" type="pres">
      <dgm:prSet presAssocID="{A04BB995-04B1-41CE-913D-E50200FE4D03}" presName="text" presStyleLbl="fgAcc0" presStyleIdx="2" presStyleCnt="3">
        <dgm:presLayoutVars>
          <dgm:chPref val="3"/>
        </dgm:presLayoutVars>
      </dgm:prSet>
      <dgm:spPr/>
    </dgm:pt>
    <dgm:pt modelId="{3D263EAD-9DB2-453F-BF6C-7C930D4F766D}" type="pres">
      <dgm:prSet presAssocID="{A04BB995-04B1-41CE-913D-E50200FE4D03}" presName="hierChild2" presStyleCnt="0"/>
      <dgm:spPr/>
    </dgm:pt>
  </dgm:ptLst>
  <dgm:cxnLst>
    <dgm:cxn modelId="{E167940C-1583-4426-BB0A-644714D04272}" srcId="{FCE8B9B5-2B25-4919-A92A-41C26F81B077}" destId="{F2C338CF-2E71-4A9E-934B-01D26759FD95}" srcOrd="1" destOrd="0" parTransId="{CDA3F775-C109-4A2A-91E9-B8E875EF8F88}" sibTransId="{707F67C4-6E61-4282-AA76-8255BA61FC24}"/>
    <dgm:cxn modelId="{A8C4DE1A-8AEB-47EA-86E7-86A41FB7792D}" type="presOf" srcId="{FCE8B9B5-2B25-4919-A92A-41C26F81B077}" destId="{197E8A48-4FA6-4A86-9473-AC83D9A32A55}" srcOrd="0" destOrd="0" presId="urn:microsoft.com/office/officeart/2005/8/layout/hierarchy1"/>
    <dgm:cxn modelId="{D390CE35-30D3-467C-A903-CB6963B01C51}" srcId="{FCE8B9B5-2B25-4919-A92A-41C26F81B077}" destId="{A04BB995-04B1-41CE-913D-E50200FE4D03}" srcOrd="2" destOrd="0" parTransId="{2B0A11A3-C789-41CA-904B-E78BB7B33FB5}" sibTransId="{99538EC4-5679-4E11-AFE7-E709B09254CE}"/>
    <dgm:cxn modelId="{94C5B161-BB85-4750-B0DF-C534003F1B41}" type="presOf" srcId="{F2C338CF-2E71-4A9E-934B-01D26759FD95}" destId="{08692F6F-FC0C-4DC9-A8B5-638E0BC35841}" srcOrd="0" destOrd="0" presId="urn:microsoft.com/office/officeart/2005/8/layout/hierarchy1"/>
    <dgm:cxn modelId="{3A8EBF83-9A8E-48DD-81FA-9A95E52E3019}" srcId="{FCE8B9B5-2B25-4919-A92A-41C26F81B077}" destId="{655C3395-854A-4145-B823-48958BDF6186}" srcOrd="0" destOrd="0" parTransId="{302C2B24-4580-44B4-9412-0FB44C26591C}" sibTransId="{0864B9CD-5547-4216-9464-E38EE90692F2}"/>
    <dgm:cxn modelId="{9063DD87-79E0-48EC-A2EE-BF0C1459127F}" type="presOf" srcId="{655C3395-854A-4145-B823-48958BDF6186}" destId="{606A1B47-2ABB-4E85-848B-B12CEA70D299}" srcOrd="0" destOrd="0" presId="urn:microsoft.com/office/officeart/2005/8/layout/hierarchy1"/>
    <dgm:cxn modelId="{000851FB-0263-4867-9F40-1AAA14E8D0E7}" type="presOf" srcId="{A04BB995-04B1-41CE-913D-E50200FE4D03}" destId="{FB53870C-03AB-4DEA-8218-FCCA1554A3AD}" srcOrd="0" destOrd="0" presId="urn:microsoft.com/office/officeart/2005/8/layout/hierarchy1"/>
    <dgm:cxn modelId="{3D9F47C7-BAF1-474C-8D05-C8C5C4F76005}" type="presParOf" srcId="{197E8A48-4FA6-4A86-9473-AC83D9A32A55}" destId="{48342202-10DF-4B29-A196-982168654270}" srcOrd="0" destOrd="0" presId="urn:microsoft.com/office/officeart/2005/8/layout/hierarchy1"/>
    <dgm:cxn modelId="{EFE2475C-5AB6-4195-A6FF-46128997FFA9}" type="presParOf" srcId="{48342202-10DF-4B29-A196-982168654270}" destId="{3938EF4F-5058-4EDF-B81D-C4452E5161D8}" srcOrd="0" destOrd="0" presId="urn:microsoft.com/office/officeart/2005/8/layout/hierarchy1"/>
    <dgm:cxn modelId="{29F69BF3-15D1-428A-A3CB-C4768C4190CB}" type="presParOf" srcId="{3938EF4F-5058-4EDF-B81D-C4452E5161D8}" destId="{7459E42A-C41C-4EA2-A89C-F75C6C68A197}" srcOrd="0" destOrd="0" presId="urn:microsoft.com/office/officeart/2005/8/layout/hierarchy1"/>
    <dgm:cxn modelId="{4D844EA9-9E78-4C27-BAA5-D940AE871F47}" type="presParOf" srcId="{3938EF4F-5058-4EDF-B81D-C4452E5161D8}" destId="{606A1B47-2ABB-4E85-848B-B12CEA70D299}" srcOrd="1" destOrd="0" presId="urn:microsoft.com/office/officeart/2005/8/layout/hierarchy1"/>
    <dgm:cxn modelId="{14B4B09D-8515-48E4-9F65-0F3FAF3646E5}" type="presParOf" srcId="{48342202-10DF-4B29-A196-982168654270}" destId="{470C9645-8F09-4356-8F74-8EB0493BD932}" srcOrd="1" destOrd="0" presId="urn:microsoft.com/office/officeart/2005/8/layout/hierarchy1"/>
    <dgm:cxn modelId="{897D79FD-96C7-4F65-85EE-F7A76E64BA5D}" type="presParOf" srcId="{197E8A48-4FA6-4A86-9473-AC83D9A32A55}" destId="{EF94F886-3B8E-425F-94DF-253B55B88DEE}" srcOrd="1" destOrd="0" presId="urn:microsoft.com/office/officeart/2005/8/layout/hierarchy1"/>
    <dgm:cxn modelId="{33017A0D-701F-45FD-A552-948B382FEAA5}" type="presParOf" srcId="{EF94F886-3B8E-425F-94DF-253B55B88DEE}" destId="{4A7BE838-4C50-44EE-B7BE-D587BACC6589}" srcOrd="0" destOrd="0" presId="urn:microsoft.com/office/officeart/2005/8/layout/hierarchy1"/>
    <dgm:cxn modelId="{F188B891-6F62-4635-9F0C-D25DCF9FB86E}" type="presParOf" srcId="{4A7BE838-4C50-44EE-B7BE-D587BACC6589}" destId="{8631524C-1239-4DDF-A01A-FCB26B303F26}" srcOrd="0" destOrd="0" presId="urn:microsoft.com/office/officeart/2005/8/layout/hierarchy1"/>
    <dgm:cxn modelId="{C17C7049-D00E-4BD8-8D1C-661DD7627557}" type="presParOf" srcId="{4A7BE838-4C50-44EE-B7BE-D587BACC6589}" destId="{08692F6F-FC0C-4DC9-A8B5-638E0BC35841}" srcOrd="1" destOrd="0" presId="urn:microsoft.com/office/officeart/2005/8/layout/hierarchy1"/>
    <dgm:cxn modelId="{813C6584-CB2E-4D07-BA08-98E077693BB8}" type="presParOf" srcId="{EF94F886-3B8E-425F-94DF-253B55B88DEE}" destId="{716318E4-50DD-4B84-B901-A2C4B3DC60A4}" srcOrd="1" destOrd="0" presId="urn:microsoft.com/office/officeart/2005/8/layout/hierarchy1"/>
    <dgm:cxn modelId="{F8D54640-BC71-492A-976A-615D81D2C5ED}" type="presParOf" srcId="{197E8A48-4FA6-4A86-9473-AC83D9A32A55}" destId="{460A0C45-9255-4925-BF0A-E39CB9F138B2}" srcOrd="2" destOrd="0" presId="urn:microsoft.com/office/officeart/2005/8/layout/hierarchy1"/>
    <dgm:cxn modelId="{0DEE7BFF-2D22-4D77-BDC7-099D15E0508C}" type="presParOf" srcId="{460A0C45-9255-4925-BF0A-E39CB9F138B2}" destId="{DFEDEBBC-50E0-425C-AA6E-AF6173731CE2}" srcOrd="0" destOrd="0" presId="urn:microsoft.com/office/officeart/2005/8/layout/hierarchy1"/>
    <dgm:cxn modelId="{F42821FE-96D0-4BD1-9EE3-2AD6866813BF}" type="presParOf" srcId="{DFEDEBBC-50E0-425C-AA6E-AF6173731CE2}" destId="{287C9241-3A1D-4B17-8E82-0045F6B78477}" srcOrd="0" destOrd="0" presId="urn:microsoft.com/office/officeart/2005/8/layout/hierarchy1"/>
    <dgm:cxn modelId="{011BCA27-A1D5-45B4-BD90-52D164959522}" type="presParOf" srcId="{DFEDEBBC-50E0-425C-AA6E-AF6173731CE2}" destId="{FB53870C-03AB-4DEA-8218-FCCA1554A3AD}" srcOrd="1" destOrd="0" presId="urn:microsoft.com/office/officeart/2005/8/layout/hierarchy1"/>
    <dgm:cxn modelId="{632BFF12-2DA5-499E-B934-07D62016612E}" type="presParOf" srcId="{460A0C45-9255-4925-BF0A-E39CB9F138B2}" destId="{3D263EAD-9DB2-453F-BF6C-7C930D4F76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E42A-C41C-4EA2-A89C-F75C6C68A197}">
      <dsp:nvSpPr>
        <dsp:cNvPr id="0" name=""/>
        <dsp:cNvSpPr/>
      </dsp:nvSpPr>
      <dsp:spPr>
        <a:xfrm>
          <a:off x="0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A1B47-2ABB-4E85-848B-B12CEA70D299}">
      <dsp:nvSpPr>
        <dsp:cNvPr id="0" name=""/>
        <dsp:cNvSpPr/>
      </dsp:nvSpPr>
      <dsp:spPr>
        <a:xfrm>
          <a:off x="328612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Free vs subscription</a:t>
          </a:r>
          <a:endParaRPr lang="en-US" sz="3300" kern="1200"/>
        </a:p>
      </dsp:txBody>
      <dsp:txXfrm>
        <a:off x="383617" y="1450847"/>
        <a:ext cx="2847502" cy="1768010"/>
      </dsp:txXfrm>
    </dsp:sp>
    <dsp:sp modelId="{8631524C-1239-4DDF-A01A-FCB26B303F26}">
      <dsp:nvSpPr>
        <dsp:cNvPr id="0" name=""/>
        <dsp:cNvSpPr/>
      </dsp:nvSpPr>
      <dsp:spPr>
        <a:xfrm>
          <a:off x="3614737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92F6F-FC0C-4DC9-A8B5-638E0BC35841}">
      <dsp:nvSpPr>
        <dsp:cNvPr id="0" name=""/>
        <dsp:cNvSpPr/>
      </dsp:nvSpPr>
      <dsp:spPr>
        <a:xfrm>
          <a:off x="3943350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Dall-e, Midjourney, Adobe Firefly</a:t>
          </a:r>
          <a:endParaRPr lang="en-US" sz="3300" kern="1200"/>
        </a:p>
      </dsp:txBody>
      <dsp:txXfrm>
        <a:off x="3998355" y="1450847"/>
        <a:ext cx="2847502" cy="1768010"/>
      </dsp:txXfrm>
    </dsp:sp>
    <dsp:sp modelId="{287C9241-3A1D-4B17-8E82-0045F6B78477}">
      <dsp:nvSpPr>
        <dsp:cNvPr id="0" name=""/>
        <dsp:cNvSpPr/>
      </dsp:nvSpPr>
      <dsp:spPr>
        <a:xfrm>
          <a:off x="7229475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870C-03AB-4DEA-8218-FCCA1554A3AD}">
      <dsp:nvSpPr>
        <dsp:cNvPr id="0" name=""/>
        <dsp:cNvSpPr/>
      </dsp:nvSpPr>
      <dsp:spPr>
        <a:xfrm>
          <a:off x="7558087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Stock images &amp; public domain</a:t>
          </a:r>
          <a:endParaRPr lang="en-US" sz="3300" kern="1200"/>
        </a:p>
      </dsp:txBody>
      <dsp:txXfrm>
        <a:off x="7613092" y="1450847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EEEA4-A4AC-453A-894F-8073E8A1DC06}" type="datetimeFigureOut"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E77C-3E6B-4DF5-8D6F-A3CC4215C5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5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0D46B-8F86-4D51-8E68-62B7385953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9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0D46B-8F86-4D51-8E68-62B73859532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2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4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77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8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6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7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5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3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5E77C-3E6B-4DF5-8D6F-A3CC4215C5C1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0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368301"/>
            <a:ext cx="10259385" cy="142295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heading</a:t>
            </a:r>
            <a:br>
              <a:rPr lang="en-US"/>
            </a:br>
            <a:r>
              <a:rPr lang="en-US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6" y="2166295"/>
            <a:ext cx="10260141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A39A85-645C-9E4B-B1FA-1371F6EB8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4" y="6053100"/>
            <a:ext cx="1440000" cy="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.openai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cloud.microsoft/7qw7tbQYDWOISO3F?ref=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rints.leedsbeckett.ac.uk/id/eprint/10872/" TargetMode="External"/><Relationship Id="rId4" Type="http://schemas.openxmlformats.org/officeDocument/2006/relationships/hyperlink" Target="https://drive.google.com/file/d/1niXTWSziFmM3ccN1F10ck4t_ZLlqtVx6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group of robots standing on a table&#10;&#10;Description automatically generated">
            <a:extLst>
              <a:ext uri="{FF2B5EF4-FFF2-40B4-BE49-F238E27FC236}">
                <a16:creationId xmlns:a16="http://schemas.microsoft.com/office/drawing/2014/main" id="{D041D03C-49DF-525D-3581-11221B741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-1" b="1390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A6A03-AA16-B3C6-CE7D-DCD8228B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Don’t Panic:</a:t>
            </a:r>
            <a:br>
              <a:rPr lang="en-US" sz="4800"/>
            </a:br>
            <a:r>
              <a:rPr lang="en-US" sz="4800"/>
              <a:t>A Year in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13A67-E6CA-1BDA-4E6F-8D3B206E7689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Erin Nephin, Liz Mann, and Liesl Rowe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023E9-065A-5A3B-7370-1DD4BF42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25" y="1590865"/>
            <a:ext cx="3099816" cy="4091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/>
              <a:t>3. AR = 16:9</a:t>
            </a:r>
            <a:br>
              <a:rPr lang="en-GB" sz="2000"/>
            </a:br>
            <a:br>
              <a:rPr lang="en-GB" sz="2000"/>
            </a:br>
            <a:r>
              <a:rPr lang="en-GB" sz="2000"/>
              <a:t> LBU purple, too strong</a:t>
            </a:r>
          </a:p>
          <a:p>
            <a:br>
              <a:rPr lang="en-GB" sz="2000"/>
            </a:br>
            <a:br>
              <a:rPr lang="en-GB" sz="2000"/>
            </a:br>
            <a:r>
              <a:rPr lang="en-GB" sz="2000"/>
              <a:t>4. AR = 16:9</a:t>
            </a:r>
          </a:p>
          <a:p>
            <a:br>
              <a:rPr lang="en-GB" sz="2000"/>
            </a:br>
            <a:r>
              <a:rPr lang="en-GB" sz="2000"/>
              <a:t>     </a:t>
            </a:r>
            <a:r>
              <a:rPr lang="en-GB" sz="4400"/>
              <a:t>...</a:t>
            </a:r>
            <a:endParaRPr lang="en-GB" sz="2000"/>
          </a:p>
        </p:txBody>
      </p:sp>
      <p:pic>
        <p:nvPicPr>
          <p:cNvPr id="5" name="Picture 4" descr="A collage of a library&#10;&#10;Description automatically generated">
            <a:extLst>
              <a:ext uri="{FF2B5EF4-FFF2-40B4-BE49-F238E27FC236}">
                <a16:creationId xmlns:a16="http://schemas.microsoft.com/office/drawing/2014/main" id="{C836CAF0-5A74-36BC-77A3-930135BF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29" y="1258540"/>
            <a:ext cx="5982643" cy="3458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C444A-109A-C1E0-EF98-F592D22ED360}"/>
              </a:ext>
            </a:extLst>
          </p:cNvPr>
          <p:cNvSpPr txBox="1"/>
          <p:nvPr/>
        </p:nvSpPr>
        <p:spPr>
          <a:xfrm>
            <a:off x="6914129" y="5128974"/>
            <a:ext cx="37264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Source: Adobe Firefly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80DCF-96F5-053C-EBAA-4A8DAC1A0715}"/>
              </a:ext>
            </a:extLst>
          </p:cNvPr>
          <p:cNvSpPr txBox="1"/>
          <p:nvPr/>
        </p:nvSpPr>
        <p:spPr>
          <a:xfrm>
            <a:off x="4947781" y="1054274"/>
            <a:ext cx="542794" cy="4175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694F1-7AFF-64AF-BC25-FB79C20C5EC0}"/>
              </a:ext>
            </a:extLst>
          </p:cNvPr>
          <p:cNvSpPr txBox="1"/>
          <p:nvPr/>
        </p:nvSpPr>
        <p:spPr>
          <a:xfrm>
            <a:off x="4822520" y="1221287"/>
            <a:ext cx="511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972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p!!Rectangle">
            <a:extLst>
              <a:ext uri="{FF2B5EF4-FFF2-40B4-BE49-F238E27FC236}">
                <a16:creationId xmlns:a16="http://schemas.microsoft.com/office/drawing/2014/main" id="{D0D0518B-D51A-4AC9-8054-5C1EF2EB9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ibrary with many tables and chairs&#10;&#10;Description automatically generated">
            <a:extLst>
              <a:ext uri="{FF2B5EF4-FFF2-40B4-BE49-F238E27FC236}">
                <a16:creationId xmlns:a16="http://schemas.microsoft.com/office/drawing/2014/main" id="{492317BE-3624-BDCD-75DC-FEFD0EA3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69" name="m!!text rectangle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2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A757-1C65-D94F-5C40-DF73E7B2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45" y="980368"/>
            <a:ext cx="3666744" cy="11064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Try it yourself!</a:t>
            </a:r>
          </a:p>
        </p:txBody>
      </p:sp>
      <p:sp>
        <p:nvSpPr>
          <p:cNvPr id="70" name="m!!accent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267" y="11568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24" y="2113280"/>
            <a:ext cx="35204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B18A35F-E540-B275-4AB1-5ED955CD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45" y="2354199"/>
            <a:ext cx="3666744" cy="34613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b="1"/>
              <a:t>Option A</a:t>
            </a:r>
            <a:r>
              <a:rPr lang="en-US" sz="2000"/>
              <a:t>: Enter your own prompts into a text to image AI.</a:t>
            </a:r>
          </a:p>
          <a:p>
            <a:r>
              <a:rPr lang="en-US" sz="2000" b="1"/>
              <a:t>Option B</a:t>
            </a:r>
            <a:r>
              <a:rPr lang="en-US" sz="2000"/>
              <a:t>: Ask </a:t>
            </a:r>
            <a:r>
              <a:rPr lang="en-US" sz="2000">
                <a:hlinkClick r:id="rId4"/>
              </a:rPr>
              <a:t>ChatGPT</a:t>
            </a:r>
            <a:r>
              <a:rPr lang="en-US" sz="2000"/>
              <a:t> to rewrite your prompts</a:t>
            </a:r>
          </a:p>
          <a:p>
            <a:r>
              <a:rPr lang="en-US" sz="2000" b="1"/>
              <a:t>Option C</a:t>
            </a:r>
            <a:r>
              <a:rPr lang="en-US" sz="2000"/>
              <a:t>: Ask ChatGPT to write a list of prompts from scratch</a:t>
            </a:r>
          </a:p>
          <a:p>
            <a:r>
              <a:rPr lang="en-US" sz="2000"/>
              <a:t>Test various methods. Which do you prefer?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699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76D0-B581-3661-447C-8E1F6B8A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5" y="528045"/>
            <a:ext cx="10168128" cy="1179576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Copyright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54ED-E875-D0BD-9509-0A4CBE61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36" y="2333862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Generative AI is trained by being "fed" large amounts of data, used to generate answers</a:t>
            </a:r>
          </a:p>
          <a:p>
            <a:r>
              <a:rPr lang="en-US"/>
              <a:t>Various legal issues: if copyrighted work is part of the AI training data, is that a "copy" under copyright purposes?</a:t>
            </a:r>
          </a:p>
          <a:p>
            <a:r>
              <a:rPr lang="en-US"/>
              <a:t>Some AI terms and conditions mean that everything uploaded into the AI becomes part of the training set</a:t>
            </a:r>
          </a:p>
        </p:txBody>
      </p:sp>
    </p:spTree>
    <p:extLst>
      <p:ext uri="{BB962C8B-B14F-4D97-AF65-F5344CB8AC3E}">
        <p14:creationId xmlns:p14="http://schemas.microsoft.com/office/powerpoint/2010/main" val="39151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7DE-DEE1-6FF5-101C-34E0CF016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8" y="368302"/>
            <a:ext cx="10259385" cy="634234"/>
          </a:xfrm>
        </p:spPr>
        <p:txBody>
          <a:bodyPr>
            <a:normAutofit fontScale="90000"/>
          </a:bodyPr>
          <a:lstStyle/>
          <a:p>
            <a:r>
              <a:rPr lang="en-GB"/>
              <a:t>Who owns AI created works?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283CF-E6A2-BE6D-1261-A7CFC243F66D}"/>
              </a:ext>
            </a:extLst>
          </p:cNvPr>
          <p:cNvSpPr txBox="1"/>
          <p:nvPr/>
        </p:nvSpPr>
        <p:spPr>
          <a:xfrm>
            <a:off x="605928" y="1696598"/>
            <a:ext cx="65880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AI, but it’s not human: can’t own copyright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Arial"/>
              </a:rPr>
              <a:t>The generator: they didn’t create it, but they coached the AI into producing a good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Arial"/>
              </a:rPr>
              <a:t>The company who produces the AI as they supplied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Arial"/>
              </a:rPr>
              <a:t>The content creators whose work was used in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cs typeface="Arial"/>
              </a:rPr>
              <a:t>All of the above?</a:t>
            </a: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0467FFE3-8E55-5DEE-BDDB-D3D26EB2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68" y="1115847"/>
            <a:ext cx="3869377" cy="53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7DE-DEE1-6FF5-101C-34E0CF016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68" y="368302"/>
            <a:ext cx="10259385" cy="634234"/>
          </a:xfrm>
        </p:spPr>
        <p:txBody>
          <a:bodyPr>
            <a:normAutofit fontScale="90000"/>
          </a:bodyPr>
          <a:lstStyle/>
          <a:p>
            <a:r>
              <a:rPr lang="en-GB"/>
              <a:t>What to do when using AI?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283CF-E6A2-BE6D-1261-A7CFC243F66D}"/>
              </a:ext>
            </a:extLst>
          </p:cNvPr>
          <p:cNvSpPr txBox="1"/>
          <p:nvPr/>
        </p:nvSpPr>
        <p:spPr>
          <a:xfrm>
            <a:off x="605928" y="1710975"/>
            <a:ext cx="954929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>
                <a:cs typeface="Arial"/>
              </a:rPr>
              <a:t>As a user of AI, we need to consider the following questions:</a:t>
            </a:r>
          </a:p>
          <a:p>
            <a:endParaRPr lang="en-GB" sz="28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800"/>
              <a:t>What AI software am I using? Who created it/what is the dataset?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cs typeface="Arial"/>
              </a:rPr>
              <a:t>What purpose am I using this AI for?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solidFill>
                  <a:srgbClr val="000000"/>
                </a:solidFill>
                <a:cs typeface="Arial"/>
              </a:rPr>
              <a:t>What happens to information I input into the AI?</a:t>
            </a:r>
          </a:p>
          <a:p>
            <a:pPr marL="285750" indent="-285750">
              <a:buFont typeface="Arial"/>
              <a:buChar char="•"/>
            </a:pPr>
            <a:r>
              <a:rPr lang="en-GB" sz="2800">
                <a:solidFill>
                  <a:srgbClr val="000000"/>
                </a:solidFill>
                <a:cs typeface="Arial"/>
              </a:rPr>
              <a:t>Have I cross-checked the output from the AI is accurate and reliable?</a:t>
            </a:r>
          </a:p>
        </p:txBody>
      </p:sp>
    </p:spTree>
    <p:extLst>
      <p:ext uri="{BB962C8B-B14F-4D97-AF65-F5344CB8AC3E}">
        <p14:creationId xmlns:p14="http://schemas.microsoft.com/office/powerpoint/2010/main" val="332908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CF1F-406F-610B-1C2C-6A7C1747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 year it’s been…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BD7D-8643-7EFF-3317-1EA94634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Initial guidance released			18 April 2023</a:t>
            </a:r>
          </a:p>
          <a:p>
            <a:r>
              <a:rPr lang="en-GB"/>
              <a:t>University Principles adopted 		16 January 2024</a:t>
            </a:r>
          </a:p>
          <a:p>
            <a:r>
              <a:rPr lang="en-GB"/>
              <a:t>Acknowledgement form approved	16 January 2024</a:t>
            </a:r>
          </a:p>
          <a:p>
            <a:r>
              <a:rPr lang="en-GB"/>
              <a:t>Many, many training sessions for staff and students</a:t>
            </a:r>
          </a:p>
          <a:p>
            <a:r>
              <a:rPr lang="en-GB"/>
              <a:t>Library webpage developed and linked in all 2024/25 VLE modules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8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CEB4-DD47-C236-09B8-99D56760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University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9C4A-9F0F-61EC-A1C1-3F724591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In short, if you are using tools responsibly and ethically in a way that supports your research and learning, it’s likely okay.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There are some restrictions for specific assessments/courses  and around the scale of use of translation and paraphrasing/editing software.</a:t>
            </a:r>
          </a:p>
        </p:txBody>
      </p:sp>
    </p:spTree>
    <p:extLst>
      <p:ext uri="{BB962C8B-B14F-4D97-AF65-F5344CB8AC3E}">
        <p14:creationId xmlns:p14="http://schemas.microsoft.com/office/powerpoint/2010/main" val="242135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81ABA-00B9-E2A3-A87C-CCA30597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/>
              <a:t>An ongoing experiment</a:t>
            </a:r>
          </a:p>
        </p:txBody>
      </p:sp>
      <p:pic>
        <p:nvPicPr>
          <p:cNvPr id="27" name="Picture 26" descr="Complex maths formulae on a blackboard">
            <a:extLst>
              <a:ext uri="{FF2B5EF4-FFF2-40B4-BE49-F238E27FC236}">
                <a16:creationId xmlns:a16="http://schemas.microsoft.com/office/drawing/2014/main" id="{4B7503DB-55DE-EF79-6687-D1D9261F1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9" r="32185" b="-9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DFA7C01-FEE9-77D6-E669-19EDB51A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/>
              <a:t>Text &amp; images</a:t>
            </a:r>
          </a:p>
          <a:p>
            <a:r>
              <a:rPr lang="en-GB" sz="1800"/>
              <a:t>Refining input = more refined output</a:t>
            </a:r>
          </a:p>
          <a:p>
            <a:r>
              <a:rPr lang="en-GB" sz="1800"/>
              <a:t>"...you may ask a question today and get a slightly different answer than the previous day" (Florida State University, 2024)</a:t>
            </a:r>
          </a:p>
          <a:p>
            <a:r>
              <a:rPr lang="en-GB" sz="1800"/>
              <a:t>Hallucinations</a:t>
            </a:r>
          </a:p>
        </p:txBody>
      </p:sp>
    </p:spTree>
    <p:extLst>
      <p:ext uri="{BB962C8B-B14F-4D97-AF65-F5344CB8AC3E}">
        <p14:creationId xmlns:p14="http://schemas.microsoft.com/office/powerpoint/2010/main" val="83078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044C6-AB82-1985-EE31-16FD272C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/>
              <a:t>Streamlining web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699D7-F5F1-730B-DEC9-63FE345F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Microsoft Sway - </a:t>
            </a:r>
            <a:r>
              <a:rPr lang="en-GB">
                <a:hlinkClick r:id="rId3"/>
              </a:rPr>
              <a:t>"Automated Copyediting"</a:t>
            </a:r>
          </a:p>
          <a:p>
            <a:r>
              <a:rPr lang="en-GB"/>
              <a:t>Findings &amp; additional accessibility research - </a:t>
            </a:r>
            <a:r>
              <a:rPr lang="en-GB">
                <a:hlinkClick r:id="rId4"/>
              </a:rPr>
              <a:t>"CILIP Digital Technology Group“</a:t>
            </a:r>
            <a:endParaRPr lang="en-GB"/>
          </a:p>
          <a:p>
            <a:r>
              <a:rPr lang="en-GB"/>
              <a:t>Presented overall findings at ALN conference (June 2024) – Conference paper </a:t>
            </a:r>
            <a:r>
              <a:rPr lang="en-GB">
                <a:hlinkClick r:id="rId5"/>
              </a:rPr>
              <a:t>“Don’t Panic: A Toolkit for Using Generative AI Effectively”.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3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E7F7B-B2A3-53FC-0F8D-165F6834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22" y="1194249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Birss (2023)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 shot of a list&#10;&#10;Description automatically generated">
            <a:extLst>
              <a:ext uri="{FF2B5EF4-FFF2-40B4-BE49-F238E27FC236}">
                <a16:creationId xmlns:a16="http://schemas.microsoft.com/office/drawing/2014/main" id="{7AA6C438-7B00-EB3A-29F1-FA5D5690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608" y="1085515"/>
            <a:ext cx="6846363" cy="45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9CDD5-A4B6-D46D-5F92-830E8395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/>
              <a:t>From text to image (and back again)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EADFE11F-0B73-E10A-553C-87B24277A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7398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377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C1AD1F-E313-460B-B4E2-D5A5FF45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435" y="1718686"/>
            <a:ext cx="3099816" cy="3935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 sz="2000"/>
              <a:t>AR = 1:1</a:t>
            </a:r>
            <a:br>
              <a:rPr lang="en-GB" sz="2000"/>
            </a:br>
            <a:br>
              <a:rPr lang="en-GB" sz="2000"/>
            </a:br>
            <a:r>
              <a:rPr lang="en-GB" sz="2000"/>
              <a:t>Traditional, wood grain, book heavy</a:t>
            </a:r>
            <a:br>
              <a:rPr lang="en-GB" sz="2000"/>
            </a:br>
            <a:endParaRPr lang="en-GB" sz="2000"/>
          </a:p>
          <a:p>
            <a:pPr marL="342900" indent="-342900">
              <a:buAutoNum type="arabicPeriod"/>
            </a:pPr>
            <a:r>
              <a:rPr lang="en-GB" sz="2000"/>
              <a:t>AR = 16:9</a:t>
            </a:r>
            <a:br>
              <a:rPr lang="en-GB" sz="2000"/>
            </a:br>
            <a:br>
              <a:rPr lang="en-GB" sz="2000"/>
            </a:br>
            <a:r>
              <a:rPr lang="en-GB" sz="2000"/>
              <a:t>Modern but needs LBU spin</a:t>
            </a:r>
          </a:p>
          <a:p>
            <a:endParaRPr lang="en-GB"/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endParaRPr lang="en-GB"/>
          </a:p>
        </p:txBody>
      </p:sp>
      <p:pic>
        <p:nvPicPr>
          <p:cNvPr id="9" name="Picture 8" descr="A collage of a library&#10;&#10;Description automatically generated">
            <a:extLst>
              <a:ext uri="{FF2B5EF4-FFF2-40B4-BE49-F238E27FC236}">
                <a16:creationId xmlns:a16="http://schemas.microsoft.com/office/drawing/2014/main" id="{EB27157C-E92D-9542-B5BB-7B5B9459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346" y="579264"/>
            <a:ext cx="6972953" cy="1764213"/>
          </a:xfrm>
          <a:prstGeom prst="rect">
            <a:avLst/>
          </a:prstGeom>
        </p:spPr>
      </p:pic>
      <p:pic>
        <p:nvPicPr>
          <p:cNvPr id="11" name="Picture 10" descr="A collage of several images of a library&#10;&#10;Description automatically generated">
            <a:extLst>
              <a:ext uri="{FF2B5EF4-FFF2-40B4-BE49-F238E27FC236}">
                <a16:creationId xmlns:a16="http://schemas.microsoft.com/office/drawing/2014/main" id="{75F446DA-96EF-EB5B-AB91-5B61B2CF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836" y="2720105"/>
            <a:ext cx="5305425" cy="3067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896746-3C73-C2B0-8E29-73B71F3EBBF9}"/>
              </a:ext>
            </a:extLst>
          </p:cNvPr>
          <p:cNvSpPr txBox="1"/>
          <p:nvPr/>
        </p:nvSpPr>
        <p:spPr>
          <a:xfrm>
            <a:off x="4530246" y="574108"/>
            <a:ext cx="16075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DB66CB-427A-BD80-3C9A-C841155DA485}"/>
              </a:ext>
            </a:extLst>
          </p:cNvPr>
          <p:cNvSpPr txBox="1"/>
          <p:nvPr/>
        </p:nvSpPr>
        <p:spPr>
          <a:xfrm>
            <a:off x="5125232" y="2724412"/>
            <a:ext cx="4279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D4FA6-A340-E63C-666D-4C885D1F0DB3}"/>
              </a:ext>
            </a:extLst>
          </p:cNvPr>
          <p:cNvSpPr txBox="1"/>
          <p:nvPr/>
        </p:nvSpPr>
        <p:spPr>
          <a:xfrm>
            <a:off x="6336081" y="6095999"/>
            <a:ext cx="37264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Source: Adobe Firefly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552C8-65C9-1CA7-052E-0759D8E49F23}"/>
              </a:ext>
            </a:extLst>
          </p:cNvPr>
          <p:cNvSpPr txBox="1"/>
          <p:nvPr/>
        </p:nvSpPr>
        <p:spPr>
          <a:xfrm>
            <a:off x="741421" y="247233"/>
            <a:ext cx="317353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>
                <a:latin typeface="+mj-lt"/>
              </a:rPr>
              <a:t>Generate an image of a library…</a:t>
            </a:r>
          </a:p>
        </p:txBody>
      </p:sp>
    </p:spTree>
    <p:extLst>
      <p:ext uri="{BB962C8B-B14F-4D97-AF65-F5344CB8AC3E}">
        <p14:creationId xmlns:p14="http://schemas.microsoft.com/office/powerpoint/2010/main" val="262507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699D7-F5F1-730B-DEC9-63FE345F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600"/>
              <a:t>“Please come up with a list of prompts to feed Adobe Firefly in order to generate photo realistic images of the inside of a university library, with laptops, PCs, and books. The colour scheme should include purple.”</a:t>
            </a:r>
          </a:p>
        </p:txBody>
      </p:sp>
    </p:spTree>
    <p:extLst>
      <p:ext uri="{BB962C8B-B14F-4D97-AF65-F5344CB8AC3E}">
        <p14:creationId xmlns:p14="http://schemas.microsoft.com/office/powerpoint/2010/main" val="179763895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594</Words>
  <Application>Microsoft Office PowerPoint</Application>
  <PresentationFormat>Widescreen</PresentationFormat>
  <Paragraphs>76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Avenir Next LT Pro</vt:lpstr>
      <vt:lpstr>Arial</vt:lpstr>
      <vt:lpstr>AccentBoxVTI</vt:lpstr>
      <vt:lpstr>Don’t Panic: A Year in AI</vt:lpstr>
      <vt:lpstr>What a year it’s been…</vt:lpstr>
      <vt:lpstr>University Principles</vt:lpstr>
      <vt:lpstr>An ongoing experiment</vt:lpstr>
      <vt:lpstr>Streamlining web content</vt:lpstr>
      <vt:lpstr>Birss (2023)</vt:lpstr>
      <vt:lpstr>From text to image (and back again)</vt:lpstr>
      <vt:lpstr>PowerPoint Presentation</vt:lpstr>
      <vt:lpstr>PowerPoint Presentation</vt:lpstr>
      <vt:lpstr>PowerPoint Presentation</vt:lpstr>
      <vt:lpstr>Try it yourself!</vt:lpstr>
      <vt:lpstr>Copyright and AI</vt:lpstr>
      <vt:lpstr>Who owns AI created works?</vt:lpstr>
      <vt:lpstr>What to do when using 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Nephin, Erin</dc:creator>
  <cp:lastModifiedBy>Mann, Liz</cp:lastModifiedBy>
  <cp:revision>2</cp:revision>
  <dcterms:created xsi:type="dcterms:W3CDTF">2024-04-04T13:04:48Z</dcterms:created>
  <dcterms:modified xsi:type="dcterms:W3CDTF">2024-08-07T10:41:48Z</dcterms:modified>
</cp:coreProperties>
</file>