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67" r:id="rId4"/>
    <p:sldId id="268" r:id="rId5"/>
    <p:sldId id="262" r:id="rId6"/>
    <p:sldId id="265" r:id="rId7"/>
    <p:sldId id="271" r:id="rId8"/>
    <p:sldId id="269" r:id="rId9"/>
    <p:sldId id="263" r:id="rId10"/>
    <p:sldId id="272" r:id="rId11"/>
    <p:sldId id="273"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4E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68" d="100"/>
          <a:sy n="68"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References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D3B-43FD-868B-4E7F14DC0A4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D3B-43FD-868B-4E7F14DC0A4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D3B-43FD-868B-4E7F14DC0A4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3D3B-43FD-868B-4E7F14DC0A4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D3B-43FD-868B-4E7F14DC0A4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3D3B-43FD-868B-4E7F14DC0A4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D3B-43FD-868B-4E7F14DC0A4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3D3B-43FD-868B-4E7F14DC0A4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D3B-43FD-868B-4E7F14DC0A4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3D3B-43FD-868B-4E7F14DC0A43}"/>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3D3B-43FD-868B-4E7F14DC0A43}"/>
                </c:ext>
              </c:extLst>
            </c:dLbl>
            <c:dLbl>
              <c:idx val="1"/>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361A5F1F-1578-4224-A055-D800944708F6}" type="CATEGORYNAME">
                      <a:rPr lang="en-US" sz="1800" smtClean="0"/>
                      <a:pPr>
                        <a:defRPr sz="1800">
                          <a:solidFill>
                            <a:schemeClr val="accent1"/>
                          </a:solidFill>
                        </a:defRPr>
                      </a:pPr>
                      <a:t>[CATEGORY NAME]</a:t>
                    </a:fld>
                    <a:r>
                      <a:rPr lang="en-US" sz="1800" dirty="0"/>
                      <a:t>*</a:t>
                    </a:r>
                    <a:r>
                      <a:rPr lang="en-US" sz="1800" baseline="0" dirty="0"/>
                      <a:t>
</a:t>
                    </a:r>
                    <a:fld id="{A4F0D9BC-399C-4B73-AB32-AAA4A82792C5}" type="PERCENTAGE">
                      <a:rPr lang="en-US" sz="1800" baseline="0"/>
                      <a:pPr>
                        <a:defRPr sz="1800">
                          <a:solidFill>
                            <a:schemeClr val="accent1"/>
                          </a:solidFill>
                        </a:defRPr>
                      </a:pPr>
                      <a:t>[PERCENTAGE]</a:t>
                    </a:fld>
                    <a:endParaRPr lang="en-US" sz="1800"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3B-43FD-868B-4E7F14DC0A43}"/>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3D3B-43FD-868B-4E7F14DC0A43}"/>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3D3B-43FD-868B-4E7F14DC0A43}"/>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3D3B-43FD-868B-4E7F14DC0A43}"/>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3D3B-43FD-868B-4E7F14DC0A43}"/>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3D3B-43FD-868B-4E7F14DC0A43}"/>
                </c:ext>
              </c:extLst>
            </c:dLbl>
            <c:dLbl>
              <c:idx val="7"/>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0AFC1812-4BB2-4CEA-ACFF-F466A3EAAEFF}" type="CATEGORYNAME">
                      <a:rPr lang="en-US" sz="1800" smtClean="0"/>
                      <a:pPr>
                        <a:defRPr sz="1800">
                          <a:solidFill>
                            <a:schemeClr val="accent1"/>
                          </a:solidFill>
                        </a:defRPr>
                      </a:pPr>
                      <a:t>[CATEGORY NAME]</a:t>
                    </a:fld>
                    <a:r>
                      <a:rPr lang="en-US" sz="1800" dirty="0"/>
                      <a:t>*</a:t>
                    </a:r>
                    <a:r>
                      <a:rPr lang="en-US" sz="1800" baseline="0" dirty="0"/>
                      <a:t>
</a:t>
                    </a:r>
                    <a:fld id="{01F3C2CF-3E41-47D6-92A2-1A0F7669247B}" type="PERCENTAGE">
                      <a:rPr lang="en-US" sz="1800" baseline="0"/>
                      <a:pPr>
                        <a:defRPr sz="1800">
                          <a:solidFill>
                            <a:schemeClr val="accent1"/>
                          </a:solidFill>
                        </a:defRPr>
                      </a:pPr>
                      <a:t>[PERCENTAGE]</a:t>
                    </a:fld>
                    <a:endParaRPr lang="en-US" sz="1800"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D3B-43FD-868B-4E7F14DC0A43}"/>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3D3B-43FD-868B-4E7F14DC0A43}"/>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3D3B-43FD-868B-4E7F14DC0A4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Care pathway</c:v>
                </c:pt>
                <c:pt idx="1">
                  <c:v>Communication</c:v>
                </c:pt>
                <c:pt idx="2">
                  <c:v>Criminal justice</c:v>
                </c:pt>
                <c:pt idx="3">
                  <c:v>Empowerment</c:v>
                </c:pt>
                <c:pt idx="4">
                  <c:v>Funding</c:v>
                </c:pt>
                <c:pt idx="5">
                  <c:v>Immigration</c:v>
                </c:pt>
                <c:pt idx="6">
                  <c:v>Law and policy</c:v>
                </c:pt>
                <c:pt idx="7">
                  <c:v>Multi-partnership working</c:v>
                </c:pt>
                <c:pt idx="8">
                  <c:v>Survivor voice</c:v>
                </c:pt>
                <c:pt idx="9">
                  <c:v>Trauma/therapy</c:v>
                </c:pt>
              </c:strCache>
            </c:strRef>
          </c:cat>
          <c:val>
            <c:numRef>
              <c:f>Sheet1!$B$2:$B$11</c:f>
              <c:numCache>
                <c:formatCode>General</c:formatCode>
                <c:ptCount val="10"/>
                <c:pt idx="0">
                  <c:v>46</c:v>
                </c:pt>
                <c:pt idx="1">
                  <c:v>66</c:v>
                </c:pt>
                <c:pt idx="2">
                  <c:v>27</c:v>
                </c:pt>
                <c:pt idx="3">
                  <c:v>16</c:v>
                </c:pt>
                <c:pt idx="4">
                  <c:v>82</c:v>
                </c:pt>
                <c:pt idx="5">
                  <c:v>7</c:v>
                </c:pt>
                <c:pt idx="6">
                  <c:v>90</c:v>
                </c:pt>
                <c:pt idx="7">
                  <c:v>50</c:v>
                </c:pt>
                <c:pt idx="8">
                  <c:v>19</c:v>
                </c:pt>
                <c:pt idx="9">
                  <c:v>68</c:v>
                </c:pt>
              </c:numCache>
            </c:numRef>
          </c:val>
          <c:extLst>
            <c:ext xmlns:c16="http://schemas.microsoft.com/office/drawing/2014/chart" uri="{C3380CC4-5D6E-409C-BE32-E72D297353CC}">
              <c16:uniqueId val="{00000000-3D3B-43FD-868B-4E7F14DC0A4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B7229-2003-42D1-864E-BAF09A588269}" type="datetimeFigureOut">
              <a:rPr lang="en-GB" smtClean="0"/>
              <a:t>09/10/2019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CE3A8-B947-4587-BBD4-8B9DEBCF9E59}" type="slidenum">
              <a:rPr lang="en-GB" smtClean="0"/>
              <a:t>‹#›</a:t>
            </a:fld>
            <a:endParaRPr lang="en-GB"/>
          </a:p>
        </p:txBody>
      </p:sp>
    </p:spTree>
    <p:extLst>
      <p:ext uri="{BB962C8B-B14F-4D97-AF65-F5344CB8AC3E}">
        <p14:creationId xmlns:p14="http://schemas.microsoft.com/office/powerpoint/2010/main" val="324650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634E9-51AF-460C-87AB-DA82662B11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50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570EE9-C0C7-4A2D-95FF-5B702949D70F}" type="datetime1">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5252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FC5692-8C1C-464F-837D-F45A480C668F}" type="datetime1">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43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B1DA47-8CB6-4012-BFD2-59E777AD2808}" type="datetime1">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3466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5BBA7-A26F-4095-8E9C-DDD55E64A99B}" type="datetime1">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689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DADBDF-F1F7-4974-A820-9ABAD324E91C}" type="datetime1">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636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68D0FA9-94D1-4610-82E8-3DAE190DA2D6}" type="datetime1">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171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A2BF949-6B28-44F3-B705-6AE032B2CF59}" type="datetime1">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4444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4F9C9-A14F-420B-9232-811F51FD2A17}" type="datetime1">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299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6E3CC-EE7A-44C1-9BDE-26B5EF63F95F}" type="datetime1">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2835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C5AD2-EBB8-4B02-B301-1A42955C73F6}" type="datetime1">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4851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20E459-9702-41FD-9FC3-152299CAB47C}" type="datetime1">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569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F01A67-5522-4E2F-BC70-7D786370696F}" type="datetime1">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745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19F487-7C1F-4782-9BA5-F51103989CCD}" type="datetime1">
              <a:rPr lang="en-US" smtClean="0"/>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0704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CC2952-8425-49D5-B84A-9F1A2D9C1DD4}" type="datetime1">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0638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7AB2D64-A979-4B47-AFD4-F16754C24476}" type="datetime1">
              <a:rPr lang="en-US" smtClean="0"/>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818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3DDA5D-27AD-43F8-A431-F4E3EAFDA962}" type="datetime1">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5505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AD1CF1-8C38-49C2-ABDD-833D400BA189}" type="datetime1">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635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B573924-0B34-4A1E-97DB-8B830F4A8F2E}" type="datetime1">
              <a:rPr lang="en-US" smtClean="0"/>
              <a:t>10/9/2019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986472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teraryames.wordpress.com/2013/12/31/365-days-are-you-the-same-person-you-were-a-year-ago" TargetMode="External"/><Relationship Id="rId7" Type="http://schemas.openxmlformats.org/officeDocument/2006/relationships/hyperlink" Target="http://www.freestockphotos.biz/stockphoto/14484" TargetMode="Externa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cienceblog.cancerresearchuk.org/2014/09/22/saving-lives-and-averting-costs-the-case-for-earlier-diagnosis-just-got-stronger/#comments" TargetMode="Externa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hyperlink" Target="http://theresaallore.com/2007/11/" TargetMode="External"/><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mailto:a.Greenslade@leedsbeckett.ac.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hyperlink" Target="http://commons.wikimedia.org/wiki/File:Email_Shiny_Icon.svg"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azharreflections.wordpress.com/category/coursera/" TargetMode="External"/><Relationship Id="rId7" Type="http://schemas.openxmlformats.org/officeDocument/2006/relationships/hyperlink" Target="http://futurismic.com/2010/02/22/rowling-plagiarism-row-rattles-on-the-sound-of-a-broken-system/" TargetMode="External"/><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29"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3E3AC6EA-A03D-446F-9AC3-0F29753CD144}"/>
              </a:ext>
            </a:extLst>
          </p:cNvPr>
          <p:cNvSpPr>
            <a:spLocks noGrp="1"/>
          </p:cNvSpPr>
          <p:nvPr>
            <p:ph type="ctrTitle"/>
          </p:nvPr>
        </p:nvSpPr>
        <p:spPr>
          <a:xfrm>
            <a:off x="1852625" y="1765356"/>
            <a:ext cx="6247721" cy="2204815"/>
          </a:xfrm>
        </p:spPr>
        <p:txBody>
          <a:bodyPr>
            <a:normAutofit/>
          </a:bodyPr>
          <a:lstStyle/>
          <a:p>
            <a:pPr algn="l"/>
            <a:br>
              <a:rPr lang="en-GB" sz="3000" dirty="0"/>
            </a:br>
            <a:r>
              <a:rPr lang="en-GB" sz="3000" dirty="0"/>
              <a:t> </a:t>
            </a:r>
            <a:br>
              <a:rPr lang="en-GB" sz="3000" dirty="0"/>
            </a:br>
            <a:r>
              <a:rPr lang="en-GB" sz="3000" dirty="0"/>
              <a:t>How effective is UK Modern Slavery legislation and policy at a frontline level? </a:t>
            </a:r>
          </a:p>
        </p:txBody>
      </p:sp>
      <p:sp>
        <p:nvSpPr>
          <p:cNvPr id="3" name="Subtitle 2">
            <a:extLst>
              <a:ext uri="{FF2B5EF4-FFF2-40B4-BE49-F238E27FC236}">
                <a16:creationId xmlns:a16="http://schemas.microsoft.com/office/drawing/2014/main" id="{A7C81283-0FBD-4EB2-ACBF-B21663F70DCC}"/>
              </a:ext>
            </a:extLst>
          </p:cNvPr>
          <p:cNvSpPr>
            <a:spLocks noGrp="1"/>
          </p:cNvSpPr>
          <p:nvPr>
            <p:ph type="subTitle" idx="1"/>
          </p:nvPr>
        </p:nvSpPr>
        <p:spPr>
          <a:xfrm>
            <a:off x="1852626" y="4413702"/>
            <a:ext cx="6247721" cy="1264209"/>
          </a:xfrm>
        </p:spPr>
        <p:txBody>
          <a:bodyPr>
            <a:normAutofit/>
          </a:bodyPr>
          <a:lstStyle/>
          <a:p>
            <a:pPr algn="l">
              <a:lnSpc>
                <a:spcPct val="110000"/>
              </a:lnSpc>
            </a:pPr>
            <a:r>
              <a:rPr lang="en-GB" sz="2000" dirty="0">
                <a:solidFill>
                  <a:schemeClr val="tx1">
                    <a:lumMod val="50000"/>
                    <a:lumOff val="50000"/>
                  </a:schemeClr>
                </a:solidFill>
              </a:rPr>
              <a:t>Anne-Marie Greenslade</a:t>
            </a:r>
          </a:p>
          <a:p>
            <a:pPr algn="l">
              <a:lnSpc>
                <a:spcPct val="110000"/>
              </a:lnSpc>
            </a:pPr>
            <a:r>
              <a:rPr lang="en-GB" sz="2000" dirty="0">
                <a:solidFill>
                  <a:schemeClr val="tx1">
                    <a:lumMod val="50000"/>
                    <a:lumOff val="50000"/>
                  </a:schemeClr>
                </a:solidFill>
              </a:rPr>
              <a:t>PhD candidate, Leeds Law School, </a:t>
            </a:r>
            <a:r>
              <a:rPr lang="en-GB" sz="2000" dirty="0" err="1">
                <a:solidFill>
                  <a:schemeClr val="tx1">
                    <a:lumMod val="50000"/>
                    <a:lumOff val="50000"/>
                  </a:schemeClr>
                </a:solidFill>
              </a:rPr>
              <a:t>leeds</a:t>
            </a:r>
            <a:r>
              <a:rPr lang="en-GB" sz="2000" dirty="0">
                <a:solidFill>
                  <a:schemeClr val="tx1">
                    <a:lumMod val="50000"/>
                    <a:lumOff val="50000"/>
                  </a:schemeClr>
                </a:solidFill>
              </a:rPr>
              <a:t> </a:t>
            </a:r>
            <a:r>
              <a:rPr lang="en-GB" sz="2000" dirty="0" err="1">
                <a:solidFill>
                  <a:schemeClr val="tx1">
                    <a:lumMod val="50000"/>
                    <a:lumOff val="50000"/>
                  </a:schemeClr>
                </a:solidFill>
              </a:rPr>
              <a:t>beckett</a:t>
            </a:r>
            <a:r>
              <a:rPr lang="en-GB" sz="2000" dirty="0">
                <a:solidFill>
                  <a:schemeClr val="tx1">
                    <a:lumMod val="50000"/>
                    <a:lumOff val="50000"/>
                  </a:schemeClr>
                </a:solidFill>
              </a:rPr>
              <a:t> university</a:t>
            </a:r>
          </a:p>
        </p:txBody>
      </p:sp>
      <p:pic>
        <p:nvPicPr>
          <p:cNvPr id="30"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31"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5" name="Picture 4">
            <a:extLst>
              <a:ext uri="{FF2B5EF4-FFF2-40B4-BE49-F238E27FC236}">
                <a16:creationId xmlns:a16="http://schemas.microsoft.com/office/drawing/2014/main" id="{8354EA09-6CB2-4AFE-89DD-D3F981EF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28" y="48318"/>
            <a:ext cx="2559578" cy="1277980"/>
          </a:xfrm>
          <a:prstGeom prst="rect">
            <a:avLst/>
          </a:prstGeom>
        </p:spPr>
      </p:pic>
    </p:spTree>
    <p:extLst>
      <p:ext uri="{BB962C8B-B14F-4D97-AF65-F5344CB8AC3E}">
        <p14:creationId xmlns:p14="http://schemas.microsoft.com/office/powerpoint/2010/main" val="8842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4DF68D8B-825B-4866-A625-D6AEEB895E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90194" y="3649661"/>
            <a:ext cx="3952875" cy="261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A picture containing indoor, cake&#10;&#10;Description automatically generated">
            <a:extLst>
              <a:ext uri="{FF2B5EF4-FFF2-40B4-BE49-F238E27FC236}">
                <a16:creationId xmlns:a16="http://schemas.microsoft.com/office/drawing/2014/main" id="{CF7E5D6F-63DF-469F-9B24-7AD98D0E4CE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684067">
            <a:off x="6653039" y="262845"/>
            <a:ext cx="4928420" cy="3138823"/>
          </a:xfrm>
          <a:prstGeom prst="ellipse">
            <a:avLst/>
          </a:prstGeom>
          <a:ln>
            <a:noFill/>
          </a:ln>
          <a:effectLst>
            <a:softEdge rad="112500"/>
          </a:effectLst>
        </p:spPr>
      </p:pic>
      <p:pic>
        <p:nvPicPr>
          <p:cNvPr id="10" name="Picture 9" descr="A picture containing monitor, red&#10;&#10;Description automatically generated">
            <a:extLst>
              <a:ext uri="{FF2B5EF4-FFF2-40B4-BE49-F238E27FC236}">
                <a16:creationId xmlns:a16="http://schemas.microsoft.com/office/drawing/2014/main" id="{F63692F8-46ED-4FD9-A97D-1AADAB67D2D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13987" y="1832257"/>
            <a:ext cx="2869021" cy="2869021"/>
          </a:xfrm>
          <a:prstGeom prst="rect">
            <a:avLst/>
          </a:prstGeom>
        </p:spPr>
      </p:pic>
      <p:sp>
        <p:nvSpPr>
          <p:cNvPr id="11" name="Rectangle 10">
            <a:extLst>
              <a:ext uri="{FF2B5EF4-FFF2-40B4-BE49-F238E27FC236}">
                <a16:creationId xmlns:a16="http://schemas.microsoft.com/office/drawing/2014/main" id="{35A0B019-DF89-414B-8CEC-0E2D0CEB9EAB}"/>
              </a:ext>
            </a:extLst>
          </p:cNvPr>
          <p:cNvSpPr/>
          <p:nvPr/>
        </p:nvSpPr>
        <p:spPr>
          <a:xfrm>
            <a:off x="851066" y="804554"/>
            <a:ext cx="5451642" cy="2462213"/>
          </a:xfrm>
          <a:prstGeom prst="rect">
            <a:avLst/>
          </a:prstGeom>
        </p:spPr>
        <p:txBody>
          <a:bodyPr wrap="square">
            <a:spAutoFit/>
          </a:bodyPr>
          <a:lstStyle/>
          <a:p>
            <a:pPr algn="ctr">
              <a:spcAft>
                <a:spcPts val="0"/>
              </a:spcAft>
            </a:pPr>
            <a:r>
              <a:rPr lang="en-GB" sz="2800" b="1" dirty="0">
                <a:solidFill>
                  <a:srgbClr val="0070C0"/>
                </a:solidFill>
                <a:latin typeface="Arial" panose="020B0604020202020204" pitchFamily="34" charset="0"/>
                <a:ea typeface="Calibri" panose="020F0502020204030204" pitchFamily="34" charset="0"/>
              </a:rPr>
              <a:t>75%</a:t>
            </a:r>
            <a:r>
              <a:rPr lang="en-GB" dirty="0">
                <a:latin typeface="Arial" panose="020B0604020202020204" pitchFamily="34" charset="0"/>
                <a:ea typeface="Calibri" panose="020F0502020204030204" pitchFamily="34" charset="0"/>
              </a:rPr>
              <a:t> of respondents discussed the need to acknowledge trauma in survivors and to provide suitable means of support.  </a:t>
            </a:r>
          </a:p>
          <a:p>
            <a:pPr>
              <a:spcAft>
                <a:spcPts val="0"/>
              </a:spcAft>
            </a:pPr>
            <a:endParaRPr lang="en-GB" dirty="0">
              <a:latin typeface="Arial" panose="020B0604020202020204" pitchFamily="34" charset="0"/>
              <a:ea typeface="Calibri" panose="020F0502020204030204" pitchFamily="34" charset="0"/>
            </a:endParaRPr>
          </a:p>
          <a:p>
            <a:pPr algn="ctr">
              <a:spcAft>
                <a:spcPts val="0"/>
              </a:spcAft>
            </a:pPr>
            <a:r>
              <a:rPr lang="en-GB" sz="2400" b="1" i="1" dirty="0">
                <a:solidFill>
                  <a:srgbClr val="0070C0"/>
                </a:solidFill>
                <a:latin typeface="Arial" panose="020B0604020202020204" pitchFamily="34" charset="0"/>
                <a:ea typeface="Calibri" panose="020F0502020204030204" pitchFamily="34" charset="0"/>
              </a:rPr>
              <a:t>‘not necessarily therapeutic intervention or psychiatric help or even counselling’</a:t>
            </a:r>
            <a:endParaRPr lang="en-GB" b="1" i="1" dirty="0">
              <a:solidFill>
                <a:srgbClr val="0070C0"/>
              </a:solidFill>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43E88875-9240-4918-86EC-405648AEB6A3}"/>
              </a:ext>
            </a:extLst>
          </p:cNvPr>
          <p:cNvSpPr/>
          <p:nvPr/>
        </p:nvSpPr>
        <p:spPr>
          <a:xfrm>
            <a:off x="528887" y="3429000"/>
            <a:ext cx="6096000" cy="2862322"/>
          </a:xfrm>
          <a:prstGeom prst="rect">
            <a:avLst/>
          </a:prstGeom>
        </p:spPr>
        <p:txBody>
          <a:bodyPr>
            <a:spAutoFit/>
          </a:bodyPr>
          <a:lstStyle/>
          <a:p>
            <a:pPr marL="540385" marR="780415" algn="ctr">
              <a:spcAft>
                <a:spcPts val="0"/>
              </a:spcAft>
              <a:tabLst>
                <a:tab pos="5913438" algn="l"/>
              </a:tabLst>
            </a:pPr>
            <a:r>
              <a:rPr lang="en-GB" sz="2000" i="1" dirty="0">
                <a:latin typeface="Arial" panose="020B0604020202020204" pitchFamily="34" charset="0"/>
                <a:ea typeface="Times New Roman" panose="02020603050405020304" pitchFamily="18" charset="0"/>
              </a:rPr>
              <a:t>“The whole notion of person-centred therapy would be that that individual decides when it’s right for them to enter therapy, and yet our interpretation of is “every victim must have” and that’s a really interesting concept but if they don’t want it, are you then enforcing something that should be therapeutic on someone who doesn’t want to have it?”</a:t>
            </a:r>
            <a:endParaRPr lang="en-GB" sz="32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846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C9CD-7537-4C0B-ABF2-8C980FC24E21}"/>
              </a:ext>
            </a:extLst>
          </p:cNvPr>
          <p:cNvSpPr>
            <a:spLocks noGrp="1"/>
          </p:cNvSpPr>
          <p:nvPr>
            <p:ph type="title"/>
          </p:nvPr>
        </p:nvSpPr>
        <p:spPr>
          <a:xfrm>
            <a:off x="913774" y="181897"/>
            <a:ext cx="5934969" cy="2023254"/>
          </a:xfrm>
        </p:spPr>
        <p:txBody>
          <a:bodyPr/>
          <a:lstStyle/>
          <a:p>
            <a:r>
              <a:rPr lang="en-GB" dirty="0">
                <a:effectLst>
                  <a:outerShdw blurRad="38100" dist="38100" dir="2700000" algn="tl">
                    <a:srgbClr val="000000">
                      <a:alpha val="43137"/>
                    </a:srgbClr>
                  </a:outerShdw>
                </a:effectLst>
              </a:rPr>
              <a:t>Implications for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criminal justice</a:t>
            </a:r>
          </a:p>
        </p:txBody>
      </p:sp>
      <p:pic>
        <p:nvPicPr>
          <p:cNvPr id="6" name="Picture Placeholder 5" descr="A wooden table&#10;&#10;Description automatically generated">
            <a:extLst>
              <a:ext uri="{FF2B5EF4-FFF2-40B4-BE49-F238E27FC236}">
                <a16:creationId xmlns:a16="http://schemas.microsoft.com/office/drawing/2014/main" id="{0F1245F4-EBD7-4753-8004-3E61627400C0}"/>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418" r="27418"/>
          <a:stretch>
            <a:fillRect/>
          </a:stretch>
        </p:blipFill>
        <p:spPr>
          <a:xfrm>
            <a:off x="7521677" y="609600"/>
            <a:ext cx="3874536" cy="5181600"/>
          </a:xfrm>
        </p:spPr>
      </p:pic>
      <p:sp>
        <p:nvSpPr>
          <p:cNvPr id="4" name="Text Placeholder 3">
            <a:extLst>
              <a:ext uri="{FF2B5EF4-FFF2-40B4-BE49-F238E27FC236}">
                <a16:creationId xmlns:a16="http://schemas.microsoft.com/office/drawing/2014/main" id="{168BC3BF-B85A-40F3-9170-EB537189C0B1}"/>
              </a:ext>
            </a:extLst>
          </p:cNvPr>
          <p:cNvSpPr>
            <a:spLocks noGrp="1"/>
          </p:cNvSpPr>
          <p:nvPr>
            <p:ph type="body" sz="half" idx="2"/>
          </p:nvPr>
        </p:nvSpPr>
        <p:spPr>
          <a:xfrm>
            <a:off x="913794" y="2632853"/>
            <a:ext cx="5934949" cy="3158347"/>
          </a:xfrm>
        </p:spPr>
        <p:txBody>
          <a:bodyPr>
            <a:normAutofit/>
          </a:bodyPr>
          <a:lstStyle/>
          <a:p>
            <a:r>
              <a:rPr lang="en-GB" sz="1800" cap="none" dirty="0">
                <a:latin typeface="Arial" panose="020B0604020202020204" pitchFamily="34" charset="0"/>
                <a:ea typeface="Times New Roman" panose="02020603050405020304" pitchFamily="18" charset="0"/>
              </a:rPr>
              <a:t>‘We classify people as victims and … it leads you to the CJS but you might have someone saying “but I’m not a victim” and does that undermine those processes or is it just indicative of the fact that a traumatised person, when you understand their background, may not see themselves as a victim… </a:t>
            </a:r>
          </a:p>
          <a:p>
            <a:r>
              <a:rPr lang="en-GB" sz="1800" i="1" cap="none" dirty="0">
                <a:latin typeface="Arial" panose="020B0604020202020204" pitchFamily="34" charset="0"/>
                <a:ea typeface="Times New Roman" panose="02020603050405020304" pitchFamily="18" charset="0"/>
              </a:rPr>
              <a:t>but under our legal system, does that mean they’re not?’</a:t>
            </a:r>
            <a:endParaRPr lang="en-GB" sz="1800" i="1" cap="none" dirty="0"/>
          </a:p>
        </p:txBody>
      </p:sp>
    </p:spTree>
    <p:extLst>
      <p:ext uri="{BB962C8B-B14F-4D97-AF65-F5344CB8AC3E}">
        <p14:creationId xmlns:p14="http://schemas.microsoft.com/office/powerpoint/2010/main" val="251286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8A43-15A5-4FB6-8D0C-D046A0081683}"/>
              </a:ext>
            </a:extLst>
          </p:cNvPr>
          <p:cNvSpPr>
            <a:spLocks noGrp="1"/>
          </p:cNvSpPr>
          <p:nvPr>
            <p:ph type="title"/>
          </p:nvPr>
        </p:nvSpPr>
        <p:spPr>
          <a:xfrm>
            <a:off x="913774" y="1103834"/>
            <a:ext cx="10364452" cy="2511835"/>
          </a:xfrm>
        </p:spPr>
        <p:txBody>
          <a:bodyPr/>
          <a:lstStyle/>
          <a:p>
            <a:r>
              <a:rPr lang="en-GB" sz="3600">
                <a:effectLst>
                  <a:outerShdw blurRad="38100" dist="38100" dir="2700000" algn="tl">
                    <a:srgbClr val="000000">
                      <a:alpha val="43137"/>
                    </a:srgbClr>
                  </a:outerShdw>
                </a:effectLst>
              </a:rPr>
              <a:t>Anne-marie Greenslade</a:t>
            </a:r>
            <a:br>
              <a:rPr lang="en-GB" sz="1600">
                <a:effectLst>
                  <a:outerShdw blurRad="38100" dist="38100" dir="2700000" algn="tl">
                    <a:srgbClr val="000000">
                      <a:alpha val="43137"/>
                    </a:srgbClr>
                  </a:outerShdw>
                </a:effectLst>
              </a:rPr>
            </a:br>
            <a:br>
              <a:rPr lang="en-GB">
                <a:effectLst>
                  <a:outerShdw blurRad="38100" dist="38100" dir="2700000" algn="tl">
                    <a:srgbClr val="000000">
                      <a:alpha val="43137"/>
                    </a:srgbClr>
                  </a:outerShdw>
                </a:effectLst>
              </a:rPr>
            </a:br>
            <a:r>
              <a:rPr lang="en-GB" sz="2400">
                <a:effectLst>
                  <a:outerShdw blurRad="38100" dist="38100" dir="2700000" algn="tl">
                    <a:srgbClr val="000000">
                      <a:alpha val="43137"/>
                    </a:srgbClr>
                  </a:outerShdw>
                </a:effectLst>
              </a:rPr>
              <a:t>DOCTORAL RESEARCHER / graduate teaching assistant</a:t>
            </a:r>
            <a:br>
              <a:rPr lang="en-GB" sz="2400">
                <a:effectLst>
                  <a:outerShdw blurRad="38100" dist="38100" dir="2700000" algn="tl">
                    <a:srgbClr val="000000">
                      <a:alpha val="43137"/>
                    </a:srgbClr>
                  </a:outerShdw>
                </a:effectLst>
              </a:rPr>
            </a:br>
            <a:endParaRPr lang="en-GB" sz="24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2D0C13D9-DCE9-481D-92B2-AD203E5549B4}"/>
              </a:ext>
            </a:extLst>
          </p:cNvPr>
          <p:cNvSpPr>
            <a:spLocks noGrp="1"/>
          </p:cNvSpPr>
          <p:nvPr>
            <p:ph type="body" sz="half" idx="2"/>
          </p:nvPr>
        </p:nvSpPr>
        <p:spPr>
          <a:xfrm>
            <a:off x="913774" y="3746875"/>
            <a:ext cx="10364452" cy="1486674"/>
          </a:xfrm>
        </p:spPr>
        <p:txBody>
          <a:bodyPr>
            <a:normAutofit/>
          </a:bodyPr>
          <a:lstStyle/>
          <a:p>
            <a:r>
              <a:rPr lang="en-GB" sz="2800" dirty="0">
                <a:effectLst>
                  <a:outerShdw blurRad="38100" dist="38100" dir="2700000" algn="tl">
                    <a:srgbClr val="000000">
                      <a:alpha val="43137"/>
                    </a:srgbClr>
                  </a:outerShdw>
                </a:effectLst>
              </a:rPr>
              <a:t> </a:t>
            </a:r>
            <a:r>
              <a:rPr lang="en-GB" sz="2800" dirty="0">
                <a:solidFill>
                  <a:schemeClr val="accent1">
                    <a:lumMod val="75000"/>
                  </a:schemeClr>
                </a:solidFill>
                <a:hlinkClick r:id="rId3"/>
              </a:rPr>
              <a:t>a.Greenslade@leedsbeckett.ac.uk</a:t>
            </a:r>
            <a:endParaRPr lang="en-GB" sz="2800" dirty="0">
              <a:solidFill>
                <a:schemeClr val="accent1">
                  <a:lumMod val="75000"/>
                </a:schemeClr>
              </a:solidFill>
            </a:endParaRPr>
          </a:p>
          <a:p>
            <a:r>
              <a:rPr lang="en-GB" sz="2800" dirty="0">
                <a:effectLst>
                  <a:outerShdw blurRad="38100" dist="38100" dir="2700000" algn="tl">
                    <a:srgbClr val="000000">
                      <a:alpha val="43137"/>
                    </a:srgbClr>
                  </a:outerShdw>
                </a:effectLst>
              </a:rPr>
              <a:t>@</a:t>
            </a:r>
            <a:r>
              <a:rPr lang="en-GB" sz="2800" dirty="0" err="1">
                <a:effectLst>
                  <a:outerShdw blurRad="38100" dist="38100" dir="2700000" algn="tl">
                    <a:srgbClr val="000000">
                      <a:alpha val="43137"/>
                    </a:srgbClr>
                  </a:outerShdw>
                </a:effectLst>
              </a:rPr>
              <a:t>am_greenslade</a:t>
            </a:r>
            <a:endParaRPr lang="en-GB"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DBC984A-5A30-43A3-BA50-972A21C4B3A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67741" y="3811702"/>
            <a:ext cx="478800" cy="478800"/>
          </a:xfrm>
          <a:prstGeom prst="rect">
            <a:avLst/>
          </a:prstGeom>
        </p:spPr>
      </p:pic>
      <p:pic>
        <p:nvPicPr>
          <p:cNvPr id="9" name="Picture 8">
            <a:extLst>
              <a:ext uri="{FF2B5EF4-FFF2-40B4-BE49-F238E27FC236}">
                <a16:creationId xmlns:a16="http://schemas.microsoft.com/office/drawing/2014/main" id="{21CBCD51-59A1-429A-806C-1BD7555A0292}"/>
              </a:ext>
            </a:extLst>
          </p:cNvPr>
          <p:cNvPicPr>
            <a:picLocks noChangeAspect="1"/>
          </p:cNvPicPr>
          <p:nvPr/>
        </p:nvPicPr>
        <p:blipFill>
          <a:blip r:embed="rId6"/>
          <a:stretch>
            <a:fillRect/>
          </a:stretch>
        </p:blipFill>
        <p:spPr>
          <a:xfrm>
            <a:off x="4042391" y="4429387"/>
            <a:ext cx="528138" cy="528138"/>
          </a:xfrm>
          <a:prstGeom prst="rect">
            <a:avLst/>
          </a:prstGeom>
          <a:effectLst>
            <a:softEdge rad="38100"/>
          </a:effectLst>
        </p:spPr>
      </p:pic>
    </p:spTree>
    <p:extLst>
      <p:ext uri="{BB962C8B-B14F-4D97-AF65-F5344CB8AC3E}">
        <p14:creationId xmlns:p14="http://schemas.microsoft.com/office/powerpoint/2010/main" val="131591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FE93-E38E-4BCB-9E16-980745B7FC50}"/>
              </a:ext>
            </a:extLst>
          </p:cNvPr>
          <p:cNvSpPr>
            <a:spLocks noGrp="1"/>
          </p:cNvSpPr>
          <p:nvPr>
            <p:ph type="title"/>
          </p:nvPr>
        </p:nvSpPr>
        <p:spPr>
          <a:xfrm>
            <a:off x="913774" y="2971"/>
            <a:ext cx="10364451" cy="1596177"/>
          </a:xfrm>
        </p:spPr>
        <p:txBody>
          <a:bodyPr/>
          <a:lstStyle/>
          <a:p>
            <a:r>
              <a:rPr lang="en-GB" dirty="0">
                <a:effectLst>
                  <a:outerShdw blurRad="38100" dist="38100" dir="2700000" algn="tl">
                    <a:srgbClr val="000000">
                      <a:alpha val="43137"/>
                    </a:srgbClr>
                  </a:outerShdw>
                </a:effectLst>
              </a:rPr>
              <a:t>Research questions</a:t>
            </a:r>
          </a:p>
        </p:txBody>
      </p:sp>
      <p:sp>
        <p:nvSpPr>
          <p:cNvPr id="3" name="Oval 2">
            <a:extLst>
              <a:ext uri="{FF2B5EF4-FFF2-40B4-BE49-F238E27FC236}">
                <a16:creationId xmlns:a16="http://schemas.microsoft.com/office/drawing/2014/main" id="{06C5002B-7BB2-4119-AE09-8DC4A39410A8}"/>
              </a:ext>
            </a:extLst>
          </p:cNvPr>
          <p:cNvSpPr/>
          <p:nvPr/>
        </p:nvSpPr>
        <p:spPr>
          <a:xfrm>
            <a:off x="1140846" y="3241203"/>
            <a:ext cx="3569109" cy="2684206"/>
          </a:xfrm>
          <a:prstGeom prst="ellipse">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How do organisations structure their support systems?</a:t>
            </a:r>
          </a:p>
        </p:txBody>
      </p:sp>
      <p:sp>
        <p:nvSpPr>
          <p:cNvPr id="4" name="Oval 3">
            <a:extLst>
              <a:ext uri="{FF2B5EF4-FFF2-40B4-BE49-F238E27FC236}">
                <a16:creationId xmlns:a16="http://schemas.microsoft.com/office/drawing/2014/main" id="{32EEC73F-EF0D-4CC5-909B-B80D8760D8AB}"/>
              </a:ext>
            </a:extLst>
          </p:cNvPr>
          <p:cNvSpPr/>
          <p:nvPr/>
        </p:nvSpPr>
        <p:spPr>
          <a:xfrm>
            <a:off x="4166156" y="1553270"/>
            <a:ext cx="3569109" cy="2684206"/>
          </a:xfrm>
          <a:prstGeom prst="ellipse">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is the current known status of trafficking and slavery in the UK?  </a:t>
            </a:r>
          </a:p>
        </p:txBody>
      </p:sp>
      <p:sp>
        <p:nvSpPr>
          <p:cNvPr id="5" name="Oval 4">
            <a:extLst>
              <a:ext uri="{FF2B5EF4-FFF2-40B4-BE49-F238E27FC236}">
                <a16:creationId xmlns:a16="http://schemas.microsoft.com/office/drawing/2014/main" id="{27A9C709-A838-48F8-8A08-E9BD1820168B}"/>
              </a:ext>
            </a:extLst>
          </p:cNvPr>
          <p:cNvSpPr/>
          <p:nvPr/>
        </p:nvSpPr>
        <p:spPr>
          <a:xfrm>
            <a:off x="7191466" y="3241203"/>
            <a:ext cx="3569109" cy="2684206"/>
          </a:xfrm>
          <a:prstGeom prst="ellipse">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How can the survivor experience be improved?</a:t>
            </a:r>
          </a:p>
        </p:txBody>
      </p:sp>
    </p:spTree>
    <p:extLst>
      <p:ext uri="{BB962C8B-B14F-4D97-AF65-F5344CB8AC3E}">
        <p14:creationId xmlns:p14="http://schemas.microsoft.com/office/powerpoint/2010/main" val="50097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F6E7-0654-468B-8ED9-0034B2065E39}"/>
              </a:ext>
            </a:extLst>
          </p:cNvPr>
          <p:cNvSpPr>
            <a:spLocks noGrp="1"/>
          </p:cNvSpPr>
          <p:nvPr>
            <p:ph type="title"/>
          </p:nvPr>
        </p:nvSpPr>
        <p:spPr>
          <a:xfrm>
            <a:off x="913774" y="228494"/>
            <a:ext cx="10364451" cy="1596177"/>
          </a:xfrm>
        </p:spPr>
        <p:txBody>
          <a:bodyPr/>
          <a:lstStyle/>
          <a:p>
            <a:r>
              <a:rPr lang="en-GB" dirty="0">
                <a:effectLst>
                  <a:outerShdw blurRad="38100" dist="38100" dir="2700000" algn="tl">
                    <a:srgbClr val="000000">
                      <a:alpha val="43137"/>
                    </a:srgbClr>
                  </a:outerShdw>
                </a:effectLst>
              </a:rPr>
              <a:t>Research methods</a:t>
            </a:r>
          </a:p>
        </p:txBody>
      </p:sp>
      <p:sp>
        <p:nvSpPr>
          <p:cNvPr id="4" name="Rectangle 3">
            <a:extLst>
              <a:ext uri="{FF2B5EF4-FFF2-40B4-BE49-F238E27FC236}">
                <a16:creationId xmlns:a16="http://schemas.microsoft.com/office/drawing/2014/main" id="{D734F7A7-BE71-4B2C-AF67-1D5748BB01EB}"/>
              </a:ext>
            </a:extLst>
          </p:cNvPr>
          <p:cNvSpPr/>
          <p:nvPr/>
        </p:nvSpPr>
        <p:spPr>
          <a:xfrm>
            <a:off x="1364565" y="1838739"/>
            <a:ext cx="9913659" cy="3108543"/>
          </a:xfrm>
          <a:prstGeom prst="rect">
            <a:avLst/>
          </a:prstGeom>
        </p:spPr>
        <p:txBody>
          <a:bodyPr wrap="square">
            <a:spAutoFit/>
          </a:bodyPr>
          <a:lstStyle/>
          <a:p>
            <a:pPr marL="342900" indent="-342900">
              <a:buFont typeface="Arial" panose="020B0604020202020204" pitchFamily="34" charset="0"/>
              <a:buChar char="•"/>
            </a:pPr>
            <a:r>
              <a:rPr lang="en-GB" sz="2800" dirty="0"/>
              <a:t>Doctrinal literature review of current awareness</a:t>
            </a:r>
          </a:p>
          <a:p>
            <a:pPr marL="342900" indent="-342900">
              <a:buFont typeface="Arial" panose="020B0604020202020204" pitchFamily="34" charset="0"/>
              <a:buChar char="•"/>
            </a:pPr>
            <a:r>
              <a:rPr lang="en-GB" sz="2800" dirty="0"/>
              <a:t>Documentary analysis of legislation, policy and service standards</a:t>
            </a:r>
          </a:p>
          <a:p>
            <a:pPr marL="342900" indent="-342900">
              <a:buFont typeface="Arial" panose="020B0604020202020204" pitchFamily="34" charset="0"/>
              <a:buChar char="•"/>
            </a:pPr>
            <a:r>
              <a:rPr lang="en-GB" sz="2800" dirty="0"/>
              <a:t>Qualitative empirical research: Semi-structured interviews with frontline practitioners and service users of statutory and non-statutory agencies</a:t>
            </a:r>
          </a:p>
          <a:p>
            <a:pPr marL="342900" indent="-342900">
              <a:buFont typeface="Arial" panose="020B0604020202020204" pitchFamily="34" charset="0"/>
              <a:buChar char="•"/>
            </a:pPr>
            <a:r>
              <a:rPr lang="en-GB" sz="2800" dirty="0"/>
              <a:t>Data is thematically analysed on a constant comparison basis, to  capture themes and patterns </a:t>
            </a:r>
          </a:p>
        </p:txBody>
      </p:sp>
    </p:spTree>
    <p:extLst>
      <p:ext uri="{BB962C8B-B14F-4D97-AF65-F5344CB8AC3E}">
        <p14:creationId xmlns:p14="http://schemas.microsoft.com/office/powerpoint/2010/main" val="34688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9E0A-3D8B-4E89-8E43-A56D8AC2EC26}"/>
              </a:ext>
            </a:extLst>
          </p:cNvPr>
          <p:cNvSpPr>
            <a:spLocks noGrp="1"/>
          </p:cNvSpPr>
          <p:nvPr>
            <p:ph type="title"/>
          </p:nvPr>
        </p:nvSpPr>
        <p:spPr>
          <a:xfrm>
            <a:off x="787166" y="294960"/>
            <a:ext cx="10364451" cy="1596177"/>
          </a:xfrm>
        </p:spPr>
        <p:txBody>
          <a:bodyPr/>
          <a:lstStyle/>
          <a:p>
            <a:r>
              <a:rPr lang="en-GB" dirty="0">
                <a:effectLst>
                  <a:outerShdw blurRad="38100" dist="38100" dir="2700000" algn="tl">
                    <a:srgbClr val="000000">
                      <a:alpha val="43137"/>
                    </a:srgbClr>
                  </a:outerShdw>
                </a:effectLst>
              </a:rPr>
              <a:t>Literature review</a:t>
            </a:r>
          </a:p>
        </p:txBody>
      </p:sp>
      <p:sp>
        <p:nvSpPr>
          <p:cNvPr id="6" name="TextBox 5">
            <a:extLst>
              <a:ext uri="{FF2B5EF4-FFF2-40B4-BE49-F238E27FC236}">
                <a16:creationId xmlns:a16="http://schemas.microsoft.com/office/drawing/2014/main" id="{70EFB105-02C1-4898-900E-157A64E98116}"/>
              </a:ext>
            </a:extLst>
          </p:cNvPr>
          <p:cNvSpPr txBox="1"/>
          <p:nvPr/>
        </p:nvSpPr>
        <p:spPr>
          <a:xfrm>
            <a:off x="833576" y="5482788"/>
            <a:ext cx="10524847" cy="923330"/>
          </a:xfrm>
          <a:prstGeom prst="rect">
            <a:avLst/>
          </a:prstGeom>
          <a:noFill/>
        </p:spPr>
        <p:txBody>
          <a:bodyPr wrap="square" rtlCol="0">
            <a:spAutoFit/>
          </a:bodyPr>
          <a:lstStyle/>
          <a:p>
            <a:pPr marL="228600" indent="-228600">
              <a:buFont typeface="+mj-lt"/>
              <a:buAutoNum type="arabicPeriod"/>
            </a:pPr>
            <a:r>
              <a:rPr lang="en-GB" sz="1200" dirty="0"/>
              <a:t>KK Jakobsen, A </a:t>
            </a:r>
            <a:r>
              <a:rPr lang="en-GB" sz="1200" dirty="0" err="1"/>
              <a:t>Langballe</a:t>
            </a:r>
            <a:r>
              <a:rPr lang="en-GB" sz="1200" dirty="0"/>
              <a:t> and JH Schultz, ‘Trauma-exposed young victims: possibilities and constraints for providing trauma support within the investigative interview’ (2017) 23(5) </a:t>
            </a:r>
            <a:r>
              <a:rPr lang="en-GB" sz="1200" i="1" dirty="0"/>
              <a:t>Psychology, Crime &amp; Law </a:t>
            </a:r>
            <a:r>
              <a:rPr lang="en-GB" sz="1200" dirty="0"/>
              <a:t>427</a:t>
            </a:r>
            <a:endParaRPr lang="en-US" sz="1200" dirty="0"/>
          </a:p>
          <a:p>
            <a:pPr marL="228600" indent="-228600">
              <a:buFont typeface="+mj-lt"/>
              <a:buAutoNum type="arabicPeriod"/>
            </a:pPr>
            <a:r>
              <a:rPr lang="en-GB" sz="1200" dirty="0"/>
              <a:t>Andrea Nicholson, Minh Dang and Zoe </a:t>
            </a:r>
            <a:r>
              <a:rPr lang="en-GB" sz="1200" dirty="0" err="1"/>
              <a:t>Trodd</a:t>
            </a:r>
            <a:r>
              <a:rPr lang="en-GB" sz="1200" dirty="0"/>
              <a:t>, ‘A Full Freedom: Contemporary Survivors' Definitions of Slavery’ (2018) 18(4) Human Rights Law Review 689</a:t>
            </a:r>
          </a:p>
          <a:p>
            <a:endParaRPr lang="en-GB" dirty="0"/>
          </a:p>
        </p:txBody>
      </p:sp>
      <p:pic>
        <p:nvPicPr>
          <p:cNvPr id="10" name="Picture 9" descr="A picture containing stationary&#10;&#10;Description automatically generated">
            <a:extLst>
              <a:ext uri="{FF2B5EF4-FFF2-40B4-BE49-F238E27FC236}">
                <a16:creationId xmlns:a16="http://schemas.microsoft.com/office/drawing/2014/main" id="{96FAA1EA-77E5-43AD-A56E-A557A6722F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2186" y="1763687"/>
            <a:ext cx="2470487" cy="1791103"/>
          </a:xfrm>
          <a:prstGeom prst="rect">
            <a:avLst/>
          </a:prstGeom>
        </p:spPr>
      </p:pic>
      <p:pic>
        <p:nvPicPr>
          <p:cNvPr id="30" name="Picture 29">
            <a:extLst>
              <a:ext uri="{FF2B5EF4-FFF2-40B4-BE49-F238E27FC236}">
                <a16:creationId xmlns:a16="http://schemas.microsoft.com/office/drawing/2014/main" id="{22719C4B-7F72-4369-9B81-651A9FF28D08}"/>
              </a:ext>
            </a:extLst>
          </p:cNvPr>
          <p:cNvPicPr>
            <a:picLocks noChangeAspect="1"/>
          </p:cNvPicPr>
          <p:nvPr/>
        </p:nvPicPr>
        <p:blipFill>
          <a:blip r:embed="rId4"/>
          <a:stretch>
            <a:fillRect/>
          </a:stretch>
        </p:blipFill>
        <p:spPr>
          <a:xfrm>
            <a:off x="5788858" y="1598313"/>
            <a:ext cx="3604438" cy="2024965"/>
          </a:xfrm>
          <a:prstGeom prst="rect">
            <a:avLst/>
          </a:prstGeom>
        </p:spPr>
      </p:pic>
      <p:pic>
        <p:nvPicPr>
          <p:cNvPr id="8" name="Picture 7" descr="A picture containing person, indoor, sitting, wall&#10;&#10;Description automatically generated">
            <a:extLst>
              <a:ext uri="{FF2B5EF4-FFF2-40B4-BE49-F238E27FC236}">
                <a16:creationId xmlns:a16="http://schemas.microsoft.com/office/drawing/2014/main" id="{D7F042DB-8F1D-45BD-8C6F-8721E6CAA5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8889" y="3000212"/>
            <a:ext cx="2264858" cy="1702754"/>
          </a:xfrm>
          <a:prstGeom prst="rect">
            <a:avLst/>
          </a:prstGeom>
        </p:spPr>
      </p:pic>
      <p:pic>
        <p:nvPicPr>
          <p:cNvPr id="13" name="Picture 12" descr="A statue of a person&#10;&#10;Description automatically generated">
            <a:extLst>
              <a:ext uri="{FF2B5EF4-FFF2-40B4-BE49-F238E27FC236}">
                <a16:creationId xmlns:a16="http://schemas.microsoft.com/office/drawing/2014/main" id="{E4C1F41C-18D5-4EF2-8AFA-8DD2756B987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933874" y="2659239"/>
            <a:ext cx="2162126" cy="2176139"/>
          </a:xfrm>
          <a:prstGeom prst="rect">
            <a:avLst/>
          </a:prstGeom>
        </p:spPr>
      </p:pic>
    </p:spTree>
    <p:extLst>
      <p:ext uri="{BB962C8B-B14F-4D97-AF65-F5344CB8AC3E}">
        <p14:creationId xmlns:p14="http://schemas.microsoft.com/office/powerpoint/2010/main" val="91681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7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FC4C5C-15F9-4158-86A5-996EF0B4D568}"/>
              </a:ext>
            </a:extLst>
          </p:cNvPr>
          <p:cNvPicPr>
            <a:picLocks noChangeAspect="1"/>
          </p:cNvPicPr>
          <p:nvPr/>
        </p:nvPicPr>
        <p:blipFill>
          <a:blip r:embed="rId2"/>
          <a:stretch>
            <a:fillRect/>
          </a:stretch>
        </p:blipFill>
        <p:spPr>
          <a:xfrm>
            <a:off x="932983" y="792481"/>
            <a:ext cx="2484073" cy="2475653"/>
          </a:xfrm>
          <a:prstGeom prst="rect">
            <a:avLst/>
          </a:prstGeom>
        </p:spPr>
      </p:pic>
      <p:sp>
        <p:nvSpPr>
          <p:cNvPr id="194" name="Rectangle 193">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9AC9F9-A4DF-4500-B5D9-AD5A9A89B2B5}"/>
              </a:ext>
            </a:extLst>
          </p:cNvPr>
          <p:cNvPicPr>
            <a:picLocks noChangeAspect="1"/>
          </p:cNvPicPr>
          <p:nvPr/>
        </p:nvPicPr>
        <p:blipFill>
          <a:blip r:embed="rId3"/>
          <a:stretch>
            <a:fillRect/>
          </a:stretch>
        </p:blipFill>
        <p:spPr>
          <a:xfrm>
            <a:off x="4365215" y="789796"/>
            <a:ext cx="3252903" cy="2168602"/>
          </a:xfrm>
          <a:prstGeom prst="rect">
            <a:avLst/>
          </a:prstGeom>
        </p:spPr>
      </p:pic>
      <p:sp>
        <p:nvSpPr>
          <p:cNvPr id="196" name="Rectangle 195">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Snowdrop Project | The Big Give">
            <a:extLst>
              <a:ext uri="{FF2B5EF4-FFF2-40B4-BE49-F238E27FC236}">
                <a16:creationId xmlns:a16="http://schemas.microsoft.com/office/drawing/2014/main" id="{BDEDCAC0-DBD1-476F-AF50-27CBEDD53E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4249" y="3748194"/>
            <a:ext cx="2261542" cy="24716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97" name="Rectangle 196">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Kalayaan - FreedomUnited.org">
            <a:extLst>
              <a:ext uri="{FF2B5EF4-FFF2-40B4-BE49-F238E27FC236}">
                <a16:creationId xmlns:a16="http://schemas.microsoft.com/office/drawing/2014/main" id="{11DFE7D5-8D6C-4759-9B26-49DEB1080A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717" b="17717"/>
          <a:stretch>
            <a:fillRect/>
          </a:stretch>
        </p:blipFill>
        <p:spPr bwMode="auto">
          <a:xfrm>
            <a:off x="8349088" y="4456892"/>
            <a:ext cx="3217333" cy="10542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3">
            <a:extLst>
              <a:ext uri="{FF2B5EF4-FFF2-40B4-BE49-F238E27FC236}">
                <a16:creationId xmlns:a16="http://schemas.microsoft.com/office/drawing/2014/main" id="{71BE2A56-7671-4FD2-AF66-2644E38B8A9E}"/>
              </a:ext>
            </a:extLst>
          </p:cNvPr>
          <p:cNvPicPr>
            <a:picLocks noChangeAspect="1"/>
          </p:cNvPicPr>
          <p:nvPr/>
        </p:nvPicPr>
        <p:blipFill>
          <a:blip r:embed="rId6"/>
          <a:stretch>
            <a:fillRect/>
          </a:stretch>
        </p:blipFill>
        <p:spPr>
          <a:xfrm>
            <a:off x="4393251" y="4069130"/>
            <a:ext cx="3252903" cy="1829757"/>
          </a:xfrm>
          <a:prstGeom prst="rect">
            <a:avLst/>
          </a:prstGeom>
        </p:spPr>
      </p:pic>
      <p:pic>
        <p:nvPicPr>
          <p:cNvPr id="2" name="Picture 1">
            <a:extLst>
              <a:ext uri="{FF2B5EF4-FFF2-40B4-BE49-F238E27FC236}">
                <a16:creationId xmlns:a16="http://schemas.microsoft.com/office/drawing/2014/main" id="{37300AFF-55F9-4714-A2C3-DF6B3BD06B4A}"/>
              </a:ext>
            </a:extLst>
          </p:cNvPr>
          <p:cNvPicPr>
            <a:picLocks noChangeAspect="1"/>
          </p:cNvPicPr>
          <p:nvPr/>
        </p:nvPicPr>
        <p:blipFill>
          <a:blip r:embed="rId7"/>
          <a:stretch>
            <a:fillRect/>
          </a:stretch>
        </p:blipFill>
        <p:spPr>
          <a:xfrm>
            <a:off x="8313518" y="703911"/>
            <a:ext cx="3252903" cy="2340372"/>
          </a:xfrm>
          <a:prstGeom prst="rect">
            <a:avLst/>
          </a:prstGeom>
        </p:spPr>
      </p:pic>
    </p:spTree>
    <p:extLst>
      <p:ext uri="{BB962C8B-B14F-4D97-AF65-F5344CB8AC3E}">
        <p14:creationId xmlns:p14="http://schemas.microsoft.com/office/powerpoint/2010/main" val="228844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E3C3233-5714-4035-B4CC-6EEFEF41AF6D}"/>
              </a:ext>
            </a:extLst>
          </p:cNvPr>
          <p:cNvGraphicFramePr/>
          <p:nvPr>
            <p:extLst>
              <p:ext uri="{D42A27DB-BD31-4B8C-83A1-F6EECF244321}">
                <p14:modId xmlns:p14="http://schemas.microsoft.com/office/powerpoint/2010/main" val="716160266"/>
              </p:ext>
            </p:extLst>
          </p:nvPr>
        </p:nvGraphicFramePr>
        <p:xfrm>
          <a:off x="529463" y="1182847"/>
          <a:ext cx="11133073" cy="552285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CD697E60-F7E2-416A-8669-0D1A5A39BEDB}"/>
              </a:ext>
            </a:extLst>
          </p:cNvPr>
          <p:cNvSpPr>
            <a:spLocks noGrp="1"/>
          </p:cNvSpPr>
          <p:nvPr>
            <p:ph type="title"/>
          </p:nvPr>
        </p:nvSpPr>
        <p:spPr>
          <a:xfrm>
            <a:off x="913773" y="152295"/>
            <a:ext cx="10364451" cy="911395"/>
          </a:xfrm>
        </p:spPr>
        <p:txBody>
          <a:bodyPr/>
          <a:lstStyle/>
          <a:p>
            <a:r>
              <a:rPr lang="en-GB" dirty="0">
                <a:effectLst>
                  <a:outerShdw blurRad="38100" dist="38100" dir="2700000" algn="tl">
                    <a:srgbClr val="000000">
                      <a:alpha val="43137"/>
                    </a:srgbClr>
                  </a:outerShdw>
                </a:effectLst>
              </a:rPr>
              <a:t>Themes arising from empirical research</a:t>
            </a:r>
          </a:p>
        </p:txBody>
      </p:sp>
    </p:spTree>
    <p:extLst>
      <p:ext uri="{BB962C8B-B14F-4D97-AF65-F5344CB8AC3E}">
        <p14:creationId xmlns:p14="http://schemas.microsoft.com/office/powerpoint/2010/main" val="428765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B1FF03D-9C6A-4404-BFB9-0C274D5B33F5}"/>
              </a:ext>
            </a:extLst>
          </p:cNvPr>
          <p:cNvGraphicFramePr>
            <a:graphicFrameLocks noGrp="1"/>
          </p:cNvGraphicFramePr>
          <p:nvPr>
            <p:ph sz="quarter" idx="13"/>
            <p:extLst>
              <p:ext uri="{D42A27DB-BD31-4B8C-83A1-F6EECF244321}">
                <p14:modId xmlns:p14="http://schemas.microsoft.com/office/powerpoint/2010/main" val="2597810513"/>
              </p:ext>
            </p:extLst>
          </p:nvPr>
        </p:nvGraphicFramePr>
        <p:xfrm>
          <a:off x="746193" y="205248"/>
          <a:ext cx="10699614" cy="5494338"/>
        </p:xfrm>
        <a:graphic>
          <a:graphicData uri="http://schemas.openxmlformats.org/drawingml/2006/table">
            <a:tbl>
              <a:tblPr firstRow="1" firstCol="1" bandRow="1">
                <a:tableStyleId>{21E4AEA4-8DFA-4A89-87EB-49C32662AFE0}</a:tableStyleId>
              </a:tblPr>
              <a:tblGrid>
                <a:gridCol w="3963917">
                  <a:extLst>
                    <a:ext uri="{9D8B030D-6E8A-4147-A177-3AD203B41FA5}">
                      <a16:colId xmlns:a16="http://schemas.microsoft.com/office/drawing/2014/main" val="1021228086"/>
                    </a:ext>
                  </a:extLst>
                </a:gridCol>
                <a:gridCol w="6587694">
                  <a:extLst>
                    <a:ext uri="{9D8B030D-6E8A-4147-A177-3AD203B41FA5}">
                      <a16:colId xmlns:a16="http://schemas.microsoft.com/office/drawing/2014/main" val="3453261300"/>
                    </a:ext>
                  </a:extLst>
                </a:gridCol>
                <a:gridCol w="148003">
                  <a:extLst>
                    <a:ext uri="{9D8B030D-6E8A-4147-A177-3AD203B41FA5}">
                      <a16:colId xmlns:a16="http://schemas.microsoft.com/office/drawing/2014/main" val="3274528168"/>
                    </a:ext>
                  </a:extLst>
                </a:gridCol>
              </a:tblGrid>
              <a:tr h="258080">
                <a:tc>
                  <a:txBody>
                    <a:bodyPr/>
                    <a:lstStyle/>
                    <a:p>
                      <a:pPr>
                        <a:spcAft>
                          <a:spcPts val="0"/>
                        </a:spcAft>
                      </a:pPr>
                      <a:r>
                        <a:rPr lang="en-GB" sz="1800" dirty="0">
                          <a:effectLst/>
                        </a:rPr>
                        <a:t>Method of Coercion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spcAft>
                          <a:spcPts val="0"/>
                        </a:spcAft>
                      </a:pPr>
                      <a:r>
                        <a:rPr lang="en-GB" sz="1800" dirty="0">
                          <a:effectLst/>
                        </a:rPr>
                        <a:t>Purpose of Tactic</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464123029"/>
                  </a:ext>
                </a:extLst>
              </a:tr>
              <a:tr h="936385">
                <a:tc>
                  <a:txBody>
                    <a:bodyPr/>
                    <a:lstStyle/>
                    <a:p>
                      <a:pPr marR="60325">
                        <a:lnSpc>
                          <a:spcPct val="150000"/>
                        </a:lnSpc>
                        <a:spcAft>
                          <a:spcPts val="0"/>
                        </a:spcAft>
                      </a:pPr>
                      <a:r>
                        <a:rPr lang="en-GB" sz="1800" dirty="0">
                          <a:effectLst/>
                        </a:rPr>
                        <a:t>Isolation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Deprives victim of all social support.</a:t>
                      </a:r>
                      <a:endParaRPr lang="en-GB" sz="2800" dirty="0">
                        <a:effectLst/>
                      </a:endParaRPr>
                    </a:p>
                    <a:p>
                      <a:pPr>
                        <a:spcAft>
                          <a:spcPts val="0"/>
                        </a:spcAft>
                      </a:pPr>
                      <a:r>
                        <a:rPr lang="en-GB" sz="1800" dirty="0">
                          <a:effectLst/>
                        </a:rPr>
                        <a:t>Victim develops an intense concern with self.</a:t>
                      </a:r>
                      <a:endParaRPr lang="en-GB" sz="2800" dirty="0">
                        <a:effectLst/>
                      </a:endParaRPr>
                    </a:p>
                    <a:p>
                      <a:pPr>
                        <a:spcAft>
                          <a:spcPts val="0"/>
                        </a:spcAft>
                      </a:pPr>
                      <a:r>
                        <a:rPr lang="en-GB" sz="1800" dirty="0">
                          <a:effectLst/>
                        </a:rPr>
                        <a:t>Victim becomes dependent on trafficker/abusive boss.</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10224269"/>
                  </a:ext>
                </a:extLst>
              </a:tr>
              <a:tr h="936385">
                <a:tc>
                  <a:txBody>
                    <a:bodyPr/>
                    <a:lstStyle/>
                    <a:p>
                      <a:pPr>
                        <a:spcAft>
                          <a:spcPts val="0"/>
                        </a:spcAft>
                      </a:pPr>
                      <a:r>
                        <a:rPr lang="en-GB" sz="1800" dirty="0">
                          <a:effectLst/>
                        </a:rPr>
                        <a:t>Monopolization of perception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Fixes victim’s attention on immediate predicament.</a:t>
                      </a:r>
                      <a:endParaRPr lang="en-GB" sz="2800" dirty="0">
                        <a:effectLst/>
                      </a:endParaRPr>
                    </a:p>
                    <a:p>
                      <a:pPr>
                        <a:spcAft>
                          <a:spcPts val="0"/>
                        </a:spcAft>
                      </a:pPr>
                      <a:r>
                        <a:rPr lang="en-GB" sz="1800" dirty="0">
                          <a:effectLst/>
                        </a:rPr>
                        <a:t>Eliminates stimuli competing with those controlled by trafficker.</a:t>
                      </a:r>
                      <a:endParaRPr lang="en-GB" sz="2800" dirty="0">
                        <a:effectLst/>
                      </a:endParaRPr>
                    </a:p>
                    <a:p>
                      <a:pPr>
                        <a:spcAft>
                          <a:spcPts val="0"/>
                        </a:spcAft>
                      </a:pPr>
                      <a:r>
                        <a:rPr lang="en-GB" sz="1800" dirty="0">
                          <a:effectLst/>
                        </a:rPr>
                        <a:t>Frustrates action not consistent with compliance.</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89413042"/>
                  </a:ext>
                </a:extLst>
              </a:tr>
              <a:tr h="460059">
                <a:tc>
                  <a:txBody>
                    <a:bodyPr/>
                    <a:lstStyle/>
                    <a:p>
                      <a:pPr>
                        <a:spcAft>
                          <a:spcPts val="0"/>
                        </a:spcAft>
                      </a:pPr>
                      <a:r>
                        <a:rPr lang="en-GB" sz="1800">
                          <a:effectLst/>
                        </a:rPr>
                        <a:t>Induced debility and exhaustion</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Weakens mental and physical ability to resist.</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28357707"/>
                  </a:ext>
                </a:extLst>
              </a:tr>
              <a:tr h="442182">
                <a:tc>
                  <a:txBody>
                    <a:bodyPr/>
                    <a:lstStyle/>
                    <a:p>
                      <a:pPr marR="60325">
                        <a:lnSpc>
                          <a:spcPct val="150000"/>
                        </a:lnSpc>
                        <a:spcAft>
                          <a:spcPts val="0"/>
                        </a:spcAft>
                      </a:pPr>
                      <a:r>
                        <a:rPr lang="en-GB" sz="1800">
                          <a:effectLst/>
                        </a:rPr>
                        <a:t>Threats</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Cultivates anxiety and despair.</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26240135"/>
                  </a:ext>
                </a:extLst>
              </a:tr>
              <a:tr h="624258">
                <a:tc>
                  <a:txBody>
                    <a:bodyPr/>
                    <a:lstStyle/>
                    <a:p>
                      <a:pPr>
                        <a:spcAft>
                          <a:spcPts val="0"/>
                        </a:spcAft>
                      </a:pPr>
                      <a:r>
                        <a:rPr lang="en-GB" sz="1800">
                          <a:effectLst/>
                        </a:rPr>
                        <a:t>Occasional indulgences</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Provides positive motivation for compliance.</a:t>
                      </a:r>
                      <a:endParaRPr lang="en-GB" sz="2800" dirty="0">
                        <a:effectLst/>
                      </a:endParaRPr>
                    </a:p>
                    <a:p>
                      <a:pPr>
                        <a:spcAft>
                          <a:spcPts val="0"/>
                        </a:spcAft>
                      </a:pPr>
                      <a:r>
                        <a:rPr lang="en-GB" sz="1800" dirty="0">
                          <a:effectLst/>
                        </a:rPr>
                        <a:t>Hinders adjustment to deprivation.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85612484"/>
                  </a:ext>
                </a:extLst>
              </a:tr>
              <a:tr h="442182">
                <a:tc>
                  <a:txBody>
                    <a:bodyPr/>
                    <a:lstStyle/>
                    <a:p>
                      <a:pPr>
                        <a:spcAft>
                          <a:spcPts val="0"/>
                        </a:spcAft>
                      </a:pPr>
                      <a:r>
                        <a:rPr lang="en-GB" sz="1800">
                          <a:effectLst/>
                        </a:rPr>
                        <a:t>Demonstrating omnipotence</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Suggests futility of resistance.</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0349114"/>
                  </a:ext>
                </a:extLst>
              </a:tr>
              <a:tr h="936385">
                <a:tc>
                  <a:txBody>
                    <a:bodyPr/>
                    <a:lstStyle/>
                    <a:p>
                      <a:pPr marR="60325">
                        <a:lnSpc>
                          <a:spcPct val="150000"/>
                        </a:lnSpc>
                        <a:spcAft>
                          <a:spcPts val="0"/>
                        </a:spcAft>
                      </a:pPr>
                      <a:r>
                        <a:rPr lang="en-GB" sz="1800">
                          <a:effectLst/>
                        </a:rPr>
                        <a:t>Degradation</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Makes cost of resistance more damaging to self-esteem than capitulation.</a:t>
                      </a:r>
                      <a:endParaRPr lang="en-GB" sz="2800" dirty="0">
                        <a:effectLst/>
                      </a:endParaRPr>
                    </a:p>
                    <a:p>
                      <a:pPr>
                        <a:spcAft>
                          <a:spcPts val="0"/>
                        </a:spcAft>
                      </a:pPr>
                      <a:r>
                        <a:rPr lang="en-GB" sz="1800" dirty="0">
                          <a:effectLst/>
                        </a:rPr>
                        <a:t>Reduces victim to “animal level” concerns.</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82947851"/>
                  </a:ext>
                </a:extLst>
              </a:tr>
              <a:tr h="442182">
                <a:tc>
                  <a:txBody>
                    <a:bodyPr/>
                    <a:lstStyle/>
                    <a:p>
                      <a:pPr>
                        <a:spcAft>
                          <a:spcPts val="0"/>
                        </a:spcAft>
                      </a:pPr>
                      <a:r>
                        <a:rPr lang="en-GB" sz="1800">
                          <a:effectLst/>
                        </a:rPr>
                        <a:t>Enforcing trivial demands</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0325">
                        <a:lnSpc>
                          <a:spcPct val="150000"/>
                        </a:lnSpc>
                        <a:spcAft>
                          <a:spcPts val="0"/>
                        </a:spcAft>
                      </a:pPr>
                      <a:r>
                        <a:rPr lang="en-GB" sz="1800" dirty="0">
                          <a:effectLst/>
                        </a:rPr>
                        <a:t>Develops habits of compliance.</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94195573"/>
                  </a:ext>
                </a:extLst>
              </a:tr>
            </a:tbl>
          </a:graphicData>
        </a:graphic>
      </p:graphicFrame>
      <p:sp>
        <p:nvSpPr>
          <p:cNvPr id="6" name="Text Placeholder 5">
            <a:extLst>
              <a:ext uri="{FF2B5EF4-FFF2-40B4-BE49-F238E27FC236}">
                <a16:creationId xmlns:a16="http://schemas.microsoft.com/office/drawing/2014/main" id="{0C173D69-5707-4F1E-B05E-39EDE6547A87}"/>
              </a:ext>
            </a:extLst>
          </p:cNvPr>
          <p:cNvSpPr>
            <a:spLocks noGrp="1"/>
          </p:cNvSpPr>
          <p:nvPr>
            <p:ph type="body" sz="half" idx="2"/>
          </p:nvPr>
        </p:nvSpPr>
        <p:spPr>
          <a:xfrm>
            <a:off x="737420" y="5844048"/>
            <a:ext cx="11002297" cy="808704"/>
          </a:xfrm>
        </p:spPr>
        <p:txBody>
          <a:bodyPr>
            <a:normAutofit fontScale="25000" lnSpcReduction="20000"/>
          </a:bodyPr>
          <a:lstStyle/>
          <a:p>
            <a:pPr indent="-265113" algn="l">
              <a:spcBef>
                <a:spcPts val="0"/>
              </a:spcBef>
              <a:buFont typeface="+mj-lt"/>
              <a:buAutoNum type="arabicPeriod"/>
            </a:pPr>
            <a:r>
              <a:rPr lang="en-GB" sz="4400" cap="none" dirty="0">
                <a:latin typeface="Arial" panose="020B0604020202020204" pitchFamily="34" charset="0"/>
                <a:cs typeface="Arial" panose="020B0604020202020204" pitchFamily="34" charset="0"/>
              </a:rPr>
              <a:t>Albert D </a:t>
            </a:r>
            <a:r>
              <a:rPr lang="en-GB" sz="4400" cap="none" dirty="0" err="1">
                <a:latin typeface="Arial" panose="020B0604020202020204" pitchFamily="34" charset="0"/>
                <a:cs typeface="Arial" panose="020B0604020202020204" pitchFamily="34" charset="0"/>
              </a:rPr>
              <a:t>Biderman</a:t>
            </a:r>
            <a:r>
              <a:rPr lang="en-GB" sz="4400" cap="none" dirty="0">
                <a:latin typeface="Arial" panose="020B0604020202020204" pitchFamily="34" charset="0"/>
                <a:cs typeface="Arial" panose="020B0604020202020204" pitchFamily="34" charset="0"/>
              </a:rPr>
              <a:t>, ‘Communist attempts to elicit false confessions from air force prisoners of war’ (1957) 33 </a:t>
            </a:r>
            <a:r>
              <a:rPr lang="en-GB" sz="4400" i="1" cap="none" dirty="0">
                <a:latin typeface="Arial" panose="020B0604020202020204" pitchFamily="34" charset="0"/>
                <a:cs typeface="Arial" panose="020B0604020202020204" pitchFamily="34" charset="0"/>
              </a:rPr>
              <a:t>Bulletin of the New York Academy of Medicine </a:t>
            </a:r>
            <a:r>
              <a:rPr lang="en-GB" sz="4400" cap="none" dirty="0">
                <a:latin typeface="Arial" panose="020B0604020202020204" pitchFamily="34" charset="0"/>
                <a:cs typeface="Arial" panose="020B0604020202020204" pitchFamily="34" charset="0"/>
              </a:rPr>
              <a:t>616.</a:t>
            </a:r>
          </a:p>
          <a:p>
            <a:pPr indent="265113" algn="l">
              <a:spcBef>
                <a:spcPts val="0"/>
              </a:spcBef>
              <a:buFont typeface="+mj-lt"/>
              <a:buAutoNum type="arabicPeriod"/>
            </a:pPr>
            <a:r>
              <a:rPr lang="en-GB" sz="4400" cap="none" dirty="0">
                <a:latin typeface="Arial" panose="020B0604020202020204" pitchFamily="34" charset="0"/>
                <a:cs typeface="Arial" panose="020B0604020202020204" pitchFamily="34" charset="0"/>
              </a:rPr>
              <a:t>S B Baldwin, A E </a:t>
            </a:r>
            <a:r>
              <a:rPr lang="en-GB" sz="4400" cap="none" dirty="0" err="1">
                <a:latin typeface="Arial" panose="020B0604020202020204" pitchFamily="34" charset="0"/>
                <a:cs typeface="Arial" panose="020B0604020202020204" pitchFamily="34" charset="0"/>
              </a:rPr>
              <a:t>Fehrenbecher</a:t>
            </a:r>
            <a:r>
              <a:rPr lang="en-GB" sz="4400" cap="none" dirty="0">
                <a:latin typeface="Arial" panose="020B0604020202020204" pitchFamily="34" charset="0"/>
                <a:cs typeface="Arial" panose="020B0604020202020204" pitchFamily="34" charset="0"/>
              </a:rPr>
              <a:t> and D P Eisenman, ‘Psychological Coercion in Human Trafficking: An Application of </a:t>
            </a:r>
            <a:r>
              <a:rPr lang="en-GB" sz="4400" cap="none" dirty="0" err="1">
                <a:latin typeface="Arial" panose="020B0604020202020204" pitchFamily="34" charset="0"/>
                <a:cs typeface="Arial" panose="020B0604020202020204" pitchFamily="34" charset="0"/>
              </a:rPr>
              <a:t>Biderman’s</a:t>
            </a:r>
            <a:r>
              <a:rPr lang="en-GB" sz="4400" cap="none" dirty="0">
                <a:latin typeface="Arial" panose="020B0604020202020204" pitchFamily="34" charset="0"/>
                <a:cs typeface="Arial" panose="020B0604020202020204" pitchFamily="34" charset="0"/>
              </a:rPr>
              <a:t> Framework’ (2015) 25(9) </a:t>
            </a:r>
            <a:r>
              <a:rPr lang="en-GB" sz="4400" i="1" cap="none" dirty="0">
                <a:latin typeface="Arial" panose="020B0604020202020204" pitchFamily="34" charset="0"/>
                <a:cs typeface="Arial" panose="020B0604020202020204" pitchFamily="34" charset="0"/>
              </a:rPr>
              <a:t>Qualitative Health Research </a:t>
            </a:r>
            <a:r>
              <a:rPr lang="en-GB" sz="4400" cap="none" dirty="0">
                <a:latin typeface="Arial" panose="020B0604020202020204" pitchFamily="34" charset="0"/>
                <a:cs typeface="Arial" panose="020B0604020202020204" pitchFamily="34" charset="0"/>
              </a:rPr>
              <a:t>1171</a:t>
            </a:r>
          </a:p>
          <a:p>
            <a:endParaRPr lang="en-GB" dirty="0"/>
          </a:p>
        </p:txBody>
      </p:sp>
    </p:spTree>
    <p:extLst>
      <p:ext uri="{BB962C8B-B14F-4D97-AF65-F5344CB8AC3E}">
        <p14:creationId xmlns:p14="http://schemas.microsoft.com/office/powerpoint/2010/main" val="19159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C7EA-5DC3-4557-83F4-0DC92710D49E}"/>
              </a:ext>
            </a:extLst>
          </p:cNvPr>
          <p:cNvSpPr>
            <a:spLocks noGrp="1"/>
          </p:cNvSpPr>
          <p:nvPr>
            <p:ph type="title"/>
          </p:nvPr>
        </p:nvSpPr>
        <p:spPr>
          <a:xfrm>
            <a:off x="913774" y="0"/>
            <a:ext cx="10364451" cy="1596177"/>
          </a:xfrm>
        </p:spPr>
        <p:txBody>
          <a:bodyPr/>
          <a:lstStyle/>
          <a:p>
            <a:r>
              <a:rPr lang="en-GB" dirty="0">
                <a:effectLst>
                  <a:outerShdw blurRad="38100" dist="38100" dir="2700000" algn="tl">
                    <a:srgbClr val="000000">
                      <a:alpha val="43137"/>
                    </a:srgbClr>
                  </a:outerShdw>
                </a:effectLst>
              </a:rPr>
              <a:t>Legal guidelines for therapeutic intervention</a:t>
            </a:r>
          </a:p>
        </p:txBody>
      </p:sp>
      <p:sp>
        <p:nvSpPr>
          <p:cNvPr id="3" name="Content Placeholder 2">
            <a:extLst>
              <a:ext uri="{FF2B5EF4-FFF2-40B4-BE49-F238E27FC236}">
                <a16:creationId xmlns:a16="http://schemas.microsoft.com/office/drawing/2014/main" id="{124D5AAF-3AD2-4B61-999C-88646E809DED}"/>
              </a:ext>
            </a:extLst>
          </p:cNvPr>
          <p:cNvSpPr>
            <a:spLocks noGrp="1"/>
          </p:cNvSpPr>
          <p:nvPr>
            <p:ph sz="quarter" idx="13"/>
          </p:nvPr>
        </p:nvSpPr>
        <p:spPr>
          <a:xfrm>
            <a:off x="913774" y="1807193"/>
            <a:ext cx="10363826" cy="4195022"/>
          </a:xfrm>
        </p:spPr>
        <p:txBody>
          <a:bodyPr>
            <a:normAutofit/>
          </a:bodyPr>
          <a:lstStyle/>
          <a:p>
            <a:r>
              <a:rPr lang="en-GB" dirty="0"/>
              <a:t>The Council of Europe Convention on Action against Trafficking in Human Beings:</a:t>
            </a:r>
          </a:p>
          <a:p>
            <a:pPr lvl="1"/>
            <a:r>
              <a:rPr lang="en-GB" dirty="0"/>
              <a:t>‘[e]ach Party shall adopt such legislative or other measures as may be necessary to assist victims in their physical, psychological and social recovery’ to include, at the least, ‘counselling and information… in a language that they can understand’</a:t>
            </a:r>
          </a:p>
          <a:p>
            <a:r>
              <a:rPr lang="en-US" dirty="0"/>
              <a:t>EU Directive 2011/36/EU:</a:t>
            </a:r>
          </a:p>
          <a:p>
            <a:pPr lvl="1"/>
            <a:r>
              <a:rPr lang="en-GB" dirty="0"/>
              <a:t>survivors should be given assistance and support measures, including ‘psychological assistance, counselling and information’ before, during and for ‘an appropriate period of time after the conclusion of criminal proceedings’</a:t>
            </a:r>
          </a:p>
        </p:txBody>
      </p:sp>
    </p:spTree>
    <p:extLst>
      <p:ext uri="{BB962C8B-B14F-4D97-AF65-F5344CB8AC3E}">
        <p14:creationId xmlns:p14="http://schemas.microsoft.com/office/powerpoint/2010/main" val="104527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633FDC8-FD67-4C37-8090-3298EE46E244}"/>
              </a:ext>
            </a:extLst>
          </p:cNvPr>
          <p:cNvSpPr>
            <a:spLocks noGrp="1"/>
          </p:cNvSpPr>
          <p:nvPr>
            <p:ph sz="quarter" idx="13"/>
          </p:nvPr>
        </p:nvSpPr>
        <p:spPr>
          <a:xfrm>
            <a:off x="193857" y="530942"/>
            <a:ext cx="4356350" cy="5717459"/>
          </a:xfrm>
        </p:spPr>
        <p:txBody>
          <a:bodyPr>
            <a:normAutofit fontScale="85000" lnSpcReduction="10000"/>
          </a:bodyPr>
          <a:lstStyle/>
          <a:p>
            <a:pPr marL="0" indent="0">
              <a:buNone/>
            </a:pPr>
            <a:r>
              <a:rPr lang="en-GB" b="1" dirty="0">
                <a:latin typeface="Arial" panose="020B0604020202020204" pitchFamily="34" charset="0"/>
                <a:cs typeface="Arial" panose="020B0604020202020204" pitchFamily="34" charset="0"/>
              </a:rPr>
              <a:t>S49 </a:t>
            </a:r>
            <a:r>
              <a:rPr lang="en-GB" b="1" cap="none" dirty="0">
                <a:latin typeface="Arial" panose="020B0604020202020204" pitchFamily="34" charset="0"/>
                <a:cs typeface="Arial" panose="020B0604020202020204" pitchFamily="34" charset="0"/>
              </a:rPr>
              <a:t>Guidance about identifying and supporting victims</a:t>
            </a:r>
          </a:p>
          <a:p>
            <a:pPr marL="0" indent="0">
              <a:buNone/>
            </a:pPr>
            <a:r>
              <a:rPr lang="en-GB" cap="none" dirty="0">
                <a:latin typeface="Arial" panose="020B0604020202020204" pitchFamily="34" charset="0"/>
                <a:cs typeface="Arial" panose="020B0604020202020204" pitchFamily="34" charset="0"/>
              </a:rPr>
              <a:t>(1) The Secretary of State must issue guidance to such public authorities and other persons as the secretary of state considers appropriate about—</a:t>
            </a:r>
          </a:p>
          <a:p>
            <a:pPr marL="0" indent="0">
              <a:buNone/>
            </a:pPr>
            <a:r>
              <a:rPr lang="en-GB" cap="none" dirty="0">
                <a:latin typeface="Arial" panose="020B0604020202020204" pitchFamily="34" charset="0"/>
                <a:cs typeface="Arial" panose="020B0604020202020204" pitchFamily="34" charset="0"/>
              </a:rPr>
              <a:t>(a) the sorts of things which indicate that a person may be a victim of slavery or human trafficking;</a:t>
            </a:r>
          </a:p>
          <a:p>
            <a:pPr marL="0" indent="0">
              <a:buNone/>
            </a:pPr>
            <a:r>
              <a:rPr lang="en-GB" cap="none" dirty="0">
                <a:latin typeface="Arial" panose="020B0604020202020204" pitchFamily="34" charset="0"/>
                <a:cs typeface="Arial" panose="020B0604020202020204" pitchFamily="34" charset="0"/>
              </a:rPr>
              <a:t>(b) </a:t>
            </a:r>
            <a:r>
              <a:rPr lang="en-GB" cap="none" dirty="0">
                <a:highlight>
                  <a:srgbClr val="FFFF00"/>
                </a:highlight>
                <a:latin typeface="Arial" panose="020B0604020202020204" pitchFamily="34" charset="0"/>
                <a:cs typeface="Arial" panose="020B0604020202020204" pitchFamily="34" charset="0"/>
              </a:rPr>
              <a:t>arrangements for providing assistance and support</a:t>
            </a:r>
            <a:r>
              <a:rPr lang="en-GB" cap="none" dirty="0">
                <a:latin typeface="Arial" panose="020B0604020202020204" pitchFamily="34" charset="0"/>
                <a:cs typeface="Arial" panose="020B0604020202020204" pitchFamily="34" charset="0"/>
              </a:rPr>
              <a:t> to persons who there are reasonable grounds to believe may be victims of slavery or human trafficking;</a:t>
            </a:r>
          </a:p>
          <a:p>
            <a:pPr marL="0" indent="0">
              <a:buNone/>
            </a:pPr>
            <a:r>
              <a:rPr lang="en-GB" cap="none" dirty="0">
                <a:latin typeface="Arial" panose="020B0604020202020204" pitchFamily="34" charset="0"/>
                <a:cs typeface="Arial" panose="020B0604020202020204" pitchFamily="34" charset="0"/>
              </a:rPr>
              <a:t>(c) arrangements for determining whether there are reasonable grounds to believe that a person may be a victim of slavery or human trafficking.</a:t>
            </a:r>
          </a:p>
          <a:p>
            <a:endParaRPr lang="en-GB" sz="1800" dirty="0"/>
          </a:p>
        </p:txBody>
      </p:sp>
      <p:sp>
        <p:nvSpPr>
          <p:cNvPr id="17" name="Rectangle 16">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020DFC7-9AFE-4324-871E-06C3CB9B393E}"/>
              </a:ext>
            </a:extLst>
          </p:cNvPr>
          <p:cNvPicPr>
            <a:picLocks noChangeAspect="1"/>
          </p:cNvPicPr>
          <p:nvPr/>
        </p:nvPicPr>
        <p:blipFill rotWithShape="1">
          <a:blip r:embed="rId3"/>
          <a:srcRect l="16244" r="15595"/>
          <a:stretch/>
        </p:blipFill>
        <p:spPr>
          <a:xfrm>
            <a:off x="4712842" y="10"/>
            <a:ext cx="7479157" cy="6857990"/>
          </a:xfrm>
          <a:prstGeom prst="rect">
            <a:avLst/>
          </a:prstGeom>
        </p:spPr>
      </p:pic>
      <p:pic>
        <p:nvPicPr>
          <p:cNvPr id="10" name="Picture 18">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264312974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766</Words>
  <Application>Microsoft Office PowerPoint</Application>
  <PresentationFormat>Widescreen</PresentationFormat>
  <Paragraphs>73</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Tw Cen MT</vt:lpstr>
      <vt:lpstr>Droplet</vt:lpstr>
      <vt:lpstr>   How effective is UK Modern Slavery legislation and policy at a frontline level? </vt:lpstr>
      <vt:lpstr>Research questions</vt:lpstr>
      <vt:lpstr>Research methods</vt:lpstr>
      <vt:lpstr>Literature review</vt:lpstr>
      <vt:lpstr>PowerPoint Presentation</vt:lpstr>
      <vt:lpstr>Themes arising from empirical research</vt:lpstr>
      <vt:lpstr>PowerPoint Presentation</vt:lpstr>
      <vt:lpstr>Legal guidelines for therapeutic intervention</vt:lpstr>
      <vt:lpstr>PowerPoint Presentation</vt:lpstr>
      <vt:lpstr>PowerPoint Presentation</vt:lpstr>
      <vt:lpstr>Implications for  criminal justice</vt:lpstr>
      <vt:lpstr>Anne-marie Greenslade  DOCTORAL RESEARCHER / graduate teaching assistant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effective is UK Modern Slavery legislation and policy at a frontline level?</dc:title>
  <dc:creator>Anne-Marie Greenslade</dc:creator>
  <cp:lastModifiedBy>Anne-Marie Greenslade</cp:lastModifiedBy>
  <cp:revision>26</cp:revision>
  <dcterms:created xsi:type="dcterms:W3CDTF">2019-08-21T12:40:45Z</dcterms:created>
  <dcterms:modified xsi:type="dcterms:W3CDTF">2019-10-09T10:39:53Z</dcterms:modified>
</cp:coreProperties>
</file>