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713" r:id="rId2"/>
  </p:sldMasterIdLst>
  <p:sldIdLst>
    <p:sldId id="256" r:id="rId3"/>
    <p:sldId id="257" r:id="rId4"/>
    <p:sldId id="266" r:id="rId5"/>
    <p:sldId id="258" r:id="rId6"/>
    <p:sldId id="268" r:id="rId7"/>
    <p:sldId id="269" r:id="rId8"/>
    <p:sldId id="267" r:id="rId9"/>
    <p:sldId id="270" r:id="rId10"/>
    <p:sldId id="271" r:id="rId11"/>
    <p:sldId id="272" r:id="rId12"/>
    <p:sldId id="274" r:id="rId13"/>
    <p:sldId id="273" r:id="rId14"/>
    <p:sldId id="275" r:id="rId15"/>
    <p:sldId id="276" r:id="rId16"/>
    <p:sldId id="277" r:id="rId17"/>
    <p:sldId id="278" r:id="rId18"/>
    <p:sldId id="279" r:id="rId19"/>
    <p:sldId id="280" r:id="rId20"/>
    <p:sldId id="262" r:id="rId21"/>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9700B6-D7A5-0D76-98DB-1680619AF4BE}" name="Tench, Ralph" initials="TR" userId="S::r.tench@leedsbeckett.ac.uk::32f00d7b-5ba7-4649-bfc4-5c5302af1fc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3"/>
    <p:restoredTop sz="94714"/>
  </p:normalViewPr>
  <p:slideViewPr>
    <p:cSldViewPr snapToGrid="0" snapToObjects="1" showGuides="1">
      <p:cViewPr varScale="1">
        <p:scale>
          <a:sx n="128" d="100"/>
          <a:sy n="128" d="100"/>
        </p:scale>
        <p:origin x="74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F49D8-0B54-4A42-8C2E-8CDBC5042925}"/>
              </a:ext>
            </a:extLst>
          </p:cNvPr>
          <p:cNvPicPr>
            <a:picLocks noChangeAspect="1"/>
          </p:cNvPicPr>
          <p:nvPr userDrawn="1"/>
        </p:nvPicPr>
        <p:blipFill>
          <a:blip r:embed="rId2"/>
          <a:stretch>
            <a:fillRect/>
          </a:stretch>
        </p:blipFill>
        <p:spPr>
          <a:xfrm>
            <a:off x="516057" y="1341358"/>
            <a:ext cx="2575314" cy="1079580"/>
          </a:xfrm>
          <a:prstGeom prst="rect">
            <a:avLst/>
          </a:prstGeom>
        </p:spPr>
      </p:pic>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9276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B3DAB93F-6139-9B43-80B2-24A8613DB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2" y="1243752"/>
            <a:ext cx="6885001" cy="1350000"/>
          </a:xfrm>
          <a:prstGeom prst="rect">
            <a:avLst/>
          </a:prstGeom>
        </p:spPr>
      </p:pic>
    </p:spTree>
    <p:extLst>
      <p:ext uri="{BB962C8B-B14F-4D97-AF65-F5344CB8AC3E}">
        <p14:creationId xmlns:p14="http://schemas.microsoft.com/office/powerpoint/2010/main" val="192078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20D53ECB-4192-9E40-B591-84D9A7FF53A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296765" cy="1350000"/>
          </a:xfrm>
          <a:prstGeom prst="rect">
            <a:avLst/>
          </a:prstGeom>
        </p:spPr>
      </p:pic>
    </p:spTree>
    <p:extLst>
      <p:ext uri="{BB962C8B-B14F-4D97-AF65-F5344CB8AC3E}">
        <p14:creationId xmlns:p14="http://schemas.microsoft.com/office/powerpoint/2010/main" val="3568083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E60AA7B6-822B-8A4E-BD4F-0FE11346017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296765" cy="1350000"/>
          </a:xfrm>
          <a:prstGeom prst="rect">
            <a:avLst/>
          </a:prstGeom>
        </p:spPr>
      </p:pic>
    </p:spTree>
    <p:extLst>
      <p:ext uri="{BB962C8B-B14F-4D97-AF65-F5344CB8AC3E}">
        <p14:creationId xmlns:p14="http://schemas.microsoft.com/office/powerpoint/2010/main" val="1386373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C2854A60-B202-314B-9472-E6A24FB3A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6122646" cy="1350000"/>
          </a:xfrm>
          <a:prstGeom prst="rect">
            <a:avLst/>
          </a:prstGeom>
        </p:spPr>
      </p:pic>
    </p:spTree>
    <p:extLst>
      <p:ext uri="{BB962C8B-B14F-4D97-AF65-F5344CB8AC3E}">
        <p14:creationId xmlns:p14="http://schemas.microsoft.com/office/powerpoint/2010/main" val="2144438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8623801C-E283-9D4E-A275-9399A4844C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6122646" cy="1350000"/>
          </a:xfrm>
          <a:prstGeom prst="rect">
            <a:avLst/>
          </a:prstGeom>
        </p:spPr>
      </p:pic>
    </p:spTree>
    <p:extLst>
      <p:ext uri="{BB962C8B-B14F-4D97-AF65-F5344CB8AC3E}">
        <p14:creationId xmlns:p14="http://schemas.microsoft.com/office/powerpoint/2010/main" val="478680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8F2F003E-53B9-1B4A-8AB7-ADA4171593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7766470" cy="1350000"/>
          </a:xfrm>
          <a:prstGeom prst="rect">
            <a:avLst/>
          </a:prstGeom>
        </p:spPr>
      </p:pic>
    </p:spTree>
    <p:extLst>
      <p:ext uri="{BB962C8B-B14F-4D97-AF65-F5344CB8AC3E}">
        <p14:creationId xmlns:p14="http://schemas.microsoft.com/office/powerpoint/2010/main" val="276026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2A9ADA65-B247-2F4F-9F07-94DE9D76FB8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7766470" cy="1350000"/>
          </a:xfrm>
          <a:prstGeom prst="rect">
            <a:avLst/>
          </a:prstGeom>
        </p:spPr>
      </p:pic>
    </p:spTree>
    <p:extLst>
      <p:ext uri="{BB962C8B-B14F-4D97-AF65-F5344CB8AC3E}">
        <p14:creationId xmlns:p14="http://schemas.microsoft.com/office/powerpoint/2010/main" val="68240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77AE7264-41E0-0A4A-ACCE-03EAC98732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018824" cy="1350000"/>
          </a:xfrm>
          <a:prstGeom prst="rect">
            <a:avLst/>
          </a:prstGeom>
        </p:spPr>
      </p:pic>
    </p:spTree>
    <p:extLst>
      <p:ext uri="{BB962C8B-B14F-4D97-AF65-F5344CB8AC3E}">
        <p14:creationId xmlns:p14="http://schemas.microsoft.com/office/powerpoint/2010/main" val="463653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7C1F3E8A-2911-744F-86C5-2090C8B1800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018824" cy="1350000"/>
          </a:xfrm>
          <a:prstGeom prst="rect">
            <a:avLst/>
          </a:prstGeom>
        </p:spPr>
      </p:pic>
    </p:spTree>
    <p:extLst>
      <p:ext uri="{BB962C8B-B14F-4D97-AF65-F5344CB8AC3E}">
        <p14:creationId xmlns:p14="http://schemas.microsoft.com/office/powerpoint/2010/main" val="663284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5EF56D85-DCF2-0244-8095-BB7D4D26937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638235" cy="1350000"/>
          </a:xfrm>
          <a:prstGeom prst="rect">
            <a:avLst/>
          </a:prstGeom>
        </p:spPr>
      </p:pic>
    </p:spTree>
    <p:extLst>
      <p:ext uri="{BB962C8B-B14F-4D97-AF65-F5344CB8AC3E}">
        <p14:creationId xmlns:p14="http://schemas.microsoft.com/office/powerpoint/2010/main" val="184257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F49D8-0B54-4A42-8C2E-8CDBC5042925}"/>
              </a:ext>
            </a:extLst>
          </p:cNvPr>
          <p:cNvPicPr>
            <a:picLocks noChangeAspect="1"/>
          </p:cNvPicPr>
          <p:nvPr userDrawn="1"/>
        </p:nvPicPr>
        <p:blipFill>
          <a:blip r:embed="rId2"/>
          <a:stretch>
            <a:fillRect/>
          </a:stretch>
        </p:blipFill>
        <p:spPr>
          <a:xfrm>
            <a:off x="516057" y="1341358"/>
            <a:ext cx="2575314" cy="1079580"/>
          </a:xfrm>
          <a:prstGeom prst="rect">
            <a:avLst/>
          </a:prstGeom>
        </p:spPr>
      </p:pic>
      <p:sp>
        <p:nvSpPr>
          <p:cNvPr id="2" name="Title 1"/>
          <p:cNvSpPr>
            <a:spLocks noGrp="1"/>
          </p:cNvSpPr>
          <p:nvPr>
            <p:ph type="ctrTitle" hasCustomPrompt="1"/>
          </p:nvPr>
        </p:nvSpPr>
        <p:spPr>
          <a:xfrm>
            <a:off x="478367" y="3024230"/>
            <a:ext cx="11234208"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1195674"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Tree>
    <p:extLst>
      <p:ext uri="{BB962C8B-B14F-4D97-AF65-F5344CB8AC3E}">
        <p14:creationId xmlns:p14="http://schemas.microsoft.com/office/powerpoint/2010/main" val="1964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2E731F61-9392-CC41-BDA9-1F64E38F452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638235" cy="1350000"/>
          </a:xfrm>
          <a:prstGeom prst="rect">
            <a:avLst/>
          </a:prstGeom>
        </p:spPr>
      </p:pic>
    </p:spTree>
    <p:extLst>
      <p:ext uri="{BB962C8B-B14F-4D97-AF65-F5344CB8AC3E}">
        <p14:creationId xmlns:p14="http://schemas.microsoft.com/office/powerpoint/2010/main" val="2072707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D4709C75-416B-9341-96A0-C5F15302828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4725000" cy="1350000"/>
          </a:xfrm>
          <a:prstGeom prst="rect">
            <a:avLst/>
          </a:prstGeom>
        </p:spPr>
      </p:pic>
    </p:spTree>
    <p:extLst>
      <p:ext uri="{BB962C8B-B14F-4D97-AF65-F5344CB8AC3E}">
        <p14:creationId xmlns:p14="http://schemas.microsoft.com/office/powerpoint/2010/main" val="4104099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670DEA70-DE33-5445-B529-454BFF8F9AB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4725000" cy="1350000"/>
          </a:xfrm>
          <a:prstGeom prst="rect">
            <a:avLst/>
          </a:prstGeom>
        </p:spPr>
      </p:pic>
    </p:spTree>
    <p:extLst>
      <p:ext uri="{BB962C8B-B14F-4D97-AF65-F5344CB8AC3E}">
        <p14:creationId xmlns:p14="http://schemas.microsoft.com/office/powerpoint/2010/main" val="3497436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4BAB4A9D-BB00-6C4B-ADD9-3FD6CD3A6855}"/>
              </a:ext>
            </a:extLst>
          </p:cNvPr>
          <p:cNvPicPr>
            <a:picLocks noChangeAspect="1"/>
          </p:cNvPicPr>
          <p:nvPr userDrawn="1"/>
        </p:nvPicPr>
        <p:blipFill>
          <a:blip r:embed="rId2"/>
          <a:stretch>
            <a:fillRect/>
          </a:stretch>
        </p:blipFill>
        <p:spPr>
          <a:xfrm>
            <a:off x="478367" y="1375344"/>
            <a:ext cx="4682736" cy="1057392"/>
          </a:xfrm>
          <a:prstGeom prst="rect">
            <a:avLst/>
          </a:prstGeom>
        </p:spPr>
      </p:pic>
    </p:spTree>
    <p:extLst>
      <p:ext uri="{BB962C8B-B14F-4D97-AF65-F5344CB8AC3E}">
        <p14:creationId xmlns:p14="http://schemas.microsoft.com/office/powerpoint/2010/main" val="3708087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D16E4B84-94B2-E043-8F70-0C4051E77329}"/>
              </a:ext>
            </a:extLst>
          </p:cNvPr>
          <p:cNvPicPr>
            <a:picLocks noChangeAspect="1"/>
          </p:cNvPicPr>
          <p:nvPr userDrawn="1"/>
        </p:nvPicPr>
        <p:blipFill>
          <a:blip r:embed="rId2"/>
          <a:stretch>
            <a:fillRect/>
          </a:stretch>
        </p:blipFill>
        <p:spPr>
          <a:xfrm>
            <a:off x="459117" y="1404219"/>
            <a:ext cx="4682736" cy="1057392"/>
          </a:xfrm>
          <a:prstGeom prst="rect">
            <a:avLst/>
          </a:prstGeom>
        </p:spPr>
      </p:pic>
    </p:spTree>
    <p:extLst>
      <p:ext uri="{BB962C8B-B14F-4D97-AF65-F5344CB8AC3E}">
        <p14:creationId xmlns:p14="http://schemas.microsoft.com/office/powerpoint/2010/main" val="991016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CLI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FA2AB0-5664-450F-978C-1DA65A9FF8C2}"/>
              </a:ext>
            </a:extLst>
          </p:cNvPr>
          <p:cNvPicPr>
            <a:picLocks noChangeAspect="1"/>
          </p:cNvPicPr>
          <p:nvPr userDrawn="1"/>
        </p:nvPicPr>
        <p:blipFill>
          <a:blip r:embed="rId2"/>
          <a:stretch>
            <a:fillRect/>
          </a:stretch>
        </p:blipFill>
        <p:spPr>
          <a:xfrm>
            <a:off x="449285" y="1359706"/>
            <a:ext cx="4962291" cy="1146397"/>
          </a:xfrm>
          <a:prstGeom prst="rect">
            <a:avLst/>
          </a:prstGeom>
        </p:spPr>
      </p:pic>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Tree>
    <p:extLst>
      <p:ext uri="{BB962C8B-B14F-4D97-AF65-F5344CB8AC3E}">
        <p14:creationId xmlns:p14="http://schemas.microsoft.com/office/powerpoint/2010/main" val="1440403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8" y="2049229"/>
            <a:ext cx="5617633" cy="2145059"/>
          </a:xfrm>
        </p:spPr>
        <p:txBody>
          <a:bodyPr anchor="b">
            <a:noAutofit/>
          </a:bodyPr>
          <a:lstStyle>
            <a:lvl1pPr algn="l">
              <a:defRPr sz="5400">
                <a:solidFill>
                  <a:schemeClr val="accent1"/>
                </a:solidFill>
              </a:defRPr>
            </a:lvl1pPr>
          </a:lstStyle>
          <a:p>
            <a:r>
              <a:rPr lang="en-US" dirty="0"/>
              <a:t>Insert presentation</a:t>
            </a:r>
            <a:br>
              <a:rPr lang="en-US" dirty="0"/>
            </a:br>
            <a:r>
              <a:rPr lang="en-US" dirty="0"/>
              <a:t>title here</a:t>
            </a:r>
          </a:p>
        </p:txBody>
      </p:sp>
      <p:sp>
        <p:nvSpPr>
          <p:cNvPr id="3" name="Subtitle 2"/>
          <p:cNvSpPr>
            <a:spLocks noGrp="1"/>
          </p:cNvSpPr>
          <p:nvPr>
            <p:ph type="subTitle" idx="1" hasCustomPrompt="1"/>
          </p:nvPr>
        </p:nvSpPr>
        <p:spPr>
          <a:xfrm>
            <a:off x="504017" y="4227740"/>
            <a:ext cx="5598364" cy="58103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a:extLst>
              <a:ext uri="{FF2B5EF4-FFF2-40B4-BE49-F238E27FC236}">
                <a16:creationId xmlns:a16="http://schemas.microsoft.com/office/drawing/2014/main" id="{AE84AD22-8A60-354E-921E-81B80F3EED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657369" y="2815287"/>
            <a:ext cx="2928743" cy="1227428"/>
          </a:xfrm>
          <a:prstGeom prst="rect">
            <a:avLst/>
          </a:prstGeom>
        </p:spPr>
      </p:pic>
      <p:sp>
        <p:nvSpPr>
          <p:cNvPr id="24" name="Picture Placeholder 23">
            <a:extLst>
              <a:ext uri="{FF2B5EF4-FFF2-40B4-BE49-F238E27FC236}">
                <a16:creationId xmlns:a16="http://schemas.microsoft.com/office/drawing/2014/main" id="{019CF9BC-6E00-604B-880B-7A2220C7C970}"/>
              </a:ext>
            </a:extLst>
          </p:cNvPr>
          <p:cNvSpPr>
            <a:spLocks noGrp="1"/>
          </p:cNvSpPr>
          <p:nvPr>
            <p:ph type="pic" sz="quarter" idx="10" hasCustomPrompt="1"/>
          </p:nvPr>
        </p:nvSpPr>
        <p:spPr>
          <a:xfrm>
            <a:off x="7652991" y="2815287"/>
            <a:ext cx="2922363" cy="1227428"/>
          </a:xfrm>
          <a:noFill/>
        </p:spPr>
        <p:txBody>
          <a:bodyPr anchor="ctr">
            <a:noAutofit/>
          </a:bodyPr>
          <a:lstStyle>
            <a:lvl1pPr algn="ctr">
              <a:defRPr sz="1200"/>
            </a:lvl1pPr>
          </a:lstStyle>
          <a:p>
            <a:r>
              <a:rPr lang="en-US" dirty="0"/>
              <a:t>Insert school logo</a:t>
            </a:r>
          </a:p>
        </p:txBody>
      </p:sp>
    </p:spTree>
    <p:extLst>
      <p:ext uri="{BB962C8B-B14F-4D97-AF65-F5344CB8AC3E}">
        <p14:creationId xmlns:p14="http://schemas.microsoft.com/office/powerpoint/2010/main" val="1240432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bg1"/>
                </a:solidFill>
              </a:defRPr>
            </a:lvl1pPr>
          </a:lstStyle>
          <a:p>
            <a:r>
              <a:rPr lang="en-US" dirty="0"/>
              <a:t>Breaker</a:t>
            </a:r>
            <a:br>
              <a:rPr lang="en-US" dirty="0"/>
            </a:br>
            <a:r>
              <a:rPr lang="en-US" dirty="0"/>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Breaker sub-heading text</a:t>
            </a:r>
          </a:p>
        </p:txBody>
      </p:sp>
      <p:pic>
        <p:nvPicPr>
          <p:cNvPr id="9" name="Picture 8">
            <a:extLst>
              <a:ext uri="{FF2B5EF4-FFF2-40B4-BE49-F238E27FC236}">
                <a16:creationId xmlns:a16="http://schemas.microsoft.com/office/drawing/2014/main" id="{A124D3B4-35A9-E445-B5B9-0B3FAC17E48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5299" y="1554034"/>
            <a:ext cx="1451155" cy="608329"/>
          </a:xfrm>
          <a:prstGeom prst="rect">
            <a:avLst/>
          </a:prstGeom>
        </p:spPr>
      </p:pic>
    </p:spTree>
    <p:extLst>
      <p:ext uri="{BB962C8B-B14F-4D97-AF65-F5344CB8AC3E}">
        <p14:creationId xmlns:p14="http://schemas.microsoft.com/office/powerpoint/2010/main" val="1415619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accent1"/>
                </a:solidFill>
              </a:defRPr>
            </a:lvl1pPr>
          </a:lstStyle>
          <a:p>
            <a:r>
              <a:rPr lang="en-US" dirty="0"/>
              <a:t>Breaker</a:t>
            </a:r>
            <a:br>
              <a:rPr lang="en-US" dirty="0"/>
            </a:br>
            <a:r>
              <a:rPr lang="en-US" dirty="0"/>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Breaker sub-heading text</a:t>
            </a:r>
          </a:p>
        </p:txBody>
      </p:sp>
      <p:pic>
        <p:nvPicPr>
          <p:cNvPr id="11" name="Picture 10">
            <a:extLst>
              <a:ext uri="{FF2B5EF4-FFF2-40B4-BE49-F238E27FC236}">
                <a16:creationId xmlns:a16="http://schemas.microsoft.com/office/drawing/2014/main" id="{67DB614C-41FB-5848-8FB8-F3ACE872926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9882" y="1547287"/>
            <a:ext cx="1440000" cy="603500"/>
          </a:xfrm>
          <a:prstGeom prst="rect">
            <a:avLst/>
          </a:prstGeom>
        </p:spPr>
      </p:pic>
    </p:spTree>
    <p:extLst>
      <p:ext uri="{BB962C8B-B14F-4D97-AF65-F5344CB8AC3E}">
        <p14:creationId xmlns:p14="http://schemas.microsoft.com/office/powerpoint/2010/main" val="1121340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Breaker sub-heading text</a:t>
            </a:r>
          </a:p>
        </p:txBody>
      </p:sp>
      <p:sp>
        <p:nvSpPr>
          <p:cNvPr id="9" name="Title 1">
            <a:extLst>
              <a:ext uri="{FF2B5EF4-FFF2-40B4-BE49-F238E27FC236}">
                <a16:creationId xmlns:a16="http://schemas.microsoft.com/office/drawing/2014/main" id="{5D8298D0-9789-3046-A0BA-E685BD3606A3}"/>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bg1"/>
                </a:solidFill>
              </a:defRPr>
            </a:lvl1pPr>
          </a:lstStyle>
          <a:p>
            <a:r>
              <a:rPr lang="en-US" dirty="0"/>
              <a:t>Breaker</a:t>
            </a:r>
            <a:br>
              <a:rPr lang="en-US" dirty="0"/>
            </a:br>
            <a:r>
              <a:rPr lang="en-US" dirty="0"/>
              <a:t>heading text</a:t>
            </a:r>
          </a:p>
        </p:txBody>
      </p:sp>
      <p:pic>
        <p:nvPicPr>
          <p:cNvPr id="11" name="Picture 10">
            <a:extLst>
              <a:ext uri="{FF2B5EF4-FFF2-40B4-BE49-F238E27FC236}">
                <a16:creationId xmlns:a16="http://schemas.microsoft.com/office/drawing/2014/main" id="{ADB3779A-FBA3-A14F-95B9-92076144D2C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5299" y="1554034"/>
            <a:ext cx="1451155" cy="608329"/>
          </a:xfrm>
          <a:prstGeom prst="rect">
            <a:avLst/>
          </a:prstGeom>
        </p:spPr>
      </p:pic>
    </p:spTree>
    <p:extLst>
      <p:ext uri="{BB962C8B-B14F-4D97-AF65-F5344CB8AC3E}">
        <p14:creationId xmlns:p14="http://schemas.microsoft.com/office/powerpoint/2010/main" val="44857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LSA">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C3309A-6877-4F51-9212-4360A3B9D113}"/>
              </a:ext>
            </a:extLst>
          </p:cNvPr>
          <p:cNvPicPr>
            <a:picLocks noChangeAspect="1"/>
          </p:cNvPicPr>
          <p:nvPr userDrawn="1"/>
        </p:nvPicPr>
        <p:blipFill>
          <a:blip r:embed="rId2"/>
          <a:stretch>
            <a:fillRect/>
          </a:stretch>
        </p:blipFill>
        <p:spPr>
          <a:xfrm>
            <a:off x="478367" y="1415354"/>
            <a:ext cx="5067992" cy="1021327"/>
          </a:xfrm>
          <a:prstGeom prst="rect">
            <a:avLst/>
          </a:prstGeom>
        </p:spPr>
      </p:pic>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68839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90185" y="476250"/>
            <a:ext cx="10258326" cy="1315008"/>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90184" y="2166295"/>
            <a:ext cx="10259082" cy="3519286"/>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4CA2C6E-22DF-9E4C-83C8-B895E4A4484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2742493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03E38F9E-A177-6340-97E3-A4C98AFBA88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
        <p:nvSpPr>
          <p:cNvPr id="11" name="Title 1">
            <a:extLst>
              <a:ext uri="{FF2B5EF4-FFF2-40B4-BE49-F238E27FC236}">
                <a16:creationId xmlns:a16="http://schemas.microsoft.com/office/drawing/2014/main" id="{B7A2E4FD-AD4D-A54B-85F7-DD5E1732C4D4}"/>
              </a:ext>
            </a:extLst>
          </p:cNvPr>
          <p:cNvSpPr>
            <a:spLocks noGrp="1"/>
          </p:cNvSpPr>
          <p:nvPr>
            <p:ph type="ctrTitle" hasCustomPrompt="1"/>
          </p:nvPr>
        </p:nvSpPr>
        <p:spPr>
          <a:xfrm>
            <a:off x="490185" y="476250"/>
            <a:ext cx="10258326" cy="1315008"/>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3" name="Text Placeholder 8">
            <a:extLst>
              <a:ext uri="{FF2B5EF4-FFF2-40B4-BE49-F238E27FC236}">
                <a16:creationId xmlns:a16="http://schemas.microsoft.com/office/drawing/2014/main" id="{D307388E-34B9-704F-9DF7-2F865CB7C5E8}"/>
              </a:ext>
            </a:extLst>
          </p:cNvPr>
          <p:cNvSpPr>
            <a:spLocks noGrp="1"/>
          </p:cNvSpPr>
          <p:nvPr>
            <p:ph type="body" sz="quarter" idx="10"/>
          </p:nvPr>
        </p:nvSpPr>
        <p:spPr>
          <a:xfrm>
            <a:off x="490184" y="2166295"/>
            <a:ext cx="10259082" cy="3519286"/>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7637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594ACB03-8461-3B4F-A02A-BB456D5DD6E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4081304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28" y="476250"/>
            <a:ext cx="5616161"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5" y="2166295"/>
            <a:ext cx="5616575" cy="35192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6575256" y="0"/>
            <a:ext cx="4656333" cy="68580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A78267D2-0B9C-6141-A0F0-AE806E1FB9C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1567963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83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9834" y="0"/>
            <a:ext cx="4656333" cy="68580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6A7CC745-F299-CA44-921C-E0C2BC62937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Tree>
    <p:extLst>
      <p:ext uri="{BB962C8B-B14F-4D97-AF65-F5344CB8AC3E}">
        <p14:creationId xmlns:p14="http://schemas.microsoft.com/office/powerpoint/2010/main" val="2206892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Picture Placeholder 3">
            <a:extLst>
              <a:ext uri="{FF2B5EF4-FFF2-40B4-BE49-F238E27FC236}">
                <a16:creationId xmlns:a16="http://schemas.microsoft.com/office/drawing/2014/main" id="{B2A44E0D-AD37-B64A-8087-4B04C08A4454}"/>
              </a:ext>
            </a:extLst>
          </p:cNvPr>
          <p:cNvSpPr>
            <a:spLocks noGrp="1"/>
          </p:cNvSpPr>
          <p:nvPr>
            <p:ph type="pic" sz="quarter" idx="12" hasCustomPrompt="1"/>
          </p:nvPr>
        </p:nvSpPr>
        <p:spPr>
          <a:xfrm>
            <a:off x="720001" y="0"/>
            <a:ext cx="4895832" cy="3430800"/>
          </a:xfrm>
        </p:spPr>
        <p:txBody>
          <a:bodyPr anchor="ctr"/>
          <a:lstStyle>
            <a:lvl1pPr algn="ctr">
              <a:defRPr/>
            </a:lvl1pPr>
          </a:lstStyle>
          <a:p>
            <a:r>
              <a:rPr lang="en-US" dirty="0"/>
              <a:t>Insert image here</a:t>
            </a:r>
          </a:p>
        </p:txBody>
      </p:sp>
      <p:sp>
        <p:nvSpPr>
          <p:cNvPr id="13" name="Picture Placeholder 3">
            <a:extLst>
              <a:ext uri="{FF2B5EF4-FFF2-40B4-BE49-F238E27FC236}">
                <a16:creationId xmlns:a16="http://schemas.microsoft.com/office/drawing/2014/main" id="{AE15AA6C-F6DF-F943-A289-C06A927AF92D}"/>
              </a:ext>
            </a:extLst>
          </p:cNvPr>
          <p:cNvSpPr>
            <a:spLocks noGrp="1"/>
          </p:cNvSpPr>
          <p:nvPr>
            <p:ph type="pic" sz="quarter" idx="13" hasCustomPrompt="1"/>
          </p:nvPr>
        </p:nvSpPr>
        <p:spPr>
          <a:xfrm>
            <a:off x="720001" y="3429000"/>
            <a:ext cx="4895832" cy="34308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5F4CED46-6A49-DC4E-B76D-D628758B5AB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4" name="Title 1">
            <a:extLst>
              <a:ext uri="{FF2B5EF4-FFF2-40B4-BE49-F238E27FC236}">
                <a16:creationId xmlns:a16="http://schemas.microsoft.com/office/drawing/2014/main" id="{FD9C2BA4-03E6-EC40-89CA-D2621E7122AB}"/>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5" name="Text Placeholder 8">
            <a:extLst>
              <a:ext uri="{FF2B5EF4-FFF2-40B4-BE49-F238E27FC236}">
                <a16:creationId xmlns:a16="http://schemas.microsoft.com/office/drawing/2014/main" id="{DC448F55-EA63-664C-9AA5-E2C41B606847}"/>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0614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Picture Placeholder 3">
            <a:extLst>
              <a:ext uri="{FF2B5EF4-FFF2-40B4-BE49-F238E27FC236}">
                <a16:creationId xmlns:a16="http://schemas.microsoft.com/office/drawing/2014/main" id="{600F4128-B022-BF49-9B0B-ED727D588C4C}"/>
              </a:ext>
            </a:extLst>
          </p:cNvPr>
          <p:cNvSpPr>
            <a:spLocks noGrp="1"/>
          </p:cNvSpPr>
          <p:nvPr>
            <p:ph type="pic" sz="quarter" idx="11" hasCustomPrompt="1"/>
          </p:nvPr>
        </p:nvSpPr>
        <p:spPr>
          <a:xfrm>
            <a:off x="720001" y="0"/>
            <a:ext cx="4896167" cy="2286000"/>
          </a:xfrm>
        </p:spPr>
        <p:txBody>
          <a:bodyPr anchor="ctr"/>
          <a:lstStyle>
            <a:lvl1pPr algn="ctr">
              <a:defRPr/>
            </a:lvl1pPr>
          </a:lstStyle>
          <a:p>
            <a:r>
              <a:rPr lang="en-US" dirty="0"/>
              <a:t>Insert image here</a:t>
            </a:r>
          </a:p>
        </p:txBody>
      </p:sp>
      <p:sp>
        <p:nvSpPr>
          <p:cNvPr id="11" name="Picture Placeholder 3">
            <a:extLst>
              <a:ext uri="{FF2B5EF4-FFF2-40B4-BE49-F238E27FC236}">
                <a16:creationId xmlns:a16="http://schemas.microsoft.com/office/drawing/2014/main" id="{3768B268-3513-1646-B5F3-B131AA38FB4D}"/>
              </a:ext>
            </a:extLst>
          </p:cNvPr>
          <p:cNvSpPr>
            <a:spLocks noGrp="1"/>
          </p:cNvSpPr>
          <p:nvPr>
            <p:ph type="pic" sz="quarter" idx="12" hasCustomPrompt="1"/>
          </p:nvPr>
        </p:nvSpPr>
        <p:spPr>
          <a:xfrm>
            <a:off x="720001" y="4572000"/>
            <a:ext cx="4896167" cy="2286000"/>
          </a:xfrm>
        </p:spPr>
        <p:txBody>
          <a:bodyPr anchor="ctr"/>
          <a:lstStyle>
            <a:lvl1pPr algn="ctr">
              <a:defRPr/>
            </a:lvl1pPr>
          </a:lstStyle>
          <a:p>
            <a:r>
              <a:rPr lang="en-US" dirty="0"/>
              <a:t>Insert image here</a:t>
            </a:r>
          </a:p>
        </p:txBody>
      </p:sp>
      <p:sp>
        <p:nvSpPr>
          <p:cNvPr id="14" name="Picture Placeholder 3">
            <a:extLst>
              <a:ext uri="{FF2B5EF4-FFF2-40B4-BE49-F238E27FC236}">
                <a16:creationId xmlns:a16="http://schemas.microsoft.com/office/drawing/2014/main" id="{12701770-7835-3041-B7FA-B708B6435CA4}"/>
              </a:ext>
            </a:extLst>
          </p:cNvPr>
          <p:cNvSpPr>
            <a:spLocks noGrp="1"/>
          </p:cNvSpPr>
          <p:nvPr>
            <p:ph type="pic" sz="quarter" idx="13" hasCustomPrompt="1"/>
          </p:nvPr>
        </p:nvSpPr>
        <p:spPr>
          <a:xfrm>
            <a:off x="720001" y="2286000"/>
            <a:ext cx="4896167" cy="2286000"/>
          </a:xfrm>
        </p:spPr>
        <p:txBody>
          <a:bodyPr anchor="ctr"/>
          <a:lstStyle>
            <a:lvl1pPr algn="ctr">
              <a:defRPr/>
            </a:lvl1pPr>
          </a:lstStyle>
          <a:p>
            <a:r>
              <a:rPr lang="en-US" dirty="0"/>
              <a:t>Insert image here</a:t>
            </a:r>
          </a:p>
        </p:txBody>
      </p:sp>
      <p:pic>
        <p:nvPicPr>
          <p:cNvPr id="9" name="Picture 8">
            <a:extLst>
              <a:ext uri="{FF2B5EF4-FFF2-40B4-BE49-F238E27FC236}">
                <a16:creationId xmlns:a16="http://schemas.microsoft.com/office/drawing/2014/main" id="{C1D96674-7D62-874E-89EB-26F574D41F8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3" name="Title 1">
            <a:extLst>
              <a:ext uri="{FF2B5EF4-FFF2-40B4-BE49-F238E27FC236}">
                <a16:creationId xmlns:a16="http://schemas.microsoft.com/office/drawing/2014/main" id="{2FDCFA35-7794-A14F-AE55-7DBF8ECB2A92}"/>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5" name="Text Placeholder 8">
            <a:extLst>
              <a:ext uri="{FF2B5EF4-FFF2-40B4-BE49-F238E27FC236}">
                <a16:creationId xmlns:a16="http://schemas.microsoft.com/office/drawing/2014/main" id="{AC7E622E-1D59-884A-B39E-1D1F251C4AAE}"/>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3115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Picture Placeholder 3">
            <a:extLst>
              <a:ext uri="{FF2B5EF4-FFF2-40B4-BE49-F238E27FC236}">
                <a16:creationId xmlns:a16="http://schemas.microsoft.com/office/drawing/2014/main" id="{EF89479A-879C-FB47-AD26-296CC44EC066}"/>
              </a:ext>
            </a:extLst>
          </p:cNvPr>
          <p:cNvSpPr>
            <a:spLocks noGrp="1"/>
          </p:cNvSpPr>
          <p:nvPr>
            <p:ph type="pic" sz="quarter" idx="12" hasCustomPrompt="1"/>
          </p:nvPr>
        </p:nvSpPr>
        <p:spPr>
          <a:xfrm>
            <a:off x="720001" y="0"/>
            <a:ext cx="4895832" cy="1717200"/>
          </a:xfrm>
        </p:spPr>
        <p:txBody>
          <a:bodyPr anchor="ctr"/>
          <a:lstStyle>
            <a:lvl1pPr algn="ctr">
              <a:defRPr/>
            </a:lvl1pPr>
          </a:lstStyle>
          <a:p>
            <a:r>
              <a:rPr lang="en-US" dirty="0"/>
              <a:t>Insert image here</a:t>
            </a:r>
          </a:p>
        </p:txBody>
      </p:sp>
      <p:sp>
        <p:nvSpPr>
          <p:cNvPr id="14" name="Picture Placeholder 3">
            <a:extLst>
              <a:ext uri="{FF2B5EF4-FFF2-40B4-BE49-F238E27FC236}">
                <a16:creationId xmlns:a16="http://schemas.microsoft.com/office/drawing/2014/main" id="{84323833-A9C0-584F-ADEE-4E223A93396E}"/>
              </a:ext>
            </a:extLst>
          </p:cNvPr>
          <p:cNvSpPr>
            <a:spLocks noGrp="1"/>
          </p:cNvSpPr>
          <p:nvPr>
            <p:ph type="pic" sz="quarter" idx="13" hasCustomPrompt="1"/>
          </p:nvPr>
        </p:nvSpPr>
        <p:spPr>
          <a:xfrm>
            <a:off x="720001" y="1713600"/>
            <a:ext cx="4895832" cy="1717200"/>
          </a:xfrm>
        </p:spPr>
        <p:txBody>
          <a:bodyPr anchor="ctr"/>
          <a:lstStyle>
            <a:lvl1pPr algn="ctr">
              <a:defRPr/>
            </a:lvl1pPr>
          </a:lstStyle>
          <a:p>
            <a:r>
              <a:rPr lang="en-US" dirty="0"/>
              <a:t>Insert image here</a:t>
            </a:r>
          </a:p>
        </p:txBody>
      </p:sp>
      <p:sp>
        <p:nvSpPr>
          <p:cNvPr id="15" name="Picture Placeholder 3">
            <a:extLst>
              <a:ext uri="{FF2B5EF4-FFF2-40B4-BE49-F238E27FC236}">
                <a16:creationId xmlns:a16="http://schemas.microsoft.com/office/drawing/2014/main" id="{F091CC3E-CE50-ED48-AE9A-A0AEF9D16657}"/>
              </a:ext>
            </a:extLst>
          </p:cNvPr>
          <p:cNvSpPr>
            <a:spLocks noGrp="1"/>
          </p:cNvSpPr>
          <p:nvPr>
            <p:ph type="pic" sz="quarter" idx="14" hasCustomPrompt="1"/>
          </p:nvPr>
        </p:nvSpPr>
        <p:spPr>
          <a:xfrm>
            <a:off x="720001" y="5140800"/>
            <a:ext cx="4895832" cy="1717200"/>
          </a:xfrm>
        </p:spPr>
        <p:txBody>
          <a:bodyPr anchor="ctr"/>
          <a:lstStyle>
            <a:lvl1pPr algn="ctr">
              <a:defRPr/>
            </a:lvl1pPr>
          </a:lstStyle>
          <a:p>
            <a:r>
              <a:rPr lang="en-US" dirty="0"/>
              <a:t>Insert image here</a:t>
            </a:r>
          </a:p>
        </p:txBody>
      </p:sp>
      <p:sp>
        <p:nvSpPr>
          <p:cNvPr id="16" name="Picture Placeholder 3">
            <a:extLst>
              <a:ext uri="{FF2B5EF4-FFF2-40B4-BE49-F238E27FC236}">
                <a16:creationId xmlns:a16="http://schemas.microsoft.com/office/drawing/2014/main" id="{8FBE944B-B15E-6D42-BF79-08A252874409}"/>
              </a:ext>
            </a:extLst>
          </p:cNvPr>
          <p:cNvSpPr>
            <a:spLocks noGrp="1"/>
          </p:cNvSpPr>
          <p:nvPr>
            <p:ph type="pic" sz="quarter" idx="15" hasCustomPrompt="1"/>
          </p:nvPr>
        </p:nvSpPr>
        <p:spPr>
          <a:xfrm>
            <a:off x="720001" y="3427200"/>
            <a:ext cx="4895832" cy="1717200"/>
          </a:xfrm>
        </p:spPr>
        <p:txBody>
          <a:bodyPr anchor="ctr"/>
          <a:lstStyle>
            <a:lvl1pPr algn="ctr">
              <a:defRPr/>
            </a:lvl1pPr>
          </a:lstStyle>
          <a:p>
            <a:r>
              <a:rPr lang="en-US" dirty="0"/>
              <a:t>Insert image here</a:t>
            </a:r>
          </a:p>
        </p:txBody>
      </p:sp>
      <p:pic>
        <p:nvPicPr>
          <p:cNvPr id="13" name="Picture 12">
            <a:extLst>
              <a:ext uri="{FF2B5EF4-FFF2-40B4-BE49-F238E27FC236}">
                <a16:creationId xmlns:a16="http://schemas.microsoft.com/office/drawing/2014/main" id="{16E146D0-48D7-6449-A4C1-789474A24B3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7" name="Title 1">
            <a:extLst>
              <a:ext uri="{FF2B5EF4-FFF2-40B4-BE49-F238E27FC236}">
                <a16:creationId xmlns:a16="http://schemas.microsoft.com/office/drawing/2014/main" id="{DF60618D-E742-7C4F-8958-FFF3B1231945}"/>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8" name="Text Placeholder 8">
            <a:extLst>
              <a:ext uri="{FF2B5EF4-FFF2-40B4-BE49-F238E27FC236}">
                <a16:creationId xmlns:a16="http://schemas.microsoft.com/office/drawing/2014/main" id="{173C61ED-0CD3-CC42-8249-30B999D77961}"/>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6093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27" y="476250"/>
            <a:ext cx="6973289"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1999"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5" y="2166295"/>
            <a:ext cx="6973802"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7959934" y="0"/>
            <a:ext cx="3257207" cy="68580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74A21AFD-7BAA-474E-9B21-0EC9E524E5A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1264192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2189" y="0"/>
            <a:ext cx="3257207" cy="6858000"/>
          </a:xfrm>
        </p:spPr>
        <p:txBody>
          <a:bodyPr anchor="ctr"/>
          <a:lstStyle>
            <a:lvl1pPr algn="ctr">
              <a:defRPr/>
            </a:lvl1pPr>
          </a:lstStyle>
          <a:p>
            <a:r>
              <a:rPr lang="en-US" dirty="0"/>
              <a:t>Insert image here</a:t>
            </a:r>
          </a:p>
        </p:txBody>
      </p:sp>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695574" y="476250"/>
            <a:ext cx="7015604"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18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695572" y="2166295"/>
            <a:ext cx="7016120"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3A38C3C-44A8-7B49-97F3-18DB98877E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Tree>
    <p:extLst>
      <p:ext uri="{BB962C8B-B14F-4D97-AF65-F5344CB8AC3E}">
        <p14:creationId xmlns:p14="http://schemas.microsoft.com/office/powerpoint/2010/main" val="257586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LS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005E5493-29D3-4C61-8F21-C167D56ADBF4}"/>
              </a:ext>
            </a:extLst>
          </p:cNvPr>
          <p:cNvPicPr>
            <a:picLocks noChangeAspect="1"/>
          </p:cNvPicPr>
          <p:nvPr userDrawn="1"/>
        </p:nvPicPr>
        <p:blipFill>
          <a:blip r:embed="rId2"/>
          <a:stretch>
            <a:fillRect/>
          </a:stretch>
        </p:blipFill>
        <p:spPr>
          <a:xfrm>
            <a:off x="478367" y="1415354"/>
            <a:ext cx="5067992" cy="1021327"/>
          </a:xfrm>
          <a:prstGeom prst="rect">
            <a:avLst/>
          </a:prstGeom>
        </p:spPr>
      </p:pic>
    </p:spTree>
    <p:extLst>
      <p:ext uri="{BB962C8B-B14F-4D97-AF65-F5344CB8AC3E}">
        <p14:creationId xmlns:p14="http://schemas.microsoft.com/office/powerpoint/2010/main" val="21828741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6" y="0"/>
            <a:ext cx="51434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6121650" y="3682554"/>
            <a:ext cx="5598364" cy="23919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57"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6096001" y="2935843"/>
            <a:ext cx="5617633"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dirty="0"/>
              <a:t>Thank you</a:t>
            </a:r>
          </a:p>
        </p:txBody>
      </p:sp>
      <p:pic>
        <p:nvPicPr>
          <p:cNvPr id="10" name="Picture 9">
            <a:extLst>
              <a:ext uri="{FF2B5EF4-FFF2-40B4-BE49-F238E27FC236}">
                <a16:creationId xmlns:a16="http://schemas.microsoft.com/office/drawing/2014/main" id="{8AF83993-A4E8-874F-8106-64D02F6A0681}"/>
              </a:ext>
            </a:extLst>
          </p:cNvPr>
          <p:cNvPicPr>
            <a:picLocks noChangeAspect="1"/>
          </p:cNvPicPr>
          <p:nvPr userDrawn="1"/>
        </p:nvPicPr>
        <p:blipFill>
          <a:blip r:embed="rId2"/>
          <a:stretch>
            <a:fillRect/>
          </a:stretch>
        </p:blipFill>
        <p:spPr>
          <a:xfrm>
            <a:off x="1327719" y="2770920"/>
            <a:ext cx="3131072" cy="1312555"/>
          </a:xfrm>
          <a:prstGeom prst="rect">
            <a:avLst/>
          </a:prstGeom>
        </p:spPr>
      </p:pic>
    </p:spTree>
    <p:extLst>
      <p:ext uri="{BB962C8B-B14F-4D97-AF65-F5344CB8AC3E}">
        <p14:creationId xmlns:p14="http://schemas.microsoft.com/office/powerpoint/2010/main" val="4242260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6" y="0"/>
            <a:ext cx="51434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6121650" y="3682554"/>
            <a:ext cx="5598364" cy="23919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57"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6096001" y="2935843"/>
            <a:ext cx="5617633"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dirty="0"/>
              <a:t>Thank you</a:t>
            </a:r>
          </a:p>
        </p:txBody>
      </p:sp>
      <p:sp>
        <p:nvSpPr>
          <p:cNvPr id="11" name="Rectangle 10">
            <a:extLst>
              <a:ext uri="{FF2B5EF4-FFF2-40B4-BE49-F238E27FC236}">
                <a16:creationId xmlns:a16="http://schemas.microsoft.com/office/drawing/2014/main" id="{3DFF4809-AA81-8A42-BD26-36F0215753B3}"/>
              </a:ext>
            </a:extLst>
          </p:cNvPr>
          <p:cNvSpPr/>
          <p:nvPr userDrawn="1"/>
        </p:nvSpPr>
        <p:spPr>
          <a:xfrm>
            <a:off x="-5353236" y="-789786"/>
            <a:ext cx="5172011" cy="8974781"/>
          </a:xfrm>
          <a:prstGeom prst="rect">
            <a:avLst/>
          </a:pr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t"/>
          <a:lstStyle/>
          <a:p>
            <a:pPr algn="l"/>
            <a:r>
              <a:rPr lang="en-GB" sz="1200" b="1" dirty="0"/>
              <a:t>How to insert your logo:</a:t>
            </a:r>
          </a:p>
          <a:p>
            <a:pPr algn="l"/>
            <a:endParaRPr lang="en-GB" sz="1200" b="1" dirty="0"/>
          </a:p>
          <a:p>
            <a:pPr algn="l"/>
            <a:r>
              <a:rPr lang="en-GB" sz="1200" b="1" dirty="0"/>
              <a:t>1.Click View in the</a:t>
            </a:r>
            <a:r>
              <a:rPr lang="en-GB" sz="1200" b="1" baseline="0" dirty="0"/>
              <a:t> tool bar</a:t>
            </a:r>
          </a:p>
          <a:p>
            <a:pPr algn="l"/>
            <a:r>
              <a:rPr lang="en-GB" sz="1200" b="1" baseline="0" dirty="0"/>
              <a:t> and </a:t>
            </a:r>
            <a:r>
              <a:rPr lang="en-GB" sz="1200" b="1" dirty="0"/>
              <a:t>Turn on guides.</a:t>
            </a:r>
          </a:p>
          <a:p>
            <a:pPr algn="l"/>
            <a:endParaRPr lang="en-GB" sz="1200" b="1" dirty="0"/>
          </a:p>
          <a:p>
            <a:pPr algn="l"/>
            <a:endParaRPr lang="en-GB" sz="1200" b="1" dirty="0"/>
          </a:p>
          <a:p>
            <a:pPr algn="l"/>
            <a:endParaRPr lang="en-GB" sz="1200" b="1" dirty="0"/>
          </a:p>
          <a:p>
            <a:pPr algn="l"/>
            <a:endParaRPr lang="en-GB" sz="1200" b="1" dirty="0"/>
          </a:p>
          <a:p>
            <a:pPr algn="l"/>
            <a:endParaRPr lang="en-GB" sz="1200" b="1" dirty="0"/>
          </a:p>
          <a:p>
            <a:pPr algn="l"/>
            <a:r>
              <a:rPr lang="en-GB" sz="1200" b="1" dirty="0"/>
              <a:t>2.DoubleClick</a:t>
            </a:r>
            <a:r>
              <a:rPr lang="en-GB" sz="1200" b="1" baseline="0" dirty="0"/>
              <a:t> insert school logo</a:t>
            </a:r>
          </a:p>
          <a:p>
            <a:pPr algn="l"/>
            <a:r>
              <a:rPr lang="en-GB" sz="1200" b="1" baseline="0" dirty="0"/>
              <a:t> and select your school logo.</a:t>
            </a:r>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r>
              <a:rPr lang="en-GB" sz="1200" b="1" baseline="0" dirty="0"/>
              <a:t>3. If your School logo does not fit within the box. </a:t>
            </a:r>
          </a:p>
          <a:p>
            <a:pPr algn="l"/>
            <a:r>
              <a:rPr lang="en-GB" sz="1200" b="1" baseline="0" dirty="0"/>
              <a:t>click the format tab (Drawing tool) </a:t>
            </a:r>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r>
              <a:rPr lang="en-GB" sz="1200" b="1" baseline="0" dirty="0"/>
              <a:t>4. Click the drop down arrow on crop and click Fit.</a:t>
            </a:r>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r>
              <a:rPr lang="en-GB" sz="1200" b="1" baseline="0" dirty="0"/>
              <a:t>6. The logo will now be scaled to the correct size.</a:t>
            </a:r>
          </a:p>
          <a:p>
            <a:pPr algn="l"/>
            <a:endParaRPr lang="en-GB" sz="1200" b="1" baseline="0" dirty="0"/>
          </a:p>
          <a:p>
            <a:pPr algn="l"/>
            <a:r>
              <a:rPr lang="en-GB" sz="1200" b="1" baseline="0" dirty="0"/>
              <a:t>7. If you wish to adjust the position use the guide lines as references.</a:t>
            </a:r>
          </a:p>
          <a:p>
            <a:pPr algn="l"/>
            <a:r>
              <a:rPr lang="en-GB" sz="1200" b="1" baseline="0" dirty="0"/>
              <a:t>8. If you wish to remove the guide lines - </a:t>
            </a:r>
            <a:r>
              <a:rPr lang="en-GB" sz="1200" b="1" dirty="0"/>
              <a:t>Click View in the</a:t>
            </a:r>
            <a:r>
              <a:rPr lang="en-GB" sz="1200" b="1" baseline="0" dirty="0"/>
              <a:t> tool bar and T</a:t>
            </a:r>
            <a:r>
              <a:rPr lang="en-GB" sz="1200" b="1" dirty="0"/>
              <a:t>urn off guides</a:t>
            </a:r>
          </a:p>
          <a:p>
            <a:pPr algn="l"/>
            <a:endParaRPr lang="en-GB" sz="1200" b="1" baseline="0" dirty="0"/>
          </a:p>
          <a:p>
            <a:pPr algn="l"/>
            <a:endParaRPr lang="en-GB" sz="1200" b="1" baseline="0" dirty="0"/>
          </a:p>
        </p:txBody>
      </p:sp>
      <p:pic>
        <p:nvPicPr>
          <p:cNvPr id="12" name="Picture 11">
            <a:extLst>
              <a:ext uri="{FF2B5EF4-FFF2-40B4-BE49-F238E27FC236}">
                <a16:creationId xmlns:a16="http://schemas.microsoft.com/office/drawing/2014/main" id="{0B3B1D3A-04FD-AB4F-87AB-7EA926781FE4}"/>
              </a:ext>
            </a:extLst>
          </p:cNvPr>
          <p:cNvPicPr>
            <a:picLocks noChangeAspect="1"/>
          </p:cNvPicPr>
          <p:nvPr userDrawn="1"/>
        </p:nvPicPr>
        <p:blipFill>
          <a:blip r:embed="rId2"/>
          <a:stretch>
            <a:fillRect/>
          </a:stretch>
        </p:blipFill>
        <p:spPr>
          <a:xfrm>
            <a:off x="-3144873" y="-582570"/>
            <a:ext cx="2785017" cy="1309196"/>
          </a:xfrm>
          <a:prstGeom prst="rect">
            <a:avLst/>
          </a:prstGeom>
        </p:spPr>
      </p:pic>
      <p:pic>
        <p:nvPicPr>
          <p:cNvPr id="13" name="Picture 12">
            <a:extLst>
              <a:ext uri="{FF2B5EF4-FFF2-40B4-BE49-F238E27FC236}">
                <a16:creationId xmlns:a16="http://schemas.microsoft.com/office/drawing/2014/main" id="{B64478B7-09F4-2845-B28A-68FCDC9D2F4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3006455" y="1223906"/>
            <a:ext cx="2646599" cy="1601456"/>
          </a:xfrm>
          <a:prstGeom prst="rect">
            <a:avLst/>
          </a:prstGeom>
        </p:spPr>
      </p:pic>
      <p:pic>
        <p:nvPicPr>
          <p:cNvPr id="14" name="Picture 13">
            <a:extLst>
              <a:ext uri="{FF2B5EF4-FFF2-40B4-BE49-F238E27FC236}">
                <a16:creationId xmlns:a16="http://schemas.microsoft.com/office/drawing/2014/main" id="{6BE19D22-DB0A-824B-931A-C9B7076C2B9C}"/>
              </a:ext>
            </a:extLst>
          </p:cNvPr>
          <p:cNvPicPr>
            <a:picLocks noChangeAspect="1"/>
          </p:cNvPicPr>
          <p:nvPr userDrawn="1"/>
        </p:nvPicPr>
        <p:blipFill>
          <a:blip r:embed="rId4"/>
          <a:stretch>
            <a:fillRect/>
          </a:stretch>
        </p:blipFill>
        <p:spPr>
          <a:xfrm>
            <a:off x="-3186753" y="3421638"/>
            <a:ext cx="2821719" cy="1255059"/>
          </a:xfrm>
          <a:prstGeom prst="rect">
            <a:avLst/>
          </a:prstGeom>
        </p:spPr>
      </p:pic>
      <p:pic>
        <p:nvPicPr>
          <p:cNvPr id="15" name="Picture 14">
            <a:extLst>
              <a:ext uri="{FF2B5EF4-FFF2-40B4-BE49-F238E27FC236}">
                <a16:creationId xmlns:a16="http://schemas.microsoft.com/office/drawing/2014/main" id="{72D3F9B7-EA2A-8E4C-8215-1CDF8BE1FFFD}"/>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t="5943" b="9007"/>
          <a:stretch/>
        </p:blipFill>
        <p:spPr>
          <a:xfrm>
            <a:off x="-2767231" y="4981404"/>
            <a:ext cx="2041962" cy="1635273"/>
          </a:xfrm>
          <a:prstGeom prst="rect">
            <a:avLst/>
          </a:prstGeom>
        </p:spPr>
      </p:pic>
      <p:sp>
        <p:nvSpPr>
          <p:cNvPr id="16" name="Picture Placeholder 23">
            <a:extLst>
              <a:ext uri="{FF2B5EF4-FFF2-40B4-BE49-F238E27FC236}">
                <a16:creationId xmlns:a16="http://schemas.microsoft.com/office/drawing/2014/main" id="{02D8F306-3716-EA47-A752-40E85AE69BC6}"/>
              </a:ext>
            </a:extLst>
          </p:cNvPr>
          <p:cNvSpPr>
            <a:spLocks noGrp="1"/>
          </p:cNvSpPr>
          <p:nvPr>
            <p:ph type="pic" sz="quarter" idx="10" hasCustomPrompt="1"/>
          </p:nvPr>
        </p:nvSpPr>
        <p:spPr>
          <a:xfrm>
            <a:off x="1327719" y="2770919"/>
            <a:ext cx="3131072" cy="1312555"/>
          </a:xfrm>
          <a:noFill/>
        </p:spPr>
        <p:txBody>
          <a:bodyPr anchor="ctr">
            <a:noAutofit/>
          </a:bodyPr>
          <a:lstStyle>
            <a:lvl1pPr algn="ctr">
              <a:defRPr sz="1200"/>
            </a:lvl1pPr>
          </a:lstStyle>
          <a:p>
            <a:r>
              <a:rPr lang="en-US" dirty="0"/>
              <a:t>Insert school logo</a:t>
            </a:r>
          </a:p>
        </p:txBody>
      </p:sp>
    </p:spTree>
    <p:extLst>
      <p:ext uri="{BB962C8B-B14F-4D97-AF65-F5344CB8AC3E}">
        <p14:creationId xmlns:p14="http://schemas.microsoft.com/office/powerpoint/2010/main" val="258251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E863AD9B-58DB-2E4A-B396-13C72443E106}"/>
              </a:ext>
            </a:extLst>
          </p:cNvPr>
          <p:cNvPicPr>
            <a:picLocks noChangeAspect="1"/>
          </p:cNvPicPr>
          <p:nvPr userDrawn="1"/>
        </p:nvPicPr>
        <p:blipFill>
          <a:blip r:embed="rId2"/>
          <a:stretch>
            <a:fillRect/>
          </a:stretch>
        </p:blipFill>
        <p:spPr>
          <a:xfrm>
            <a:off x="477537" y="1412312"/>
            <a:ext cx="6480000" cy="1021029"/>
          </a:xfrm>
          <a:prstGeom prst="rect">
            <a:avLst/>
          </a:prstGeom>
        </p:spPr>
      </p:pic>
    </p:spTree>
    <p:extLst>
      <p:ext uri="{BB962C8B-B14F-4D97-AF65-F5344CB8AC3E}">
        <p14:creationId xmlns:p14="http://schemas.microsoft.com/office/powerpoint/2010/main" val="238423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02242F33-B733-FC44-9F81-57839D7D3706}"/>
              </a:ext>
            </a:extLst>
          </p:cNvPr>
          <p:cNvPicPr>
            <a:picLocks noChangeAspect="1"/>
          </p:cNvPicPr>
          <p:nvPr userDrawn="1"/>
        </p:nvPicPr>
        <p:blipFill>
          <a:blip r:embed="rId2"/>
          <a:stretch>
            <a:fillRect/>
          </a:stretch>
        </p:blipFill>
        <p:spPr>
          <a:xfrm>
            <a:off x="477537" y="1412312"/>
            <a:ext cx="6480000" cy="1021029"/>
          </a:xfrm>
          <a:prstGeom prst="rect">
            <a:avLst/>
          </a:prstGeom>
        </p:spPr>
      </p:pic>
    </p:spTree>
    <p:extLst>
      <p:ext uri="{BB962C8B-B14F-4D97-AF65-F5344CB8AC3E}">
        <p14:creationId xmlns:p14="http://schemas.microsoft.com/office/powerpoint/2010/main" val="212324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87E56F37-306D-2046-A71B-EEFE7B45523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4" y="1251018"/>
            <a:ext cx="5217353" cy="1350000"/>
          </a:xfrm>
          <a:prstGeom prst="rect">
            <a:avLst/>
          </a:prstGeom>
        </p:spPr>
      </p:pic>
    </p:spTree>
    <p:extLst>
      <p:ext uri="{BB962C8B-B14F-4D97-AF65-F5344CB8AC3E}">
        <p14:creationId xmlns:p14="http://schemas.microsoft.com/office/powerpoint/2010/main" val="238870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7" name="Picture 6">
            <a:extLst>
              <a:ext uri="{FF2B5EF4-FFF2-40B4-BE49-F238E27FC236}">
                <a16:creationId xmlns:a16="http://schemas.microsoft.com/office/drawing/2014/main" id="{9D8E053F-C5C6-0E4F-A7BC-4A8446384D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4" y="1251018"/>
            <a:ext cx="5217353" cy="1350000"/>
          </a:xfrm>
          <a:prstGeom prst="rect">
            <a:avLst/>
          </a:prstGeom>
        </p:spPr>
      </p:pic>
    </p:spTree>
    <p:extLst>
      <p:ext uri="{BB962C8B-B14F-4D97-AF65-F5344CB8AC3E}">
        <p14:creationId xmlns:p14="http://schemas.microsoft.com/office/powerpoint/2010/main" val="53116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BFC0C46A-C1A8-0E45-935D-D7C890133B6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2" y="1243752"/>
            <a:ext cx="6885001" cy="1350000"/>
          </a:xfrm>
          <a:prstGeom prst="rect">
            <a:avLst/>
          </a:prstGeom>
        </p:spPr>
      </p:pic>
    </p:spTree>
    <p:extLst>
      <p:ext uri="{BB962C8B-B14F-4D97-AF65-F5344CB8AC3E}">
        <p14:creationId xmlns:p14="http://schemas.microsoft.com/office/powerpoint/2010/main" val="346183408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83850"/>
            <a:ext cx="11234209" cy="1325563"/>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79425" y="1944348"/>
            <a:ext cx="11234209" cy="4437402"/>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6370200"/>
      </p:ext>
    </p:extLst>
  </p:cSld>
  <p:clrMap bg1="lt1" tx1="dk1" bg2="lt2" tx2="dk2" accent1="accent1" accent2="accent2" accent3="accent3" accent4="accent4" accent5="accent5" accent6="accent6" hlink="hlink" folHlink="folHlink"/>
  <p:sldLayoutIdLst>
    <p:sldLayoutId id="2147483663" r:id="rId1"/>
    <p:sldLayoutId id="2147483679" r:id="rId2"/>
    <p:sldLayoutId id="2147483683" r:id="rId3"/>
    <p:sldLayoutId id="2147483684" r:id="rId4"/>
    <p:sldLayoutId id="2147483685" r:id="rId5"/>
    <p:sldLayoutId id="2147483686" r:id="rId6"/>
    <p:sldLayoutId id="2147483687" r:id="rId7"/>
    <p:sldLayoutId id="2147483688"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701" r:id="rId17"/>
    <p:sldLayoutId id="2147483702" r:id="rId18"/>
    <p:sldLayoutId id="2147483703" r:id="rId19"/>
    <p:sldLayoutId id="2147483704" r:id="rId20"/>
    <p:sldLayoutId id="2147483705" r:id="rId21"/>
    <p:sldLayoutId id="2147483706" r:id="rId22"/>
    <p:sldLayoutId id="2147483711" r:id="rId23"/>
    <p:sldLayoutId id="2147483712" r:id="rId24"/>
    <p:sldLayoutId id="2147483714" r:id="rId25"/>
    <p:sldLayoutId id="2147483664" r:id="rId26"/>
    <p:sldLayoutId id="2147483665" r:id="rId27"/>
    <p:sldLayoutId id="2147483666" r:id="rId28"/>
    <p:sldLayoutId id="2147483667" r:id="rId29"/>
    <p:sldLayoutId id="2147483668" r:id="rId30"/>
    <p:sldLayoutId id="2147483669" r:id="rId31"/>
    <p:sldLayoutId id="2147483670" r:id="rId32"/>
    <p:sldLayoutId id="2147483671" r:id="rId33"/>
    <p:sldLayoutId id="2147483672" r:id="rId34"/>
    <p:sldLayoutId id="2147483673" r:id="rId35"/>
    <p:sldLayoutId id="2147483674" r:id="rId36"/>
    <p:sldLayoutId id="2147483675" r:id="rId37"/>
    <p:sldLayoutId id="2147483676" r:id="rId38"/>
    <p:sldLayoutId id="2147483677" r:id="rId39"/>
    <p:sldLayoutId id="2147483678" r:id="rId40"/>
    <p:sldLayoutId id="2147483682" r:id="rId41"/>
  </p:sldLayoutIdLst>
  <p:txStyles>
    <p:title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800"/>
        </a:spcAft>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7378" userDrawn="1">
          <p15:clr>
            <a:srgbClr val="F26B43"/>
          </p15:clr>
        </p15:guide>
        <p15:guide id="4" pos="302" userDrawn="1">
          <p15:clr>
            <a:srgbClr val="F26B43"/>
          </p15:clr>
        </p15:guide>
        <p15:guide id="5" orient="horz" pos="4020" userDrawn="1">
          <p15:clr>
            <a:srgbClr val="F26B43"/>
          </p15:clr>
        </p15:guide>
        <p15:guide id="6" orient="horz" pos="300" userDrawn="1">
          <p15:clr>
            <a:srgbClr val="F26B43"/>
          </p15:clr>
        </p15:guide>
        <p15:guide id="8" orient="horz" pos="2795">
          <p15:clr>
            <a:srgbClr val="F26B43"/>
          </p15:clr>
        </p15:guide>
        <p15:guide id="9" orient="horz" pos="15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83850"/>
            <a:ext cx="11234209" cy="1325563"/>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79425" y="1944348"/>
            <a:ext cx="11234209" cy="4437402"/>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314709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800"/>
        </a:spcAft>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7378">
          <p15:clr>
            <a:srgbClr val="F26B43"/>
          </p15:clr>
        </p15:guide>
        <p15:guide id="4" pos="302">
          <p15:clr>
            <a:srgbClr val="F26B43"/>
          </p15:clr>
        </p15:guide>
        <p15:guide id="5" orient="horz" pos="4020">
          <p15:clr>
            <a:srgbClr val="F26B43"/>
          </p15:clr>
        </p15:guide>
        <p15:guide id="6" orient="horz" pos="300">
          <p15:clr>
            <a:srgbClr val="F26B43"/>
          </p15:clr>
        </p15:guide>
        <p15:guide id="8" orient="horz" pos="2795">
          <p15:clr>
            <a:srgbClr val="F26B43"/>
          </p15:clr>
        </p15:guide>
        <p15:guide id="9" orient="horz" pos="152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M.Topic@leedsbeckett.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s://surveymonkey-assets.s3.amazonaws.com/survey/401257944/42fea0b9-1c8c-4452-97de-4891b415a6fa.jpg" TargetMode="External"/><Relationship Id="rId7" Type="http://schemas.openxmlformats.org/officeDocument/2006/relationships/image" Target="https://surveymonkey-assets.s3.amazonaws.com/survey/401257944/8259cdf4-3a29-43c5-8fa0-83d00f6400a0.jpg" TargetMode="External"/><Relationship Id="rId2" Type="http://schemas.openxmlformats.org/officeDocument/2006/relationships/image" Target="../media/image25.jpeg"/><Relationship Id="rId1" Type="http://schemas.openxmlformats.org/officeDocument/2006/relationships/slideLayout" Target="../slideLayouts/slideLayout30.xml"/><Relationship Id="rId6" Type="http://schemas.openxmlformats.org/officeDocument/2006/relationships/image" Target="../media/image27.jpeg"/><Relationship Id="rId5" Type="http://schemas.openxmlformats.org/officeDocument/2006/relationships/image" Target="https://surveymonkey-assets.s3.amazonaws.com/survey/401257944/af57e280-8069-48a0-89d6-727eeed02773.jpg" TargetMode="Externa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hyperlink" Target="https://www.colorpsychology.org/yellow/" TargetMode="External"/><Relationship Id="rId2" Type="http://schemas.openxmlformats.org/officeDocument/2006/relationships/hyperlink" Target="https://www.colorpsychology.org/red/" TargetMode="External"/><Relationship Id="rId1" Type="http://schemas.openxmlformats.org/officeDocument/2006/relationships/slideLayout" Target="../slideLayouts/slideLayout30.xml"/><Relationship Id="rId4" Type="http://schemas.openxmlformats.org/officeDocument/2006/relationships/hyperlink" Target="https://www.psychologytoday.com/gb/blog/your-personal-renaissance/201810/surprising-research-the-color-blu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writergirl.com/color-in-healthcare-marketing-why-it-matters-to-your-brand/" TargetMode="External"/><Relationship Id="rId2" Type="http://schemas.openxmlformats.org/officeDocument/2006/relationships/hyperlink" Target="https://yougov.co.uk/topics/lifestyle/articles-reports/2015/05/12/blue-worlds-favourite-colour" TargetMode="External"/><Relationship Id="rId1" Type="http://schemas.openxmlformats.org/officeDocument/2006/relationships/slideLayout" Target="../slideLayouts/slideLayout30.xml"/><Relationship Id="rId6" Type="http://schemas.openxmlformats.org/officeDocument/2006/relationships/hyperlink" Target="https://www.ncbi.nlm.nih.gov/pubmed/?term=Schnall%20S%5BAuthor%5D&amp;cauthor=true&amp;cauthor_uid=30344502" TargetMode="External"/><Relationship Id="rId5" Type="http://schemas.openxmlformats.org/officeDocument/2006/relationships/hyperlink" Target="https://www.ncbi.nlm.nih.gov/pubmed/?term=Li%20H%5BAuthor%5D&amp;cauthor=true&amp;cauthor_uid=30344502" TargetMode="External"/><Relationship Id="rId4" Type="http://schemas.openxmlformats.org/officeDocument/2006/relationships/hyperlink" Target="https://www.livescience.com/33523-color-symbolism-meanings.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0.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hyperlink" Target="https://images.nationalarchives.gov.uk/assetbank-nationalarchives/action/viewAsset?id=23381&amp;index=9&amp;total=29&amp;view=viewSearchItem" TargetMode="External"/><Relationship Id="rId2" Type="http://schemas.openxmlformats.org/officeDocument/2006/relationships/hyperlink" Target="https://images.nationalarchives.gov.uk/assetbank-nationalarchives/action/viewAsset?id=23382&amp;index=10&amp;total=29&amp;view=viewSearchItem" TargetMode="External"/><Relationship Id="rId1" Type="http://schemas.openxmlformats.org/officeDocument/2006/relationships/slideLayout" Target="../slideLayouts/slideLayout30.xml"/><Relationship Id="rId5" Type="http://schemas.openxmlformats.org/officeDocument/2006/relationships/hyperlink" Target="https://images.nationalarchives.gov.uk/assetbank-nationalarchives/action/viewAsset?id=23383&amp;index=11&amp;total=29&amp;view=viewSearchItem" TargetMode="External"/><Relationship Id="rId4" Type="http://schemas.openxmlformats.org/officeDocument/2006/relationships/hyperlink" Target="https://images.nationalarchives.gov.uk/assetbank-nationalarchives/action/viewAsset?id=23369&amp;index=1&amp;total=29&amp;view=viewSearchIte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theguardian.com/world/2020/apr/27/public-to-submit-questions-for-uk-covid-19-coronavirus-press-conference" TargetMode="External"/><Relationship Id="rId2" Type="http://schemas.openxmlformats.org/officeDocument/2006/relationships/hyperlink" Target="https://nottsccg.nhs.uk/covid-19/covid-19-vaccinations/" TargetMode="External"/><Relationship Id="rId1" Type="http://schemas.openxmlformats.org/officeDocument/2006/relationships/slideLayout" Target="../slideLayouts/slideLayout30.xml"/><Relationship Id="rId4" Type="http://schemas.openxmlformats.org/officeDocument/2006/relationships/hyperlink" Target="https://news.sky.com/story/boris-johnson-plans-televised-press-briefings-as-part-of-government-media-shake-up-1202001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E3D66-0DD0-804E-8D53-B64DCB833B5C}"/>
              </a:ext>
            </a:extLst>
          </p:cNvPr>
          <p:cNvSpPr>
            <a:spLocks noGrp="1"/>
          </p:cNvSpPr>
          <p:nvPr>
            <p:ph type="ctrTitle"/>
          </p:nvPr>
        </p:nvSpPr>
        <p:spPr>
          <a:xfrm>
            <a:off x="630767" y="2396701"/>
            <a:ext cx="10293624" cy="2317143"/>
          </a:xfrm>
        </p:spPr>
        <p:txBody>
          <a:bodyPr>
            <a:normAutofit/>
          </a:bodyPr>
          <a:lstStyle/>
          <a:p>
            <a:pPr algn="ctr">
              <a:lnSpc>
                <a:spcPct val="150000"/>
              </a:lnSpc>
              <a:spcBef>
                <a:spcPts val="600"/>
              </a:spcBef>
              <a:spcAft>
                <a:spcPts val="800"/>
              </a:spcAft>
            </a:pPr>
            <a:r>
              <a:rPr lang="en-GB" sz="2800" b="1"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Attitudes and Behavioural Intentions in COVID-19 Campaigning in the UK: The Influence and Perceptions of the Colour Blue </a:t>
            </a:r>
            <a:endParaRPr lang="en-GB" sz="28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5" name="Subtitle 4">
            <a:extLst>
              <a:ext uri="{FF2B5EF4-FFF2-40B4-BE49-F238E27FC236}">
                <a16:creationId xmlns:a16="http://schemas.microsoft.com/office/drawing/2014/main" id="{70B9881C-4CF4-974A-93B9-D9A0EBEC648F}"/>
              </a:ext>
            </a:extLst>
          </p:cNvPr>
          <p:cNvSpPr>
            <a:spLocks noGrp="1"/>
          </p:cNvSpPr>
          <p:nvPr>
            <p:ph type="subTitle" idx="1"/>
          </p:nvPr>
        </p:nvSpPr>
        <p:spPr>
          <a:xfrm>
            <a:off x="369544" y="4992456"/>
            <a:ext cx="10258316" cy="1408344"/>
          </a:xfrm>
        </p:spPr>
        <p:txBody>
          <a:bodyPr>
            <a:normAutofit lnSpcReduction="10000"/>
          </a:bodyPr>
          <a:lstStyle/>
          <a:p>
            <a:r>
              <a:rPr lang="en-US" dirty="0">
                <a:solidFill>
                  <a:schemeClr val="accent6"/>
                </a:solidFill>
              </a:rPr>
              <a:t>Martina Topic, Alan Shaw, Mirela Holy, Ralph </a:t>
            </a:r>
            <a:r>
              <a:rPr lang="en-US" dirty="0" err="1">
                <a:solidFill>
                  <a:schemeClr val="accent6"/>
                </a:solidFill>
              </a:rPr>
              <a:t>Tench</a:t>
            </a:r>
            <a:r>
              <a:rPr lang="en-US" dirty="0">
                <a:solidFill>
                  <a:schemeClr val="accent6"/>
                </a:solidFill>
              </a:rPr>
              <a:t> and </a:t>
            </a:r>
            <a:r>
              <a:rPr lang="en-US" dirty="0" err="1">
                <a:solidFill>
                  <a:schemeClr val="accent6"/>
                </a:solidFill>
              </a:rPr>
              <a:t>Marija</a:t>
            </a:r>
            <a:r>
              <a:rPr lang="en-US" dirty="0">
                <a:solidFill>
                  <a:schemeClr val="accent6"/>
                </a:solidFill>
              </a:rPr>
              <a:t> Geiger Zeman</a:t>
            </a:r>
          </a:p>
          <a:p>
            <a:r>
              <a:rPr lang="en-US" dirty="0">
                <a:solidFill>
                  <a:schemeClr val="accent6"/>
                </a:solidFill>
              </a:rPr>
              <a:t>Leeds Beckett University / VERN University / Ivo Pilar Institute of Social Sciences</a:t>
            </a:r>
          </a:p>
          <a:p>
            <a:r>
              <a:rPr lang="en-US" dirty="0">
                <a:solidFill>
                  <a:schemeClr val="accent6"/>
                </a:solidFill>
              </a:rPr>
              <a:t>UK/Croatia</a:t>
            </a:r>
          </a:p>
          <a:p>
            <a:r>
              <a:rPr lang="en-US" dirty="0">
                <a:solidFill>
                  <a:schemeClr val="accent6"/>
                </a:solidFill>
                <a:hlinkClick r:id="rId2">
                  <a:extLst>
                    <a:ext uri="{A12FA001-AC4F-418D-AE19-62706E023703}">
                      <ahyp:hlinkClr xmlns:ahyp="http://schemas.microsoft.com/office/drawing/2018/hyperlinkcolor" val="tx"/>
                    </a:ext>
                  </a:extLst>
                </a:hlinkClick>
              </a:rPr>
              <a:t>M.Topic@leedsbeckett.ac.uk</a:t>
            </a:r>
            <a:r>
              <a:rPr lang="en-US" dirty="0">
                <a:solidFill>
                  <a:schemeClr val="accent6"/>
                </a:solidFill>
              </a:rPr>
              <a:t> </a:t>
            </a:r>
          </a:p>
        </p:txBody>
      </p:sp>
    </p:spTree>
    <p:extLst>
      <p:ext uri="{BB962C8B-B14F-4D97-AF65-F5344CB8AC3E}">
        <p14:creationId xmlns:p14="http://schemas.microsoft.com/office/powerpoint/2010/main" val="490024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DB702-B7E2-7F37-3267-CE7A8F8DDF1F}"/>
              </a:ext>
            </a:extLst>
          </p:cNvPr>
          <p:cNvSpPr>
            <a:spLocks noGrp="1"/>
          </p:cNvSpPr>
          <p:nvPr>
            <p:ph type="ctrTitle"/>
          </p:nvPr>
        </p:nvSpPr>
        <p:spPr/>
        <p:txBody>
          <a:bodyPr/>
          <a:lstStyle/>
          <a:p>
            <a:r>
              <a:rPr lang="en-US" dirty="0"/>
              <a:t>Method</a:t>
            </a:r>
          </a:p>
        </p:txBody>
      </p:sp>
      <p:sp>
        <p:nvSpPr>
          <p:cNvPr id="3" name="Text Placeholder 2">
            <a:extLst>
              <a:ext uri="{FF2B5EF4-FFF2-40B4-BE49-F238E27FC236}">
                <a16:creationId xmlns:a16="http://schemas.microsoft.com/office/drawing/2014/main" id="{92EDE749-AAAA-E820-9CFA-E77689472ABA}"/>
              </a:ext>
            </a:extLst>
          </p:cNvPr>
          <p:cNvSpPr>
            <a:spLocks noGrp="1"/>
          </p:cNvSpPr>
          <p:nvPr>
            <p:ph type="body" sz="quarter" idx="10"/>
          </p:nvPr>
        </p:nvSpPr>
        <p:spPr>
          <a:xfrm>
            <a:off x="490184" y="2166295"/>
            <a:ext cx="3687369" cy="3519286"/>
          </a:xfrm>
        </p:spPr>
        <p:txBody>
          <a:bodyPr/>
          <a:lstStyle/>
          <a:p>
            <a:r>
              <a:rPr lang="en-US" dirty="0">
                <a:latin typeface="Times New Roman" panose="02020603050405020304" pitchFamily="18" charset="0"/>
                <a:cs typeface="Times New Roman" panose="02020603050405020304" pitchFamily="18" charset="0"/>
              </a:rPr>
              <a:t>Scales associated with health advert repeated three times using different </a:t>
            </a:r>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 palettes</a:t>
            </a:r>
          </a:p>
        </p:txBody>
      </p:sp>
      <p:sp>
        <p:nvSpPr>
          <p:cNvPr id="11" name="Rectangle 6">
            <a:extLst>
              <a:ext uri="{FF2B5EF4-FFF2-40B4-BE49-F238E27FC236}">
                <a16:creationId xmlns:a16="http://schemas.microsoft.com/office/drawing/2014/main" id="{6119F32C-1C9C-8DFC-C9E9-074598993BC3}"/>
              </a:ext>
            </a:extLst>
          </p:cNvPr>
          <p:cNvSpPr>
            <a:spLocks noChangeArrowheads="1"/>
          </p:cNvSpPr>
          <p:nvPr/>
        </p:nvSpPr>
        <p:spPr bwMode="auto">
          <a:xfrm>
            <a:off x="4840941" y="179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1" descr="Image">
            <a:extLst>
              <a:ext uri="{FF2B5EF4-FFF2-40B4-BE49-F238E27FC236}">
                <a16:creationId xmlns:a16="http://schemas.microsoft.com/office/drawing/2014/main" id="{C65F9F48-593A-0831-0768-13083F72211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466229" y="32874"/>
            <a:ext cx="5715000" cy="26924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8">
            <a:extLst>
              <a:ext uri="{FF2B5EF4-FFF2-40B4-BE49-F238E27FC236}">
                <a16:creationId xmlns:a16="http://schemas.microsoft.com/office/drawing/2014/main" id="{A13ED861-03CB-8140-C8F0-EF0344BE7FD5}"/>
              </a:ext>
            </a:extLst>
          </p:cNvPr>
          <p:cNvSpPr>
            <a:spLocks noChangeArrowheads="1"/>
          </p:cNvSpPr>
          <p:nvPr/>
        </p:nvSpPr>
        <p:spPr bwMode="auto">
          <a:xfrm>
            <a:off x="4840941" y="281417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1" name="Picture 2" descr="Image">
            <a:extLst>
              <a:ext uri="{FF2B5EF4-FFF2-40B4-BE49-F238E27FC236}">
                <a16:creationId xmlns:a16="http://schemas.microsoft.com/office/drawing/2014/main" id="{DC8876BF-F79F-2B50-7DFD-072CA4EC49E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466229" y="2818096"/>
            <a:ext cx="5715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0">
            <a:extLst>
              <a:ext uri="{FF2B5EF4-FFF2-40B4-BE49-F238E27FC236}">
                <a16:creationId xmlns:a16="http://schemas.microsoft.com/office/drawing/2014/main" id="{8E3E2E5B-14A2-6E99-F377-E45BFB313DC0}"/>
              </a:ext>
            </a:extLst>
          </p:cNvPr>
          <p:cNvSpPr>
            <a:spLocks noChangeArrowheads="1"/>
          </p:cNvSpPr>
          <p:nvPr/>
        </p:nvSpPr>
        <p:spPr bwMode="auto">
          <a:xfrm>
            <a:off x="277905" y="34301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3" name="Picture 3" descr="Image">
            <a:extLst>
              <a:ext uri="{FF2B5EF4-FFF2-40B4-BE49-F238E27FC236}">
                <a16:creationId xmlns:a16="http://schemas.microsoft.com/office/drawing/2014/main" id="{1BFF2D57-397C-90AB-4030-8600591137FA}"/>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6894" y="3429000"/>
            <a:ext cx="5316071"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239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D69BC-F14B-D0CB-56BE-148E7ECFD94B}"/>
              </a:ext>
            </a:extLst>
          </p:cNvPr>
          <p:cNvSpPr>
            <a:spLocks noGrp="1"/>
          </p:cNvSpPr>
          <p:nvPr>
            <p:ph type="ctrTitle"/>
          </p:nvPr>
        </p:nvSpPr>
        <p:spPr/>
        <p:txBody>
          <a:bodyPr/>
          <a:lstStyle/>
          <a:p>
            <a:r>
              <a:rPr lang="en-US" dirty="0"/>
              <a:t>Method</a:t>
            </a:r>
          </a:p>
        </p:txBody>
      </p:sp>
      <p:sp>
        <p:nvSpPr>
          <p:cNvPr id="3" name="Text Placeholder 2">
            <a:extLst>
              <a:ext uri="{FF2B5EF4-FFF2-40B4-BE49-F238E27FC236}">
                <a16:creationId xmlns:a16="http://schemas.microsoft.com/office/drawing/2014/main" id="{4C1E6D42-7601-D051-0BC9-D766B675C947}"/>
              </a:ext>
            </a:extLst>
          </p:cNvPr>
          <p:cNvSpPr>
            <a:spLocks noGrp="1"/>
          </p:cNvSpPr>
          <p:nvPr>
            <p:ph type="body" sz="quarter" idx="10"/>
          </p:nvPr>
        </p:nvSpPr>
        <p:spPr/>
        <p:txBody>
          <a:bodyPr/>
          <a:lstStyle/>
          <a:p>
            <a:pPr marL="285750" indent="-285750">
              <a:buFont typeface="Arial" panose="020B0604020202020204" pitchFamily="34" charset="0"/>
              <a:buChar char="•"/>
            </a:pPr>
            <a:r>
              <a:rPr lang="en-GB" sz="1800" dirty="0">
                <a:effectLst/>
                <a:latin typeface="Times New Roman" panose="02020603050405020304" pitchFamily="18" charset="0"/>
                <a:cs typeface="Times New Roman" panose="02020603050405020304" pitchFamily="18" charset="0"/>
              </a:rPr>
              <a:t>How does this advert's colouring make you feel? (1-5)</a:t>
            </a:r>
          </a:p>
          <a:p>
            <a:pPr marL="285750" indent="-285750">
              <a:buFont typeface="Arial" panose="020B0604020202020204" pitchFamily="34" charset="0"/>
              <a:buChar char="•"/>
            </a:pPr>
            <a:r>
              <a:rPr lang="en-GB" sz="1800" dirty="0">
                <a:effectLst/>
                <a:latin typeface="Times New Roman" panose="02020603050405020304" pitchFamily="18" charset="0"/>
                <a:cs typeface="Times New Roman" panose="02020603050405020304" pitchFamily="18" charset="0"/>
              </a:rPr>
              <a:t>Does this advert colouring encourage you to get vaccinated? (1-5)</a:t>
            </a:r>
          </a:p>
          <a:p>
            <a:pPr marL="285750" indent="-285750">
              <a:buFont typeface="Arial" panose="020B0604020202020204" pitchFamily="34" charset="0"/>
              <a:buChar char="•"/>
            </a:pPr>
            <a:r>
              <a:rPr lang="en-GB" sz="1800" dirty="0">
                <a:effectLst/>
                <a:latin typeface="Times New Roman" panose="02020603050405020304" pitchFamily="18" charset="0"/>
                <a:cs typeface="Times New Roman" panose="02020603050405020304" pitchFamily="18" charset="0"/>
              </a:rPr>
              <a:t>Do you like this advert’s colour pallet? (1-5)</a:t>
            </a:r>
          </a:p>
          <a:p>
            <a:pPr marL="285750" indent="-285750">
              <a:buFont typeface="Arial" panose="020B0604020202020204" pitchFamily="34" charset="0"/>
              <a:buChar char="•"/>
            </a:pPr>
            <a:r>
              <a:rPr lang="en-GB" sz="1800" dirty="0">
                <a:effectLst/>
                <a:latin typeface="Times New Roman" panose="02020603050405020304" pitchFamily="18" charset="0"/>
                <a:cs typeface="Times New Roman" panose="02020603050405020304" pitchFamily="18" charset="0"/>
              </a:rPr>
              <a:t>The advert's colouring is visually pleasing? (1-5)</a:t>
            </a:r>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Questions on receipt of COVID-19 vaccination</a:t>
            </a:r>
          </a:p>
          <a:p>
            <a:r>
              <a:rPr lang="en-GB" dirty="0">
                <a:latin typeface="Times New Roman" panose="02020603050405020304" pitchFamily="18" charset="0"/>
                <a:cs typeface="Times New Roman" panose="02020603050405020304" pitchFamily="18" charset="0"/>
              </a:rPr>
              <a:t>Questions on advertising generally </a:t>
            </a:r>
          </a:p>
        </p:txBody>
      </p:sp>
    </p:spTree>
    <p:extLst>
      <p:ext uri="{BB962C8B-B14F-4D97-AF65-F5344CB8AC3E}">
        <p14:creationId xmlns:p14="http://schemas.microsoft.com/office/powerpoint/2010/main" val="619107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89A88-EE5C-B7A4-002A-C9A88C8F51BF}"/>
              </a:ext>
            </a:extLst>
          </p:cNvPr>
          <p:cNvSpPr>
            <a:spLocks noGrp="1"/>
          </p:cNvSpPr>
          <p:nvPr>
            <p:ph type="ctrTitle"/>
          </p:nvPr>
        </p:nvSpPr>
        <p:spPr/>
        <p:txBody>
          <a:bodyPr/>
          <a:lstStyle/>
          <a:p>
            <a:r>
              <a:rPr lang="en-US" dirty="0"/>
              <a:t>Method</a:t>
            </a:r>
          </a:p>
        </p:txBody>
      </p:sp>
      <p:sp>
        <p:nvSpPr>
          <p:cNvPr id="3" name="Text Placeholder 2">
            <a:extLst>
              <a:ext uri="{FF2B5EF4-FFF2-40B4-BE49-F238E27FC236}">
                <a16:creationId xmlns:a16="http://schemas.microsoft.com/office/drawing/2014/main" id="{9040D1C1-8F46-F46E-8FB5-2C53C76FDAC3}"/>
              </a:ext>
            </a:extLst>
          </p:cNvPr>
          <p:cNvSpPr>
            <a:spLocks noGrp="1"/>
          </p:cNvSpPr>
          <p:nvPr>
            <p:ph type="body" sz="quarter" idx="10"/>
          </p:nvPr>
        </p:nvSpPr>
        <p:spPr>
          <a:xfrm>
            <a:off x="490184" y="2166294"/>
            <a:ext cx="5946475" cy="3688405"/>
          </a:xfrm>
        </p:spPr>
        <p:txBody>
          <a:bodyPr/>
          <a:lstStyle/>
          <a:p>
            <a:endParaRPr lang="en-US" dirty="0"/>
          </a:p>
          <a:p>
            <a:pPr algn="just"/>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 comparison of these attitudes was tested by comparing means through a one-way ANOVA using SPSS Version 27. The remaining five hypotheses were tested using SMART PLS structural equation modelling. </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UK adults – purchased sample via Qualtrics</a:t>
            </a:r>
          </a:p>
          <a:p>
            <a:pPr algn="just"/>
            <a:r>
              <a:rPr lang="en-US" dirty="0">
                <a:latin typeface="Times New Roman" panose="02020603050405020304" pitchFamily="18" charset="0"/>
                <a:cs typeface="Times New Roman" panose="02020603050405020304" pitchFamily="18" charset="0"/>
              </a:rPr>
              <a:t>N = 458</a:t>
            </a:r>
          </a:p>
          <a:p>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49708BB-4E5F-4C01-0544-D2C641F98D54}"/>
              </a:ext>
            </a:extLst>
          </p:cNvPr>
          <p:cNvPicPr>
            <a:picLocks noChangeAspect="1"/>
          </p:cNvPicPr>
          <p:nvPr/>
        </p:nvPicPr>
        <p:blipFill>
          <a:blip r:embed="rId2"/>
          <a:stretch>
            <a:fillRect/>
          </a:stretch>
        </p:blipFill>
        <p:spPr>
          <a:xfrm>
            <a:off x="6481311" y="918580"/>
            <a:ext cx="4267200" cy="4851400"/>
          </a:xfrm>
          <a:prstGeom prst="rect">
            <a:avLst/>
          </a:prstGeom>
        </p:spPr>
      </p:pic>
    </p:spTree>
    <p:extLst>
      <p:ext uri="{BB962C8B-B14F-4D97-AF65-F5344CB8AC3E}">
        <p14:creationId xmlns:p14="http://schemas.microsoft.com/office/powerpoint/2010/main" val="749736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2A6EC-16A8-3F50-40A5-41133EB66513}"/>
              </a:ext>
            </a:extLst>
          </p:cNvPr>
          <p:cNvSpPr>
            <a:spLocks noGrp="1"/>
          </p:cNvSpPr>
          <p:nvPr>
            <p:ph type="ctrTitle"/>
          </p:nvPr>
        </p:nvSpPr>
        <p:spPr/>
        <p:txBody>
          <a:bodyPr/>
          <a:lstStyle/>
          <a:p>
            <a:r>
              <a:rPr lang="en-US" dirty="0"/>
              <a:t>Findings</a:t>
            </a:r>
          </a:p>
        </p:txBody>
      </p:sp>
      <p:sp>
        <p:nvSpPr>
          <p:cNvPr id="3" name="Text Placeholder 2">
            <a:extLst>
              <a:ext uri="{FF2B5EF4-FFF2-40B4-BE49-F238E27FC236}">
                <a16:creationId xmlns:a16="http://schemas.microsoft.com/office/drawing/2014/main" id="{2CFD1DF7-54B6-6D48-C755-97F9C0F5BFB3}"/>
              </a:ext>
            </a:extLst>
          </p:cNvPr>
          <p:cNvSpPr>
            <a:spLocks noGrp="1"/>
          </p:cNvSpPr>
          <p:nvPr>
            <p:ph type="body" sz="quarter" idx="10"/>
          </p:nvPr>
        </p:nvSpPr>
        <p:spPr>
          <a:xfrm>
            <a:off x="490184" y="1987826"/>
            <a:ext cx="10259082" cy="4002157"/>
          </a:xfrm>
        </p:spPr>
        <p:txBody>
          <a:bodyPr>
            <a:normAutofit/>
          </a:bodyPr>
          <a:lstStyle/>
          <a:p>
            <a:pPr marL="285750" indent="-285750" algn="just">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A one-way between subjects</a:t>
            </a:r>
            <a:r>
              <a:rPr lang="en-US" spc="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ANOVA was conducted to</a:t>
            </a:r>
            <a:r>
              <a:rPr lang="en-US" spc="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compare</a:t>
            </a:r>
            <a:r>
              <a:rPr lang="en-US" spc="-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the</a:t>
            </a:r>
            <a:r>
              <a:rPr lang="en-US" spc="-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effect of</a:t>
            </a:r>
            <a:r>
              <a:rPr lang="en-US" spc="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different</a:t>
            </a:r>
            <a:r>
              <a:rPr lang="en-US" spc="5"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colour</a:t>
            </a:r>
            <a:r>
              <a:rPr lang="en-US" dirty="0">
                <a:effectLst/>
                <a:latin typeface="Times New Roman" panose="02020603050405020304" pitchFamily="18" charset="0"/>
                <a:ea typeface="Times New Roman" panose="02020603050405020304" pitchFamily="18" charset="0"/>
              </a:rPr>
              <a:t> health adverts (a Red and Yellow advert, a Blue and White Advert, and a Green and</a:t>
            </a:r>
            <a:r>
              <a:rPr lang="en-US" spc="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White Advert) on the following dependent variables: the advert’s </a:t>
            </a:r>
            <a:r>
              <a:rPr lang="en-US" dirty="0" err="1">
                <a:effectLst/>
                <a:latin typeface="Times New Roman" panose="02020603050405020304" pitchFamily="18" charset="0"/>
                <a:ea typeface="Times New Roman" panose="02020603050405020304" pitchFamily="18" charset="0"/>
              </a:rPr>
              <a:t>colour</a:t>
            </a:r>
            <a:r>
              <a:rPr lang="en-US" dirty="0">
                <a:effectLst/>
                <a:latin typeface="Times New Roman" panose="02020603050405020304" pitchFamily="18" charset="0"/>
                <a:ea typeface="Times New Roman" panose="02020603050405020304" pitchFamily="18" charset="0"/>
              </a:rPr>
              <a:t> portraying a sense of calm</a:t>
            </a:r>
            <a:r>
              <a:rPr lang="en-US" spc="-28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 (Col1), the </a:t>
            </a:r>
            <a:r>
              <a:rPr lang="en-US" dirty="0" err="1">
                <a:effectLst/>
                <a:latin typeface="Times New Roman" panose="02020603050405020304" pitchFamily="18" charset="0"/>
                <a:ea typeface="Times New Roman" panose="02020603050405020304" pitchFamily="18" charset="0"/>
              </a:rPr>
              <a:t>colour</a:t>
            </a:r>
            <a:r>
              <a:rPr lang="en-US" dirty="0">
                <a:effectLst/>
                <a:latin typeface="Times New Roman" panose="02020603050405020304" pitchFamily="18" charset="0"/>
                <a:ea typeface="Times New Roman" panose="02020603050405020304" pitchFamily="18" charset="0"/>
              </a:rPr>
              <a:t> being appropriate for the health advert (Col3) and the </a:t>
            </a:r>
            <a:r>
              <a:rPr lang="en-US" dirty="0" err="1">
                <a:effectLst/>
                <a:latin typeface="Times New Roman" panose="02020603050405020304" pitchFamily="18" charset="0"/>
                <a:ea typeface="Times New Roman" panose="02020603050405020304" pitchFamily="18" charset="0"/>
              </a:rPr>
              <a:t>colour</a:t>
            </a:r>
            <a:r>
              <a:rPr lang="en-US" dirty="0">
                <a:effectLst/>
                <a:latin typeface="Times New Roman" panose="02020603050405020304" pitchFamily="18" charset="0"/>
                <a:ea typeface="Times New Roman" panose="02020603050405020304" pitchFamily="18" charset="0"/>
              </a:rPr>
              <a:t> being</a:t>
            </a:r>
            <a:r>
              <a:rPr lang="en-US" spc="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one</a:t>
            </a:r>
            <a:r>
              <a:rPr lang="en-US" spc="-1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reason to get vaccinated (Col4).</a:t>
            </a:r>
            <a:endParaRPr lang="en-GB"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In relation to how participants felt that the advert made them feel calm: the Red and Yellow</a:t>
            </a:r>
            <a:r>
              <a:rPr lang="en-US" spc="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advert (N458) had a mean score of 2.26 (SD = 0.849). The Blue and White advert (N458) had</a:t>
            </a:r>
            <a:r>
              <a:rPr lang="en-US" spc="-28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a mean score of 3.73 (SD = 0.722) and the Green and White advert (N458) had a mean score</a:t>
            </a:r>
            <a:r>
              <a:rPr lang="en-US" spc="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of</a:t>
            </a:r>
            <a:r>
              <a:rPr lang="en-US" spc="-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3.31 (SD = 0.768)</a:t>
            </a:r>
          </a:p>
          <a:p>
            <a:pPr marL="285750" indent="-285750" algn="just">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The one-way analysis of variance showed that </a:t>
            </a:r>
            <a:r>
              <a:rPr lang="en-US" b="1" dirty="0">
                <a:solidFill>
                  <a:schemeClr val="accent2"/>
                </a:solidFill>
                <a:effectLst/>
                <a:latin typeface="Times New Roman" panose="02020603050405020304" pitchFamily="18" charset="0"/>
                <a:ea typeface="Times New Roman" panose="02020603050405020304" pitchFamily="18" charset="0"/>
              </a:rPr>
              <a:t>the effect of </a:t>
            </a:r>
            <a:r>
              <a:rPr lang="en-US" b="1" dirty="0" err="1">
                <a:solidFill>
                  <a:schemeClr val="accent2"/>
                </a:solidFill>
                <a:effectLst/>
                <a:latin typeface="Times New Roman" panose="02020603050405020304" pitchFamily="18" charset="0"/>
                <a:ea typeface="Times New Roman" panose="02020603050405020304" pitchFamily="18" charset="0"/>
              </a:rPr>
              <a:t>colour</a:t>
            </a:r>
            <a:r>
              <a:rPr lang="en-US" b="1" dirty="0">
                <a:solidFill>
                  <a:schemeClr val="accent2"/>
                </a:solidFill>
                <a:effectLst/>
                <a:latin typeface="Times New Roman" panose="02020603050405020304" pitchFamily="18" charset="0"/>
                <a:ea typeface="Times New Roman" panose="02020603050405020304" pitchFamily="18" charset="0"/>
              </a:rPr>
              <a:t> in portraying a sense of</a:t>
            </a:r>
            <a:r>
              <a:rPr lang="en-US" b="1" spc="5" dirty="0">
                <a:solidFill>
                  <a:schemeClr val="accent2"/>
                </a:solidFill>
                <a:effectLst/>
                <a:latin typeface="Times New Roman" panose="02020603050405020304" pitchFamily="18" charset="0"/>
                <a:ea typeface="Times New Roman" panose="02020603050405020304" pitchFamily="18" charset="0"/>
              </a:rPr>
              <a:t> </a:t>
            </a:r>
            <a:r>
              <a:rPr lang="en-US" b="1" dirty="0">
                <a:solidFill>
                  <a:schemeClr val="accent2"/>
                </a:solidFill>
                <a:effectLst/>
                <a:latin typeface="Times New Roman" panose="02020603050405020304" pitchFamily="18" charset="0"/>
                <a:ea typeface="Times New Roman" panose="02020603050405020304" pitchFamily="18" charset="0"/>
              </a:rPr>
              <a:t>calm was significant </a:t>
            </a:r>
            <a:r>
              <a:rPr lang="en-US" i="1" dirty="0">
                <a:effectLst/>
                <a:latin typeface="Times New Roman" panose="02020603050405020304" pitchFamily="18" charset="0"/>
                <a:ea typeface="Times New Roman" panose="02020603050405020304" pitchFamily="18" charset="0"/>
              </a:rPr>
              <a:t>F</a:t>
            </a:r>
            <a:r>
              <a:rPr lang="en-US" dirty="0">
                <a:effectLst/>
                <a:latin typeface="Times New Roman" panose="02020603050405020304" pitchFamily="18" charset="0"/>
                <a:ea typeface="Times New Roman" panose="02020603050405020304" pitchFamily="18" charset="0"/>
              </a:rPr>
              <a:t>(2,1371) = 433.47, </a:t>
            </a:r>
            <a:r>
              <a:rPr lang="en-US" i="1" dirty="0">
                <a:effectLst/>
                <a:latin typeface="Times New Roman" panose="02020603050405020304" pitchFamily="18" charset="0"/>
                <a:ea typeface="Times New Roman" panose="02020603050405020304" pitchFamily="18" charset="0"/>
              </a:rPr>
              <a:t>p </a:t>
            </a:r>
            <a:r>
              <a:rPr lang="en-US" dirty="0">
                <a:effectLst/>
                <a:latin typeface="Times New Roman" panose="02020603050405020304" pitchFamily="18" charset="0"/>
                <a:ea typeface="Times New Roman" panose="02020603050405020304" pitchFamily="18" charset="0"/>
              </a:rPr>
              <a:t>= &lt;.001. A post hoc analysis using Tukey HSD</a:t>
            </a:r>
            <a:r>
              <a:rPr lang="en-US" spc="-28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criterion</a:t>
            </a:r>
            <a:r>
              <a:rPr lang="en-US" spc="-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illustrated</a:t>
            </a:r>
            <a:r>
              <a:rPr lang="en-US" spc="-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a</a:t>
            </a:r>
            <a:r>
              <a:rPr lang="en-US" spc="-10" dirty="0">
                <a:effectLst/>
                <a:latin typeface="Times New Roman" panose="02020603050405020304" pitchFamily="18" charset="0"/>
                <a:ea typeface="Times New Roman" panose="02020603050405020304" pitchFamily="18" charset="0"/>
              </a:rPr>
              <a:t> </a:t>
            </a:r>
            <a:r>
              <a:rPr lang="en-US" b="1" dirty="0">
                <a:solidFill>
                  <a:schemeClr val="accent2"/>
                </a:solidFill>
                <a:effectLst/>
                <a:latin typeface="Times New Roman" panose="02020603050405020304" pitchFamily="18" charset="0"/>
                <a:ea typeface="Times New Roman" panose="02020603050405020304" pitchFamily="18" charset="0"/>
              </a:rPr>
              <a:t>significant</a:t>
            </a:r>
            <a:r>
              <a:rPr lang="en-US" b="1" spc="-5" dirty="0">
                <a:solidFill>
                  <a:schemeClr val="accent2"/>
                </a:solidFill>
                <a:effectLst/>
                <a:latin typeface="Times New Roman" panose="02020603050405020304" pitchFamily="18" charset="0"/>
                <a:ea typeface="Times New Roman" panose="02020603050405020304" pitchFamily="18" charset="0"/>
              </a:rPr>
              <a:t> </a:t>
            </a:r>
            <a:r>
              <a:rPr lang="en-US" b="1" dirty="0">
                <a:solidFill>
                  <a:schemeClr val="accent2"/>
                </a:solidFill>
                <a:effectLst/>
                <a:latin typeface="Times New Roman" panose="02020603050405020304" pitchFamily="18" charset="0"/>
                <a:ea typeface="Times New Roman" panose="02020603050405020304" pitchFamily="18" charset="0"/>
              </a:rPr>
              <a:t>difference</a:t>
            </a:r>
            <a:r>
              <a:rPr lang="en-US" b="1" spc="-10" dirty="0">
                <a:solidFill>
                  <a:schemeClr val="accent2"/>
                </a:solidFill>
                <a:effectLst/>
                <a:latin typeface="Times New Roman" panose="02020603050405020304" pitchFamily="18" charset="0"/>
                <a:ea typeface="Times New Roman" panose="02020603050405020304" pitchFamily="18" charset="0"/>
              </a:rPr>
              <a:t> </a:t>
            </a:r>
            <a:r>
              <a:rPr lang="en-US" b="1" dirty="0">
                <a:solidFill>
                  <a:schemeClr val="accent2"/>
                </a:solidFill>
                <a:effectLst/>
                <a:latin typeface="Times New Roman" panose="02020603050405020304" pitchFamily="18" charset="0"/>
                <a:ea typeface="Times New Roman" panose="02020603050405020304" pitchFamily="18" charset="0"/>
              </a:rPr>
              <a:t>in</a:t>
            </a:r>
            <a:r>
              <a:rPr lang="en-US" b="1" spc="-5" dirty="0">
                <a:solidFill>
                  <a:schemeClr val="accent2"/>
                </a:solidFill>
                <a:effectLst/>
                <a:latin typeface="Times New Roman" panose="02020603050405020304" pitchFamily="18" charset="0"/>
                <a:ea typeface="Times New Roman" panose="02020603050405020304" pitchFamily="18" charset="0"/>
              </a:rPr>
              <a:t> </a:t>
            </a:r>
            <a:r>
              <a:rPr lang="en-US" b="1" dirty="0">
                <a:solidFill>
                  <a:schemeClr val="accent2"/>
                </a:solidFill>
                <a:effectLst/>
                <a:latin typeface="Times New Roman" panose="02020603050405020304" pitchFamily="18" charset="0"/>
                <a:ea typeface="Times New Roman" panose="02020603050405020304" pitchFamily="18" charset="0"/>
              </a:rPr>
              <a:t>all three</a:t>
            </a:r>
            <a:r>
              <a:rPr lang="en-US" b="1" spc="-5" dirty="0">
                <a:solidFill>
                  <a:schemeClr val="accent2"/>
                </a:solidFill>
                <a:effectLst/>
                <a:latin typeface="Times New Roman" panose="02020603050405020304" pitchFamily="18" charset="0"/>
                <a:ea typeface="Times New Roman" panose="02020603050405020304" pitchFamily="18" charset="0"/>
              </a:rPr>
              <a:t> </a:t>
            </a:r>
            <a:r>
              <a:rPr lang="en-US" b="1" dirty="0">
                <a:solidFill>
                  <a:schemeClr val="accent2"/>
                </a:solidFill>
                <a:effectLst/>
                <a:latin typeface="Times New Roman" panose="02020603050405020304" pitchFamily="18" charset="0"/>
                <a:ea typeface="Times New Roman" panose="02020603050405020304" pitchFamily="18" charset="0"/>
              </a:rPr>
              <a:t>means,</a:t>
            </a:r>
            <a:r>
              <a:rPr lang="en-US" b="1" spc="-5" dirty="0">
                <a:solidFill>
                  <a:schemeClr val="accent2"/>
                </a:solidFill>
                <a:effectLst/>
                <a:latin typeface="Times New Roman" panose="02020603050405020304" pitchFamily="18" charset="0"/>
                <a:ea typeface="Times New Roman" panose="02020603050405020304" pitchFamily="18" charset="0"/>
              </a:rPr>
              <a:t> </a:t>
            </a:r>
            <a:r>
              <a:rPr lang="en-US" b="1" dirty="0">
                <a:solidFill>
                  <a:schemeClr val="accent2"/>
                </a:solidFill>
                <a:effectLst/>
                <a:latin typeface="Times New Roman" panose="02020603050405020304" pitchFamily="18" charset="0"/>
                <a:ea typeface="Times New Roman" panose="02020603050405020304" pitchFamily="18" charset="0"/>
              </a:rPr>
              <a:t>confirming H1a.</a:t>
            </a:r>
            <a:endParaRPr lang="en-GB" b="1" dirty="0">
              <a:solidFill>
                <a:schemeClr val="accent2"/>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069170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0A50C-D777-AB58-5933-011C13962904}"/>
              </a:ext>
            </a:extLst>
          </p:cNvPr>
          <p:cNvSpPr>
            <a:spLocks noGrp="1"/>
          </p:cNvSpPr>
          <p:nvPr>
            <p:ph type="ctrTitle"/>
          </p:nvPr>
        </p:nvSpPr>
        <p:spPr/>
        <p:txBody>
          <a:bodyPr/>
          <a:lstStyle/>
          <a:p>
            <a:r>
              <a:rPr lang="en-US" dirty="0"/>
              <a:t>Findings</a:t>
            </a:r>
          </a:p>
        </p:txBody>
      </p:sp>
      <p:sp>
        <p:nvSpPr>
          <p:cNvPr id="3" name="Text Placeholder 2">
            <a:extLst>
              <a:ext uri="{FF2B5EF4-FFF2-40B4-BE49-F238E27FC236}">
                <a16:creationId xmlns:a16="http://schemas.microsoft.com/office/drawing/2014/main" id="{A7710365-771C-CED0-D670-05AC188556F8}"/>
              </a:ext>
            </a:extLst>
          </p:cNvPr>
          <p:cNvSpPr>
            <a:spLocks noGrp="1"/>
          </p:cNvSpPr>
          <p:nvPr>
            <p:ph type="body" sz="quarter" idx="10"/>
          </p:nvPr>
        </p:nvSpPr>
        <p:spPr>
          <a:xfrm>
            <a:off x="490184" y="1974575"/>
            <a:ext cx="10259082" cy="4678016"/>
          </a:xfrm>
        </p:spPr>
        <p:txBody>
          <a:bodyPr>
            <a:normAutofit fontScale="62500" lnSpcReduction="20000"/>
          </a:bodyPr>
          <a:lstStyle/>
          <a:p>
            <a:pPr marL="356235" marR="194310" indent="-285750" algn="just">
              <a:lnSpc>
                <a:spcPct val="150000"/>
              </a:lnSpc>
              <a:spcBef>
                <a:spcPts val="5"/>
              </a:spcBef>
              <a:spcAft>
                <a:spcPts val="0"/>
              </a:spcAft>
              <a:buFont typeface="Arial" panose="020B0604020202020204" pitchFamily="34" charset="0"/>
              <a:buChar char="•"/>
            </a:pPr>
            <a:r>
              <a:rPr lang="en-US" sz="2900" dirty="0">
                <a:effectLst/>
                <a:latin typeface="Times New Roman" panose="02020603050405020304" pitchFamily="18" charset="0"/>
                <a:ea typeface="Times New Roman" panose="02020603050405020304" pitchFamily="18" charset="0"/>
              </a:rPr>
              <a:t>In relation to how participants felt that the </a:t>
            </a:r>
            <a:r>
              <a:rPr lang="en-US" sz="2900" dirty="0" err="1">
                <a:effectLst/>
                <a:latin typeface="Times New Roman" panose="02020603050405020304" pitchFamily="18" charset="0"/>
                <a:ea typeface="Times New Roman" panose="02020603050405020304" pitchFamily="18" charset="0"/>
              </a:rPr>
              <a:t>colour</a:t>
            </a:r>
            <a:r>
              <a:rPr lang="en-US" sz="2900" dirty="0">
                <a:effectLst/>
                <a:latin typeface="Times New Roman" panose="02020603050405020304" pitchFamily="18" charset="0"/>
                <a:ea typeface="Times New Roman" panose="02020603050405020304" pitchFamily="18" charset="0"/>
              </a:rPr>
              <a:t> of the advert was appropriate: the Red and</a:t>
            </a:r>
            <a:r>
              <a:rPr lang="en-US" sz="2900" spc="-285" dirty="0">
                <a:effectLst/>
                <a:latin typeface="Times New Roman" panose="02020603050405020304" pitchFamily="18" charset="0"/>
                <a:ea typeface="Times New Roman" panose="02020603050405020304" pitchFamily="18" charset="0"/>
              </a:rPr>
              <a:t> </a:t>
            </a:r>
            <a:r>
              <a:rPr lang="en-US" sz="2900" spc="-285" dirty="0">
                <a:latin typeface="Times New Roman" panose="02020603050405020304" pitchFamily="18" charset="0"/>
                <a:ea typeface="Times New Roman" panose="02020603050405020304" pitchFamily="18" charset="0"/>
              </a:rPr>
              <a:t>Y</a:t>
            </a:r>
            <a:r>
              <a:rPr lang="en-US" sz="2900" dirty="0">
                <a:effectLst/>
                <a:latin typeface="Times New Roman" panose="02020603050405020304" pitchFamily="18" charset="0"/>
                <a:ea typeface="Times New Roman" panose="02020603050405020304" pitchFamily="18" charset="0"/>
              </a:rPr>
              <a:t>ellow advert (N419) had a mean score of 3.37</a:t>
            </a:r>
            <a:r>
              <a:rPr lang="en-US" sz="2900" spc="5" dirty="0">
                <a:effectLst/>
                <a:latin typeface="Times New Roman" panose="02020603050405020304" pitchFamily="18" charset="0"/>
                <a:ea typeface="Times New Roman" panose="02020603050405020304" pitchFamily="18" charset="0"/>
              </a:rPr>
              <a:t> </a:t>
            </a:r>
            <a:r>
              <a:rPr lang="en-US" sz="2900" dirty="0">
                <a:effectLst/>
                <a:latin typeface="Times New Roman" panose="02020603050405020304" pitchFamily="18" charset="0"/>
                <a:ea typeface="Times New Roman" panose="02020603050405020304" pitchFamily="18" charset="0"/>
              </a:rPr>
              <a:t>(SD = 1.042). The Blue and White advert</a:t>
            </a:r>
            <a:r>
              <a:rPr lang="en-US" sz="2900" spc="5" dirty="0">
                <a:effectLst/>
                <a:latin typeface="Times New Roman" panose="02020603050405020304" pitchFamily="18" charset="0"/>
                <a:ea typeface="Times New Roman" panose="02020603050405020304" pitchFamily="18" charset="0"/>
              </a:rPr>
              <a:t> </a:t>
            </a:r>
            <a:r>
              <a:rPr lang="en-US" sz="2900" dirty="0">
                <a:effectLst/>
                <a:latin typeface="Times New Roman" panose="02020603050405020304" pitchFamily="18" charset="0"/>
                <a:ea typeface="Times New Roman" panose="02020603050405020304" pitchFamily="18" charset="0"/>
              </a:rPr>
              <a:t>(N438) had a mean score of 3.45 (SD = 0.953) and the Green and White advert (N421) had a </a:t>
            </a:r>
            <a:r>
              <a:rPr lang="en-US" sz="2900" spc="-285" dirty="0">
                <a:effectLst/>
                <a:latin typeface="Times New Roman" panose="02020603050405020304" pitchFamily="18" charset="0"/>
                <a:ea typeface="Times New Roman" panose="02020603050405020304" pitchFamily="18" charset="0"/>
              </a:rPr>
              <a:t> </a:t>
            </a:r>
            <a:r>
              <a:rPr lang="en-US" sz="2900" dirty="0">
                <a:effectLst/>
                <a:latin typeface="Times New Roman" panose="02020603050405020304" pitchFamily="18" charset="0"/>
                <a:ea typeface="Times New Roman" panose="02020603050405020304" pitchFamily="18" charset="0"/>
              </a:rPr>
              <a:t>mean</a:t>
            </a:r>
            <a:r>
              <a:rPr lang="en-US" sz="2900" spc="-5" dirty="0">
                <a:effectLst/>
                <a:latin typeface="Times New Roman" panose="02020603050405020304" pitchFamily="18" charset="0"/>
                <a:ea typeface="Times New Roman" panose="02020603050405020304" pitchFamily="18" charset="0"/>
              </a:rPr>
              <a:t> </a:t>
            </a:r>
            <a:r>
              <a:rPr lang="en-US" sz="2900" dirty="0">
                <a:effectLst/>
                <a:latin typeface="Times New Roman" panose="02020603050405020304" pitchFamily="18" charset="0"/>
                <a:ea typeface="Times New Roman" panose="02020603050405020304" pitchFamily="18" charset="0"/>
              </a:rPr>
              <a:t>score</a:t>
            </a:r>
            <a:r>
              <a:rPr lang="en-US" sz="2900" spc="-5" dirty="0">
                <a:effectLst/>
                <a:latin typeface="Times New Roman" panose="02020603050405020304" pitchFamily="18" charset="0"/>
                <a:ea typeface="Times New Roman" panose="02020603050405020304" pitchFamily="18" charset="0"/>
              </a:rPr>
              <a:t> </a:t>
            </a:r>
            <a:r>
              <a:rPr lang="en-US" sz="2900" dirty="0">
                <a:effectLst/>
                <a:latin typeface="Times New Roman" panose="02020603050405020304" pitchFamily="18" charset="0"/>
                <a:ea typeface="Times New Roman" panose="02020603050405020304" pitchFamily="18" charset="0"/>
              </a:rPr>
              <a:t>of 2.99 (SD = 0.897)</a:t>
            </a:r>
          </a:p>
          <a:p>
            <a:pPr marL="285750" marR="187325" indent="-285750" algn="just">
              <a:lnSpc>
                <a:spcPct val="150000"/>
              </a:lnSpc>
              <a:buFont typeface="Arial" panose="020B0604020202020204" pitchFamily="34" charset="0"/>
              <a:buChar char="•"/>
            </a:pPr>
            <a:r>
              <a:rPr lang="en-US" sz="2900" dirty="0">
                <a:effectLst/>
                <a:latin typeface="Times New Roman" panose="02020603050405020304" pitchFamily="18" charset="0"/>
                <a:ea typeface="Times New Roman" panose="02020603050405020304" pitchFamily="18" charset="0"/>
              </a:rPr>
              <a:t> The one-way analysis of variance showed that </a:t>
            </a:r>
            <a:r>
              <a:rPr lang="en-US" sz="2900" b="1" dirty="0">
                <a:solidFill>
                  <a:schemeClr val="accent2"/>
                </a:solidFill>
                <a:effectLst/>
                <a:latin typeface="Times New Roman" panose="02020603050405020304" pitchFamily="18" charset="0"/>
                <a:ea typeface="Times New Roman" panose="02020603050405020304" pitchFamily="18" charset="0"/>
              </a:rPr>
              <a:t>the question regarding the appropriateness of</a:t>
            </a:r>
            <a:r>
              <a:rPr lang="en-US" sz="2900" b="1" spc="-285" dirty="0">
                <a:solidFill>
                  <a:schemeClr val="accent2"/>
                </a:solidFill>
                <a:effectLst/>
                <a:latin typeface="Times New Roman" panose="02020603050405020304" pitchFamily="18" charset="0"/>
                <a:ea typeface="Times New Roman" panose="02020603050405020304" pitchFamily="18" charset="0"/>
              </a:rPr>
              <a:t> </a:t>
            </a:r>
            <a:r>
              <a:rPr lang="en-US" sz="2900" b="1" dirty="0">
                <a:solidFill>
                  <a:schemeClr val="accent2"/>
                </a:solidFill>
                <a:effectLst/>
                <a:latin typeface="Times New Roman" panose="02020603050405020304" pitchFamily="18" charset="0"/>
                <a:ea typeface="Times New Roman" panose="02020603050405020304" pitchFamily="18" charset="0"/>
              </a:rPr>
              <a:t>the</a:t>
            </a:r>
            <a:r>
              <a:rPr lang="en-US" sz="2900" b="1" spc="-5" dirty="0">
                <a:solidFill>
                  <a:schemeClr val="accent2"/>
                </a:solidFill>
                <a:effectLst/>
                <a:latin typeface="Times New Roman" panose="02020603050405020304" pitchFamily="18" charset="0"/>
                <a:ea typeface="Times New Roman" panose="02020603050405020304" pitchFamily="18" charset="0"/>
              </a:rPr>
              <a:t> </a:t>
            </a:r>
            <a:r>
              <a:rPr lang="en-US" sz="2900" b="1" dirty="0" err="1">
                <a:solidFill>
                  <a:schemeClr val="accent2"/>
                </a:solidFill>
                <a:effectLst/>
                <a:latin typeface="Times New Roman" panose="02020603050405020304" pitchFamily="18" charset="0"/>
                <a:ea typeface="Times New Roman" panose="02020603050405020304" pitchFamily="18" charset="0"/>
              </a:rPr>
              <a:t>colour</a:t>
            </a:r>
            <a:r>
              <a:rPr lang="en-US" sz="2900" b="1" spc="-5" dirty="0">
                <a:solidFill>
                  <a:schemeClr val="accent2"/>
                </a:solidFill>
                <a:effectLst/>
                <a:latin typeface="Times New Roman" panose="02020603050405020304" pitchFamily="18" charset="0"/>
                <a:ea typeface="Times New Roman" panose="02020603050405020304" pitchFamily="18" charset="0"/>
              </a:rPr>
              <a:t> </a:t>
            </a:r>
            <a:r>
              <a:rPr lang="en-US" sz="2900" b="1" dirty="0">
                <a:solidFill>
                  <a:schemeClr val="accent2"/>
                </a:solidFill>
                <a:effectLst/>
                <a:latin typeface="Times New Roman" panose="02020603050405020304" pitchFamily="18" charset="0"/>
                <a:ea typeface="Times New Roman" panose="02020603050405020304" pitchFamily="18" charset="0"/>
              </a:rPr>
              <a:t>of</a:t>
            </a:r>
            <a:r>
              <a:rPr lang="en-US" sz="2900" b="1" spc="-5" dirty="0">
                <a:solidFill>
                  <a:schemeClr val="accent2"/>
                </a:solidFill>
                <a:effectLst/>
                <a:latin typeface="Times New Roman" panose="02020603050405020304" pitchFamily="18" charset="0"/>
                <a:ea typeface="Times New Roman" panose="02020603050405020304" pitchFamily="18" charset="0"/>
              </a:rPr>
              <a:t> </a:t>
            </a:r>
            <a:r>
              <a:rPr lang="en-US" sz="2900" b="1" dirty="0">
                <a:solidFill>
                  <a:schemeClr val="accent2"/>
                </a:solidFill>
                <a:effectLst/>
                <a:latin typeface="Times New Roman" panose="02020603050405020304" pitchFamily="18" charset="0"/>
                <a:ea typeface="Times New Roman" panose="02020603050405020304" pitchFamily="18" charset="0"/>
              </a:rPr>
              <a:t>the</a:t>
            </a:r>
            <a:r>
              <a:rPr lang="en-US" sz="2900" b="1" spc="-5" dirty="0">
                <a:solidFill>
                  <a:schemeClr val="accent2"/>
                </a:solidFill>
                <a:effectLst/>
                <a:latin typeface="Times New Roman" panose="02020603050405020304" pitchFamily="18" charset="0"/>
                <a:ea typeface="Times New Roman" panose="02020603050405020304" pitchFamily="18" charset="0"/>
              </a:rPr>
              <a:t> </a:t>
            </a:r>
            <a:r>
              <a:rPr lang="en-US" sz="2900" b="1" dirty="0">
                <a:solidFill>
                  <a:schemeClr val="accent2"/>
                </a:solidFill>
                <a:effectLst/>
                <a:latin typeface="Times New Roman" panose="02020603050405020304" pitchFamily="18" charset="0"/>
                <a:ea typeface="Times New Roman" panose="02020603050405020304" pitchFamily="18" charset="0"/>
              </a:rPr>
              <a:t>advert</a:t>
            </a:r>
            <a:r>
              <a:rPr lang="en-US" sz="2900" b="1" spc="-5" dirty="0">
                <a:solidFill>
                  <a:schemeClr val="accent2"/>
                </a:solidFill>
                <a:effectLst/>
                <a:latin typeface="Times New Roman" panose="02020603050405020304" pitchFamily="18" charset="0"/>
                <a:ea typeface="Times New Roman" panose="02020603050405020304" pitchFamily="18" charset="0"/>
              </a:rPr>
              <a:t> </a:t>
            </a:r>
            <a:r>
              <a:rPr lang="en-US" sz="2900" b="1" dirty="0">
                <a:solidFill>
                  <a:schemeClr val="accent2"/>
                </a:solidFill>
                <a:effectLst/>
                <a:latin typeface="Times New Roman" panose="02020603050405020304" pitchFamily="18" charset="0"/>
                <a:ea typeface="Times New Roman" panose="02020603050405020304" pitchFamily="18" charset="0"/>
              </a:rPr>
              <a:t>was</a:t>
            </a:r>
            <a:r>
              <a:rPr lang="en-US" sz="2900" b="1" spc="-5" dirty="0">
                <a:solidFill>
                  <a:schemeClr val="accent2"/>
                </a:solidFill>
                <a:effectLst/>
                <a:latin typeface="Times New Roman" panose="02020603050405020304" pitchFamily="18" charset="0"/>
                <a:ea typeface="Times New Roman" panose="02020603050405020304" pitchFamily="18" charset="0"/>
              </a:rPr>
              <a:t> </a:t>
            </a:r>
            <a:r>
              <a:rPr lang="en-US" sz="2900" b="1" dirty="0">
                <a:solidFill>
                  <a:schemeClr val="accent2"/>
                </a:solidFill>
                <a:effectLst/>
                <a:latin typeface="Times New Roman" panose="02020603050405020304" pitchFamily="18" charset="0"/>
                <a:ea typeface="Times New Roman" panose="02020603050405020304" pitchFamily="18" charset="0"/>
              </a:rPr>
              <a:t>significant</a:t>
            </a:r>
            <a:r>
              <a:rPr lang="en-US" sz="2900" b="1" spc="-5" dirty="0">
                <a:solidFill>
                  <a:schemeClr val="accent2"/>
                </a:solidFill>
                <a:effectLst/>
                <a:latin typeface="Times New Roman" panose="02020603050405020304" pitchFamily="18" charset="0"/>
                <a:ea typeface="Times New Roman" panose="02020603050405020304" pitchFamily="18" charset="0"/>
              </a:rPr>
              <a:t> </a:t>
            </a:r>
            <a:r>
              <a:rPr lang="en-US" sz="2900" i="1" dirty="0">
                <a:effectLst/>
                <a:latin typeface="Times New Roman" panose="02020603050405020304" pitchFamily="18" charset="0"/>
                <a:ea typeface="Times New Roman" panose="02020603050405020304" pitchFamily="18" charset="0"/>
              </a:rPr>
              <a:t>F</a:t>
            </a:r>
            <a:r>
              <a:rPr lang="en-US" sz="2900" dirty="0">
                <a:effectLst/>
                <a:latin typeface="Times New Roman" panose="02020603050405020304" pitchFamily="18" charset="0"/>
                <a:ea typeface="Times New Roman" panose="02020603050405020304" pitchFamily="18" charset="0"/>
              </a:rPr>
              <a:t>(2,1275) =</a:t>
            </a:r>
            <a:r>
              <a:rPr lang="en-US" sz="2900" spc="-5" dirty="0">
                <a:effectLst/>
                <a:latin typeface="Times New Roman" panose="02020603050405020304" pitchFamily="18" charset="0"/>
                <a:ea typeface="Times New Roman" panose="02020603050405020304" pitchFamily="18" charset="0"/>
              </a:rPr>
              <a:t> </a:t>
            </a:r>
            <a:r>
              <a:rPr lang="en-US" sz="2900" dirty="0">
                <a:effectLst/>
                <a:latin typeface="Times New Roman" panose="02020603050405020304" pitchFamily="18" charset="0"/>
                <a:ea typeface="Times New Roman" panose="02020603050405020304" pitchFamily="18" charset="0"/>
              </a:rPr>
              <a:t>27.774,</a:t>
            </a:r>
            <a:r>
              <a:rPr lang="en-US" sz="2900" spc="-5" dirty="0">
                <a:effectLst/>
                <a:latin typeface="Times New Roman" panose="02020603050405020304" pitchFamily="18" charset="0"/>
                <a:ea typeface="Times New Roman" panose="02020603050405020304" pitchFamily="18" charset="0"/>
              </a:rPr>
              <a:t> </a:t>
            </a:r>
            <a:r>
              <a:rPr lang="en-US" sz="2900" i="1" dirty="0">
                <a:effectLst/>
                <a:latin typeface="Times New Roman" panose="02020603050405020304" pitchFamily="18" charset="0"/>
                <a:ea typeface="Times New Roman" panose="02020603050405020304" pitchFamily="18" charset="0"/>
              </a:rPr>
              <a:t>p </a:t>
            </a:r>
            <a:r>
              <a:rPr lang="en-US" sz="2900" dirty="0">
                <a:effectLst/>
                <a:latin typeface="Times New Roman" panose="02020603050405020304" pitchFamily="18" charset="0"/>
                <a:ea typeface="Times New Roman" panose="02020603050405020304" pitchFamily="18" charset="0"/>
              </a:rPr>
              <a:t>=</a:t>
            </a:r>
            <a:r>
              <a:rPr lang="en-US" sz="2900" spc="-5" dirty="0">
                <a:effectLst/>
                <a:latin typeface="Times New Roman" panose="02020603050405020304" pitchFamily="18" charset="0"/>
                <a:ea typeface="Times New Roman" panose="02020603050405020304" pitchFamily="18" charset="0"/>
              </a:rPr>
              <a:t> </a:t>
            </a:r>
            <a:r>
              <a:rPr lang="en-US" sz="2900" dirty="0">
                <a:effectLst/>
                <a:latin typeface="Times New Roman" panose="02020603050405020304" pitchFamily="18" charset="0"/>
                <a:ea typeface="Times New Roman" panose="02020603050405020304" pitchFamily="18" charset="0"/>
              </a:rPr>
              <a:t>&lt;.001.</a:t>
            </a:r>
            <a:r>
              <a:rPr lang="en-US" sz="2900" spc="-5" dirty="0">
                <a:effectLst/>
                <a:latin typeface="Times New Roman" panose="02020603050405020304" pitchFamily="18" charset="0"/>
                <a:ea typeface="Times New Roman" panose="02020603050405020304" pitchFamily="18" charset="0"/>
              </a:rPr>
              <a:t> </a:t>
            </a:r>
            <a:r>
              <a:rPr lang="en-US" sz="2900" dirty="0">
                <a:effectLst/>
                <a:latin typeface="Times New Roman" panose="02020603050405020304" pitchFamily="18" charset="0"/>
                <a:ea typeface="Times New Roman" panose="02020603050405020304" pitchFamily="18" charset="0"/>
              </a:rPr>
              <a:t>A</a:t>
            </a:r>
            <a:r>
              <a:rPr lang="en-US" sz="2900" spc="-5" dirty="0">
                <a:effectLst/>
                <a:latin typeface="Times New Roman" panose="02020603050405020304" pitchFamily="18" charset="0"/>
                <a:ea typeface="Times New Roman" panose="02020603050405020304" pitchFamily="18" charset="0"/>
              </a:rPr>
              <a:t> </a:t>
            </a:r>
            <a:r>
              <a:rPr lang="en-US" sz="2900" dirty="0">
                <a:effectLst/>
                <a:latin typeface="Times New Roman" panose="02020603050405020304" pitchFamily="18" charset="0"/>
                <a:ea typeface="Times New Roman" panose="02020603050405020304" pitchFamily="18" charset="0"/>
              </a:rPr>
              <a:t>post hoc</a:t>
            </a:r>
            <a:r>
              <a:rPr lang="en-US" sz="2900" spc="-10" dirty="0">
                <a:effectLst/>
                <a:latin typeface="Times New Roman" panose="02020603050405020304" pitchFamily="18" charset="0"/>
                <a:ea typeface="Times New Roman" panose="02020603050405020304" pitchFamily="18" charset="0"/>
              </a:rPr>
              <a:t> </a:t>
            </a:r>
            <a:r>
              <a:rPr lang="en-US" sz="2900" dirty="0">
                <a:effectLst/>
                <a:latin typeface="Times New Roman" panose="02020603050405020304" pitchFamily="18" charset="0"/>
                <a:ea typeface="Times New Roman" panose="02020603050405020304" pitchFamily="18" charset="0"/>
              </a:rPr>
              <a:t>analysis using the Tukey HSD criterion illustrated </a:t>
            </a:r>
            <a:r>
              <a:rPr lang="en-US" sz="2900" b="1" dirty="0">
                <a:solidFill>
                  <a:schemeClr val="accent2"/>
                </a:solidFill>
                <a:effectLst/>
                <a:latin typeface="Times New Roman" panose="02020603050405020304" pitchFamily="18" charset="0"/>
                <a:ea typeface="Times New Roman" panose="02020603050405020304" pitchFamily="18" charset="0"/>
              </a:rPr>
              <a:t>a significant difference between the means of the </a:t>
            </a:r>
            <a:r>
              <a:rPr lang="en-US" sz="2900" b="1" spc="-285" dirty="0">
                <a:solidFill>
                  <a:schemeClr val="accent2"/>
                </a:solidFill>
                <a:effectLst/>
                <a:latin typeface="Times New Roman" panose="02020603050405020304" pitchFamily="18" charset="0"/>
                <a:ea typeface="Times New Roman" panose="02020603050405020304" pitchFamily="18" charset="0"/>
              </a:rPr>
              <a:t> </a:t>
            </a:r>
            <a:r>
              <a:rPr lang="en-US" sz="2900" b="1" spc="-285" dirty="0">
                <a:solidFill>
                  <a:schemeClr val="accent2"/>
                </a:solidFill>
                <a:latin typeface="Times New Roman" panose="02020603050405020304" pitchFamily="18" charset="0"/>
                <a:ea typeface="Times New Roman" panose="02020603050405020304" pitchFamily="18" charset="0"/>
              </a:rPr>
              <a:t>G</a:t>
            </a:r>
            <a:r>
              <a:rPr lang="en-US" sz="2900" b="1" dirty="0">
                <a:solidFill>
                  <a:schemeClr val="accent2"/>
                </a:solidFill>
                <a:effectLst/>
                <a:latin typeface="Times New Roman" panose="02020603050405020304" pitchFamily="18" charset="0"/>
                <a:ea typeface="Times New Roman" panose="02020603050405020304" pitchFamily="18" charset="0"/>
              </a:rPr>
              <a:t>reen and White</a:t>
            </a:r>
            <a:r>
              <a:rPr lang="en-US" sz="2900" b="1" spc="-5" dirty="0">
                <a:solidFill>
                  <a:schemeClr val="accent2"/>
                </a:solidFill>
                <a:effectLst/>
                <a:latin typeface="Times New Roman" panose="02020603050405020304" pitchFamily="18" charset="0"/>
                <a:ea typeface="Times New Roman" panose="02020603050405020304" pitchFamily="18" charset="0"/>
              </a:rPr>
              <a:t> </a:t>
            </a:r>
            <a:r>
              <a:rPr lang="en-US" sz="2900" b="1" dirty="0">
                <a:solidFill>
                  <a:schemeClr val="accent2"/>
                </a:solidFill>
                <a:effectLst/>
                <a:latin typeface="Times New Roman" panose="02020603050405020304" pitchFamily="18" charset="0"/>
                <a:ea typeface="Times New Roman" panose="02020603050405020304" pitchFamily="18" charset="0"/>
              </a:rPr>
              <a:t>advert</a:t>
            </a:r>
            <a:r>
              <a:rPr lang="en-US" sz="2900" b="1" spc="-10" dirty="0">
                <a:solidFill>
                  <a:schemeClr val="accent2"/>
                </a:solidFill>
                <a:effectLst/>
                <a:latin typeface="Times New Roman" panose="02020603050405020304" pitchFamily="18" charset="0"/>
                <a:ea typeface="Times New Roman" panose="02020603050405020304" pitchFamily="18" charset="0"/>
              </a:rPr>
              <a:t> </a:t>
            </a:r>
            <a:r>
              <a:rPr lang="en-US" sz="2900" b="1" dirty="0">
                <a:solidFill>
                  <a:schemeClr val="accent2"/>
                </a:solidFill>
                <a:effectLst/>
                <a:latin typeface="Times New Roman" panose="02020603050405020304" pitchFamily="18" charset="0"/>
                <a:ea typeface="Times New Roman" panose="02020603050405020304" pitchFamily="18" charset="0"/>
              </a:rPr>
              <a:t>compared</a:t>
            </a:r>
            <a:r>
              <a:rPr lang="en-US" sz="2900" b="1" spc="-5" dirty="0">
                <a:solidFill>
                  <a:schemeClr val="accent2"/>
                </a:solidFill>
                <a:effectLst/>
                <a:latin typeface="Times New Roman" panose="02020603050405020304" pitchFamily="18" charset="0"/>
                <a:ea typeface="Times New Roman" panose="02020603050405020304" pitchFamily="18" charset="0"/>
              </a:rPr>
              <a:t> </a:t>
            </a:r>
            <a:r>
              <a:rPr lang="en-US" sz="2900" b="1" dirty="0">
                <a:solidFill>
                  <a:schemeClr val="accent2"/>
                </a:solidFill>
                <a:effectLst/>
                <a:latin typeface="Times New Roman" panose="02020603050405020304" pitchFamily="18" charset="0"/>
                <a:ea typeface="Times New Roman" panose="02020603050405020304" pitchFamily="18" charset="0"/>
              </a:rPr>
              <a:t>with the</a:t>
            </a:r>
            <a:r>
              <a:rPr lang="en-US" sz="2900" b="1" spc="-10" dirty="0">
                <a:solidFill>
                  <a:schemeClr val="accent2"/>
                </a:solidFill>
                <a:effectLst/>
                <a:latin typeface="Times New Roman" panose="02020603050405020304" pitchFamily="18" charset="0"/>
                <a:ea typeface="Times New Roman" panose="02020603050405020304" pitchFamily="18" charset="0"/>
              </a:rPr>
              <a:t> </a:t>
            </a:r>
            <a:r>
              <a:rPr lang="en-US" sz="2900" b="1" spc="-10" dirty="0">
                <a:solidFill>
                  <a:schemeClr val="accent2"/>
                </a:solidFill>
                <a:latin typeface="Times New Roman" panose="02020603050405020304" pitchFamily="18" charset="0"/>
                <a:ea typeface="Times New Roman" panose="02020603050405020304" pitchFamily="18" charset="0"/>
              </a:rPr>
              <a:t>R</a:t>
            </a:r>
            <a:r>
              <a:rPr lang="en-US" sz="2900" b="1" dirty="0">
                <a:solidFill>
                  <a:schemeClr val="accent2"/>
                </a:solidFill>
                <a:effectLst/>
                <a:latin typeface="Times New Roman" panose="02020603050405020304" pitchFamily="18" charset="0"/>
                <a:ea typeface="Times New Roman" panose="02020603050405020304" pitchFamily="18" charset="0"/>
              </a:rPr>
              <a:t>ed</a:t>
            </a:r>
            <a:r>
              <a:rPr lang="en-US" sz="2900" b="1" spc="-5" dirty="0">
                <a:solidFill>
                  <a:schemeClr val="accent2"/>
                </a:solidFill>
                <a:effectLst/>
                <a:latin typeface="Times New Roman" panose="02020603050405020304" pitchFamily="18" charset="0"/>
                <a:ea typeface="Times New Roman" panose="02020603050405020304" pitchFamily="18" charset="0"/>
              </a:rPr>
              <a:t> </a:t>
            </a:r>
            <a:r>
              <a:rPr lang="en-US" sz="2900" b="1" dirty="0">
                <a:solidFill>
                  <a:schemeClr val="accent2"/>
                </a:solidFill>
                <a:effectLst/>
                <a:latin typeface="Times New Roman" panose="02020603050405020304" pitchFamily="18" charset="0"/>
                <a:ea typeface="Times New Roman" panose="02020603050405020304" pitchFamily="18" charset="0"/>
              </a:rPr>
              <a:t>and Blue</a:t>
            </a:r>
            <a:r>
              <a:rPr lang="en-US" sz="2900" b="1" spc="-10" dirty="0">
                <a:solidFill>
                  <a:schemeClr val="accent2"/>
                </a:solidFill>
                <a:effectLst/>
                <a:latin typeface="Times New Roman" panose="02020603050405020304" pitchFamily="18" charset="0"/>
                <a:ea typeface="Times New Roman" panose="02020603050405020304" pitchFamily="18" charset="0"/>
              </a:rPr>
              <a:t> </a:t>
            </a:r>
            <a:r>
              <a:rPr lang="en-US" sz="2900" b="1" dirty="0">
                <a:solidFill>
                  <a:schemeClr val="accent2"/>
                </a:solidFill>
                <a:effectLst/>
                <a:latin typeface="Times New Roman" panose="02020603050405020304" pitchFamily="18" charset="0"/>
                <a:ea typeface="Times New Roman" panose="02020603050405020304" pitchFamily="18" charset="0"/>
              </a:rPr>
              <a:t>adverts,</a:t>
            </a:r>
            <a:r>
              <a:rPr lang="en-US" sz="2900" b="1" spc="-5" dirty="0">
                <a:solidFill>
                  <a:schemeClr val="accent2"/>
                </a:solidFill>
                <a:effectLst/>
                <a:latin typeface="Times New Roman" panose="02020603050405020304" pitchFamily="18" charset="0"/>
                <a:ea typeface="Times New Roman" panose="02020603050405020304" pitchFamily="18" charset="0"/>
              </a:rPr>
              <a:t> </a:t>
            </a:r>
            <a:r>
              <a:rPr lang="en-US" sz="2900" b="1" dirty="0">
                <a:solidFill>
                  <a:schemeClr val="accent2"/>
                </a:solidFill>
                <a:effectLst/>
                <a:latin typeface="Times New Roman" panose="02020603050405020304" pitchFamily="18" charset="0"/>
                <a:ea typeface="Times New Roman" panose="02020603050405020304" pitchFamily="18" charset="0"/>
              </a:rPr>
              <a:t>partially confirming</a:t>
            </a:r>
            <a:r>
              <a:rPr lang="en-US" sz="2900" b="1" spc="-5" dirty="0">
                <a:solidFill>
                  <a:schemeClr val="accent2"/>
                </a:solidFill>
                <a:effectLst/>
                <a:latin typeface="Times New Roman" panose="02020603050405020304" pitchFamily="18" charset="0"/>
                <a:ea typeface="Times New Roman" panose="02020603050405020304" pitchFamily="18" charset="0"/>
              </a:rPr>
              <a:t> </a:t>
            </a:r>
            <a:r>
              <a:rPr lang="en-US" sz="2900" b="1" dirty="0">
                <a:solidFill>
                  <a:schemeClr val="accent2"/>
                </a:solidFill>
                <a:effectLst/>
                <a:latin typeface="Times New Roman" panose="02020603050405020304" pitchFamily="18" charset="0"/>
                <a:ea typeface="Times New Roman" panose="02020603050405020304" pitchFamily="18" charset="0"/>
              </a:rPr>
              <a:t>H1b.</a:t>
            </a:r>
            <a:endParaRPr lang="en-GB" sz="2900" b="1" dirty="0">
              <a:solidFill>
                <a:schemeClr val="accent2"/>
              </a:solidFill>
              <a:effectLst/>
              <a:latin typeface="Times New Roman" panose="02020603050405020304" pitchFamily="18" charset="0"/>
              <a:ea typeface="Times New Roman" panose="02020603050405020304" pitchFamily="18" charset="0"/>
            </a:endParaRPr>
          </a:p>
          <a:p>
            <a:pPr marL="285750" marR="73025" indent="-285750" algn="just">
              <a:lnSpc>
                <a:spcPct val="150000"/>
              </a:lnSpc>
              <a:buFont typeface="Arial" panose="020B0604020202020204" pitchFamily="34" charset="0"/>
              <a:buChar char="•"/>
            </a:pPr>
            <a:r>
              <a:rPr lang="en-US" sz="2900" dirty="0">
                <a:effectLst/>
                <a:latin typeface="Times New Roman" panose="02020603050405020304" pitchFamily="18" charset="0"/>
                <a:ea typeface="Times New Roman" panose="02020603050405020304" pitchFamily="18" charset="0"/>
              </a:rPr>
              <a:t>In relation to the perception that the advert helped convinced an individual to get vaccinated:</a:t>
            </a:r>
            <a:r>
              <a:rPr lang="en-US" sz="2900" spc="-285" dirty="0">
                <a:effectLst/>
                <a:latin typeface="Times New Roman" panose="02020603050405020304" pitchFamily="18" charset="0"/>
                <a:ea typeface="Times New Roman" panose="02020603050405020304" pitchFamily="18" charset="0"/>
              </a:rPr>
              <a:t> </a:t>
            </a:r>
            <a:r>
              <a:rPr lang="en-US" sz="2900" dirty="0">
                <a:effectLst/>
                <a:latin typeface="Times New Roman" panose="02020603050405020304" pitchFamily="18" charset="0"/>
                <a:ea typeface="Times New Roman" panose="02020603050405020304" pitchFamily="18" charset="0"/>
              </a:rPr>
              <a:t>the Red and Yellow advert (N458) had a mean score of 2.90</a:t>
            </a:r>
            <a:r>
              <a:rPr lang="en-US" sz="2900" spc="5" dirty="0">
                <a:effectLst/>
                <a:latin typeface="Times New Roman" panose="02020603050405020304" pitchFamily="18" charset="0"/>
                <a:ea typeface="Times New Roman" panose="02020603050405020304" pitchFamily="18" charset="0"/>
              </a:rPr>
              <a:t> </a:t>
            </a:r>
            <a:r>
              <a:rPr lang="en-US" sz="2900" dirty="0">
                <a:effectLst/>
                <a:latin typeface="Times New Roman" panose="02020603050405020304" pitchFamily="18" charset="0"/>
                <a:ea typeface="Times New Roman" panose="02020603050405020304" pitchFamily="18" charset="0"/>
              </a:rPr>
              <a:t>(SD = 1.227). The Blue and White </a:t>
            </a:r>
            <a:r>
              <a:rPr lang="en-US" sz="2900" spc="-285" dirty="0">
                <a:effectLst/>
                <a:latin typeface="Times New Roman" panose="02020603050405020304" pitchFamily="18" charset="0"/>
                <a:ea typeface="Times New Roman" panose="02020603050405020304" pitchFamily="18" charset="0"/>
              </a:rPr>
              <a:t> </a:t>
            </a:r>
            <a:r>
              <a:rPr lang="en-US" sz="2900" dirty="0">
                <a:effectLst/>
                <a:latin typeface="Times New Roman" panose="02020603050405020304" pitchFamily="18" charset="0"/>
                <a:ea typeface="Times New Roman" panose="02020603050405020304" pitchFamily="18" charset="0"/>
              </a:rPr>
              <a:t>advert (N458) had a mean score of 3.21 (SD = 1.128) and the Green and White advert (N458)</a:t>
            </a:r>
            <a:r>
              <a:rPr lang="en-US" sz="2900" spc="5" dirty="0">
                <a:effectLst/>
                <a:latin typeface="Times New Roman" panose="02020603050405020304" pitchFamily="18" charset="0"/>
                <a:ea typeface="Times New Roman" panose="02020603050405020304" pitchFamily="18" charset="0"/>
              </a:rPr>
              <a:t> </a:t>
            </a:r>
            <a:r>
              <a:rPr lang="en-US" sz="2900" dirty="0">
                <a:effectLst/>
                <a:latin typeface="Times New Roman" panose="02020603050405020304" pitchFamily="18" charset="0"/>
                <a:ea typeface="Times New Roman" panose="02020603050405020304" pitchFamily="18" charset="0"/>
              </a:rPr>
              <a:t>had</a:t>
            </a:r>
            <a:r>
              <a:rPr lang="en-US" sz="2900" spc="-5" dirty="0">
                <a:effectLst/>
                <a:latin typeface="Times New Roman" panose="02020603050405020304" pitchFamily="18" charset="0"/>
                <a:ea typeface="Times New Roman" panose="02020603050405020304" pitchFamily="18" charset="0"/>
              </a:rPr>
              <a:t> </a:t>
            </a:r>
            <a:r>
              <a:rPr lang="en-US" sz="2900" dirty="0">
                <a:effectLst/>
                <a:latin typeface="Times New Roman" panose="02020603050405020304" pitchFamily="18" charset="0"/>
                <a:ea typeface="Times New Roman" panose="02020603050405020304" pitchFamily="18" charset="0"/>
              </a:rPr>
              <a:t>a mean score</a:t>
            </a:r>
            <a:r>
              <a:rPr lang="en-US" sz="2900" spc="-5" dirty="0">
                <a:effectLst/>
                <a:latin typeface="Times New Roman" panose="02020603050405020304" pitchFamily="18" charset="0"/>
                <a:ea typeface="Times New Roman" panose="02020603050405020304" pitchFamily="18" charset="0"/>
              </a:rPr>
              <a:t> </a:t>
            </a:r>
            <a:r>
              <a:rPr lang="en-US" sz="2900" dirty="0">
                <a:effectLst/>
                <a:latin typeface="Times New Roman" panose="02020603050405020304" pitchFamily="18" charset="0"/>
                <a:ea typeface="Times New Roman" panose="02020603050405020304" pitchFamily="18" charset="0"/>
              </a:rPr>
              <a:t>of 2.78 (SD =</a:t>
            </a:r>
            <a:r>
              <a:rPr lang="en-US" sz="2900" spc="-5" dirty="0">
                <a:effectLst/>
                <a:latin typeface="Times New Roman" panose="02020603050405020304" pitchFamily="18" charset="0"/>
                <a:ea typeface="Times New Roman" panose="02020603050405020304" pitchFamily="18" charset="0"/>
              </a:rPr>
              <a:t> </a:t>
            </a:r>
            <a:r>
              <a:rPr lang="en-US" sz="2900" dirty="0">
                <a:effectLst/>
                <a:latin typeface="Times New Roman" panose="02020603050405020304" pitchFamily="18" charset="0"/>
                <a:ea typeface="Times New Roman" panose="02020603050405020304" pitchFamily="18" charset="0"/>
              </a:rPr>
              <a:t>1.156) </a:t>
            </a:r>
            <a:endParaRPr lang="en-GB" sz="29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563795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571C7-1E89-BC28-F435-DD73A68C8E7B}"/>
              </a:ext>
            </a:extLst>
          </p:cNvPr>
          <p:cNvSpPr>
            <a:spLocks noGrp="1"/>
          </p:cNvSpPr>
          <p:nvPr>
            <p:ph type="ctrTitle"/>
          </p:nvPr>
        </p:nvSpPr>
        <p:spPr/>
        <p:txBody>
          <a:bodyPr/>
          <a:lstStyle/>
          <a:p>
            <a:r>
              <a:rPr lang="en-US" dirty="0"/>
              <a:t>Findings</a:t>
            </a:r>
          </a:p>
        </p:txBody>
      </p:sp>
      <p:sp>
        <p:nvSpPr>
          <p:cNvPr id="3" name="Text Placeholder 2">
            <a:extLst>
              <a:ext uri="{FF2B5EF4-FFF2-40B4-BE49-F238E27FC236}">
                <a16:creationId xmlns:a16="http://schemas.microsoft.com/office/drawing/2014/main" id="{23C58395-9300-8506-CA52-C110EA0925D1}"/>
              </a:ext>
            </a:extLst>
          </p:cNvPr>
          <p:cNvSpPr>
            <a:spLocks noGrp="1"/>
          </p:cNvSpPr>
          <p:nvPr>
            <p:ph type="body" sz="quarter" idx="10"/>
          </p:nvPr>
        </p:nvSpPr>
        <p:spPr>
          <a:xfrm>
            <a:off x="490184" y="2001078"/>
            <a:ext cx="10258326" cy="4704521"/>
          </a:xfrm>
        </p:spPr>
        <p:txBody>
          <a:bodyPr>
            <a:normAutofit/>
          </a:bodyPr>
          <a:lstStyle/>
          <a:p>
            <a:pPr marL="285750" marR="191135" indent="-285750" algn="just">
              <a:lnSpc>
                <a:spcPct val="150000"/>
              </a:lnSpc>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one-way analysis of variance showed that </a:t>
            </a:r>
            <a:r>
              <a:rPr lang="en-US" sz="1800" b="1" dirty="0">
                <a:solidFill>
                  <a:schemeClr val="accent2"/>
                </a:solidFill>
                <a:effectLst/>
                <a:latin typeface="Times New Roman" panose="02020603050405020304" pitchFamily="18" charset="0"/>
                <a:ea typeface="Times New Roman" panose="02020603050405020304" pitchFamily="18" charset="0"/>
              </a:rPr>
              <a:t>the effect of </a:t>
            </a:r>
            <a:r>
              <a:rPr lang="en-US" sz="1800" b="1" dirty="0" err="1">
                <a:solidFill>
                  <a:schemeClr val="accent2"/>
                </a:solidFill>
                <a:effectLst/>
                <a:latin typeface="Times New Roman" panose="02020603050405020304" pitchFamily="18" charset="0"/>
                <a:ea typeface="Times New Roman" panose="02020603050405020304" pitchFamily="18" charset="0"/>
              </a:rPr>
              <a:t>colour</a:t>
            </a:r>
            <a:r>
              <a:rPr lang="en-US" sz="1800" b="1" dirty="0">
                <a:solidFill>
                  <a:schemeClr val="accent2"/>
                </a:solidFill>
                <a:effectLst/>
                <a:latin typeface="Times New Roman" panose="02020603050405020304" pitchFamily="18" charset="0"/>
                <a:ea typeface="Times New Roman" panose="02020603050405020304" pitchFamily="18" charset="0"/>
              </a:rPr>
              <a:t> in portraying a sense of</a:t>
            </a:r>
            <a:r>
              <a:rPr lang="en-US" sz="1800" b="1" spc="5" dirty="0">
                <a:solidFill>
                  <a:schemeClr val="accent2"/>
                </a:solidFill>
                <a:effectLst/>
                <a:latin typeface="Times New Roman" panose="02020603050405020304" pitchFamily="18" charset="0"/>
                <a:ea typeface="Times New Roman" panose="02020603050405020304" pitchFamily="18" charset="0"/>
              </a:rPr>
              <a:t> </a:t>
            </a:r>
            <a:r>
              <a:rPr lang="en-US" sz="1800" b="1" dirty="0">
                <a:solidFill>
                  <a:schemeClr val="accent2"/>
                </a:solidFill>
                <a:effectLst/>
                <a:latin typeface="Times New Roman" panose="02020603050405020304" pitchFamily="18" charset="0"/>
                <a:ea typeface="Times New Roman" panose="02020603050405020304" pitchFamily="18" charset="0"/>
              </a:rPr>
              <a:t>calm</a:t>
            </a:r>
            <a:r>
              <a:rPr lang="en-US" sz="1800" b="1" spc="-5" dirty="0">
                <a:solidFill>
                  <a:schemeClr val="accent2"/>
                </a:solidFill>
                <a:effectLst/>
                <a:latin typeface="Times New Roman" panose="02020603050405020304" pitchFamily="18" charset="0"/>
                <a:ea typeface="Times New Roman" panose="02020603050405020304" pitchFamily="18" charset="0"/>
              </a:rPr>
              <a:t> </a:t>
            </a:r>
            <a:r>
              <a:rPr lang="en-US" sz="1800" b="1" dirty="0">
                <a:solidFill>
                  <a:schemeClr val="accent2"/>
                </a:solidFill>
                <a:effectLst/>
                <a:latin typeface="Times New Roman" panose="02020603050405020304" pitchFamily="18" charset="0"/>
                <a:ea typeface="Times New Roman" panose="02020603050405020304" pitchFamily="18" charset="0"/>
              </a:rPr>
              <a:t>was</a:t>
            </a:r>
            <a:r>
              <a:rPr lang="en-US" sz="1800" b="1" spc="-5" dirty="0">
                <a:solidFill>
                  <a:schemeClr val="accent2"/>
                </a:solidFill>
                <a:effectLst/>
                <a:latin typeface="Times New Roman" panose="02020603050405020304" pitchFamily="18" charset="0"/>
                <a:ea typeface="Times New Roman" panose="02020603050405020304" pitchFamily="18" charset="0"/>
              </a:rPr>
              <a:t> </a:t>
            </a:r>
            <a:r>
              <a:rPr lang="en-US" sz="1800" b="1" dirty="0">
                <a:solidFill>
                  <a:schemeClr val="accent2"/>
                </a:solidFill>
                <a:effectLst/>
                <a:latin typeface="Times New Roman" panose="02020603050405020304" pitchFamily="18" charset="0"/>
                <a:ea typeface="Times New Roman" panose="02020603050405020304" pitchFamily="18" charset="0"/>
              </a:rPr>
              <a:t>significant</a:t>
            </a:r>
            <a:r>
              <a:rPr lang="en-US" sz="1800" b="1" spc="-5" dirty="0">
                <a:solidFill>
                  <a:schemeClr val="accent2"/>
                </a:solidFill>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F</a:t>
            </a:r>
            <a:r>
              <a:rPr lang="en-US" sz="1800" dirty="0">
                <a:effectLst/>
                <a:latin typeface="Times New Roman" panose="02020603050405020304" pitchFamily="18" charset="0"/>
                <a:ea typeface="Times New Roman" panose="02020603050405020304" pitchFamily="18" charset="0"/>
              </a:rPr>
              <a:t>(2,1371)</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433.47,</a:t>
            </a:r>
            <a:r>
              <a:rPr lang="en-US" sz="1800" spc="-5"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p</a:t>
            </a:r>
            <a:r>
              <a:rPr lang="en-US" sz="1800" i="1"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&lt;.001.</a:t>
            </a:r>
            <a:r>
              <a:rPr lang="en-US" sz="1800" spc="-5" dirty="0">
                <a:effectLst/>
                <a:latin typeface="Times New Roman" panose="02020603050405020304" pitchFamily="18" charset="0"/>
                <a:ea typeface="Times New Roman" panose="02020603050405020304" pitchFamily="18" charset="0"/>
              </a:rPr>
              <a:t> </a:t>
            </a:r>
          </a:p>
          <a:p>
            <a:pPr marL="285750" marR="191135" indent="-285750" algn="just">
              <a:lnSpc>
                <a:spcPct val="150000"/>
              </a:lnSpc>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one-way analysis of variance showed that the question regarding the advert encouraged</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participants to get vaccinated was significant </a:t>
            </a:r>
            <a:r>
              <a:rPr lang="en-US" sz="1800" i="1" dirty="0">
                <a:effectLst/>
                <a:latin typeface="Times New Roman" panose="02020603050405020304" pitchFamily="18" charset="0"/>
                <a:ea typeface="Times New Roman" panose="02020603050405020304" pitchFamily="18" charset="0"/>
              </a:rPr>
              <a:t>F</a:t>
            </a:r>
            <a:r>
              <a:rPr lang="en-US" sz="1800" dirty="0">
                <a:effectLst/>
                <a:latin typeface="Times New Roman" panose="02020603050405020304" pitchFamily="18" charset="0"/>
                <a:ea typeface="Times New Roman" panose="02020603050405020304" pitchFamily="18" charset="0"/>
              </a:rPr>
              <a:t>(2,1371) = 17.322, </a:t>
            </a:r>
            <a:r>
              <a:rPr lang="en-US" sz="1800" i="1" dirty="0">
                <a:effectLst/>
                <a:latin typeface="Times New Roman" panose="02020603050405020304" pitchFamily="18" charset="0"/>
                <a:ea typeface="Times New Roman" panose="02020603050405020304" pitchFamily="18" charset="0"/>
              </a:rPr>
              <a:t>p </a:t>
            </a:r>
            <a:r>
              <a:rPr lang="en-US" sz="1800" dirty="0">
                <a:effectLst/>
                <a:latin typeface="Times New Roman" panose="02020603050405020304" pitchFamily="18" charset="0"/>
                <a:ea typeface="Times New Roman" panose="02020603050405020304" pitchFamily="18" charset="0"/>
              </a:rPr>
              <a:t>= &lt;.001. A post hoc</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analysis using the Tukey HSD criterion illustrated a significant difference between the means</a:t>
            </a:r>
            <a:r>
              <a:rPr lang="en-US" sz="1800" spc="-2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5" dirty="0">
                <a:effectLst/>
                <a:latin typeface="Times New Roman" panose="02020603050405020304" pitchFamily="18" charset="0"/>
                <a:ea typeface="Times New Roman" panose="02020603050405020304" pitchFamily="18" charset="0"/>
              </a:rPr>
              <a:t> </a:t>
            </a:r>
            <a:r>
              <a:rPr lang="en-US" sz="1800" spc="-5" dirty="0">
                <a:latin typeface="Times New Roman" panose="02020603050405020304" pitchFamily="18" charset="0"/>
                <a:ea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rPr>
              <a:t>lue and White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advert</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compared with</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10" dirty="0">
                <a:effectLst/>
                <a:latin typeface="Times New Roman" panose="02020603050405020304" pitchFamily="18" charset="0"/>
                <a:ea typeface="Times New Roman" panose="02020603050405020304" pitchFamily="18" charset="0"/>
              </a:rPr>
              <a:t> </a:t>
            </a:r>
            <a:r>
              <a:rPr lang="en-US" sz="1800" spc="-10" dirty="0">
                <a:latin typeface="Times New Roman" panose="02020603050405020304" pitchFamily="18" charset="0"/>
                <a:ea typeface="Times New Roman" panose="02020603050405020304" pitchFamily="18" charset="0"/>
              </a:rPr>
              <a:t>R</a:t>
            </a:r>
            <a:r>
              <a:rPr lang="en-US" sz="1800" dirty="0">
                <a:effectLst/>
                <a:latin typeface="Times New Roman" panose="02020603050405020304" pitchFamily="18" charset="0"/>
                <a:ea typeface="Times New Roman" panose="02020603050405020304" pitchFamily="18" charset="0"/>
              </a:rPr>
              <a:t>ed and Yellow</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and</a:t>
            </a:r>
            <a:r>
              <a:rPr lang="en-US" sz="1800" spc="-5" dirty="0">
                <a:effectLst/>
                <a:latin typeface="Times New Roman" panose="02020603050405020304" pitchFamily="18" charset="0"/>
                <a:ea typeface="Times New Roman" panose="02020603050405020304" pitchFamily="18" charset="0"/>
              </a:rPr>
              <a:t> </a:t>
            </a:r>
            <a:r>
              <a:rPr lang="en-US" sz="1800" spc="-5" dirty="0">
                <a:latin typeface="Times New Roman" panose="02020603050405020304" pitchFamily="18" charset="0"/>
                <a:ea typeface="Times New Roman" panose="02020603050405020304" pitchFamily="18" charset="0"/>
              </a:rPr>
              <a:t>G</a:t>
            </a:r>
            <a:r>
              <a:rPr lang="en-US" sz="1800" dirty="0">
                <a:effectLst/>
                <a:latin typeface="Times New Roman" panose="02020603050405020304" pitchFamily="18" charset="0"/>
                <a:ea typeface="Times New Roman" panose="02020603050405020304" pitchFamily="18" charset="0"/>
              </a:rPr>
              <a:t>reen and White adverts,</a:t>
            </a:r>
            <a:r>
              <a:rPr lang="en-US" sz="1800" spc="-5" dirty="0">
                <a:effectLst/>
                <a:latin typeface="Times New Roman" panose="02020603050405020304" pitchFamily="18" charset="0"/>
                <a:ea typeface="Times New Roman" panose="02020603050405020304" pitchFamily="18" charset="0"/>
              </a:rPr>
              <a:t> </a:t>
            </a:r>
            <a:r>
              <a:rPr lang="en-US" sz="1800" b="1" dirty="0">
                <a:solidFill>
                  <a:schemeClr val="accent2"/>
                </a:solidFill>
                <a:effectLst/>
                <a:latin typeface="Times New Roman" panose="02020603050405020304" pitchFamily="18" charset="0"/>
                <a:ea typeface="Times New Roman" panose="02020603050405020304" pitchFamily="18" charset="0"/>
              </a:rPr>
              <a:t>partially</a:t>
            </a:r>
            <a:r>
              <a:rPr lang="en-US" sz="1800" b="1" spc="-5" dirty="0">
                <a:solidFill>
                  <a:schemeClr val="accent2"/>
                </a:solidFill>
                <a:effectLst/>
                <a:latin typeface="Times New Roman" panose="02020603050405020304" pitchFamily="18" charset="0"/>
                <a:ea typeface="Times New Roman" panose="02020603050405020304" pitchFamily="18" charset="0"/>
              </a:rPr>
              <a:t> </a:t>
            </a:r>
            <a:r>
              <a:rPr lang="en-US" sz="1800" b="1" dirty="0">
                <a:solidFill>
                  <a:schemeClr val="accent2"/>
                </a:solidFill>
                <a:effectLst/>
                <a:latin typeface="Times New Roman" panose="02020603050405020304" pitchFamily="18" charset="0"/>
                <a:ea typeface="Times New Roman" panose="02020603050405020304" pitchFamily="18" charset="0"/>
              </a:rPr>
              <a:t>confirming</a:t>
            </a:r>
            <a:r>
              <a:rPr lang="en-US" sz="1800" b="1" spc="-5" dirty="0">
                <a:solidFill>
                  <a:schemeClr val="accent2"/>
                </a:solidFill>
                <a:effectLst/>
                <a:latin typeface="Times New Roman" panose="02020603050405020304" pitchFamily="18" charset="0"/>
                <a:ea typeface="Times New Roman" panose="02020603050405020304" pitchFamily="18" charset="0"/>
              </a:rPr>
              <a:t> </a:t>
            </a:r>
            <a:r>
              <a:rPr lang="en-US" sz="1800" b="1" dirty="0">
                <a:solidFill>
                  <a:schemeClr val="accent2"/>
                </a:solidFill>
                <a:effectLst/>
                <a:latin typeface="Times New Roman" panose="02020603050405020304" pitchFamily="18" charset="0"/>
                <a:ea typeface="Times New Roman" panose="02020603050405020304" pitchFamily="18" charset="0"/>
              </a:rPr>
              <a:t>H1c.</a:t>
            </a:r>
            <a:endParaRPr lang="en-GB" sz="1800" b="1" dirty="0">
              <a:solidFill>
                <a:schemeClr val="accent2"/>
              </a:solidFill>
              <a:effectLst/>
              <a:latin typeface="Times New Roman" panose="02020603050405020304" pitchFamily="18" charset="0"/>
              <a:ea typeface="Times New Roman" panose="02020603050405020304" pitchFamily="18" charset="0"/>
            </a:endParaRPr>
          </a:p>
          <a:p>
            <a:pPr marL="285750" indent="-285750" algn="just">
              <a:lnSpc>
                <a:spcPct val="150000"/>
              </a:lnSpc>
              <a:spcBef>
                <a:spcPts val="600"/>
              </a:spcBef>
              <a:buFont typeface="Arial" panose="020B0604020202020204" pitchFamily="34" charset="0"/>
              <a:buChar char="•"/>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Multi-Group Analysis was completed using SMART PLS to identify if there were any </a:t>
            </a:r>
            <a:r>
              <a:rPr lang="en-GB" sz="1800" b="1"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differences between males and females and also between age groups.</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 significant differences were identified between any of the groups, demonstrating a unanimous response to our research question.</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12413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6BA5-F38A-AF51-5731-3846B24ABC7B}"/>
              </a:ext>
            </a:extLst>
          </p:cNvPr>
          <p:cNvSpPr>
            <a:spLocks noGrp="1"/>
          </p:cNvSpPr>
          <p:nvPr>
            <p:ph type="ctrTitle"/>
          </p:nvPr>
        </p:nvSpPr>
        <p:spPr/>
        <p:txBody>
          <a:bodyPr/>
          <a:lstStyle/>
          <a:p>
            <a:r>
              <a:rPr lang="en-US" dirty="0"/>
              <a:t>First conclusions</a:t>
            </a:r>
          </a:p>
        </p:txBody>
      </p:sp>
      <p:sp>
        <p:nvSpPr>
          <p:cNvPr id="3" name="Text Placeholder 2">
            <a:extLst>
              <a:ext uri="{FF2B5EF4-FFF2-40B4-BE49-F238E27FC236}">
                <a16:creationId xmlns:a16="http://schemas.microsoft.com/office/drawing/2014/main" id="{4A8F6F94-86A8-FA36-B197-F7B81A25AA9D}"/>
              </a:ext>
            </a:extLst>
          </p:cNvPr>
          <p:cNvSpPr>
            <a:spLocks noGrp="1"/>
          </p:cNvSpPr>
          <p:nvPr>
            <p:ph type="body" sz="quarter" idx="10"/>
          </p:nvPr>
        </p:nvSpPr>
        <p:spPr>
          <a:xfrm>
            <a:off x="490184" y="2166294"/>
            <a:ext cx="10259082" cy="4026161"/>
          </a:xfrm>
        </p:spPr>
        <p:txBody>
          <a:bodyPr>
            <a:normAutofit/>
          </a:bodyPr>
          <a:lstStyle/>
          <a:p>
            <a:pPr marL="285750" indent="-285750" algn="just">
              <a:lnSpc>
                <a:spcPct val="150000"/>
              </a:lnSpc>
              <a:spcBef>
                <a:spcPts val="600"/>
              </a:spcBef>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analysis is still ongoing as the data above analyses hypotheses 1, a-c and authors are currently analysing data to test other hypotheses. However, respective to hypothesis 1, the current data shows that the colours have an impact on messaging and that colours can also influence vaccination. In our case, results were significant both in the sense of calmness and behavioural intention regarding vaccination. </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marL="285750" indent="-285750" algn="just">
              <a:lnSpc>
                <a:spcPct val="150000"/>
              </a:lnSpc>
              <a:spcBef>
                <a:spcPts val="600"/>
              </a:spcBef>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results are particularly significant for the colour blue, which has already been known as a favourite colour internationally and in the UK (YouGov, 2015). This colour is generally associated with calmness, reduction in crime and truthfulness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Dreher, 2018; Wolchover &amp;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Dutfield</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2022; Williams, 2019; Jacobs et al, 1991) and calmness was confirmed in our study where the colour blue in campaigning showed the most significant results respective of calmness and behavioural intentions in regard to vaccination. </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2783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0A9C-91F9-59B0-453E-249D06D35232}"/>
              </a:ext>
            </a:extLst>
          </p:cNvPr>
          <p:cNvSpPr>
            <a:spLocks noGrp="1"/>
          </p:cNvSpPr>
          <p:nvPr>
            <p:ph type="ctrTitle"/>
          </p:nvPr>
        </p:nvSpPr>
        <p:spPr/>
        <p:txBody>
          <a:bodyPr/>
          <a:lstStyle/>
          <a:p>
            <a:r>
              <a:rPr lang="en-US" dirty="0"/>
              <a:t>References</a:t>
            </a:r>
          </a:p>
        </p:txBody>
      </p:sp>
      <p:sp>
        <p:nvSpPr>
          <p:cNvPr id="3" name="Text Placeholder 2">
            <a:extLst>
              <a:ext uri="{FF2B5EF4-FFF2-40B4-BE49-F238E27FC236}">
                <a16:creationId xmlns:a16="http://schemas.microsoft.com/office/drawing/2014/main" id="{1FD1193C-AB55-EE51-A8E5-171D7AA57138}"/>
              </a:ext>
            </a:extLst>
          </p:cNvPr>
          <p:cNvSpPr>
            <a:spLocks noGrp="1"/>
          </p:cNvSpPr>
          <p:nvPr>
            <p:ph type="body" sz="quarter" idx="10"/>
          </p:nvPr>
        </p:nvSpPr>
        <p:spPr>
          <a:xfrm>
            <a:off x="490184" y="1791258"/>
            <a:ext cx="10447892" cy="4945208"/>
          </a:xfrm>
        </p:spPr>
        <p:txBody>
          <a:bodyPr>
            <a:normAutofit fontScale="40000" lnSpcReduction="20000"/>
          </a:bodyPr>
          <a:lstStyle/>
          <a:p>
            <a:pPr marL="457200" indent="-457200" algn="just">
              <a:lnSpc>
                <a:spcPct val="150000"/>
              </a:lnSpc>
              <a:spcBef>
                <a:spcPts val="600"/>
              </a:spcBef>
              <a:buFont typeface="Arial" panose="020B0604020202020204" pitchFamily="34" charset="0"/>
              <a:buChar char="•"/>
            </a:pPr>
            <a:r>
              <a:rPr lang="en-GB" sz="3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Amsteus</a:t>
            </a:r>
            <a:r>
              <a:rPr lang="en-GB" sz="3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 Al-Shaaban, S., </a:t>
            </a:r>
            <a:r>
              <a:rPr lang="en-GB" sz="3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Wallin</a:t>
            </a:r>
            <a:r>
              <a:rPr lang="en-GB" sz="3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 and </a:t>
            </a:r>
            <a:r>
              <a:rPr lang="en-GB" sz="3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Sjöqvist</a:t>
            </a:r>
            <a:r>
              <a:rPr lang="en-GB" sz="3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 (2015). “Colours in Marketing: A Study of Colour Associations and Context (in) Dependence”. </a:t>
            </a:r>
            <a:r>
              <a:rPr lang="en-GB" sz="3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International Journal of Business and Social Science,</a:t>
            </a:r>
            <a:r>
              <a:rPr lang="en-GB" sz="3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Vol 6 No 3, pp. 32-45.</a:t>
            </a:r>
            <a:endParaRPr lang="en-GB" sz="3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Bef>
                <a:spcPts val="600"/>
              </a:spcBef>
              <a:buFont typeface="Arial" panose="020B0604020202020204" pitchFamily="34" charset="0"/>
              <a:buChar char="•"/>
            </a:pPr>
            <a:r>
              <a:rPr lang="en-GB" sz="3800" dirty="0" err="1">
                <a:effectLst/>
                <a:latin typeface="Times New Roman" panose="02020603050405020304" pitchFamily="18" charset="0"/>
                <a:ea typeface="Calibri" panose="020F0502020204030204" pitchFamily="34" charset="0"/>
                <a:cs typeface="Times New Roman" panose="02020603050405020304" pitchFamily="18" charset="0"/>
              </a:rPr>
              <a:t>Color</a:t>
            </a:r>
            <a:r>
              <a:rPr lang="en-GB" sz="3800" dirty="0">
                <a:effectLst/>
                <a:latin typeface="Times New Roman" panose="02020603050405020304" pitchFamily="18" charset="0"/>
                <a:ea typeface="Calibri" panose="020F0502020204030204" pitchFamily="34" charset="0"/>
                <a:cs typeface="Times New Roman" panose="02020603050405020304" pitchFamily="18" charset="0"/>
              </a:rPr>
              <a:t> Psychology (n.d.). </a:t>
            </a:r>
            <a:r>
              <a:rPr lang="en-GB" sz="3800" i="1" dirty="0">
                <a:effectLst/>
                <a:latin typeface="Times New Roman" panose="02020603050405020304" pitchFamily="18" charset="0"/>
                <a:ea typeface="Calibri" panose="020F0502020204030204" pitchFamily="34" charset="0"/>
                <a:cs typeface="Times New Roman" panose="02020603050405020304" pitchFamily="18" charset="0"/>
              </a:rPr>
              <a:t>Red </a:t>
            </a:r>
            <a:r>
              <a:rPr lang="en-GB" sz="3800" i="1" dirty="0" err="1">
                <a:effectLst/>
                <a:latin typeface="Times New Roman" panose="02020603050405020304" pitchFamily="18" charset="0"/>
                <a:ea typeface="Calibri" panose="020F0502020204030204" pitchFamily="34" charset="0"/>
                <a:cs typeface="Times New Roman" panose="02020603050405020304" pitchFamily="18" charset="0"/>
              </a:rPr>
              <a:t>Color</a:t>
            </a:r>
            <a:r>
              <a:rPr lang="en-GB" sz="3800" i="1" dirty="0">
                <a:effectLst/>
                <a:latin typeface="Times New Roman" panose="02020603050405020304" pitchFamily="18" charset="0"/>
                <a:ea typeface="Calibri" panose="020F0502020204030204" pitchFamily="34" charset="0"/>
                <a:cs typeface="Times New Roman" panose="02020603050405020304" pitchFamily="18" charset="0"/>
              </a:rPr>
              <a:t> Psychology: Symbolism and Meaning.</a:t>
            </a:r>
            <a:r>
              <a:rPr lang="en-GB" sz="3800" dirty="0">
                <a:effectLst/>
                <a:latin typeface="Times New Roman" panose="02020603050405020304" pitchFamily="18" charset="0"/>
                <a:ea typeface="Calibri" panose="020F0502020204030204" pitchFamily="34" charset="0"/>
                <a:cs typeface="Times New Roman" panose="02020603050405020304" pitchFamily="18" charset="0"/>
              </a:rPr>
              <a:t> Retrieved from </a:t>
            </a:r>
            <a:r>
              <a:rPr lang="en-GB" sz="3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https://www.colorpsychology.org/red/</a:t>
            </a:r>
            <a:endParaRPr lang="en-GB" sz="3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Bef>
                <a:spcPts val="600"/>
              </a:spcBef>
              <a:spcAft>
                <a:spcPts val="800"/>
              </a:spcAft>
              <a:buFont typeface="Arial" panose="020B0604020202020204" pitchFamily="34" charset="0"/>
              <a:buChar char="•"/>
            </a:pPr>
            <a:r>
              <a:rPr lang="en-GB" sz="3800" dirty="0" err="1">
                <a:effectLst/>
                <a:latin typeface="Times New Roman" panose="02020603050405020304" pitchFamily="18" charset="0"/>
                <a:ea typeface="Calibri" panose="020F0502020204030204" pitchFamily="34" charset="0"/>
                <a:cs typeface="Times New Roman" panose="02020603050405020304" pitchFamily="18" charset="0"/>
              </a:rPr>
              <a:t>Color</a:t>
            </a:r>
            <a:r>
              <a:rPr lang="en-GB" sz="3800" dirty="0">
                <a:effectLst/>
                <a:latin typeface="Times New Roman" panose="02020603050405020304" pitchFamily="18" charset="0"/>
                <a:ea typeface="Calibri" panose="020F0502020204030204" pitchFamily="34" charset="0"/>
                <a:cs typeface="Times New Roman" panose="02020603050405020304" pitchFamily="18" charset="0"/>
              </a:rPr>
              <a:t> Psychology (</a:t>
            </a:r>
            <a:r>
              <a:rPr lang="en-GB" sz="3800" dirty="0" err="1">
                <a:effectLst/>
                <a:latin typeface="Times New Roman" panose="02020603050405020304" pitchFamily="18" charset="0"/>
                <a:ea typeface="Calibri" panose="020F0502020204030204" pitchFamily="34" charset="0"/>
                <a:cs typeface="Times New Roman" panose="02020603050405020304" pitchFamily="18" charset="0"/>
              </a:rPr>
              <a:t>n.d._a</a:t>
            </a:r>
            <a:r>
              <a:rPr lang="en-GB" sz="3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800" i="1" dirty="0">
                <a:effectLst/>
                <a:latin typeface="Times New Roman" panose="02020603050405020304" pitchFamily="18" charset="0"/>
                <a:ea typeface="Calibri" panose="020F0502020204030204" pitchFamily="34" charset="0"/>
                <a:cs typeface="Times New Roman" panose="02020603050405020304" pitchFamily="18" charset="0"/>
              </a:rPr>
              <a:t>Yellow </a:t>
            </a:r>
            <a:r>
              <a:rPr lang="en-GB" sz="3800" i="1" dirty="0" err="1">
                <a:effectLst/>
                <a:latin typeface="Times New Roman" panose="02020603050405020304" pitchFamily="18" charset="0"/>
                <a:ea typeface="Calibri" panose="020F0502020204030204" pitchFamily="34" charset="0"/>
                <a:cs typeface="Times New Roman" panose="02020603050405020304" pitchFamily="18" charset="0"/>
              </a:rPr>
              <a:t>Color</a:t>
            </a:r>
            <a:r>
              <a:rPr lang="en-GB" sz="3800" i="1" dirty="0">
                <a:effectLst/>
                <a:latin typeface="Times New Roman" panose="02020603050405020304" pitchFamily="18" charset="0"/>
                <a:ea typeface="Calibri" panose="020F0502020204030204" pitchFamily="34" charset="0"/>
                <a:cs typeface="Times New Roman" panose="02020603050405020304" pitchFamily="18" charset="0"/>
              </a:rPr>
              <a:t> Psychology: Symbolism and Meaning.</a:t>
            </a:r>
            <a:r>
              <a:rPr lang="en-GB" sz="3800" dirty="0">
                <a:effectLst/>
                <a:latin typeface="Times New Roman" panose="02020603050405020304" pitchFamily="18" charset="0"/>
                <a:ea typeface="Calibri" panose="020F0502020204030204" pitchFamily="34" charset="0"/>
                <a:cs typeface="Times New Roman" panose="02020603050405020304" pitchFamily="18" charset="0"/>
              </a:rPr>
              <a:t> Retrieved from </a:t>
            </a:r>
            <a:r>
              <a:rPr lang="en-GB" sz="3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https://www.colorpsychology.org/yellow/</a:t>
            </a:r>
            <a:r>
              <a:rPr lang="en-GB" sz="3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457200" indent="-457200" algn="just">
              <a:lnSpc>
                <a:spcPct val="150000"/>
              </a:lnSpc>
              <a:spcBef>
                <a:spcPts val="600"/>
              </a:spcBef>
              <a:buFont typeface="Arial" panose="020B0604020202020204" pitchFamily="34" charset="0"/>
              <a:buChar char="•"/>
            </a:pPr>
            <a:r>
              <a:rPr lang="en-GB" sz="3800" dirty="0">
                <a:effectLst/>
                <a:latin typeface="Times New Roman" panose="02020603050405020304" pitchFamily="18" charset="0"/>
                <a:ea typeface="Calibri" panose="020F0502020204030204" pitchFamily="34" charset="0"/>
                <a:cs typeface="Times New Roman" panose="02020603050405020304" pitchFamily="18" charset="0"/>
              </a:rPr>
              <a:t>Dreher, D. E. (2018). “Surprising Research on the </a:t>
            </a:r>
            <a:r>
              <a:rPr lang="en-GB" sz="3800" dirty="0" err="1">
                <a:effectLst/>
                <a:latin typeface="Times New Roman" panose="02020603050405020304" pitchFamily="18" charset="0"/>
                <a:ea typeface="Calibri" panose="020F0502020204030204" pitchFamily="34" charset="0"/>
                <a:cs typeface="Times New Roman" panose="02020603050405020304" pitchFamily="18" charset="0"/>
              </a:rPr>
              <a:t>Color</a:t>
            </a:r>
            <a:r>
              <a:rPr lang="en-GB" sz="3800" dirty="0">
                <a:effectLst/>
                <a:latin typeface="Times New Roman" panose="02020603050405020304" pitchFamily="18" charset="0"/>
                <a:ea typeface="Calibri" panose="020F0502020204030204" pitchFamily="34" charset="0"/>
                <a:cs typeface="Times New Roman" panose="02020603050405020304" pitchFamily="18" charset="0"/>
              </a:rPr>
              <a:t> Blue”. </a:t>
            </a:r>
            <a:r>
              <a:rPr lang="en-GB" sz="3800" i="1" dirty="0">
                <a:effectLst/>
                <a:latin typeface="Times New Roman" panose="02020603050405020304" pitchFamily="18" charset="0"/>
                <a:ea typeface="Calibri" panose="020F0502020204030204" pitchFamily="34" charset="0"/>
                <a:cs typeface="Times New Roman" panose="02020603050405020304" pitchFamily="18" charset="0"/>
              </a:rPr>
              <a:t>Psychology Today,</a:t>
            </a:r>
            <a:r>
              <a:rPr lang="en-GB" sz="3800" dirty="0">
                <a:effectLst/>
                <a:latin typeface="Times New Roman" panose="02020603050405020304" pitchFamily="18" charset="0"/>
                <a:ea typeface="Calibri" panose="020F0502020204030204" pitchFamily="34" charset="0"/>
                <a:cs typeface="Times New Roman" panose="02020603050405020304" pitchFamily="18" charset="0"/>
              </a:rPr>
              <a:t> 29 October. Retrieved from </a:t>
            </a:r>
            <a:r>
              <a:rPr lang="en-GB" sz="3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https://www.psychologytoday.com/gb/blog/your-personal-renaissance/201810/surprising-research-the-color-blue</a:t>
            </a:r>
            <a:r>
              <a:rPr lang="en-GB" sz="3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457200" indent="-457200" algn="just">
              <a:lnSpc>
                <a:spcPct val="150000"/>
              </a:lnSpc>
              <a:spcBef>
                <a:spcPts val="600"/>
              </a:spcBef>
              <a:buFont typeface="Arial" panose="020B0604020202020204" pitchFamily="34" charset="0"/>
              <a:buChar char="•"/>
            </a:pPr>
            <a:r>
              <a:rPr lang="en-GB" sz="3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Fine, G., </a:t>
            </a:r>
            <a:r>
              <a:rPr lang="en-GB" sz="3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Montemurro</a:t>
            </a:r>
            <a:r>
              <a:rPr lang="en-GB" sz="3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Bonnie </a:t>
            </a:r>
            <a:r>
              <a:rPr lang="en-GB" sz="3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Semora</a:t>
            </a:r>
            <a:r>
              <a:rPr lang="en-GB" sz="3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B., </a:t>
            </a:r>
            <a:r>
              <a:rPr lang="en-GB" sz="3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Stalp</a:t>
            </a:r>
            <a:r>
              <a:rPr lang="en-GB" sz="3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M.C., Claussen, D. S. and Sierra, Z. (1998). Social Order through a Prism: Colour as Collective Representation. </a:t>
            </a:r>
            <a:r>
              <a:rPr lang="en-GB" sz="3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Sociological Inquiry</a:t>
            </a:r>
            <a:r>
              <a:rPr lang="en-GB" sz="3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Vol 68 No 4, pp. 443-457.</a:t>
            </a:r>
          </a:p>
          <a:p>
            <a:pPr marL="457200" indent="-457200" algn="just">
              <a:lnSpc>
                <a:spcPct val="150000"/>
              </a:lnSpc>
              <a:spcBef>
                <a:spcPts val="600"/>
              </a:spcBef>
              <a:buFont typeface="Arial" panose="020B0604020202020204" pitchFamily="34" charset="0"/>
              <a:buChar char="•"/>
            </a:pPr>
            <a:r>
              <a:rPr lang="en-GB" sz="3800" dirty="0">
                <a:effectLst/>
                <a:latin typeface="Times New Roman" panose="02020603050405020304" pitchFamily="18" charset="0"/>
                <a:ea typeface="Times New Roman" panose="02020603050405020304" pitchFamily="18" charset="0"/>
                <a:cs typeface="Times New Roman" panose="02020603050405020304" pitchFamily="18" charset="0"/>
              </a:rPr>
              <a:t>Jacobs, L., Keown, C. and </a:t>
            </a:r>
            <a:r>
              <a:rPr lang="en-GB" sz="3800" dirty="0" err="1">
                <a:effectLst/>
                <a:latin typeface="Times New Roman" panose="02020603050405020304" pitchFamily="18" charset="0"/>
                <a:ea typeface="Times New Roman" panose="02020603050405020304" pitchFamily="18" charset="0"/>
                <a:cs typeface="Times New Roman" panose="02020603050405020304" pitchFamily="18" charset="0"/>
              </a:rPr>
              <a:t>Worthely</a:t>
            </a:r>
            <a:r>
              <a:rPr lang="en-GB" sz="3800" dirty="0">
                <a:effectLst/>
                <a:latin typeface="Times New Roman" panose="02020603050405020304" pitchFamily="18" charset="0"/>
                <a:ea typeface="Times New Roman" panose="02020603050405020304" pitchFamily="18" charset="0"/>
                <a:cs typeface="Times New Roman" panose="02020603050405020304" pitchFamily="18" charset="0"/>
              </a:rPr>
              <a:t>, R. (1991). “Cross-Cultural Colour Comparison: Global Marketers Beware!” </a:t>
            </a:r>
            <a:r>
              <a:rPr lang="en-GB" sz="3800" i="1" dirty="0">
                <a:effectLst/>
                <a:latin typeface="Times New Roman" panose="02020603050405020304" pitchFamily="18" charset="0"/>
                <a:ea typeface="Times New Roman" panose="02020603050405020304" pitchFamily="18" charset="0"/>
                <a:cs typeface="Times New Roman" panose="02020603050405020304" pitchFamily="18" charset="0"/>
              </a:rPr>
              <a:t>International Marketing Review,</a:t>
            </a:r>
            <a:r>
              <a:rPr lang="en-GB" sz="3800" dirty="0">
                <a:effectLst/>
                <a:latin typeface="Times New Roman" panose="02020603050405020304" pitchFamily="18" charset="0"/>
                <a:ea typeface="Times New Roman" panose="02020603050405020304" pitchFamily="18" charset="0"/>
                <a:cs typeface="Times New Roman" panose="02020603050405020304" pitchFamily="18" charset="0"/>
              </a:rPr>
              <a:t> Vol 8 No 3, pp. 21-30.</a:t>
            </a:r>
          </a:p>
          <a:p>
            <a:pPr indent="449580" algn="just">
              <a:lnSpc>
                <a:spcPct val="150000"/>
              </a:lnSpc>
              <a:spcBef>
                <a:spcPts val="600"/>
              </a:spcBef>
            </a:pPr>
            <a:endParaRPr lang="en-GB" sz="2200" dirty="0">
              <a:effectLst/>
              <a:latin typeface="Verdan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Bef>
                <a:spcPts val="600"/>
              </a:spcBef>
            </a:pP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Bef>
                <a:spcPts val="600"/>
              </a:spcBef>
              <a:spcAft>
                <a:spcPts val="800"/>
              </a:spcAft>
            </a:pP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75563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E737-709C-99E8-80F2-694A8D8A8186}"/>
              </a:ext>
            </a:extLst>
          </p:cNvPr>
          <p:cNvSpPr>
            <a:spLocks noGrp="1"/>
          </p:cNvSpPr>
          <p:nvPr>
            <p:ph type="ctrTitle"/>
          </p:nvPr>
        </p:nvSpPr>
        <p:spPr/>
        <p:txBody>
          <a:bodyPr/>
          <a:lstStyle/>
          <a:p>
            <a:r>
              <a:rPr lang="en-US" dirty="0"/>
              <a:t>References</a:t>
            </a:r>
          </a:p>
        </p:txBody>
      </p:sp>
      <p:sp>
        <p:nvSpPr>
          <p:cNvPr id="3" name="Text Placeholder 2">
            <a:extLst>
              <a:ext uri="{FF2B5EF4-FFF2-40B4-BE49-F238E27FC236}">
                <a16:creationId xmlns:a16="http://schemas.microsoft.com/office/drawing/2014/main" id="{86A7594E-054A-F535-4D34-86B16B65AEF8}"/>
              </a:ext>
            </a:extLst>
          </p:cNvPr>
          <p:cNvSpPr>
            <a:spLocks noGrp="1"/>
          </p:cNvSpPr>
          <p:nvPr>
            <p:ph type="body" sz="quarter" idx="10"/>
          </p:nvPr>
        </p:nvSpPr>
        <p:spPr>
          <a:xfrm>
            <a:off x="490184" y="2166295"/>
            <a:ext cx="10259082" cy="3852540"/>
          </a:xfrm>
        </p:spPr>
        <p:txBody>
          <a:bodyPr>
            <a:normAutofit fontScale="77500" lnSpcReduction="20000"/>
          </a:bodyPr>
          <a:lstStyle/>
          <a:p>
            <a:pPr marL="342900" indent="-342900" algn="just">
              <a:lnSpc>
                <a:spcPct val="150000"/>
              </a:lnSpc>
              <a:spcBef>
                <a:spcPts val="600"/>
              </a:spcBef>
              <a:buFont typeface="Arial" panose="020B0604020202020204" pitchFamily="34" charset="0"/>
              <a:buChar char="•"/>
            </a:pP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Madden, T. J., Hewett, K. and Roth, M.S.  (2000). “Managing Images in Different Cultures: A Cross-National Study of Colour Meanings and Preferences”</a:t>
            </a:r>
            <a:r>
              <a:rPr lang="en-GB"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Journal of International Marketing</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Vol 8 No 4, pp. 90–107.</a:t>
            </a:r>
            <a:endParaRPr lang="en-GB"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Bef>
                <a:spcPts val="600"/>
              </a:spcBef>
              <a:buFont typeface="Arial" panose="020B0604020202020204" pitchFamily="34" charset="0"/>
              <a:buChar char="•"/>
            </a:pPr>
            <a:r>
              <a:rPr lang="en-GB"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YouGov (2015). </a:t>
            </a:r>
            <a:r>
              <a:rPr lang="en-GB" sz="19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Why is blue the world's favourite colour? </a:t>
            </a:r>
            <a:r>
              <a:rPr lang="en-GB"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Retrieved from </a:t>
            </a:r>
            <a:r>
              <a:rPr lang="en-GB" sz="19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https://yougov.co.uk/topics/lifestyle/articles-reports/2015/05/12/blue-worlds-favourite-colour</a:t>
            </a:r>
            <a:r>
              <a:rPr lang="en-GB" sz="1900" dirty="0">
                <a:effectLst/>
                <a:latin typeface="Times New Roman" panose="02020603050405020304" pitchFamily="18" charset="0"/>
                <a:cs typeface="Times New Roman" panose="02020603050405020304" pitchFamily="18" charset="0"/>
              </a:rPr>
              <a:t> </a:t>
            </a:r>
          </a:p>
          <a:p>
            <a:pPr marL="342900" indent="-342900" algn="just">
              <a:lnSpc>
                <a:spcPct val="150000"/>
              </a:lnSpc>
              <a:spcBef>
                <a:spcPts val="600"/>
              </a:spcBef>
              <a:spcAft>
                <a:spcPts val="525"/>
              </a:spcAft>
              <a:buFont typeface="Arial" panose="020B0604020202020204" pitchFamily="34" charset="0"/>
              <a:buChar char="•"/>
            </a:pPr>
            <a:r>
              <a:rPr lang="en-GB"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Williams, C. (2019). </a:t>
            </a:r>
            <a:r>
              <a:rPr lang="en-GB" sz="19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It’s good to be blue: Why </a:t>
            </a:r>
            <a:r>
              <a:rPr lang="en-GB" sz="19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color</a:t>
            </a:r>
            <a:r>
              <a:rPr lang="en-GB" sz="19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matters in healthcare marketing.</a:t>
            </a:r>
            <a:r>
              <a:rPr lang="en-GB"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Retrieved from </a:t>
            </a:r>
            <a:r>
              <a:rPr lang="en-GB" sz="19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https://www.writergirl.com/color-in-healthcare-marketing-why-it-matters-to-your-brand/</a:t>
            </a:r>
            <a:r>
              <a:rPr lang="en-GB"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Bef>
                <a:spcPts val="600"/>
              </a:spcBef>
              <a:spcAft>
                <a:spcPts val="525"/>
              </a:spcAft>
              <a:buFont typeface="Arial" panose="020B0604020202020204" pitchFamily="34" charset="0"/>
              <a:buChar char="•"/>
            </a:pPr>
            <a:r>
              <a:rPr lang="en-GB"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Wolchover, N. and </a:t>
            </a:r>
            <a:r>
              <a:rPr lang="en-GB" sz="19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Dutfield</a:t>
            </a:r>
            <a:r>
              <a:rPr lang="en-GB"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 (2022). “The meaning of </a:t>
            </a:r>
            <a:r>
              <a:rPr lang="en-GB" sz="19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colors</a:t>
            </a:r>
            <a:r>
              <a:rPr lang="en-GB"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How 8 </a:t>
            </a:r>
            <a:r>
              <a:rPr lang="en-GB" sz="19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colors</a:t>
            </a:r>
            <a:r>
              <a:rPr lang="en-GB"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became symbolic”. </a:t>
            </a:r>
            <a:r>
              <a:rPr lang="en-GB" sz="19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Live Science,</a:t>
            </a:r>
            <a:r>
              <a:rPr lang="en-GB"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28 January. Retrieved from </a:t>
            </a:r>
            <a:r>
              <a:rPr lang="en-GB" sz="19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https://www.livescience.com/33523-color-symbolism-meanings.html</a:t>
            </a:r>
            <a:r>
              <a:rPr lang="en-GB"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Bef>
                <a:spcPts val="600"/>
              </a:spcBef>
              <a:buFont typeface="Arial" panose="020B0604020202020204" pitchFamily="34" charset="0"/>
              <a:buChar char="•"/>
            </a:pPr>
            <a:r>
              <a:rPr lang="en-GB"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Wu, Y., Lu</a:t>
            </a:r>
            <a:r>
              <a:rPr lang="en-GB"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J., van Dijk, E., </a:t>
            </a:r>
            <a:r>
              <a:rPr lang="en-GB" sz="190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Hong Li</a:t>
            </a:r>
            <a:r>
              <a:rPr lang="en-GB"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GB" sz="190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Schnall</a:t>
            </a:r>
            <a:r>
              <a:rPr lang="en-GB"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t>
            </a:r>
            <a:r>
              <a:rPr lang="en-GB" sz="19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(2018). “</a:t>
            </a:r>
            <a:r>
              <a:rPr lang="en-GB" sz="19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Colour Red Is Implicitly Associated With Social Status in the United Kingdom and China”. </a:t>
            </a:r>
            <a:r>
              <a:rPr lang="en-GB" sz="19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Frontiers in Psychology</a:t>
            </a:r>
            <a:r>
              <a:rPr lang="en-GB"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Vol 5 October 2018. </a:t>
            </a:r>
          </a:p>
          <a:p>
            <a:endParaRPr lang="en-US" dirty="0"/>
          </a:p>
        </p:txBody>
      </p:sp>
    </p:spTree>
    <p:extLst>
      <p:ext uri="{BB962C8B-B14F-4D97-AF65-F5344CB8AC3E}">
        <p14:creationId xmlns:p14="http://schemas.microsoft.com/office/powerpoint/2010/main" val="2753800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5B87E6-3773-EA4A-9F83-E2B4AA2F3E58}"/>
              </a:ext>
            </a:extLst>
          </p:cNvPr>
          <p:cNvSpPr>
            <a:spLocks noGrp="1"/>
          </p:cNvSpPr>
          <p:nvPr>
            <p:ph type="subTitle" idx="1"/>
          </p:nvPr>
        </p:nvSpPr>
        <p:spPr/>
        <p:txBody>
          <a:bodyPr>
            <a:noAutofit/>
          </a:bodyPr>
          <a:lstStyle/>
          <a:p>
            <a:r>
              <a:rPr lang="en-US" sz="2400" dirty="0"/>
              <a:t>Any questions?</a:t>
            </a:r>
          </a:p>
        </p:txBody>
      </p:sp>
    </p:spTree>
    <p:extLst>
      <p:ext uri="{BB962C8B-B14F-4D97-AF65-F5344CB8AC3E}">
        <p14:creationId xmlns:p14="http://schemas.microsoft.com/office/powerpoint/2010/main" val="3372907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7C957B-E6EB-6649-BB5A-969F41EEEF00}"/>
              </a:ext>
            </a:extLst>
          </p:cNvPr>
          <p:cNvSpPr>
            <a:spLocks noGrp="1"/>
          </p:cNvSpPr>
          <p:nvPr>
            <p:ph type="ctrTitle"/>
          </p:nvPr>
        </p:nvSpPr>
        <p:spPr/>
        <p:txBody>
          <a:bodyPr/>
          <a:lstStyle/>
          <a:p>
            <a:r>
              <a:rPr lang="en-US" dirty="0"/>
              <a:t>Aim &amp; Purpose</a:t>
            </a:r>
          </a:p>
        </p:txBody>
      </p:sp>
      <p:sp>
        <p:nvSpPr>
          <p:cNvPr id="6" name="Text Placeholder 5">
            <a:extLst>
              <a:ext uri="{FF2B5EF4-FFF2-40B4-BE49-F238E27FC236}">
                <a16:creationId xmlns:a16="http://schemas.microsoft.com/office/drawing/2014/main" id="{C76F3CF7-0A25-7142-9BE8-F1EBB011DC5B}"/>
              </a:ext>
            </a:extLst>
          </p:cNvPr>
          <p:cNvSpPr>
            <a:spLocks noGrp="1"/>
          </p:cNvSpPr>
          <p:nvPr>
            <p:ph type="body" sz="quarter" idx="10"/>
          </p:nvPr>
        </p:nvSpPr>
        <p:spPr>
          <a:xfrm>
            <a:off x="490184" y="2166295"/>
            <a:ext cx="10259082" cy="3894322"/>
          </a:xfrm>
        </p:spPr>
        <p:txBody>
          <a:bodyPr>
            <a:normAutofit/>
          </a:bodyPr>
          <a:lstStyle/>
          <a:p>
            <a:pPr marL="342900" indent="-342900">
              <a:lnSpc>
                <a:spcPct val="110000"/>
              </a:lnSpc>
              <a:buFont typeface="Arial" panose="020B0604020202020204" pitchFamily="34" charset="0"/>
              <a:buChar char="•"/>
            </a:pPr>
            <a:endParaRPr lang="en-GB" dirty="0"/>
          </a:p>
        </p:txBody>
      </p:sp>
      <p:pic>
        <p:nvPicPr>
          <p:cNvPr id="3" name="Picture 2">
            <a:extLst>
              <a:ext uri="{FF2B5EF4-FFF2-40B4-BE49-F238E27FC236}">
                <a16:creationId xmlns:a16="http://schemas.microsoft.com/office/drawing/2014/main" id="{0D83AC8F-411E-8F17-9549-A1274AA56FF4}"/>
              </a:ext>
            </a:extLst>
          </p:cNvPr>
          <p:cNvPicPr>
            <a:picLocks noChangeAspect="1"/>
          </p:cNvPicPr>
          <p:nvPr/>
        </p:nvPicPr>
        <p:blipFill>
          <a:blip r:embed="rId2"/>
          <a:stretch>
            <a:fillRect/>
          </a:stretch>
        </p:blipFill>
        <p:spPr>
          <a:xfrm>
            <a:off x="490184" y="2178423"/>
            <a:ext cx="3751730" cy="2501153"/>
          </a:xfrm>
          <a:prstGeom prst="rect">
            <a:avLst/>
          </a:prstGeom>
        </p:spPr>
      </p:pic>
      <p:pic>
        <p:nvPicPr>
          <p:cNvPr id="7" name="Picture 6">
            <a:extLst>
              <a:ext uri="{FF2B5EF4-FFF2-40B4-BE49-F238E27FC236}">
                <a16:creationId xmlns:a16="http://schemas.microsoft.com/office/drawing/2014/main" id="{A5F46987-279C-CC72-9230-0935FA6B0F05}"/>
              </a:ext>
            </a:extLst>
          </p:cNvPr>
          <p:cNvPicPr>
            <a:picLocks noChangeAspect="1"/>
          </p:cNvPicPr>
          <p:nvPr/>
        </p:nvPicPr>
        <p:blipFill>
          <a:blip r:embed="rId3"/>
          <a:stretch>
            <a:fillRect/>
          </a:stretch>
        </p:blipFill>
        <p:spPr>
          <a:xfrm>
            <a:off x="3879046" y="1133754"/>
            <a:ext cx="3216148" cy="1981200"/>
          </a:xfrm>
          <a:prstGeom prst="rect">
            <a:avLst/>
          </a:prstGeom>
        </p:spPr>
      </p:pic>
      <p:pic>
        <p:nvPicPr>
          <p:cNvPr id="9" name="Picture 8">
            <a:extLst>
              <a:ext uri="{FF2B5EF4-FFF2-40B4-BE49-F238E27FC236}">
                <a16:creationId xmlns:a16="http://schemas.microsoft.com/office/drawing/2014/main" id="{11B4D12C-17CD-652F-DB30-47EE234542E9}"/>
              </a:ext>
            </a:extLst>
          </p:cNvPr>
          <p:cNvPicPr>
            <a:picLocks noChangeAspect="1"/>
          </p:cNvPicPr>
          <p:nvPr/>
        </p:nvPicPr>
        <p:blipFill>
          <a:blip r:embed="rId4"/>
          <a:stretch>
            <a:fillRect/>
          </a:stretch>
        </p:blipFill>
        <p:spPr>
          <a:xfrm>
            <a:off x="4335037" y="3285326"/>
            <a:ext cx="3615939" cy="2788499"/>
          </a:xfrm>
          <a:prstGeom prst="rect">
            <a:avLst/>
          </a:prstGeom>
        </p:spPr>
      </p:pic>
      <p:pic>
        <p:nvPicPr>
          <p:cNvPr id="13" name="Picture 12">
            <a:extLst>
              <a:ext uri="{FF2B5EF4-FFF2-40B4-BE49-F238E27FC236}">
                <a16:creationId xmlns:a16="http://schemas.microsoft.com/office/drawing/2014/main" id="{935DEF9A-682F-22DC-DB90-C0C69619CEF5}"/>
              </a:ext>
            </a:extLst>
          </p:cNvPr>
          <p:cNvPicPr>
            <a:picLocks noChangeAspect="1"/>
          </p:cNvPicPr>
          <p:nvPr/>
        </p:nvPicPr>
        <p:blipFill>
          <a:blip r:embed="rId5"/>
          <a:stretch>
            <a:fillRect/>
          </a:stretch>
        </p:blipFill>
        <p:spPr>
          <a:xfrm>
            <a:off x="8217735" y="2178423"/>
            <a:ext cx="2530776" cy="3894322"/>
          </a:xfrm>
          <a:prstGeom prst="rect">
            <a:avLst/>
          </a:prstGeom>
        </p:spPr>
      </p:pic>
    </p:spTree>
    <p:extLst>
      <p:ext uri="{BB962C8B-B14F-4D97-AF65-F5344CB8AC3E}">
        <p14:creationId xmlns:p14="http://schemas.microsoft.com/office/powerpoint/2010/main" val="1673065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CAD37-80AA-025C-6573-88D33A465D77}"/>
              </a:ext>
            </a:extLst>
          </p:cNvPr>
          <p:cNvSpPr>
            <a:spLocks noGrp="1"/>
          </p:cNvSpPr>
          <p:nvPr>
            <p:ph type="ctrTitle"/>
          </p:nvPr>
        </p:nvSpPr>
        <p:spPr/>
        <p:txBody>
          <a:bodyPr/>
          <a:lstStyle/>
          <a:p>
            <a:r>
              <a:rPr lang="en-US" dirty="0"/>
              <a:t>The study...</a:t>
            </a:r>
          </a:p>
        </p:txBody>
      </p:sp>
      <p:sp>
        <p:nvSpPr>
          <p:cNvPr id="3" name="Text Placeholder 2">
            <a:extLst>
              <a:ext uri="{FF2B5EF4-FFF2-40B4-BE49-F238E27FC236}">
                <a16:creationId xmlns:a16="http://schemas.microsoft.com/office/drawing/2014/main" id="{FCF4D323-7518-8A93-0735-92764F4DA30C}"/>
              </a:ext>
            </a:extLst>
          </p:cNvPr>
          <p:cNvSpPr>
            <a:spLocks noGrp="1"/>
          </p:cNvSpPr>
          <p:nvPr>
            <p:ph type="body" sz="quarter" idx="10"/>
          </p:nvPr>
        </p:nvSpPr>
        <p:spPr/>
        <p:txBody>
          <a:bodyPr>
            <a:normAutofit/>
          </a:bodyPr>
          <a:lstStyle/>
          <a:p>
            <a:pPr marL="342900" indent="-342900" algn="just">
              <a:lnSpc>
                <a:spcPct val="110000"/>
              </a:lnSpc>
              <a:buFont typeface="Arial" panose="020B0604020202020204" pitchFamily="34" charset="0"/>
              <a:buChar char="•"/>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An analysis of the use of colours durin</a:t>
            </a:r>
            <a:r>
              <a:rPr lang="en-GB" dirty="0">
                <a:latin typeface="Times New Roman" panose="02020603050405020304" pitchFamily="18" charset="0"/>
                <a:ea typeface="Calibri" panose="020F0502020204030204" pitchFamily="34" charset="0"/>
                <a:cs typeface="Times New Roman" panose="02020603050405020304" pitchFamily="18" charset="0"/>
              </a:rPr>
              <a:t>g the recent </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COVID-19 pandemic and within the context of historical health campaigning in the UK. </a:t>
            </a:r>
          </a:p>
          <a:p>
            <a:pPr marL="342900" indent="-342900">
              <a:lnSpc>
                <a:spcPct val="110000"/>
              </a:lnSpc>
              <a:buFont typeface="Arial" panose="020B0604020202020204" pitchFamily="34" charset="0"/>
              <a:buChar char="•"/>
            </a:pPr>
            <a:r>
              <a:rPr lang="en-GB"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Red and yellow vs blue – focus of the analysis </a:t>
            </a:r>
            <a:endPar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0000"/>
              </a:lnSpc>
              <a:buFont typeface="Arial" panose="020B0604020202020204" pitchFamily="34" charset="0"/>
              <a:buChar char="•"/>
            </a:pPr>
            <a:r>
              <a:rPr lang="en-US" dirty="0"/>
              <a:t>Literature review – MH &amp; MGZ</a:t>
            </a:r>
          </a:p>
          <a:p>
            <a:pPr marL="342900" indent="-342900">
              <a:lnSpc>
                <a:spcPct val="110000"/>
              </a:lnSpc>
              <a:buFont typeface="Arial" panose="020B0604020202020204" pitchFamily="34" charset="0"/>
              <a:buChar char="•"/>
            </a:pPr>
            <a:r>
              <a:rPr lang="en-US" dirty="0"/>
              <a:t>Campaign analysis – RT</a:t>
            </a:r>
          </a:p>
          <a:p>
            <a:pPr marL="342900" indent="-342900">
              <a:lnSpc>
                <a:spcPct val="110000"/>
              </a:lnSpc>
              <a:buFont typeface="Arial" panose="020B0604020202020204" pitchFamily="34" charset="0"/>
              <a:buChar char="•"/>
            </a:pPr>
            <a:r>
              <a:rPr lang="en-US" dirty="0"/>
              <a:t>Survey design and analysis – AS </a:t>
            </a:r>
          </a:p>
          <a:p>
            <a:pPr marL="342900" indent="-342900">
              <a:lnSpc>
                <a:spcPct val="110000"/>
              </a:lnSpc>
              <a:buFont typeface="Arial" panose="020B0604020202020204" pitchFamily="34" charset="0"/>
              <a:buChar char="•"/>
            </a:pPr>
            <a:r>
              <a:rPr lang="en-US" dirty="0"/>
              <a:t>History of UK Comms, </a:t>
            </a:r>
            <a:r>
              <a:rPr lang="en-US" dirty="0" err="1"/>
              <a:t>Behavioural</a:t>
            </a:r>
            <a:r>
              <a:rPr lang="en-US" dirty="0"/>
              <a:t> theory &amp; coordination/editing – MT</a:t>
            </a:r>
          </a:p>
          <a:p>
            <a:pPr marL="342900" indent="-342900">
              <a:lnSpc>
                <a:spcPct val="110000"/>
              </a:lnSpc>
              <a:buFont typeface="Arial" panose="020B0604020202020204" pitchFamily="34" charset="0"/>
              <a:buChar char="•"/>
            </a:pPr>
            <a:r>
              <a:rPr lang="en-US" i="1" dirty="0"/>
              <a:t>A large survey of UK adults </a:t>
            </a:r>
          </a:p>
        </p:txBody>
      </p:sp>
    </p:spTree>
    <p:extLst>
      <p:ext uri="{BB962C8B-B14F-4D97-AF65-F5344CB8AC3E}">
        <p14:creationId xmlns:p14="http://schemas.microsoft.com/office/powerpoint/2010/main" val="1892501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4E4D-257D-6C44-AA30-32EC749DDD1F}"/>
              </a:ext>
            </a:extLst>
          </p:cNvPr>
          <p:cNvSpPr>
            <a:spLocks noGrp="1"/>
          </p:cNvSpPr>
          <p:nvPr>
            <p:ph type="ctrTitle"/>
          </p:nvPr>
        </p:nvSpPr>
        <p:spPr/>
        <p:txBody>
          <a:bodyPr/>
          <a:lstStyle/>
          <a:p>
            <a:r>
              <a:rPr lang="en-US" dirty="0"/>
              <a:t>Cultural Differences and </a:t>
            </a:r>
            <a:r>
              <a:rPr lang="en-US" dirty="0" err="1"/>
              <a:t>Colours</a:t>
            </a:r>
            <a:endParaRPr lang="en-US" dirty="0"/>
          </a:p>
        </p:txBody>
      </p:sp>
      <p:sp>
        <p:nvSpPr>
          <p:cNvPr id="3" name="Text Placeholder 2">
            <a:extLst>
              <a:ext uri="{FF2B5EF4-FFF2-40B4-BE49-F238E27FC236}">
                <a16:creationId xmlns:a16="http://schemas.microsoft.com/office/drawing/2014/main" id="{86A82911-6DFB-8F44-A285-2B6BAA31A9D6}"/>
              </a:ext>
            </a:extLst>
          </p:cNvPr>
          <p:cNvSpPr>
            <a:spLocks noGrp="1"/>
          </p:cNvSpPr>
          <p:nvPr>
            <p:ph type="body" sz="quarter" idx="10"/>
          </p:nvPr>
        </p:nvSpPr>
        <p:spPr/>
        <p:txBody>
          <a:bodyPr>
            <a:normAutofit lnSpcReduction="10000"/>
          </a:bodyPr>
          <a:lstStyle/>
          <a:p>
            <a:pPr marL="342900" indent="-342900">
              <a:buFont typeface="Arial" panose="020B0604020202020204" pitchFamily="34" charset="0"/>
              <a:buChar char="•"/>
            </a:pPr>
            <a:r>
              <a:rPr lang="en-GB" sz="1800" dirty="0" err="1">
                <a:effectLst/>
                <a:latin typeface="Times New Roman" panose="02020603050405020304" pitchFamily="18" charset="0"/>
                <a:ea typeface="Calibri" panose="020F0502020204030204" pitchFamily="34" charset="0"/>
              </a:rPr>
              <a:t>Amsteus</a:t>
            </a:r>
            <a:r>
              <a:rPr lang="en-GB" sz="1800" dirty="0">
                <a:effectLst/>
                <a:latin typeface="Times New Roman" panose="02020603050405020304" pitchFamily="18" charset="0"/>
                <a:ea typeface="Calibri" panose="020F0502020204030204" pitchFamily="34" charset="0"/>
              </a:rPr>
              <a:t>, Al-Shaaban, </a:t>
            </a:r>
            <a:r>
              <a:rPr lang="en-GB" sz="1800" dirty="0" err="1">
                <a:effectLst/>
                <a:latin typeface="Times New Roman" panose="02020603050405020304" pitchFamily="18" charset="0"/>
                <a:ea typeface="Calibri" panose="020F0502020204030204" pitchFamily="34" charset="0"/>
              </a:rPr>
              <a:t>Wallin</a:t>
            </a:r>
            <a:r>
              <a:rPr lang="en-GB" sz="1800" dirty="0">
                <a:effectLst/>
                <a:latin typeface="Times New Roman" panose="02020603050405020304" pitchFamily="18" charset="0"/>
                <a:ea typeface="Calibri" panose="020F0502020204030204" pitchFamily="34" charset="0"/>
              </a:rPr>
              <a:t> and </a:t>
            </a:r>
            <a:r>
              <a:rPr lang="en-GB" sz="1800" dirty="0" err="1">
                <a:effectLst/>
                <a:latin typeface="Times New Roman" panose="02020603050405020304" pitchFamily="18" charset="0"/>
                <a:ea typeface="Calibri" panose="020F0502020204030204" pitchFamily="34" charset="0"/>
              </a:rPr>
              <a:t>Sjöqvist</a:t>
            </a:r>
            <a:r>
              <a:rPr lang="en-GB" sz="1800" dirty="0">
                <a:effectLst/>
                <a:latin typeface="Times New Roman" panose="02020603050405020304" pitchFamily="18" charset="0"/>
                <a:ea typeface="Calibri" panose="020F0502020204030204" pitchFamily="34" charset="0"/>
              </a:rPr>
              <a:t> (2015) – perception of colour changes in different contexts</a:t>
            </a:r>
          </a:p>
          <a:p>
            <a:pPr marL="342900" indent="-342900">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WHITE – India (unhappiness) </a:t>
            </a:r>
            <a:r>
              <a:rPr lang="en-GB" sz="1800" dirty="0">
                <a:latin typeface="Times New Roman" panose="02020603050405020304" pitchFamily="18" charset="0"/>
                <a:ea typeface="Calibri" panose="020F0502020204030204" pitchFamily="34" charset="0"/>
              </a:rPr>
              <a:t>vs purity, health and peace in the West / China death and mourning </a:t>
            </a:r>
          </a:p>
          <a:p>
            <a:pPr marL="342900" indent="-342900">
              <a:buFont typeface="Arial" panose="020B0604020202020204" pitchFamily="34" charset="0"/>
              <a:buChar char="•"/>
            </a:pPr>
            <a:r>
              <a:rPr lang="en-GB" sz="1800" b="1" dirty="0">
                <a:solidFill>
                  <a:srgbClr val="FF0000"/>
                </a:solidFill>
                <a:effectLst/>
                <a:latin typeface="Times New Roman" panose="02020603050405020304" pitchFamily="18" charset="0"/>
                <a:ea typeface="Calibri" panose="020F0502020204030204" pitchFamily="34" charset="0"/>
              </a:rPr>
              <a:t>RED</a:t>
            </a:r>
            <a:r>
              <a:rPr lang="en-GB" sz="1800" dirty="0">
                <a:effectLst/>
                <a:latin typeface="Times New Roman" panose="02020603050405020304" pitchFamily="18" charset="0"/>
                <a:ea typeface="Calibri" panose="020F0502020204030204" pitchFamily="34" charset="0"/>
              </a:rPr>
              <a:t> – death &amp; afterlife in Celtic c</a:t>
            </a:r>
            <a:r>
              <a:rPr lang="en-GB" sz="1800" dirty="0">
                <a:latin typeface="Times New Roman" panose="02020603050405020304" pitchFamily="18" charset="0"/>
                <a:ea typeface="Calibri" panose="020F0502020204030204" pitchFamily="34" charset="0"/>
              </a:rPr>
              <a:t>ulture / excitement, danger and love in the West / a good luck, celebration and summoning in China (also wedding invitations, red and black) (Madden et al, 2000)</a:t>
            </a:r>
          </a:p>
          <a:p>
            <a:pPr marL="342900" indent="-342900">
              <a:buFont typeface="Arial" panose="020B0604020202020204" pitchFamily="34" charset="0"/>
              <a:buChar char="•"/>
            </a:pPr>
            <a:r>
              <a:rPr lang="en-GB" sz="1800" b="1" dirty="0">
                <a:solidFill>
                  <a:srgbClr val="FF0000"/>
                </a:solidFill>
                <a:latin typeface="Times New Roman" panose="02020603050405020304" pitchFamily="18" charset="0"/>
                <a:ea typeface="Calibri" panose="020F0502020204030204" pitchFamily="34" charset="0"/>
              </a:rPr>
              <a:t>RED</a:t>
            </a:r>
            <a:r>
              <a:rPr lang="en-GB" sz="1800" dirty="0">
                <a:latin typeface="Times New Roman" panose="02020603050405020304" pitchFamily="18" charset="0"/>
                <a:ea typeface="Calibri" panose="020F0502020204030204" pitchFamily="34" charset="0"/>
              </a:rPr>
              <a:t> also passion and anger (Colour psychology, n.d.)</a:t>
            </a:r>
          </a:p>
          <a:p>
            <a:pPr marL="342900" indent="-342900">
              <a:buFont typeface="Arial" panose="020B0604020202020204" pitchFamily="34" charset="0"/>
              <a:buChar char="•"/>
            </a:pPr>
            <a:r>
              <a:rPr lang="en-GB" sz="1800" b="1" dirty="0">
                <a:solidFill>
                  <a:srgbClr val="FF0000"/>
                </a:solidFill>
                <a:latin typeface="Times New Roman" panose="02020603050405020304" pitchFamily="18" charset="0"/>
                <a:ea typeface="Calibri" panose="020F0502020204030204" pitchFamily="34" charset="0"/>
              </a:rPr>
              <a:t>RED </a:t>
            </a:r>
            <a:r>
              <a:rPr lang="en-GB" sz="1800" dirty="0">
                <a:latin typeface="Times New Roman" panose="02020603050405020304" pitchFamily="18" charset="0"/>
                <a:ea typeface="Calibri" panose="020F0502020204030204" pitchFamily="34" charset="0"/>
              </a:rPr>
              <a:t>as love and happiness in USA, China, Korea and Japan (Jacobs et al, 1991)</a:t>
            </a:r>
          </a:p>
          <a:p>
            <a:pPr marL="342900" indent="-342900">
              <a:buFont typeface="Arial" panose="020B0604020202020204" pitchFamily="34" charset="0"/>
              <a:buChar char="•"/>
            </a:pPr>
            <a:r>
              <a:rPr lang="en-GB" sz="1800" b="1" dirty="0">
                <a:solidFill>
                  <a:srgbClr val="FF0000"/>
                </a:solidFill>
                <a:latin typeface="Times New Roman" panose="02020603050405020304" pitchFamily="18" charset="0"/>
                <a:ea typeface="Calibri" panose="020F0502020204030204" pitchFamily="34" charset="0"/>
              </a:rPr>
              <a:t>RED – </a:t>
            </a:r>
            <a:r>
              <a:rPr lang="en-GB" sz="1800" dirty="0">
                <a:solidFill>
                  <a:srgbClr val="FF0000"/>
                </a:solidFill>
                <a:latin typeface="Times New Roman" panose="02020603050405020304" pitchFamily="18" charset="0"/>
                <a:ea typeface="Calibri" panose="020F0502020204030204" pitchFamily="34" charset="0"/>
              </a:rPr>
              <a:t>symbolises higher social status, wealth, power and victory (UK, China) (Wu et al, 2018)</a:t>
            </a:r>
          </a:p>
          <a:p>
            <a:pPr marL="342900" indent="-342900">
              <a:buFont typeface="Arial" panose="020B0604020202020204" pitchFamily="34" charset="0"/>
              <a:buChar char="•"/>
            </a:pPr>
            <a:r>
              <a:rPr lang="en-GB" sz="1800" b="1" dirty="0">
                <a:solidFill>
                  <a:schemeClr val="accent5"/>
                </a:solidFill>
                <a:latin typeface="Times New Roman" panose="02020603050405020304" pitchFamily="18" charset="0"/>
                <a:ea typeface="Calibri" panose="020F0502020204030204" pitchFamily="34" charset="0"/>
              </a:rPr>
              <a:t>YELLOW</a:t>
            </a:r>
            <a:r>
              <a:rPr lang="en-GB" sz="1800" dirty="0">
                <a:latin typeface="Times New Roman" panose="02020603050405020304" pitchFamily="18" charset="0"/>
                <a:ea typeface="Calibri" panose="020F0502020204030204" pitchFamily="34" charset="0"/>
              </a:rPr>
              <a:t> – purity and happiness in USA, China, Korea and Japan (ibid)</a:t>
            </a:r>
          </a:p>
          <a:p>
            <a:pPr marL="342900" indent="-342900">
              <a:buFont typeface="Arial" panose="020B0604020202020204" pitchFamily="34" charset="0"/>
              <a:buChar char="•"/>
            </a:pPr>
            <a:r>
              <a:rPr lang="en-US" sz="1800" b="1" dirty="0">
                <a:solidFill>
                  <a:srgbClr val="0070C0"/>
                </a:solidFill>
                <a:latin typeface="Times New Roman" panose="02020603050405020304" pitchFamily="18" charset="0"/>
                <a:cs typeface="Times New Roman" panose="02020603050405020304" pitchFamily="18" charset="0"/>
              </a:rPr>
              <a:t>BLUE: </a:t>
            </a:r>
            <a:r>
              <a:rPr lang="en-US" sz="1800" dirty="0">
                <a:latin typeface="Times New Roman" panose="02020603050405020304" pitchFamily="18" charset="0"/>
                <a:cs typeface="Times New Roman" panose="02020603050405020304" pitchFamily="18" charset="0"/>
              </a:rPr>
              <a:t>truthfulness, calmness, reduction in crime when streetlights are blue (Dreher, 2018; Wolchover &amp; </a:t>
            </a:r>
            <a:r>
              <a:rPr lang="en-US" sz="1800" dirty="0" err="1">
                <a:latin typeface="Times New Roman" panose="02020603050405020304" pitchFamily="18" charset="0"/>
                <a:cs typeface="Times New Roman" panose="02020603050405020304" pitchFamily="18" charset="0"/>
              </a:rPr>
              <a:t>Dutfield</a:t>
            </a:r>
            <a:r>
              <a:rPr lang="en-US" sz="1800" dirty="0">
                <a:latin typeface="Times New Roman" panose="02020603050405020304" pitchFamily="18" charset="0"/>
                <a:cs typeface="Times New Roman" panose="02020603050405020304" pitchFamily="18" charset="0"/>
              </a:rPr>
              <a:t>, 2022)</a:t>
            </a:r>
          </a:p>
          <a:p>
            <a:pPr marL="342900" indent="-342900">
              <a:buFont typeface="Arial" panose="020B0604020202020204" pitchFamily="34" charset="0"/>
              <a:buChar char="•"/>
            </a:pPr>
            <a:endParaRPr lang="en-GB" sz="1800" dirty="0">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endParaRPr lang="en-GB" sz="1800" dirty="0">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endParaRPr lang="en-GB"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8932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ACEA0-BDC6-4EAB-99E0-B21A8BAD75E6}"/>
              </a:ext>
            </a:extLst>
          </p:cNvPr>
          <p:cNvSpPr>
            <a:spLocks noGrp="1"/>
          </p:cNvSpPr>
          <p:nvPr>
            <p:ph type="ctrTitle"/>
          </p:nvPr>
        </p:nvSpPr>
        <p:spPr/>
        <p:txBody>
          <a:bodyPr/>
          <a:lstStyle/>
          <a:p>
            <a:r>
              <a:rPr lang="en-US" dirty="0" err="1"/>
              <a:t>Colours</a:t>
            </a:r>
            <a:r>
              <a:rPr lang="en-US" dirty="0"/>
              <a:t> and Meanings</a:t>
            </a:r>
          </a:p>
        </p:txBody>
      </p:sp>
      <p:sp>
        <p:nvSpPr>
          <p:cNvPr id="3" name="Text Placeholder 2">
            <a:extLst>
              <a:ext uri="{FF2B5EF4-FFF2-40B4-BE49-F238E27FC236}">
                <a16:creationId xmlns:a16="http://schemas.microsoft.com/office/drawing/2014/main" id="{9D60172C-085B-E3FA-1F9E-270D360D1586}"/>
              </a:ext>
            </a:extLst>
          </p:cNvPr>
          <p:cNvSpPr>
            <a:spLocks noGrp="1"/>
          </p:cNvSpPr>
          <p:nvPr>
            <p:ph type="body" sz="quarter" idx="10"/>
          </p:nvPr>
        </p:nvSpPr>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Fine et al (1998, pp. 446-447) – a three-layer model of analysis of meanings and symbolism of </a:t>
            </a:r>
            <a:r>
              <a:rPr lang="en-US" dirty="0" err="1">
                <a:latin typeface="Times New Roman" panose="02020603050405020304" pitchFamily="18" charset="0"/>
                <a:cs typeface="Times New Roman" panose="02020603050405020304" pitchFamily="18" charset="0"/>
              </a:rPr>
              <a:t>colours</a:t>
            </a:r>
            <a:r>
              <a:rPr lang="en-US" dirty="0">
                <a:latin typeface="Times New Roman" panose="02020603050405020304" pitchFamily="18" charset="0"/>
                <a:cs typeface="Times New Roman" panose="02020603050405020304" pitchFamily="18" charset="0"/>
              </a:rPr>
              <a:t>:</a:t>
            </a:r>
          </a:p>
          <a:p>
            <a:pPr marL="342900" indent="-342900" algn="just">
              <a:lnSpc>
                <a:spcPct val="150000"/>
              </a:lnSpc>
              <a:spcBef>
                <a:spcPts val="600"/>
              </a:spcBef>
              <a:buFont typeface="+mj-lt"/>
              <a:buAutoNum type="arabicParen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“First-Order Symbolism” - denotes objects of a certain colour, where the colour typifies the object (e.g., red strawberries, blue sky, green grass, yellow lemon).</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indent="-342900" algn="just">
              <a:lnSpc>
                <a:spcPct val="150000"/>
              </a:lnSpc>
              <a:spcBef>
                <a:spcPts val="600"/>
              </a:spcBef>
              <a:buFont typeface="+mj-lt"/>
              <a:buAutoNum type="arabicParen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“Second-Order Symbolism” - means socially produced objects that conventionally “require’ certain colours, which provide them culturally consensual meanings”. It is important to point out that “nothing in the objects themselves requires this colour” (e.g., the red colour of fire trucks) (1998, p. 447).</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indent="-342900" algn="just">
              <a:lnSpc>
                <a:spcPct val="150000"/>
              </a:lnSpc>
              <a:spcBef>
                <a:spcPts val="600"/>
              </a:spcBef>
              <a:buFont typeface="+mj-lt"/>
              <a:buAutoNum type="arabicParen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“Third-Order Symbolism” - means connecting colours with objects, institutions, organizations, corporations, events, emotions, people, etc. who do not actually possess that colour, more precisely it is not a colour based on physical reality but on cultural symbolism rooted in history, culture, tradition, etc.</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75668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83E70-ABD9-70BB-57EB-592A9609A973}"/>
              </a:ext>
            </a:extLst>
          </p:cNvPr>
          <p:cNvSpPr>
            <a:spLocks noGrp="1"/>
          </p:cNvSpPr>
          <p:nvPr>
            <p:ph type="ctrTitle"/>
          </p:nvPr>
        </p:nvSpPr>
        <p:spPr/>
        <p:txBody>
          <a:bodyPr/>
          <a:lstStyle/>
          <a:p>
            <a:r>
              <a:rPr lang="en-US" dirty="0" err="1"/>
              <a:t>Colours</a:t>
            </a:r>
            <a:r>
              <a:rPr lang="en-US" dirty="0"/>
              <a:t> and Meanings</a:t>
            </a:r>
          </a:p>
        </p:txBody>
      </p:sp>
      <p:sp>
        <p:nvSpPr>
          <p:cNvPr id="3" name="Text Placeholder 2">
            <a:extLst>
              <a:ext uri="{FF2B5EF4-FFF2-40B4-BE49-F238E27FC236}">
                <a16:creationId xmlns:a16="http://schemas.microsoft.com/office/drawing/2014/main" id="{76DE3ADA-C4F6-F9F7-055D-603BB1D9A949}"/>
              </a:ext>
            </a:extLst>
          </p:cNvPr>
          <p:cNvSpPr>
            <a:spLocks noGrp="1"/>
          </p:cNvSpPr>
          <p:nvPr>
            <p:ph type="body" sz="quarter" idx="10"/>
          </p:nvPr>
        </p:nvSpPr>
        <p:spPr/>
        <p:txBody>
          <a:bodyPr/>
          <a:lstStyle/>
          <a:p>
            <a:r>
              <a:rPr lang="en-US" dirty="0" err="1">
                <a:latin typeface="Times New Roman" panose="02020603050405020304" pitchFamily="18" charset="0"/>
                <a:cs typeface="Times New Roman" panose="02020603050405020304" pitchFamily="18" charset="0"/>
              </a:rPr>
              <a:t>Colours</a:t>
            </a:r>
            <a:r>
              <a:rPr lang="en-US" dirty="0">
                <a:latin typeface="Times New Roman" panose="02020603050405020304" pitchFamily="18" charset="0"/>
                <a:cs typeface="Times New Roman" panose="02020603050405020304" pitchFamily="18" charset="0"/>
              </a:rPr>
              <a:t> as codes in social and cultural context</a:t>
            </a:r>
          </a:p>
          <a:p>
            <a:r>
              <a:rPr lang="en-US" dirty="0">
                <a:latin typeface="Times New Roman" panose="02020603050405020304" pitchFamily="18" charset="0"/>
                <a:cs typeface="Times New Roman" panose="02020603050405020304" pitchFamily="18" charset="0"/>
              </a:rPr>
              <a:t>Existing research: impact of </a:t>
            </a:r>
            <a:r>
              <a:rPr lang="en-US" dirty="0" err="1">
                <a:latin typeface="Times New Roman" panose="02020603050405020304" pitchFamily="18" charset="0"/>
                <a:cs typeface="Times New Roman" panose="02020603050405020304" pitchFamily="18" charset="0"/>
              </a:rPr>
              <a:t>colours</a:t>
            </a:r>
            <a:r>
              <a:rPr lang="en-US" dirty="0">
                <a:latin typeface="Times New Roman" panose="02020603050405020304" pitchFamily="18" charset="0"/>
                <a:cs typeface="Times New Roman" panose="02020603050405020304" pitchFamily="18" charset="0"/>
              </a:rPr>
              <a:t> in advertising, product packaging, logos, marketing psychology, buying decisions, etc.</a:t>
            </a:r>
          </a:p>
          <a:p>
            <a:r>
              <a:rPr lang="en-US" dirty="0">
                <a:latin typeface="Times New Roman" panose="02020603050405020304" pitchFamily="18" charset="0"/>
                <a:cs typeface="Times New Roman" panose="02020603050405020304" pitchFamily="18" charset="0"/>
              </a:rPr>
              <a:t>Madden et al, 2009: associating </a:t>
            </a:r>
            <a:r>
              <a:rPr lang="en-US" dirty="0" err="1">
                <a:latin typeface="Times New Roman" panose="02020603050405020304" pitchFamily="18" charset="0"/>
                <a:cs typeface="Times New Roman" panose="02020603050405020304" pitchFamily="18" charset="0"/>
              </a:rPr>
              <a:t>colours</a:t>
            </a:r>
            <a:r>
              <a:rPr lang="en-US" dirty="0">
                <a:latin typeface="Times New Roman" panose="02020603050405020304" pitchFamily="18" charset="0"/>
                <a:cs typeface="Times New Roman" panose="02020603050405020304" pitchFamily="18" charset="0"/>
              </a:rPr>
              <a:t> with words:</a:t>
            </a:r>
          </a:p>
          <a:p>
            <a:pPr marL="342900" indent="-342900" algn="just">
              <a:lnSpc>
                <a:spcPct val="150000"/>
              </a:lnSpc>
              <a:spcBef>
                <a:spcPts val="600"/>
              </a:spcBef>
              <a:buFont typeface="+mj-lt"/>
              <a:buAutoNum type="arabicParen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Similarities - the student associated red with love, and blue with high quality.</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indent="-342900" algn="just">
              <a:lnSpc>
                <a:spcPct val="150000"/>
              </a:lnSpc>
              <a:spcBef>
                <a:spcPts val="600"/>
              </a:spcBef>
              <a:buFont typeface="+mj-lt"/>
              <a:buAutoNum type="arabicParen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Differences - students from Japan, China and South Korea associated purple with expensive, and students from the USA with inexpensive (Madden et al, 2000, p. 92).</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291334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2B134-D797-92D5-56EA-F2E29900B7D1}"/>
              </a:ext>
            </a:extLst>
          </p:cNvPr>
          <p:cNvSpPr>
            <a:spLocks noGrp="1"/>
          </p:cNvSpPr>
          <p:nvPr>
            <p:ph type="ctrTitle"/>
          </p:nvPr>
        </p:nvSpPr>
        <p:spPr/>
        <p:txBody>
          <a:bodyPr/>
          <a:lstStyle/>
          <a:p>
            <a:r>
              <a:rPr lang="en-US" dirty="0"/>
              <a:t>UK and </a:t>
            </a:r>
            <a:r>
              <a:rPr lang="en-US" dirty="0" err="1"/>
              <a:t>Colours</a:t>
            </a:r>
            <a:r>
              <a:rPr lang="en-US" dirty="0"/>
              <a:t> in Campaigning</a:t>
            </a:r>
          </a:p>
        </p:txBody>
      </p:sp>
      <p:sp>
        <p:nvSpPr>
          <p:cNvPr id="3" name="Text Placeholder 2">
            <a:extLst>
              <a:ext uri="{FF2B5EF4-FFF2-40B4-BE49-F238E27FC236}">
                <a16:creationId xmlns:a16="http://schemas.microsoft.com/office/drawing/2014/main" id="{8BBEEF5A-4964-35E3-BB76-08D718E455A0}"/>
              </a:ext>
            </a:extLst>
          </p:cNvPr>
          <p:cNvSpPr>
            <a:spLocks noGrp="1"/>
          </p:cNvSpPr>
          <p:nvPr>
            <p:ph type="body" sz="quarter" idx="10"/>
          </p:nvPr>
        </p:nvSpPr>
        <p:spPr>
          <a:xfrm>
            <a:off x="490184" y="2166295"/>
            <a:ext cx="10259082" cy="3876696"/>
          </a:xfrm>
        </p:spPr>
        <p:txBody>
          <a:bodyPr>
            <a:normAutofit fontScale="92500" lnSpcReduction="20000"/>
          </a:bodyPr>
          <a:lstStyle/>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UK – the most popular </a:t>
            </a:r>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 is BLUE (YouGov, 2015)</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History of Comms – bright </a:t>
            </a:r>
            <a:r>
              <a:rPr lang="en-US" dirty="0" err="1">
                <a:latin typeface="Times New Roman" panose="02020603050405020304" pitchFamily="18" charset="0"/>
                <a:cs typeface="Times New Roman" panose="02020603050405020304" pitchFamily="18" charset="0"/>
              </a:rPr>
              <a:t>colours</a:t>
            </a:r>
            <a:r>
              <a:rPr lang="en-US" dirty="0">
                <a:latin typeface="Times New Roman" panose="02020603050405020304" pitchFamily="18" charset="0"/>
                <a:cs typeface="Times New Roman" panose="02020603050405020304" pitchFamily="18" charset="0"/>
              </a:rPr>
              <a:t> – RED and YELLOW</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e.g., the Coughs and Sneezes </a:t>
            </a:r>
            <a:r>
              <a:rPr lang="en-US" dirty="0" err="1">
                <a:latin typeface="Times New Roman" panose="02020603050405020304" pitchFamily="18" charset="0"/>
                <a:cs typeface="Times New Roman" panose="02020603050405020304" pitchFamily="18" charset="0"/>
              </a:rPr>
              <a:t>behavioural</a:t>
            </a:r>
            <a:r>
              <a:rPr lang="en-US" dirty="0">
                <a:latin typeface="Times New Roman" panose="02020603050405020304" pitchFamily="18" charset="0"/>
                <a:cs typeface="Times New Roman" panose="02020603050405020304" pitchFamily="18" charset="0"/>
              </a:rPr>
              <a:t> campaign in the 20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century (Ministry of Information)</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COVID-19 campaign – red and yellow (PHE (Public Health England), NHS, PM (Prime Minister’s) press briefings:</a:t>
            </a:r>
          </a:p>
          <a:p>
            <a:r>
              <a:rPr lang="en-GB"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https://images.nationalarchives.gov.uk/assetbank-nationalarchives/action/viewAsset?id=23382&amp;index=10&amp;total=29&amp;view=viewSearchItem</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en-GB"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https://images.nationalarchives.gov.uk/assetbank-nationalarchives/action/viewAsset?id=23381&amp;index=9&amp;total=29&amp;view=viewSearchItem</a:t>
            </a:r>
            <a:r>
              <a:rPr lang="en-GB"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GB"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https://images.nationalarchives.gov.uk/assetbank-nationalarchives/action/viewAsset?id=23369&amp;index=1&amp;total=29&amp;view=viewSearchItem</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GB"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https://images.nationalarchives.gov.uk/assetbank-nationalarchives/action/viewAsset?id=23383&amp;index=11&amp;total=29&amp;view=viewSearchItem</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2960261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61160-A7D9-EBF0-62A0-6F8948F5BAA4}"/>
              </a:ext>
            </a:extLst>
          </p:cNvPr>
          <p:cNvSpPr>
            <a:spLocks noGrp="1"/>
          </p:cNvSpPr>
          <p:nvPr>
            <p:ph type="ctrTitle"/>
          </p:nvPr>
        </p:nvSpPr>
        <p:spPr/>
        <p:txBody>
          <a:bodyPr/>
          <a:lstStyle/>
          <a:p>
            <a:r>
              <a:rPr lang="en-US" dirty="0"/>
              <a:t>UK and </a:t>
            </a:r>
            <a:r>
              <a:rPr lang="en-US" dirty="0" err="1"/>
              <a:t>Colours</a:t>
            </a:r>
            <a:r>
              <a:rPr lang="en-US" dirty="0"/>
              <a:t> in Campaigning</a:t>
            </a:r>
          </a:p>
        </p:txBody>
      </p:sp>
      <p:sp>
        <p:nvSpPr>
          <p:cNvPr id="3" name="Text Placeholder 2">
            <a:extLst>
              <a:ext uri="{FF2B5EF4-FFF2-40B4-BE49-F238E27FC236}">
                <a16:creationId xmlns:a16="http://schemas.microsoft.com/office/drawing/2014/main" id="{CA029101-20C7-BE8F-050A-7B7BD212F097}"/>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traffic sign (red and yellow) campaign for the COVID-19 </a:t>
            </a:r>
          </a:p>
          <a:p>
            <a:r>
              <a:rPr lang="en-US" dirty="0">
                <a:latin typeface="Times New Roman" panose="02020603050405020304" pitchFamily="18" charset="0"/>
                <a:cs typeface="Times New Roman" panose="02020603050405020304" pitchFamily="18" charset="0"/>
                <a:hlinkClick r:id="rId2"/>
              </a:rPr>
              <a:t>https://nottsccg.nhs.uk/covid-19/covid-19-vaccinations/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3"/>
              </a:rPr>
              <a:t>https://www.theguardian.com/world/2020/apr/27/public-to-submit-questions-for-uk-covid-19-coronavirus-press-conference</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Easing the restrictions: </a:t>
            </a:r>
            <a:r>
              <a:rPr lang="en-US" dirty="0">
                <a:latin typeface="Times New Roman" panose="02020603050405020304" pitchFamily="18" charset="0"/>
                <a:cs typeface="Times New Roman" panose="02020603050405020304" pitchFamily="18" charset="0"/>
                <a:hlinkClick r:id="rId4"/>
              </a:rPr>
              <a:t>https://news.sky.com/story/boris-johnson-plans-televised-press-briefings-as-part-of-government-media-shake-up-12020016</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69379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F5919-03FC-0571-3E62-8B931626D346}"/>
              </a:ext>
            </a:extLst>
          </p:cNvPr>
          <p:cNvSpPr>
            <a:spLocks noGrp="1"/>
          </p:cNvSpPr>
          <p:nvPr>
            <p:ph type="ctrTitle"/>
          </p:nvPr>
        </p:nvSpPr>
        <p:spPr/>
        <p:txBody>
          <a:bodyPr/>
          <a:lstStyle/>
          <a:p>
            <a:r>
              <a:rPr lang="en-US" dirty="0"/>
              <a:t>Method</a:t>
            </a:r>
          </a:p>
        </p:txBody>
      </p:sp>
      <p:sp>
        <p:nvSpPr>
          <p:cNvPr id="3" name="Text Placeholder 2">
            <a:extLst>
              <a:ext uri="{FF2B5EF4-FFF2-40B4-BE49-F238E27FC236}">
                <a16:creationId xmlns:a16="http://schemas.microsoft.com/office/drawing/2014/main" id="{E6439055-6731-5011-ED6C-740AA674309E}"/>
              </a:ext>
            </a:extLst>
          </p:cNvPr>
          <p:cNvSpPr>
            <a:spLocks noGrp="1"/>
          </p:cNvSpPr>
          <p:nvPr>
            <p:ph type="body" sz="quarter" idx="10"/>
          </p:nvPr>
        </p:nvSpPr>
        <p:spPr>
          <a:xfrm>
            <a:off x="490184" y="2166294"/>
            <a:ext cx="10259082" cy="4215455"/>
          </a:xfrm>
        </p:spPr>
        <p:txBody>
          <a:bodyPr>
            <a:normAutofit/>
          </a:bodyPr>
          <a:lstStyle/>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 experimental survey design – views and perceptions of </a:t>
            </a:r>
            <a:r>
              <a:rPr lang="en-US" dirty="0" err="1">
                <a:latin typeface="Times New Roman" panose="02020603050405020304" pitchFamily="18" charset="0"/>
                <a:cs typeface="Times New Roman" panose="02020603050405020304" pitchFamily="18" charset="0"/>
              </a:rPr>
              <a:t>colours</a:t>
            </a:r>
            <a:r>
              <a:rPr lang="en-US" dirty="0">
                <a:latin typeface="Times New Roman" panose="02020603050405020304" pitchFamily="18" charset="0"/>
                <a:cs typeface="Times New Roman" panose="02020603050405020304" pitchFamily="18" charset="0"/>
              </a:rPr>
              <a:t> in receiving messages</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Survey questions – views on vaccination attitude towards COVID-19 vaccines (Healthwatch UK, 2022) </a:t>
            </a:r>
          </a:p>
          <a:p>
            <a:r>
              <a:rPr lang="en-US" dirty="0">
                <a:latin typeface="Times New Roman" panose="02020603050405020304" pitchFamily="18" charset="0"/>
                <a:cs typeface="Times New Roman" panose="02020603050405020304" pitchFamily="18" charset="0"/>
              </a:rPr>
              <a:t>Six hypotheses: </a:t>
            </a:r>
          </a:p>
          <a:p>
            <a:pPr lvl="1"/>
            <a:r>
              <a:rPr lang="en-US" sz="1600" dirty="0">
                <a:effectLst/>
                <a:latin typeface="Times New Roman" panose="02020603050405020304" pitchFamily="18" charset="0"/>
                <a:ea typeface="Times New Roman" panose="02020603050405020304" pitchFamily="18" charset="0"/>
              </a:rPr>
              <a:t>H1a-c: Different </a:t>
            </a:r>
            <a:r>
              <a:rPr lang="en-US" sz="1600" dirty="0" err="1">
                <a:effectLst/>
                <a:latin typeface="Times New Roman" panose="02020603050405020304" pitchFamily="18" charset="0"/>
                <a:ea typeface="Times New Roman" panose="02020603050405020304" pitchFamily="18" charset="0"/>
              </a:rPr>
              <a:t>colour</a:t>
            </a:r>
            <a:r>
              <a:rPr lang="en-US" sz="1600" dirty="0">
                <a:effectLst/>
                <a:latin typeface="Times New Roman" panose="02020603050405020304" pitchFamily="18" charset="0"/>
                <a:ea typeface="Times New Roman" panose="02020603050405020304" pitchFamily="18" charset="0"/>
              </a:rPr>
              <a:t> palettes to a health advert will create different perceptions to</a:t>
            </a:r>
            <a:r>
              <a:rPr lang="en-US" sz="1600" spc="-28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the</a:t>
            </a:r>
            <a:r>
              <a:rPr lang="en-US" sz="1600" spc="-1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said advert.</a:t>
            </a:r>
            <a:endParaRPr lang="en-GB" sz="1600" dirty="0">
              <a:latin typeface="Times New Roman" panose="02020603050405020304" pitchFamily="18" charset="0"/>
              <a:ea typeface="Times New Roman" panose="02020603050405020304" pitchFamily="18" charset="0"/>
            </a:endParaRPr>
          </a:p>
          <a:p>
            <a:pPr lvl="1"/>
            <a:r>
              <a:rPr lang="en-US" sz="1600" dirty="0">
                <a:effectLst/>
                <a:latin typeface="Times New Roman" panose="02020603050405020304" pitchFamily="18" charset="0"/>
                <a:ea typeface="Times New Roman" panose="02020603050405020304" pitchFamily="18" charset="0"/>
              </a:rPr>
              <a:t>H2: The </a:t>
            </a:r>
            <a:r>
              <a:rPr lang="en-US" sz="1600" dirty="0" err="1">
                <a:effectLst/>
                <a:latin typeface="Times New Roman" panose="02020603050405020304" pitchFamily="18" charset="0"/>
                <a:ea typeface="Times New Roman" panose="02020603050405020304" pitchFamily="18" charset="0"/>
              </a:rPr>
              <a:t>behaviour</a:t>
            </a:r>
            <a:r>
              <a:rPr lang="en-US" sz="1600" dirty="0">
                <a:effectLst/>
                <a:latin typeface="Times New Roman" panose="02020603050405020304" pitchFamily="18" charset="0"/>
                <a:ea typeface="Times New Roman" panose="02020603050405020304" pitchFamily="18" charset="0"/>
              </a:rPr>
              <a:t> information relayed in a health advert will have a positive impact</a:t>
            </a:r>
            <a:r>
              <a:rPr lang="en-US" sz="1600" spc="-28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on</a:t>
            </a:r>
            <a:r>
              <a:rPr lang="en-US" sz="1600" spc="-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the</a:t>
            </a:r>
            <a:r>
              <a:rPr lang="en-US" sz="1600" spc="-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attitude</a:t>
            </a:r>
            <a:r>
              <a:rPr lang="en-US" sz="1600" spc="-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to the health advert.</a:t>
            </a:r>
          </a:p>
          <a:p>
            <a:pPr lvl="1"/>
            <a:r>
              <a:rPr lang="en-US" sz="1600" dirty="0">
                <a:effectLst/>
                <a:latin typeface="Times New Roman" panose="02020603050405020304" pitchFamily="18" charset="0"/>
                <a:ea typeface="Times New Roman" panose="02020603050405020304" pitchFamily="18" charset="0"/>
              </a:rPr>
              <a:t>H3: The social influence associated with a health advert will have a positive impact on</a:t>
            </a:r>
            <a:r>
              <a:rPr lang="en-US" sz="1600" spc="-28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the</a:t>
            </a:r>
            <a:r>
              <a:rPr lang="en-US" sz="1600" spc="-1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attitude</a:t>
            </a:r>
            <a:r>
              <a:rPr lang="en-US" sz="1600" spc="-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to the health advert.</a:t>
            </a:r>
            <a:endParaRPr lang="en-GB" sz="1600" dirty="0">
              <a:latin typeface="Times New Roman" panose="02020603050405020304" pitchFamily="18" charset="0"/>
              <a:ea typeface="Times New Roman" panose="02020603050405020304" pitchFamily="18" charset="0"/>
            </a:endParaRPr>
          </a:p>
          <a:p>
            <a:pPr lvl="1"/>
            <a:r>
              <a:rPr lang="en-US" sz="1600" dirty="0">
                <a:effectLst/>
                <a:latin typeface="Times New Roman" panose="02020603050405020304" pitchFamily="18" charset="0"/>
                <a:ea typeface="Times New Roman" panose="02020603050405020304" pitchFamily="18" charset="0"/>
              </a:rPr>
              <a:t>H4: The hedonic aspect of a health advert will have a positive impact on the attitude to</a:t>
            </a:r>
            <a:r>
              <a:rPr lang="en-US" sz="1600" spc="-28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the</a:t>
            </a:r>
            <a:r>
              <a:rPr lang="en-US" sz="1600" spc="-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health advert.</a:t>
            </a:r>
          </a:p>
          <a:p>
            <a:pPr lvl="1"/>
            <a:r>
              <a:rPr lang="en-US" sz="1600" dirty="0">
                <a:effectLst/>
                <a:latin typeface="Times New Roman" panose="02020603050405020304" pitchFamily="18" charset="0"/>
                <a:ea typeface="Times New Roman" panose="02020603050405020304" pitchFamily="18" charset="0"/>
              </a:rPr>
              <a:t>H5: The economic impact associated with a health advert will have a positive impact</a:t>
            </a:r>
            <a:r>
              <a:rPr lang="en-US" sz="1600" spc="-28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on</a:t>
            </a:r>
            <a:r>
              <a:rPr lang="en-US" sz="1600" spc="-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the</a:t>
            </a:r>
            <a:r>
              <a:rPr lang="en-US" sz="1600" spc="-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attitude</a:t>
            </a:r>
            <a:r>
              <a:rPr lang="en-US" sz="1600" spc="-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to the health advert.</a:t>
            </a:r>
          </a:p>
          <a:p>
            <a:pPr lvl="1"/>
            <a:r>
              <a:rPr lang="en-US" sz="1600" dirty="0">
                <a:effectLst/>
                <a:latin typeface="Times New Roman" panose="02020603050405020304" pitchFamily="18" charset="0"/>
                <a:ea typeface="Times New Roman" panose="02020603050405020304" pitchFamily="18" charset="0"/>
              </a:rPr>
              <a:t>H6: The health advert’s falsity will have a negative impact on the attitude to the health </a:t>
            </a:r>
            <a:r>
              <a:rPr lang="en-US" sz="1600" spc="-28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advert.</a:t>
            </a:r>
            <a:endParaRPr lang="en-GB" sz="16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083105176"/>
      </p:ext>
    </p:extLst>
  </p:cSld>
  <p:clrMapOvr>
    <a:masterClrMapping/>
  </p:clrMapOvr>
</p:sld>
</file>

<file path=ppt/theme/theme1.xml><?xml version="1.0" encoding="utf-8"?>
<a:theme xmlns:a="http://schemas.openxmlformats.org/drawingml/2006/main" name="1_Office Theme">
  <a:themeElements>
    <a:clrScheme name="LBU 2018">
      <a:dk1>
        <a:srgbClr val="000000"/>
      </a:dk1>
      <a:lt1>
        <a:srgbClr val="FFFFFF"/>
      </a:lt1>
      <a:dk2>
        <a:srgbClr val="666666"/>
      </a:dk2>
      <a:lt2>
        <a:srgbClr val="CCCCCC"/>
      </a:lt2>
      <a:accent1>
        <a:srgbClr val="753BBD"/>
      </a:accent1>
      <a:accent2>
        <a:srgbClr val="9161CA"/>
      </a:accent2>
      <a:accent3>
        <a:srgbClr val="AC89D7"/>
      </a:accent3>
      <a:accent4>
        <a:srgbClr val="C8B1E5"/>
      </a:accent4>
      <a:accent5>
        <a:srgbClr val="FCE300"/>
      </a:accent5>
      <a:accent6>
        <a:srgbClr val="05C3DE"/>
      </a:accent6>
      <a:hlink>
        <a:srgbClr val="FF585D"/>
      </a:hlink>
      <a:folHlink>
        <a:srgbClr val="00C3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LBU 2018">
      <a:dk1>
        <a:srgbClr val="000000"/>
      </a:dk1>
      <a:lt1>
        <a:srgbClr val="FFFFFF"/>
      </a:lt1>
      <a:dk2>
        <a:srgbClr val="666666"/>
      </a:dk2>
      <a:lt2>
        <a:srgbClr val="CCCCCC"/>
      </a:lt2>
      <a:accent1>
        <a:srgbClr val="753BBD"/>
      </a:accent1>
      <a:accent2>
        <a:srgbClr val="9161CA"/>
      </a:accent2>
      <a:accent3>
        <a:srgbClr val="AC89D7"/>
      </a:accent3>
      <a:accent4>
        <a:srgbClr val="C8B1E5"/>
      </a:accent4>
      <a:accent5>
        <a:srgbClr val="FCE300"/>
      </a:accent5>
      <a:accent6>
        <a:srgbClr val="05C3DE"/>
      </a:accent6>
      <a:hlink>
        <a:srgbClr val="FF585D"/>
      </a:hlink>
      <a:folHlink>
        <a:srgbClr val="00C3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1584</TotalTime>
  <Words>2299</Words>
  <Application>Microsoft Macintosh PowerPoint</Application>
  <PresentationFormat>Widescreen</PresentationFormat>
  <Paragraphs>107</Paragraphs>
  <Slides>19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Times New Roman</vt:lpstr>
      <vt:lpstr>Verdana</vt:lpstr>
      <vt:lpstr>1_Office Theme</vt:lpstr>
      <vt:lpstr>2_Office Theme</vt:lpstr>
      <vt:lpstr>Attitudes and Behavioural Intentions in COVID-19 Campaigning in the UK: The Influence and Perceptions of the Colour Blue </vt:lpstr>
      <vt:lpstr>Aim &amp; Purpose</vt:lpstr>
      <vt:lpstr>The study...</vt:lpstr>
      <vt:lpstr>Cultural Differences and Colours</vt:lpstr>
      <vt:lpstr>Colours and Meanings</vt:lpstr>
      <vt:lpstr>Colours and Meanings</vt:lpstr>
      <vt:lpstr>UK and Colours in Campaigning</vt:lpstr>
      <vt:lpstr>UK and Colours in Campaigning</vt:lpstr>
      <vt:lpstr>Method</vt:lpstr>
      <vt:lpstr>Method</vt:lpstr>
      <vt:lpstr>Method</vt:lpstr>
      <vt:lpstr>Method</vt:lpstr>
      <vt:lpstr>Findings</vt:lpstr>
      <vt:lpstr>Findings</vt:lpstr>
      <vt:lpstr>Findings</vt:lpstr>
      <vt:lpstr>First conclusions</vt:lpstr>
      <vt:lpstr>References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Martina Topic</cp:lastModifiedBy>
  <cp:revision>39</cp:revision>
  <dcterms:created xsi:type="dcterms:W3CDTF">2018-08-09T13:59:43Z</dcterms:created>
  <dcterms:modified xsi:type="dcterms:W3CDTF">2022-09-20T19:02:10Z</dcterms:modified>
</cp:coreProperties>
</file>