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Lst>
  <p:notesMasterIdLst>
    <p:notesMasterId r:id="rId25"/>
  </p:notesMasterIdLst>
  <p:sldIdLst>
    <p:sldId id="267" r:id="rId3"/>
    <p:sldId id="256" r:id="rId4"/>
    <p:sldId id="270" r:id="rId5"/>
    <p:sldId id="274" r:id="rId6"/>
    <p:sldId id="272" r:id="rId7"/>
    <p:sldId id="273" r:id="rId8"/>
    <p:sldId id="275" r:id="rId9"/>
    <p:sldId id="268" r:id="rId10"/>
    <p:sldId id="261" r:id="rId11"/>
    <p:sldId id="276" r:id="rId12"/>
    <p:sldId id="277" r:id="rId13"/>
    <p:sldId id="278" r:id="rId14"/>
    <p:sldId id="279" r:id="rId15"/>
    <p:sldId id="259" r:id="rId16"/>
    <p:sldId id="283" r:id="rId17"/>
    <p:sldId id="284" r:id="rId18"/>
    <p:sldId id="258" r:id="rId19"/>
    <p:sldId id="282" r:id="rId20"/>
    <p:sldId id="280" r:id="rId21"/>
    <p:sldId id="262" r:id="rId22"/>
    <p:sldId id="285" r:id="rId23"/>
    <p:sldId id="26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8D69FF"/>
    <a:srgbClr val="6633FF"/>
    <a:srgbClr val="FFD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3B816F-C6DC-4226-BB21-144E8E5A0659}" v="4" dt="2023-09-21T15:08:08.890"/>
    <p1510:client id="{91166E3F-FDB9-4644-A218-CB56802C3E30}" v="9" dt="2023-09-21T15:49:46.20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84"/>
    <p:restoredTop sz="94719"/>
  </p:normalViewPr>
  <p:slideViewPr>
    <p:cSldViewPr snapToGrid="0">
      <p:cViewPr varScale="1">
        <p:scale>
          <a:sx n="81" d="100"/>
          <a:sy n="81" d="100"/>
        </p:scale>
        <p:origin x="102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556CD-46FF-4E3B-A41C-37AC4226AE74}" type="datetimeFigureOut">
              <a:rPr lang="nl-NL" smtClean="0"/>
              <a:t>22-9-2023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D3C12C-F1AE-4329-9D62-2F6827012124}" type="slidenum">
              <a:rPr lang="nl-NL" smtClean="0"/>
              <a:t>‹#›</a:t>
            </a:fld>
            <a:endParaRPr lang="nl-NL"/>
          </a:p>
        </p:txBody>
      </p:sp>
    </p:spTree>
    <p:extLst>
      <p:ext uri="{BB962C8B-B14F-4D97-AF65-F5344CB8AC3E}">
        <p14:creationId xmlns:p14="http://schemas.microsoft.com/office/powerpoint/2010/main" val="2627453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04E68-B14E-9AAB-27A9-D09F4DF5A8E3}"/>
              </a:ext>
            </a:extLst>
          </p:cNvPr>
          <p:cNvSpPr>
            <a:spLocks noGrp="1"/>
          </p:cNvSpPr>
          <p:nvPr>
            <p:ph type="ctrTitle"/>
          </p:nvPr>
        </p:nvSpPr>
        <p:spPr>
          <a:xfrm>
            <a:off x="554736" y="2734055"/>
            <a:ext cx="10871218" cy="891177"/>
          </a:xfrm>
        </p:spPr>
        <p:txBody>
          <a:bodyPr anchor="t"/>
          <a:lstStyle>
            <a:lvl1pPr algn="l">
              <a:defRPr sz="6000">
                <a:solidFill>
                  <a:srgbClr val="6633FF"/>
                </a:solidFill>
              </a:defRPr>
            </a:lvl1pPr>
          </a:lstStyle>
          <a:p>
            <a:r>
              <a:rPr lang="en-GB" dirty="0"/>
              <a:t>Click to edit Master title style</a:t>
            </a:r>
          </a:p>
        </p:txBody>
      </p:sp>
      <p:sp>
        <p:nvSpPr>
          <p:cNvPr id="3" name="Subtitle 2">
            <a:extLst>
              <a:ext uri="{FF2B5EF4-FFF2-40B4-BE49-F238E27FC236}">
                <a16:creationId xmlns:a16="http://schemas.microsoft.com/office/drawing/2014/main" id="{12344FA7-4929-F433-A7DE-13441F1CF802}"/>
              </a:ext>
            </a:extLst>
          </p:cNvPr>
          <p:cNvSpPr>
            <a:spLocks noGrp="1"/>
          </p:cNvSpPr>
          <p:nvPr>
            <p:ph type="subTitle" idx="1"/>
          </p:nvPr>
        </p:nvSpPr>
        <p:spPr>
          <a:xfrm>
            <a:off x="554736" y="3769460"/>
            <a:ext cx="9144000" cy="59436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79575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300A-C8CF-570F-73FB-A92E37163464}"/>
              </a:ext>
            </a:extLst>
          </p:cNvPr>
          <p:cNvSpPr>
            <a:spLocks noGrp="1"/>
          </p:cNvSpPr>
          <p:nvPr>
            <p:ph type="title"/>
          </p:nvPr>
        </p:nvSpPr>
        <p:spPr>
          <a:xfrm>
            <a:off x="237744" y="173101"/>
            <a:ext cx="10814304" cy="869315"/>
          </a:xfrm>
        </p:spPr>
        <p:txBody>
          <a:bodyPr/>
          <a:lstStyle>
            <a:lvl1pPr>
              <a:defRPr>
                <a:solidFill>
                  <a:srgbClr val="6633FF"/>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794C61BE-58DE-0132-1CED-1DA7972301FF}"/>
              </a:ext>
            </a:extLst>
          </p:cNvPr>
          <p:cNvSpPr>
            <a:spLocks noGrp="1"/>
          </p:cNvSpPr>
          <p:nvPr>
            <p:ph idx="1"/>
          </p:nvPr>
        </p:nvSpPr>
        <p:spPr>
          <a:xfrm>
            <a:off x="246888" y="1161289"/>
            <a:ext cx="7476744" cy="19293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6630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300A-C8CF-570F-73FB-A92E37163464}"/>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794C61BE-58DE-0132-1CED-1DA7972301FF}"/>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51481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300A-C8CF-570F-73FB-A92E37163464}"/>
              </a:ext>
            </a:extLst>
          </p:cNvPr>
          <p:cNvSpPr>
            <a:spLocks noGrp="1"/>
          </p:cNvSpPr>
          <p:nvPr>
            <p:ph type="title"/>
          </p:nvPr>
        </p:nvSpPr>
        <p:spPr/>
        <p:txBody>
          <a:bodyPr/>
          <a:lstStyle>
            <a:lvl1pPr>
              <a:defRPr>
                <a:solidFill>
                  <a:srgbClr val="6633FF"/>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794C61BE-58DE-0132-1CED-1DA7972301FF}"/>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87859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300A-C8CF-570F-73FB-A92E37163464}"/>
              </a:ext>
            </a:extLst>
          </p:cNvPr>
          <p:cNvSpPr>
            <a:spLocks noGrp="1"/>
          </p:cNvSpPr>
          <p:nvPr>
            <p:ph type="title"/>
          </p:nvPr>
        </p:nvSpPr>
        <p:spPr/>
        <p:txBody>
          <a:bodyPr/>
          <a:lstStyle>
            <a:lvl1pPr>
              <a:defRPr>
                <a:solidFill>
                  <a:srgbClr val="6633FF"/>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794C61BE-58DE-0132-1CED-1DA7972301FF}"/>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9508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439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ld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845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27BC-9D5B-59BA-2F63-57DCBB96A620}"/>
              </a:ext>
            </a:extLst>
          </p:cNvPr>
          <p:cNvSpPr>
            <a:spLocks noGrp="1"/>
          </p:cNvSpPr>
          <p:nvPr>
            <p:ph type="title" hasCustomPrompt="1"/>
          </p:nvPr>
        </p:nvSpPr>
        <p:spPr>
          <a:xfrm>
            <a:off x="4005606" y="2646574"/>
            <a:ext cx="5506039" cy="782426"/>
          </a:xfrm>
          <a:prstGeom prst="rect">
            <a:avLst/>
          </a:prstGeom>
        </p:spPr>
        <p:txBody>
          <a:bodyPr anchor="ctr"/>
          <a:lstStyle>
            <a:lvl1pPr algn="r">
              <a:defRPr b="1">
                <a:solidFill>
                  <a:srgbClr val="F4013E"/>
                </a:solidFill>
                <a:latin typeface="Arial" panose="020B0604020202020204" pitchFamily="34" charset="0"/>
                <a:cs typeface="Arial" panose="020B0604020202020204" pitchFamily="34" charset="0"/>
              </a:defRPr>
            </a:lvl1pPr>
          </a:lstStyle>
          <a:p>
            <a:r>
              <a:rPr lang="en-GB" dirty="0"/>
              <a:t>Title</a:t>
            </a:r>
          </a:p>
        </p:txBody>
      </p:sp>
      <p:sp>
        <p:nvSpPr>
          <p:cNvPr id="3" name="Content Placeholder 2">
            <a:extLst>
              <a:ext uri="{FF2B5EF4-FFF2-40B4-BE49-F238E27FC236}">
                <a16:creationId xmlns:a16="http://schemas.microsoft.com/office/drawing/2014/main" id="{5613ED04-2FD9-F15C-A3A5-E7050921EA03}"/>
              </a:ext>
            </a:extLst>
          </p:cNvPr>
          <p:cNvSpPr>
            <a:spLocks noGrp="1"/>
          </p:cNvSpPr>
          <p:nvPr>
            <p:ph idx="1" hasCustomPrompt="1"/>
          </p:nvPr>
        </p:nvSpPr>
        <p:spPr>
          <a:xfrm>
            <a:off x="4005606" y="3450210"/>
            <a:ext cx="5506039" cy="782426"/>
          </a:xfrm>
          <a:prstGeom prst="rect">
            <a:avLst/>
          </a:prstGeom>
        </p:spPr>
        <p:txBody>
          <a:bodyPr/>
          <a:lstStyle>
            <a:lvl1pPr marL="0" indent="0" algn="r">
              <a:buNone/>
              <a:defRPr>
                <a:latin typeface="Arial" panose="020B0604020202020204" pitchFamily="34" charset="0"/>
                <a:cs typeface="Arial" panose="020B0604020202020204" pitchFamily="34" charset="0"/>
              </a:defRPr>
            </a:lvl1pPr>
          </a:lstStyle>
          <a:p>
            <a:pPr lvl="0"/>
            <a:r>
              <a:rPr lang="en-GB" dirty="0"/>
              <a:t>Subtitle</a:t>
            </a:r>
          </a:p>
        </p:txBody>
      </p:sp>
    </p:spTree>
    <p:extLst>
      <p:ext uri="{BB962C8B-B14F-4D97-AF65-F5344CB8AC3E}">
        <p14:creationId xmlns:p14="http://schemas.microsoft.com/office/powerpoint/2010/main" val="3801407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5802-EBFD-4F99-92C8-8BB874DCA3F1}"/>
              </a:ext>
            </a:extLst>
          </p:cNvPr>
          <p:cNvSpPr>
            <a:spLocks noGrp="1"/>
          </p:cNvSpPr>
          <p:nvPr>
            <p:ph type="title" hasCustomPrompt="1"/>
          </p:nvPr>
        </p:nvSpPr>
        <p:spPr>
          <a:xfrm>
            <a:off x="838200" y="2557020"/>
            <a:ext cx="5506039" cy="782426"/>
          </a:xfrm>
          <a:prstGeom prst="rect">
            <a:avLst/>
          </a:prstGeom>
        </p:spPr>
        <p:txBody>
          <a:bodyPr anchor="ctr"/>
          <a:lstStyle>
            <a:lvl1pPr>
              <a:defRPr b="1">
                <a:solidFill>
                  <a:srgbClr val="F4013E"/>
                </a:solidFill>
                <a:latin typeface="Arial" panose="020B0604020202020204" pitchFamily="34" charset="0"/>
                <a:cs typeface="Arial" panose="020B0604020202020204" pitchFamily="34" charset="0"/>
              </a:defRPr>
            </a:lvl1pPr>
          </a:lstStyle>
          <a:p>
            <a:r>
              <a:rPr lang="en-GB" dirty="0"/>
              <a:t>Title</a:t>
            </a:r>
          </a:p>
        </p:txBody>
      </p:sp>
      <p:sp>
        <p:nvSpPr>
          <p:cNvPr id="3" name="Content Placeholder 2">
            <a:extLst>
              <a:ext uri="{FF2B5EF4-FFF2-40B4-BE49-F238E27FC236}">
                <a16:creationId xmlns:a16="http://schemas.microsoft.com/office/drawing/2014/main" id="{3A02F8CB-25BE-C5C5-4182-D558DE275B2E}"/>
              </a:ext>
            </a:extLst>
          </p:cNvPr>
          <p:cNvSpPr>
            <a:spLocks noGrp="1"/>
          </p:cNvSpPr>
          <p:nvPr>
            <p:ph idx="1" hasCustomPrompt="1"/>
          </p:nvPr>
        </p:nvSpPr>
        <p:spPr>
          <a:xfrm>
            <a:off x="838200" y="3360656"/>
            <a:ext cx="5506039" cy="782426"/>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pPr lvl="0"/>
            <a:r>
              <a:rPr lang="en-GB" dirty="0"/>
              <a:t>Subtitle</a:t>
            </a:r>
          </a:p>
        </p:txBody>
      </p:sp>
    </p:spTree>
    <p:extLst>
      <p:ext uri="{BB962C8B-B14F-4D97-AF65-F5344CB8AC3E}">
        <p14:creationId xmlns:p14="http://schemas.microsoft.com/office/powerpoint/2010/main" val="227188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eneral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7A180-486A-4CFF-9A0B-B0EC24AF2502}"/>
              </a:ext>
            </a:extLst>
          </p:cNvPr>
          <p:cNvSpPr>
            <a:spLocks noGrp="1"/>
          </p:cNvSpPr>
          <p:nvPr>
            <p:ph type="title" hasCustomPrompt="1"/>
          </p:nvPr>
        </p:nvSpPr>
        <p:spPr>
          <a:xfrm>
            <a:off x="838200" y="829559"/>
            <a:ext cx="10515600" cy="744717"/>
          </a:xfrm>
          <a:prstGeom prst="rect">
            <a:avLst/>
          </a:prstGeom>
        </p:spPr>
        <p:txBody>
          <a:bodyPr/>
          <a:lstStyle>
            <a:lvl1pPr>
              <a:defRPr b="1">
                <a:solidFill>
                  <a:srgbClr val="F4013E"/>
                </a:solidFill>
                <a:latin typeface="Arial" panose="020B0604020202020204" pitchFamily="34" charset="0"/>
                <a:cs typeface="Arial" panose="020B0604020202020204" pitchFamily="34" charset="0"/>
              </a:defRPr>
            </a:lvl1pPr>
          </a:lstStyle>
          <a:p>
            <a:r>
              <a:rPr lang="en-GB" dirty="0"/>
              <a:t>Heading</a:t>
            </a:r>
          </a:p>
        </p:txBody>
      </p:sp>
      <p:sp>
        <p:nvSpPr>
          <p:cNvPr id="3" name="Content Placeholder 2">
            <a:extLst>
              <a:ext uri="{FF2B5EF4-FFF2-40B4-BE49-F238E27FC236}">
                <a16:creationId xmlns:a16="http://schemas.microsoft.com/office/drawing/2014/main" id="{B88EBDDC-9F7F-16F0-B7E6-4195EF537D63}"/>
              </a:ext>
            </a:extLst>
          </p:cNvPr>
          <p:cNvSpPr>
            <a:spLocks noGrp="1"/>
          </p:cNvSpPr>
          <p:nvPr>
            <p:ph sz="half" idx="1"/>
          </p:nvPr>
        </p:nvSpPr>
        <p:spPr>
          <a:xfrm>
            <a:off x="838200" y="1825625"/>
            <a:ext cx="10257148"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82677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7A180-486A-4CFF-9A0B-B0EC24AF2502}"/>
              </a:ext>
            </a:extLst>
          </p:cNvPr>
          <p:cNvSpPr>
            <a:spLocks noGrp="1"/>
          </p:cNvSpPr>
          <p:nvPr>
            <p:ph type="title" hasCustomPrompt="1"/>
          </p:nvPr>
        </p:nvSpPr>
        <p:spPr>
          <a:xfrm>
            <a:off x="3874416" y="197963"/>
            <a:ext cx="7498237" cy="744717"/>
          </a:xfrm>
          <a:prstGeom prst="rect">
            <a:avLst/>
          </a:prstGeom>
        </p:spPr>
        <p:txBody>
          <a:bodyPr/>
          <a:lstStyle>
            <a:lvl1pPr>
              <a:defRPr b="1">
                <a:solidFill>
                  <a:srgbClr val="F4013E"/>
                </a:solidFill>
                <a:latin typeface="Arial" panose="020B0604020202020204" pitchFamily="34" charset="0"/>
                <a:cs typeface="Arial" panose="020B0604020202020204" pitchFamily="34" charset="0"/>
              </a:defRPr>
            </a:lvl1pPr>
          </a:lstStyle>
          <a:p>
            <a:r>
              <a:rPr lang="en-GB" dirty="0"/>
              <a:t>Heading</a:t>
            </a:r>
          </a:p>
        </p:txBody>
      </p:sp>
      <p:sp>
        <p:nvSpPr>
          <p:cNvPr id="3" name="Content Placeholder 2">
            <a:extLst>
              <a:ext uri="{FF2B5EF4-FFF2-40B4-BE49-F238E27FC236}">
                <a16:creationId xmlns:a16="http://schemas.microsoft.com/office/drawing/2014/main" id="{B88EBDDC-9F7F-16F0-B7E6-4195EF537D63}"/>
              </a:ext>
            </a:extLst>
          </p:cNvPr>
          <p:cNvSpPr>
            <a:spLocks noGrp="1"/>
          </p:cNvSpPr>
          <p:nvPr>
            <p:ph sz="half" idx="1"/>
          </p:nvPr>
        </p:nvSpPr>
        <p:spPr>
          <a:xfrm>
            <a:off x="3874416" y="1159497"/>
            <a:ext cx="7220932" cy="401581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70709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300A-C8CF-570F-73FB-A92E3716346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94C61BE-58DE-0132-1CED-1DA7972301F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31819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7A180-486A-4CFF-9A0B-B0EC24AF2502}"/>
              </a:ext>
            </a:extLst>
          </p:cNvPr>
          <p:cNvSpPr>
            <a:spLocks noGrp="1"/>
          </p:cNvSpPr>
          <p:nvPr>
            <p:ph type="title" hasCustomPrompt="1"/>
          </p:nvPr>
        </p:nvSpPr>
        <p:spPr>
          <a:xfrm>
            <a:off x="3874416" y="197963"/>
            <a:ext cx="7498237" cy="744717"/>
          </a:xfrm>
          <a:prstGeom prst="rect">
            <a:avLst/>
          </a:prstGeom>
        </p:spPr>
        <p:txBody>
          <a:bodyPr/>
          <a:lstStyle>
            <a:lvl1pPr>
              <a:defRPr b="1">
                <a:solidFill>
                  <a:srgbClr val="F4013E"/>
                </a:solidFill>
                <a:latin typeface="Arial" panose="020B0604020202020204" pitchFamily="34" charset="0"/>
                <a:cs typeface="Arial" panose="020B0604020202020204" pitchFamily="34" charset="0"/>
              </a:defRPr>
            </a:lvl1pPr>
          </a:lstStyle>
          <a:p>
            <a:r>
              <a:rPr lang="en-GB" dirty="0"/>
              <a:t>Heading</a:t>
            </a:r>
          </a:p>
        </p:txBody>
      </p:sp>
      <p:sp>
        <p:nvSpPr>
          <p:cNvPr id="3" name="Content Placeholder 2">
            <a:extLst>
              <a:ext uri="{FF2B5EF4-FFF2-40B4-BE49-F238E27FC236}">
                <a16:creationId xmlns:a16="http://schemas.microsoft.com/office/drawing/2014/main" id="{B88EBDDC-9F7F-16F0-B7E6-4195EF537D63}"/>
              </a:ext>
            </a:extLst>
          </p:cNvPr>
          <p:cNvSpPr>
            <a:spLocks noGrp="1"/>
          </p:cNvSpPr>
          <p:nvPr>
            <p:ph sz="half" idx="1"/>
          </p:nvPr>
        </p:nvSpPr>
        <p:spPr>
          <a:xfrm>
            <a:off x="3874416" y="1159497"/>
            <a:ext cx="7220932" cy="401581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93618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 Slid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7A180-486A-4CFF-9A0B-B0EC24AF2502}"/>
              </a:ext>
            </a:extLst>
          </p:cNvPr>
          <p:cNvSpPr>
            <a:spLocks noGrp="1"/>
          </p:cNvSpPr>
          <p:nvPr>
            <p:ph type="title" hasCustomPrompt="1"/>
          </p:nvPr>
        </p:nvSpPr>
        <p:spPr>
          <a:xfrm>
            <a:off x="3874416" y="197963"/>
            <a:ext cx="7498237" cy="744717"/>
          </a:xfrm>
          <a:prstGeom prst="rect">
            <a:avLst/>
          </a:prstGeom>
        </p:spPr>
        <p:txBody>
          <a:bodyPr/>
          <a:lstStyle>
            <a:lvl1pPr>
              <a:defRPr b="1">
                <a:solidFill>
                  <a:srgbClr val="FFFF00"/>
                </a:solidFill>
                <a:latin typeface="Arial" panose="020B0604020202020204" pitchFamily="34" charset="0"/>
                <a:cs typeface="Arial" panose="020B0604020202020204" pitchFamily="34" charset="0"/>
              </a:defRPr>
            </a:lvl1pPr>
          </a:lstStyle>
          <a:p>
            <a:r>
              <a:rPr lang="en-GB" dirty="0"/>
              <a:t>Heading</a:t>
            </a:r>
          </a:p>
        </p:txBody>
      </p:sp>
      <p:sp>
        <p:nvSpPr>
          <p:cNvPr id="3" name="Content Placeholder 2">
            <a:extLst>
              <a:ext uri="{FF2B5EF4-FFF2-40B4-BE49-F238E27FC236}">
                <a16:creationId xmlns:a16="http://schemas.microsoft.com/office/drawing/2014/main" id="{B88EBDDC-9F7F-16F0-B7E6-4195EF537D63}"/>
              </a:ext>
            </a:extLst>
          </p:cNvPr>
          <p:cNvSpPr>
            <a:spLocks noGrp="1"/>
          </p:cNvSpPr>
          <p:nvPr>
            <p:ph sz="half" idx="1"/>
          </p:nvPr>
        </p:nvSpPr>
        <p:spPr>
          <a:xfrm>
            <a:off x="3874416" y="1159497"/>
            <a:ext cx="7220932" cy="401581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794333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Slid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7A180-486A-4CFF-9A0B-B0EC24AF2502}"/>
              </a:ext>
            </a:extLst>
          </p:cNvPr>
          <p:cNvSpPr>
            <a:spLocks noGrp="1"/>
          </p:cNvSpPr>
          <p:nvPr>
            <p:ph type="title" hasCustomPrompt="1"/>
          </p:nvPr>
        </p:nvSpPr>
        <p:spPr>
          <a:xfrm>
            <a:off x="3874416" y="197963"/>
            <a:ext cx="7498237" cy="744717"/>
          </a:xfrm>
          <a:prstGeom prst="rect">
            <a:avLst/>
          </a:prstGeom>
        </p:spPr>
        <p:txBody>
          <a:bodyPr/>
          <a:lstStyle>
            <a:lvl1pPr>
              <a:defRPr b="1">
                <a:solidFill>
                  <a:srgbClr val="FFFF00"/>
                </a:solidFill>
                <a:latin typeface="Arial" panose="020B0604020202020204" pitchFamily="34" charset="0"/>
                <a:cs typeface="Arial" panose="020B0604020202020204" pitchFamily="34" charset="0"/>
              </a:defRPr>
            </a:lvl1pPr>
          </a:lstStyle>
          <a:p>
            <a:r>
              <a:rPr lang="en-GB" dirty="0"/>
              <a:t>Heading</a:t>
            </a:r>
          </a:p>
        </p:txBody>
      </p:sp>
      <p:sp>
        <p:nvSpPr>
          <p:cNvPr id="3" name="Content Placeholder 2">
            <a:extLst>
              <a:ext uri="{FF2B5EF4-FFF2-40B4-BE49-F238E27FC236}">
                <a16:creationId xmlns:a16="http://schemas.microsoft.com/office/drawing/2014/main" id="{B88EBDDC-9F7F-16F0-B7E6-4195EF537D63}"/>
              </a:ext>
            </a:extLst>
          </p:cNvPr>
          <p:cNvSpPr>
            <a:spLocks noGrp="1"/>
          </p:cNvSpPr>
          <p:nvPr>
            <p:ph sz="half" idx="1"/>
          </p:nvPr>
        </p:nvSpPr>
        <p:spPr>
          <a:xfrm>
            <a:off x="5759776" y="1159497"/>
            <a:ext cx="5612877" cy="401581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24601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quigg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7A180-486A-4CFF-9A0B-B0EC24AF2502}"/>
              </a:ext>
            </a:extLst>
          </p:cNvPr>
          <p:cNvSpPr>
            <a:spLocks noGrp="1"/>
          </p:cNvSpPr>
          <p:nvPr>
            <p:ph type="title" hasCustomPrompt="1"/>
          </p:nvPr>
        </p:nvSpPr>
        <p:spPr>
          <a:xfrm>
            <a:off x="225458" y="612742"/>
            <a:ext cx="10515600" cy="744717"/>
          </a:xfrm>
          <a:prstGeom prst="rect">
            <a:avLst/>
          </a:prstGeom>
        </p:spPr>
        <p:txBody>
          <a:bodyPr/>
          <a:lstStyle>
            <a:lvl1pPr>
              <a:defRPr b="1">
                <a:solidFill>
                  <a:srgbClr val="F4013E"/>
                </a:solidFill>
                <a:latin typeface="Arial" panose="020B0604020202020204" pitchFamily="34" charset="0"/>
                <a:cs typeface="Arial" panose="020B0604020202020204" pitchFamily="34" charset="0"/>
              </a:defRPr>
            </a:lvl1pPr>
          </a:lstStyle>
          <a:p>
            <a:r>
              <a:rPr lang="en-GB" dirty="0"/>
              <a:t>Heading</a:t>
            </a:r>
          </a:p>
        </p:txBody>
      </p:sp>
    </p:spTree>
    <p:extLst>
      <p:ext uri="{BB962C8B-B14F-4D97-AF65-F5344CB8AC3E}">
        <p14:creationId xmlns:p14="http://schemas.microsoft.com/office/powerpoint/2010/main" val="189937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300A-C8CF-570F-73FB-A92E37163464}"/>
              </a:ext>
            </a:extLst>
          </p:cNvPr>
          <p:cNvSpPr>
            <a:spLocks noGrp="1"/>
          </p:cNvSpPr>
          <p:nvPr>
            <p:ph type="title"/>
          </p:nvPr>
        </p:nvSpPr>
        <p:spPr/>
        <p:txBody>
          <a:bodyPr/>
          <a:lstStyle>
            <a:lvl1pPr>
              <a:defRPr>
                <a:solidFill>
                  <a:srgbClr val="6633FF"/>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794C61BE-58DE-0132-1CED-1DA7972301FF}"/>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78301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300A-C8CF-570F-73FB-A92E37163464}"/>
              </a:ext>
            </a:extLst>
          </p:cNvPr>
          <p:cNvSpPr>
            <a:spLocks noGrp="1"/>
          </p:cNvSpPr>
          <p:nvPr>
            <p:ph type="title"/>
          </p:nvPr>
        </p:nvSpPr>
        <p:spPr/>
        <p:txBody>
          <a:bodyPr/>
          <a:lstStyle>
            <a:lvl1pPr>
              <a:defRPr>
                <a:solidFill>
                  <a:srgbClr val="6633FF"/>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794C61BE-58DE-0132-1CED-1DA7972301FF}"/>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06439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300A-C8CF-570F-73FB-A92E37163464}"/>
              </a:ext>
            </a:extLst>
          </p:cNvPr>
          <p:cNvSpPr>
            <a:spLocks noGrp="1"/>
          </p:cNvSpPr>
          <p:nvPr>
            <p:ph type="title"/>
          </p:nvPr>
        </p:nvSpPr>
        <p:spPr/>
        <p:txBody>
          <a:bodyPr/>
          <a:lstStyle>
            <a:lvl1pPr>
              <a:defRPr>
                <a:solidFill>
                  <a:srgbClr val="6633FF"/>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794C61BE-58DE-0132-1CED-1DA7972301FF}"/>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7952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300A-C8CF-570F-73FB-A92E37163464}"/>
              </a:ext>
            </a:extLst>
          </p:cNvPr>
          <p:cNvSpPr>
            <a:spLocks noGrp="1"/>
          </p:cNvSpPr>
          <p:nvPr>
            <p:ph type="title"/>
          </p:nvPr>
        </p:nvSpPr>
        <p:spPr>
          <a:xfrm>
            <a:off x="3877056" y="365125"/>
            <a:ext cx="7985868" cy="869315"/>
          </a:xfrm>
        </p:spPr>
        <p:txBody>
          <a:bodyPr/>
          <a:lstStyle>
            <a:lvl1pPr>
              <a:defRPr>
                <a:solidFill>
                  <a:srgbClr val="6633FF"/>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794C61BE-58DE-0132-1CED-1DA7972301FF}"/>
              </a:ext>
            </a:extLst>
          </p:cNvPr>
          <p:cNvSpPr>
            <a:spLocks noGrp="1"/>
          </p:cNvSpPr>
          <p:nvPr>
            <p:ph idx="1"/>
          </p:nvPr>
        </p:nvSpPr>
        <p:spPr>
          <a:xfrm>
            <a:off x="3877056" y="1417321"/>
            <a:ext cx="7476744" cy="37764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48874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300A-C8CF-570F-73FB-A92E37163464}"/>
              </a:ext>
            </a:extLst>
          </p:cNvPr>
          <p:cNvSpPr>
            <a:spLocks noGrp="1"/>
          </p:cNvSpPr>
          <p:nvPr>
            <p:ph type="title"/>
          </p:nvPr>
        </p:nvSpPr>
        <p:spPr>
          <a:xfrm>
            <a:off x="3877056" y="365125"/>
            <a:ext cx="8010144" cy="869315"/>
          </a:xfrm>
        </p:spPr>
        <p:txBody>
          <a:bodyPr/>
          <a:lstStyle>
            <a:lvl1pPr>
              <a:defRPr>
                <a:solidFill>
                  <a:srgbClr val="6633FF"/>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794C61BE-58DE-0132-1CED-1DA7972301FF}"/>
              </a:ext>
            </a:extLst>
          </p:cNvPr>
          <p:cNvSpPr>
            <a:spLocks noGrp="1"/>
          </p:cNvSpPr>
          <p:nvPr>
            <p:ph idx="1"/>
          </p:nvPr>
        </p:nvSpPr>
        <p:spPr>
          <a:xfrm>
            <a:off x="3877056" y="1417321"/>
            <a:ext cx="7476744" cy="37764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56450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300A-C8CF-570F-73FB-A92E37163464}"/>
              </a:ext>
            </a:extLst>
          </p:cNvPr>
          <p:cNvSpPr>
            <a:spLocks noGrp="1"/>
          </p:cNvSpPr>
          <p:nvPr>
            <p:ph type="title"/>
          </p:nvPr>
        </p:nvSpPr>
        <p:spPr>
          <a:xfrm>
            <a:off x="3877056" y="365125"/>
            <a:ext cx="7969684" cy="869315"/>
          </a:xfrm>
        </p:spPr>
        <p:txBody>
          <a:bodyPr/>
          <a:lstStyle>
            <a:lvl1pPr>
              <a:defRPr>
                <a:solidFill>
                  <a:srgbClr val="6633FF"/>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794C61BE-58DE-0132-1CED-1DA7972301FF}"/>
              </a:ext>
            </a:extLst>
          </p:cNvPr>
          <p:cNvSpPr>
            <a:spLocks noGrp="1"/>
          </p:cNvSpPr>
          <p:nvPr>
            <p:ph idx="1"/>
          </p:nvPr>
        </p:nvSpPr>
        <p:spPr>
          <a:xfrm>
            <a:off x="3877056" y="1417321"/>
            <a:ext cx="7476744" cy="37764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13072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300A-C8CF-570F-73FB-A92E37163464}"/>
              </a:ext>
            </a:extLst>
          </p:cNvPr>
          <p:cNvSpPr>
            <a:spLocks noGrp="1"/>
          </p:cNvSpPr>
          <p:nvPr>
            <p:ph type="title"/>
          </p:nvPr>
        </p:nvSpPr>
        <p:spPr>
          <a:xfrm>
            <a:off x="3358195" y="365125"/>
            <a:ext cx="7995605" cy="869315"/>
          </a:xfrm>
        </p:spPr>
        <p:txBody>
          <a:bodyPr/>
          <a:lstStyle>
            <a:lvl1pPr algn="r">
              <a:defRPr>
                <a:solidFill>
                  <a:srgbClr val="6633FF"/>
                </a:solidFill>
              </a:defRPr>
            </a:lvl1pPr>
          </a:lstStyle>
          <a:p>
            <a:r>
              <a:rPr lang="en-GB" dirty="0"/>
              <a:t>Click to edit Master title</a:t>
            </a:r>
          </a:p>
        </p:txBody>
      </p:sp>
      <p:sp>
        <p:nvSpPr>
          <p:cNvPr id="3" name="Content Placeholder 2">
            <a:extLst>
              <a:ext uri="{FF2B5EF4-FFF2-40B4-BE49-F238E27FC236}">
                <a16:creationId xmlns:a16="http://schemas.microsoft.com/office/drawing/2014/main" id="{794C61BE-58DE-0132-1CED-1DA7972301FF}"/>
              </a:ext>
            </a:extLst>
          </p:cNvPr>
          <p:cNvSpPr>
            <a:spLocks noGrp="1"/>
          </p:cNvSpPr>
          <p:nvPr>
            <p:ph idx="1"/>
          </p:nvPr>
        </p:nvSpPr>
        <p:spPr>
          <a:xfrm>
            <a:off x="3877056" y="1417321"/>
            <a:ext cx="7476744" cy="3776472"/>
          </a:xfrm>
        </p:spPr>
        <p:txBody>
          <a:bodyPr/>
          <a:lstStyle>
            <a:lvl1pPr algn="r">
              <a:defRPr>
                <a:solidFill>
                  <a:schemeClr val="tx1"/>
                </a:solidFill>
              </a:defRPr>
            </a:lvl1pPr>
            <a:lvl2pPr algn="r">
              <a:defRPr>
                <a:solidFill>
                  <a:schemeClr val="tx1"/>
                </a:solidFill>
              </a:defRPr>
            </a:lvl2pPr>
            <a:lvl3pPr algn="r">
              <a:defRPr>
                <a:solidFill>
                  <a:schemeClr val="tx1"/>
                </a:solidFill>
              </a:defRPr>
            </a:lvl3pPr>
            <a:lvl4pPr algn="r">
              <a:defRPr>
                <a:solidFill>
                  <a:schemeClr val="tx1"/>
                </a:solidFill>
              </a:defRPr>
            </a:lvl4pPr>
            <a:lvl5pPr algn="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87893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5.pn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537F91-34BE-79FE-F6E6-A53C4DA44AA1}"/>
              </a:ext>
            </a:extLst>
          </p:cNvPr>
          <p:cNvSpPr>
            <a:spLocks noGrp="1"/>
          </p:cNvSpPr>
          <p:nvPr>
            <p:ph type="title"/>
          </p:nvPr>
        </p:nvSpPr>
        <p:spPr>
          <a:xfrm>
            <a:off x="838200" y="365125"/>
            <a:ext cx="10515600" cy="86931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DB9CB22-187A-D2E7-8839-F55933C71C9D}"/>
              </a:ext>
            </a:extLst>
          </p:cNvPr>
          <p:cNvSpPr>
            <a:spLocks noGrp="1"/>
          </p:cNvSpPr>
          <p:nvPr>
            <p:ph type="body" idx="1"/>
          </p:nvPr>
        </p:nvSpPr>
        <p:spPr>
          <a:xfrm>
            <a:off x="838200" y="1417321"/>
            <a:ext cx="10515600" cy="3776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95148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3" r:id="rId5"/>
    <p:sldLayoutId id="2147483664" r:id="rId6"/>
    <p:sldLayoutId id="2147483665" r:id="rId7"/>
    <p:sldLayoutId id="2147483666" r:id="rId8"/>
    <p:sldLayoutId id="2147483672" r:id="rId9"/>
    <p:sldLayoutId id="2147483667" r:id="rId10"/>
    <p:sldLayoutId id="2147483668" r:id="rId11"/>
    <p:sldLayoutId id="2147483669" r:id="rId12"/>
    <p:sldLayoutId id="2147483671" r:id="rId13"/>
    <p:sldLayoutId id="2147483670" r:id="rId14"/>
  </p:sldLayoutIdLst>
  <p:txStyles>
    <p:titleStyle>
      <a:lvl1pPr algn="l" defTabSz="914400" rtl="0" eaLnBrk="1" latinLnBrk="0" hangingPunct="1">
        <a:lnSpc>
          <a:spcPct val="90000"/>
        </a:lnSpc>
        <a:spcBef>
          <a:spcPct val="0"/>
        </a:spcBef>
        <a:buNone/>
        <a:defRPr sz="4400" b="1" kern="1200">
          <a:solidFill>
            <a:srgbClr val="FFD4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673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emf"/><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hyperlink" Target="mailto:r.brazier@leedsbeckett.ac.uk" TargetMode="External"/><Relationship Id="rId2" Type="http://schemas.openxmlformats.org/officeDocument/2006/relationships/hyperlink" Target="https://icoachkids.org/learn/girls/icoachgirls" TargetMode="Externa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3.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910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illustratie&#10;&#10;Automatisch gegenereerde beschrijving">
            <a:extLst>
              <a:ext uri="{FF2B5EF4-FFF2-40B4-BE49-F238E27FC236}">
                <a16:creationId xmlns:a16="http://schemas.microsoft.com/office/drawing/2014/main" id="{F9087043-95BB-F275-D1A6-79C2BDEC2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923" y="1347509"/>
            <a:ext cx="3793891" cy="3498017"/>
          </a:xfrm>
          <a:prstGeom prst="rect">
            <a:avLst/>
          </a:prstGeom>
        </p:spPr>
      </p:pic>
      <p:sp>
        <p:nvSpPr>
          <p:cNvPr id="2" name="Titel 1">
            <a:extLst>
              <a:ext uri="{FF2B5EF4-FFF2-40B4-BE49-F238E27FC236}">
                <a16:creationId xmlns:a16="http://schemas.microsoft.com/office/drawing/2014/main" id="{007AFC9C-C326-6A08-9267-407EF6D0F155}"/>
              </a:ext>
            </a:extLst>
          </p:cNvPr>
          <p:cNvSpPr>
            <a:spLocks noGrp="1"/>
          </p:cNvSpPr>
          <p:nvPr>
            <p:ph type="title"/>
          </p:nvPr>
        </p:nvSpPr>
        <p:spPr/>
        <p:txBody>
          <a:bodyPr>
            <a:normAutofit/>
          </a:bodyPr>
          <a:lstStyle/>
          <a:p>
            <a:r>
              <a:rPr lang="nl-NL" sz="4000" dirty="0" err="1"/>
              <a:t>Theoretical</a:t>
            </a:r>
            <a:r>
              <a:rPr lang="nl-NL" sz="4000" dirty="0"/>
              <a:t> </a:t>
            </a:r>
            <a:r>
              <a:rPr lang="nl-NL" sz="4000" dirty="0" err="1"/>
              <a:t>framework</a:t>
            </a:r>
            <a:r>
              <a:rPr lang="nl-NL" sz="4000" dirty="0"/>
              <a:t> </a:t>
            </a:r>
          </a:p>
        </p:txBody>
      </p:sp>
      <p:sp>
        <p:nvSpPr>
          <p:cNvPr id="3" name="Tijdelijke aanduiding voor inhoud 2">
            <a:extLst>
              <a:ext uri="{FF2B5EF4-FFF2-40B4-BE49-F238E27FC236}">
                <a16:creationId xmlns:a16="http://schemas.microsoft.com/office/drawing/2014/main" id="{AEE6F69F-156E-EFD0-B4B8-4EEA0A25FFC3}"/>
              </a:ext>
            </a:extLst>
          </p:cNvPr>
          <p:cNvSpPr>
            <a:spLocks noGrp="1"/>
          </p:cNvSpPr>
          <p:nvPr>
            <p:ph idx="1"/>
          </p:nvPr>
        </p:nvSpPr>
        <p:spPr>
          <a:xfrm>
            <a:off x="1664750" y="4845526"/>
            <a:ext cx="3318235" cy="388397"/>
          </a:xfrm>
        </p:spPr>
        <p:txBody>
          <a:bodyPr>
            <a:normAutofit/>
          </a:bodyPr>
          <a:lstStyle/>
          <a:p>
            <a:pPr marL="0" indent="0" algn="ctr">
              <a:buNone/>
            </a:pPr>
            <a:r>
              <a:rPr lang="nl-NL" sz="2000" i="1" dirty="0"/>
              <a:t>The Youth Sport Compass</a:t>
            </a:r>
          </a:p>
        </p:txBody>
      </p:sp>
      <p:pic>
        <p:nvPicPr>
          <p:cNvPr id="5" name="Afbeelding 4">
            <a:extLst>
              <a:ext uri="{FF2B5EF4-FFF2-40B4-BE49-F238E27FC236}">
                <a16:creationId xmlns:a16="http://schemas.microsoft.com/office/drawing/2014/main" id="{E2370D2C-15FB-5E74-559D-FF45C64F6C92}"/>
              </a:ext>
            </a:extLst>
          </p:cNvPr>
          <p:cNvPicPr>
            <a:picLocks noChangeAspect="1"/>
          </p:cNvPicPr>
          <p:nvPr/>
        </p:nvPicPr>
        <p:blipFill rotWithShape="1">
          <a:blip r:embed="rId3"/>
          <a:srcRect l="23659" t="4489" r="24630" b="4518"/>
          <a:stretch/>
        </p:blipFill>
        <p:spPr>
          <a:xfrm>
            <a:off x="6318239" y="1697733"/>
            <a:ext cx="2086554" cy="2065323"/>
          </a:xfrm>
          <a:prstGeom prst="rect">
            <a:avLst/>
          </a:prstGeom>
        </p:spPr>
      </p:pic>
      <p:sp>
        <p:nvSpPr>
          <p:cNvPr id="8" name="Bijschrift: lijn 7">
            <a:extLst>
              <a:ext uri="{FF2B5EF4-FFF2-40B4-BE49-F238E27FC236}">
                <a16:creationId xmlns:a16="http://schemas.microsoft.com/office/drawing/2014/main" id="{C11B2828-1D96-C879-4B57-27B55B24E613}"/>
              </a:ext>
            </a:extLst>
          </p:cNvPr>
          <p:cNvSpPr/>
          <p:nvPr/>
        </p:nvSpPr>
        <p:spPr>
          <a:xfrm>
            <a:off x="9502219" y="2903456"/>
            <a:ext cx="1696824" cy="525544"/>
          </a:xfrm>
          <a:prstGeom prst="borderCallout1">
            <a:avLst>
              <a:gd name="adj1" fmla="val 18750"/>
              <a:gd name="adj2" fmla="val -8333"/>
              <a:gd name="adj3" fmla="val -86602"/>
              <a:gd name="adj4" fmla="val -107222"/>
            </a:avLst>
          </a:prstGeom>
          <a:ln w="25400">
            <a:solidFill>
              <a:srgbClr val="FFD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‘on </a:t>
            </a:r>
            <a:r>
              <a:rPr lang="nl-NL" dirty="0" err="1"/>
              <a:t>the</a:t>
            </a:r>
            <a:r>
              <a:rPr lang="nl-NL" dirty="0"/>
              <a:t> </a:t>
            </a:r>
            <a:r>
              <a:rPr lang="nl-NL" dirty="0" err="1"/>
              <a:t>ground</a:t>
            </a:r>
            <a:r>
              <a:rPr lang="nl-NL" dirty="0"/>
              <a:t>’</a:t>
            </a:r>
          </a:p>
        </p:txBody>
      </p:sp>
      <p:sp>
        <p:nvSpPr>
          <p:cNvPr id="9" name="Bijschrift: lijn 8">
            <a:extLst>
              <a:ext uri="{FF2B5EF4-FFF2-40B4-BE49-F238E27FC236}">
                <a16:creationId xmlns:a16="http://schemas.microsoft.com/office/drawing/2014/main" id="{DEFBE3B7-79EF-7BBD-3E12-21F920F9C524}"/>
              </a:ext>
            </a:extLst>
          </p:cNvPr>
          <p:cNvSpPr/>
          <p:nvPr/>
        </p:nvSpPr>
        <p:spPr>
          <a:xfrm>
            <a:off x="9068253" y="3564903"/>
            <a:ext cx="1696824" cy="525544"/>
          </a:xfrm>
          <a:prstGeom prst="borderCallout1">
            <a:avLst>
              <a:gd name="adj1" fmla="val 18750"/>
              <a:gd name="adj2" fmla="val -8333"/>
              <a:gd name="adj3" fmla="val -113507"/>
              <a:gd name="adj4" fmla="val -92778"/>
            </a:avLst>
          </a:prstGeom>
          <a:ln w="25400">
            <a:solidFill>
              <a:srgbClr val="FFD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‘at </a:t>
            </a:r>
            <a:r>
              <a:rPr lang="nl-NL" dirty="0" err="1"/>
              <a:t>the</a:t>
            </a:r>
            <a:r>
              <a:rPr lang="nl-NL" dirty="0"/>
              <a:t> club’</a:t>
            </a:r>
          </a:p>
        </p:txBody>
      </p:sp>
      <p:sp>
        <p:nvSpPr>
          <p:cNvPr id="10" name="Bijschrift: lijn 9">
            <a:extLst>
              <a:ext uri="{FF2B5EF4-FFF2-40B4-BE49-F238E27FC236}">
                <a16:creationId xmlns:a16="http://schemas.microsoft.com/office/drawing/2014/main" id="{36754529-C7BE-6DEB-F7F7-C08AD106A675}"/>
              </a:ext>
            </a:extLst>
          </p:cNvPr>
          <p:cNvSpPr/>
          <p:nvPr/>
        </p:nvSpPr>
        <p:spPr>
          <a:xfrm>
            <a:off x="8579963" y="4226350"/>
            <a:ext cx="1696824" cy="525544"/>
          </a:xfrm>
          <a:prstGeom prst="borderCallout1">
            <a:avLst>
              <a:gd name="adj1" fmla="val 18750"/>
              <a:gd name="adj2" fmla="val -8333"/>
              <a:gd name="adj3" fmla="val -152970"/>
              <a:gd name="adj4" fmla="val -80555"/>
            </a:avLst>
          </a:prstGeom>
          <a:ln w="25400">
            <a:solidFill>
              <a:srgbClr val="FFD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policy-makers</a:t>
            </a:r>
          </a:p>
        </p:txBody>
      </p:sp>
    </p:spTree>
    <p:extLst>
      <p:ext uri="{BB962C8B-B14F-4D97-AF65-F5344CB8AC3E}">
        <p14:creationId xmlns:p14="http://schemas.microsoft.com/office/powerpoint/2010/main" val="3541215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AFC9C-C326-6A08-9267-407EF6D0F155}"/>
              </a:ext>
            </a:extLst>
          </p:cNvPr>
          <p:cNvSpPr>
            <a:spLocks noGrp="1"/>
          </p:cNvSpPr>
          <p:nvPr>
            <p:ph type="title"/>
          </p:nvPr>
        </p:nvSpPr>
        <p:spPr>
          <a:xfrm>
            <a:off x="838200" y="365125"/>
            <a:ext cx="11186160" cy="869315"/>
          </a:xfrm>
        </p:spPr>
        <p:txBody>
          <a:bodyPr>
            <a:noAutofit/>
          </a:bodyPr>
          <a:lstStyle/>
          <a:p>
            <a:r>
              <a:rPr lang="en-GB" sz="3600" dirty="0"/>
              <a:t>(Re)Introduce Girls in Sports and Physical Activity</a:t>
            </a:r>
            <a:endParaRPr lang="nl-NL" sz="3600" dirty="0"/>
          </a:p>
        </p:txBody>
      </p:sp>
      <p:pic>
        <p:nvPicPr>
          <p:cNvPr id="4" name="Afbeelding 3" descr="Afbeelding met tekst, illustratie&#10;&#10;Automatisch gegenereerde beschrijving">
            <a:extLst>
              <a:ext uri="{FF2B5EF4-FFF2-40B4-BE49-F238E27FC236}">
                <a16:creationId xmlns:a16="http://schemas.microsoft.com/office/drawing/2014/main" id="{BC8BCF58-2589-6CB2-156B-7613066F2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561" y="1200879"/>
            <a:ext cx="3907713" cy="3602963"/>
          </a:xfrm>
          <a:prstGeom prst="rect">
            <a:avLst/>
          </a:prstGeom>
        </p:spPr>
      </p:pic>
      <p:sp>
        <p:nvSpPr>
          <p:cNvPr id="6" name="Tijdelijke aanduiding voor inhoud 2">
            <a:extLst>
              <a:ext uri="{FF2B5EF4-FFF2-40B4-BE49-F238E27FC236}">
                <a16:creationId xmlns:a16="http://schemas.microsoft.com/office/drawing/2014/main" id="{E6B5E6CE-40DF-7505-408C-23DD1F2B098B}"/>
              </a:ext>
            </a:extLst>
          </p:cNvPr>
          <p:cNvSpPr txBox="1">
            <a:spLocks/>
          </p:cNvSpPr>
          <p:nvPr/>
        </p:nvSpPr>
        <p:spPr>
          <a:xfrm>
            <a:off x="838200" y="1234440"/>
            <a:ext cx="6477000" cy="3903168"/>
          </a:xfrm>
          <a:prstGeom prst="rect">
            <a:avLst/>
          </a:prstGeom>
        </p:spPr>
        <p:txBody>
          <a:bodyPr vert="horz" lIns="91440" tIns="45720" rIns="91440" bIns="45720" rtlCol="0" anchor="t" anchorCtr="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Font typeface="Arial" panose="020B0604020202020204" pitchFamily="34" charset="0"/>
              <a:buNone/>
            </a:pPr>
            <a:r>
              <a:rPr lang="en-US" sz="1200" b="1" dirty="0">
                <a:solidFill>
                  <a:srgbClr val="FF9900"/>
                </a:solidFill>
              </a:rPr>
              <a:t>DEVELOPMENT-ORIENTED</a:t>
            </a:r>
          </a:p>
          <a:p>
            <a:pPr marL="0" indent="0">
              <a:lnSpc>
                <a:spcPct val="120000"/>
              </a:lnSpc>
              <a:spcBef>
                <a:spcPts val="600"/>
              </a:spcBef>
              <a:buNone/>
            </a:pPr>
            <a:r>
              <a:rPr lang="en-US" sz="1400" dirty="0"/>
              <a:t>1. Focus on competence</a:t>
            </a:r>
          </a:p>
          <a:p>
            <a:pPr marL="0" indent="0" algn="just">
              <a:lnSpc>
                <a:spcPct val="120000"/>
              </a:lnSpc>
              <a:spcBef>
                <a:spcPts val="600"/>
              </a:spcBef>
              <a:buNone/>
            </a:pPr>
            <a:r>
              <a:rPr lang="en-US" sz="1400" dirty="0"/>
              <a:t>2. Provide non-competitive activities</a:t>
            </a:r>
          </a:p>
          <a:p>
            <a:pPr marL="0" indent="0" algn="just">
              <a:lnSpc>
                <a:spcPct val="120000"/>
              </a:lnSpc>
              <a:spcBef>
                <a:spcPts val="600"/>
              </a:spcBef>
              <a:buNone/>
            </a:pPr>
            <a:r>
              <a:rPr lang="en-US" sz="1200" b="1" dirty="0">
                <a:solidFill>
                  <a:srgbClr val="FF9900"/>
                </a:solidFill>
              </a:rPr>
              <a:t>MOTIVATIONAL</a:t>
            </a:r>
          </a:p>
          <a:p>
            <a:pPr marL="0" indent="0" algn="just">
              <a:lnSpc>
                <a:spcPct val="120000"/>
              </a:lnSpc>
              <a:spcBef>
                <a:spcPts val="600"/>
              </a:spcBef>
              <a:buNone/>
            </a:pPr>
            <a:r>
              <a:rPr lang="en-US" sz="1400" dirty="0"/>
              <a:t>3. Provide high support</a:t>
            </a:r>
          </a:p>
          <a:p>
            <a:pPr marL="0" indent="0" algn="just">
              <a:lnSpc>
                <a:spcPct val="120000"/>
              </a:lnSpc>
              <a:spcBef>
                <a:spcPts val="600"/>
              </a:spcBef>
              <a:buNone/>
            </a:pPr>
            <a:r>
              <a:rPr lang="en-US" sz="1400" dirty="0"/>
              <a:t>4. Offer a variety of activities and variations</a:t>
            </a:r>
          </a:p>
          <a:p>
            <a:pPr marL="0" indent="0">
              <a:lnSpc>
                <a:spcPct val="120000"/>
              </a:lnSpc>
              <a:spcBef>
                <a:spcPts val="600"/>
              </a:spcBef>
              <a:buNone/>
            </a:pPr>
            <a:r>
              <a:rPr lang="en-US" sz="1400" dirty="0"/>
              <a:t>5. Use role-models</a:t>
            </a:r>
          </a:p>
          <a:p>
            <a:pPr marL="0" indent="0">
              <a:lnSpc>
                <a:spcPct val="120000"/>
              </a:lnSpc>
              <a:spcBef>
                <a:spcPts val="600"/>
              </a:spcBef>
              <a:buNone/>
            </a:pPr>
            <a:r>
              <a:rPr lang="en-US" sz="1200" b="1" dirty="0">
                <a:solidFill>
                  <a:srgbClr val="FF9900"/>
                </a:solidFill>
              </a:rPr>
              <a:t>CARING</a:t>
            </a:r>
          </a:p>
          <a:p>
            <a:pPr marL="0" indent="0">
              <a:lnSpc>
                <a:spcPct val="120000"/>
              </a:lnSpc>
              <a:spcBef>
                <a:spcPts val="600"/>
              </a:spcBef>
              <a:buNone/>
            </a:pPr>
            <a:r>
              <a:rPr lang="en-US" sz="1400" dirty="0"/>
              <a:t>6. Promote friendships and social connections</a:t>
            </a:r>
          </a:p>
          <a:p>
            <a:pPr marL="0" indent="0" algn="just">
              <a:lnSpc>
                <a:spcPct val="120000"/>
              </a:lnSpc>
              <a:spcBef>
                <a:spcPts val="600"/>
              </a:spcBef>
              <a:buNone/>
            </a:pPr>
            <a:r>
              <a:rPr lang="en-US" sz="1400" dirty="0"/>
              <a:t>7. Help coaches to understand girls’ needs</a:t>
            </a:r>
          </a:p>
          <a:p>
            <a:pPr marL="0" indent="0" algn="just">
              <a:lnSpc>
                <a:spcPct val="120000"/>
              </a:lnSpc>
              <a:spcBef>
                <a:spcPts val="600"/>
              </a:spcBef>
              <a:buNone/>
            </a:pPr>
            <a:r>
              <a:rPr lang="en-US" sz="1200" b="1" dirty="0">
                <a:solidFill>
                  <a:srgbClr val="FF9900"/>
                </a:solidFill>
              </a:rPr>
              <a:t>SOCIALLY SAFE</a:t>
            </a:r>
          </a:p>
          <a:p>
            <a:pPr marL="0" indent="0" algn="just">
              <a:lnSpc>
                <a:spcPct val="120000"/>
              </a:lnSpc>
              <a:spcBef>
                <a:spcPts val="600"/>
              </a:spcBef>
              <a:buNone/>
            </a:pPr>
            <a:r>
              <a:rPr lang="en-US" sz="1400" dirty="0"/>
              <a:t>8. Create a positive, inclusive and welcoming environment</a:t>
            </a:r>
          </a:p>
          <a:p>
            <a:pPr marL="0" indent="0" algn="just">
              <a:lnSpc>
                <a:spcPct val="120000"/>
              </a:lnSpc>
              <a:spcBef>
                <a:spcPts val="600"/>
              </a:spcBef>
              <a:buNone/>
            </a:pPr>
            <a:r>
              <a:rPr lang="en-US" sz="1400" dirty="0"/>
              <a:t>9. Provide girls only opportunities</a:t>
            </a:r>
          </a:p>
          <a:p>
            <a:pPr marL="0" indent="0" algn="just">
              <a:lnSpc>
                <a:spcPct val="120000"/>
              </a:lnSpc>
              <a:spcBef>
                <a:spcPts val="600"/>
              </a:spcBef>
              <a:buNone/>
            </a:pPr>
            <a:r>
              <a:rPr lang="en-US" sz="1400" dirty="0"/>
              <a:t>10. Be aware of issues related to body image and act accordingly</a:t>
            </a:r>
          </a:p>
          <a:p>
            <a:pPr marL="0" indent="0">
              <a:lnSpc>
                <a:spcPct val="70000"/>
              </a:lnSpc>
              <a:buNone/>
            </a:pPr>
            <a:endParaRPr lang="en-US" sz="1400" dirty="0"/>
          </a:p>
          <a:p>
            <a:pPr marL="0" indent="0">
              <a:lnSpc>
                <a:spcPct val="70000"/>
              </a:lnSpc>
              <a:buNone/>
            </a:pPr>
            <a:endParaRPr lang="en-US" sz="1400" dirty="0"/>
          </a:p>
        </p:txBody>
      </p:sp>
      <p:sp>
        <p:nvSpPr>
          <p:cNvPr id="7" name="Tijdelijke aanduiding voor inhoud 2">
            <a:extLst>
              <a:ext uri="{FF2B5EF4-FFF2-40B4-BE49-F238E27FC236}">
                <a16:creationId xmlns:a16="http://schemas.microsoft.com/office/drawing/2014/main" id="{D236B2E9-BA42-5A9F-D6F1-1809B34CAC9C}"/>
              </a:ext>
            </a:extLst>
          </p:cNvPr>
          <p:cNvSpPr txBox="1">
            <a:spLocks/>
          </p:cNvSpPr>
          <p:nvPr/>
        </p:nvSpPr>
        <p:spPr>
          <a:xfrm>
            <a:off x="6946466" y="3717897"/>
            <a:ext cx="4684446" cy="1229955"/>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endParaRPr lang="en-US" sz="1400" dirty="0"/>
          </a:p>
        </p:txBody>
      </p:sp>
      <p:sp>
        <p:nvSpPr>
          <p:cNvPr id="8" name="Tijdelijke aanduiding voor inhoud 2">
            <a:extLst>
              <a:ext uri="{FF2B5EF4-FFF2-40B4-BE49-F238E27FC236}">
                <a16:creationId xmlns:a16="http://schemas.microsoft.com/office/drawing/2014/main" id="{2883BB1E-53EB-059E-056B-ECB875D3E897}"/>
              </a:ext>
            </a:extLst>
          </p:cNvPr>
          <p:cNvSpPr txBox="1">
            <a:spLocks/>
          </p:cNvSpPr>
          <p:nvPr/>
        </p:nvSpPr>
        <p:spPr>
          <a:xfrm>
            <a:off x="-310562" y="3790820"/>
            <a:ext cx="4000146" cy="1084111"/>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None/>
            </a:pPr>
            <a:endParaRPr lang="en-US" sz="1400" dirty="0"/>
          </a:p>
        </p:txBody>
      </p:sp>
      <p:sp>
        <p:nvSpPr>
          <p:cNvPr id="9" name="Tijdelijke aanduiding voor inhoud 2">
            <a:extLst>
              <a:ext uri="{FF2B5EF4-FFF2-40B4-BE49-F238E27FC236}">
                <a16:creationId xmlns:a16="http://schemas.microsoft.com/office/drawing/2014/main" id="{EC4685D6-95E3-8EF2-EA0E-8EC5646E7257}"/>
              </a:ext>
            </a:extLst>
          </p:cNvPr>
          <p:cNvSpPr txBox="1">
            <a:spLocks/>
          </p:cNvSpPr>
          <p:nvPr/>
        </p:nvSpPr>
        <p:spPr>
          <a:xfrm>
            <a:off x="6946466" y="1543367"/>
            <a:ext cx="3907713" cy="1229955"/>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70000"/>
              </a:lnSpc>
              <a:buNone/>
            </a:pPr>
            <a:endParaRPr lang="en-US" sz="1400" dirty="0"/>
          </a:p>
        </p:txBody>
      </p:sp>
      <p:pic>
        <p:nvPicPr>
          <p:cNvPr id="10" name="Afbeelding 4">
            <a:extLst>
              <a:ext uri="{FF2B5EF4-FFF2-40B4-BE49-F238E27FC236}">
                <a16:creationId xmlns:a16="http://schemas.microsoft.com/office/drawing/2014/main" id="{02758F1D-438B-EFC8-633E-62A3D35B3DD3}"/>
              </a:ext>
            </a:extLst>
          </p:cNvPr>
          <p:cNvPicPr>
            <a:picLocks noChangeAspect="1"/>
          </p:cNvPicPr>
          <p:nvPr/>
        </p:nvPicPr>
        <p:blipFill>
          <a:blip r:embed="rId3"/>
          <a:stretch>
            <a:fillRect/>
          </a:stretch>
        </p:blipFill>
        <p:spPr>
          <a:xfrm>
            <a:off x="9494159" y="5256779"/>
            <a:ext cx="874956" cy="12299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36764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5A7A8E-A6DB-5FF4-87F6-C2D2D3E33D29}"/>
              </a:ext>
            </a:extLst>
          </p:cNvPr>
          <p:cNvSpPr>
            <a:spLocks noGrp="1"/>
          </p:cNvSpPr>
          <p:nvPr>
            <p:ph type="title"/>
          </p:nvPr>
        </p:nvSpPr>
        <p:spPr/>
        <p:txBody>
          <a:bodyPr>
            <a:normAutofit/>
          </a:bodyPr>
          <a:lstStyle/>
          <a:p>
            <a:r>
              <a:rPr lang="nl-NL" sz="3600" dirty="0"/>
              <a:t>1. Focus on </a:t>
            </a:r>
            <a:r>
              <a:rPr lang="nl-NL" sz="3600" dirty="0" err="1"/>
              <a:t>competence</a:t>
            </a:r>
            <a:endParaRPr lang="nl-NL" sz="3600" dirty="0"/>
          </a:p>
        </p:txBody>
      </p:sp>
      <p:sp>
        <p:nvSpPr>
          <p:cNvPr id="4" name="Tijdelijke aanduiding voor inhoud 2">
            <a:extLst>
              <a:ext uri="{FF2B5EF4-FFF2-40B4-BE49-F238E27FC236}">
                <a16:creationId xmlns:a16="http://schemas.microsoft.com/office/drawing/2014/main" id="{0086ECEA-E888-0A8C-058B-55491A63FF26}"/>
              </a:ext>
            </a:extLst>
          </p:cNvPr>
          <p:cNvSpPr>
            <a:spLocks noGrp="1"/>
          </p:cNvSpPr>
          <p:nvPr>
            <p:ph idx="1"/>
          </p:nvPr>
        </p:nvSpPr>
        <p:spPr>
          <a:xfrm>
            <a:off x="838200" y="1395559"/>
            <a:ext cx="4530898" cy="3639450"/>
          </a:xfrm>
        </p:spPr>
        <p:txBody>
          <a:bodyPr anchor="t" anchorCtr="0">
            <a:normAutofit/>
          </a:bodyPr>
          <a:lstStyle/>
          <a:p>
            <a:pPr marL="0" indent="0" algn="just">
              <a:buNone/>
            </a:pPr>
            <a:r>
              <a:rPr lang="en-US" sz="1400" dirty="0">
                <a:latin typeface="Calibri" panose="020F0502020204030204" pitchFamily="34" charset="0"/>
                <a:cs typeface="Calibri" panose="020F0502020204030204" pitchFamily="34" charset="0"/>
              </a:rPr>
              <a:t>Physical competence is one of the key aspects of physical literacy (alongside knowledge and motivation). Girls that are more skilled and perceive themselves as (highly) competent are found to have higher levels of participation, experience sport and physical activities as fun/enjoyable, and are more likely to continue participating in sport or physical activities. </a:t>
            </a:r>
          </a:p>
          <a:p>
            <a:pPr marL="0" indent="0" algn="just">
              <a:buNone/>
            </a:pPr>
            <a:r>
              <a:rPr lang="en-US" sz="1400" dirty="0">
                <a:latin typeface="Calibri" panose="020F0502020204030204" pitchFamily="34" charset="0"/>
                <a:cs typeface="Calibri" panose="020F0502020204030204" pitchFamily="34" charset="0"/>
              </a:rPr>
              <a:t>Thus, ICOACHGIRLS should focus on developing girls' fundamental movement skills to support their perceived competence. This should be backed up by encouragement and support from those around them, including coaches, peers and parents. Ideally, girls will feel competent across a range of movement and activity types.</a:t>
            </a:r>
          </a:p>
        </p:txBody>
      </p:sp>
      <p:sp>
        <p:nvSpPr>
          <p:cNvPr id="5" name="Tijdelijke aanduiding voor inhoud 2">
            <a:extLst>
              <a:ext uri="{FF2B5EF4-FFF2-40B4-BE49-F238E27FC236}">
                <a16:creationId xmlns:a16="http://schemas.microsoft.com/office/drawing/2014/main" id="{404ABD1C-B3A1-51FF-3A13-BACBCC5E6786}"/>
              </a:ext>
            </a:extLst>
          </p:cNvPr>
          <p:cNvSpPr txBox="1">
            <a:spLocks/>
          </p:cNvSpPr>
          <p:nvPr/>
        </p:nvSpPr>
        <p:spPr>
          <a:xfrm>
            <a:off x="6096000" y="1395559"/>
            <a:ext cx="5199343" cy="3639450"/>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70000"/>
              </a:lnSpc>
              <a:buFont typeface="Arial" panose="020B0604020202020204" pitchFamily="34" charset="0"/>
              <a:buNone/>
            </a:pPr>
            <a:r>
              <a:rPr lang="en-US" sz="1400" b="1" dirty="0"/>
              <a:t>Recommendations</a:t>
            </a:r>
            <a:endParaRPr lang="en-US" sz="1200" b="1" dirty="0"/>
          </a:p>
          <a:p>
            <a:pPr marL="0" indent="0" algn="just">
              <a:lnSpc>
                <a:spcPct val="70000"/>
              </a:lnSpc>
              <a:buFont typeface="Arial" panose="020B0604020202020204" pitchFamily="34" charset="0"/>
              <a:buNone/>
            </a:pPr>
            <a:r>
              <a:rPr lang="en-US" sz="1100" b="1" dirty="0">
                <a:solidFill>
                  <a:srgbClr val="FF9900"/>
                </a:solidFill>
              </a:rPr>
              <a:t>MICRO LEVEL</a:t>
            </a:r>
          </a:p>
          <a:p>
            <a:pPr algn="just">
              <a:lnSpc>
                <a:spcPct val="70000"/>
              </a:lnSpc>
              <a:buFont typeface="Wingdings" panose="05000000000000000000" pitchFamily="2" charset="2"/>
              <a:buChar char="ü"/>
            </a:pPr>
            <a:r>
              <a:rPr lang="en-US" sz="1300" dirty="0"/>
              <a:t>Acknowledge that girls have different needs </a:t>
            </a:r>
          </a:p>
          <a:p>
            <a:pPr algn="just">
              <a:lnSpc>
                <a:spcPct val="70000"/>
              </a:lnSpc>
              <a:buFont typeface="Wingdings" panose="05000000000000000000" pitchFamily="2" charset="2"/>
              <a:buChar char="ü"/>
            </a:pPr>
            <a:r>
              <a:rPr lang="en-US" sz="1300" dirty="0"/>
              <a:t>Provide opportunities for learning</a:t>
            </a:r>
          </a:p>
          <a:p>
            <a:pPr algn="just">
              <a:lnSpc>
                <a:spcPct val="70000"/>
              </a:lnSpc>
              <a:buFont typeface="Wingdings" panose="05000000000000000000" pitchFamily="2" charset="2"/>
              <a:buChar char="ü"/>
            </a:pPr>
            <a:r>
              <a:rPr lang="en-US" sz="1300" dirty="0"/>
              <a:t>Develop girls’ fundamental movement skills/competence</a:t>
            </a:r>
          </a:p>
          <a:p>
            <a:pPr algn="just">
              <a:lnSpc>
                <a:spcPct val="70000"/>
              </a:lnSpc>
              <a:buFont typeface="Wingdings" panose="05000000000000000000" pitchFamily="2" charset="2"/>
              <a:buChar char="ü"/>
            </a:pPr>
            <a:r>
              <a:rPr lang="en-US" sz="1300" dirty="0"/>
              <a:t>Emphasize on development instead of performance/winning</a:t>
            </a:r>
          </a:p>
          <a:p>
            <a:pPr algn="just">
              <a:lnSpc>
                <a:spcPct val="70000"/>
              </a:lnSpc>
              <a:buFont typeface="Wingdings" panose="05000000000000000000" pitchFamily="2" charset="2"/>
              <a:buChar char="ü"/>
            </a:pPr>
            <a:r>
              <a:rPr lang="en-US" sz="1300" dirty="0"/>
              <a:t>Help girls to understand the value of sport and physical activity</a:t>
            </a:r>
          </a:p>
          <a:p>
            <a:pPr marL="0" indent="0" algn="just">
              <a:lnSpc>
                <a:spcPct val="70000"/>
              </a:lnSpc>
              <a:buNone/>
            </a:pPr>
            <a:r>
              <a:rPr lang="en-US" sz="1100" b="1" dirty="0">
                <a:solidFill>
                  <a:srgbClr val="FF9900"/>
                </a:solidFill>
              </a:rPr>
              <a:t>MESO LEVEL</a:t>
            </a:r>
          </a:p>
          <a:p>
            <a:pPr algn="just">
              <a:lnSpc>
                <a:spcPct val="70000"/>
              </a:lnSpc>
              <a:buFont typeface="Wingdings" panose="05000000000000000000" pitchFamily="2" charset="2"/>
              <a:buChar char="ü"/>
            </a:pPr>
            <a:r>
              <a:rPr lang="en-US" sz="1300" dirty="0"/>
              <a:t>Educate coaches about motor learning and skill acquisition </a:t>
            </a:r>
          </a:p>
          <a:p>
            <a:pPr algn="just">
              <a:lnSpc>
                <a:spcPct val="70000"/>
              </a:lnSpc>
              <a:buFont typeface="Wingdings" panose="05000000000000000000" pitchFamily="2" charset="2"/>
              <a:buChar char="ü"/>
            </a:pPr>
            <a:r>
              <a:rPr lang="en-US" sz="1300" dirty="0"/>
              <a:t>Educate parents about the value of sport and physical activity</a:t>
            </a:r>
          </a:p>
          <a:p>
            <a:pPr marL="0" indent="0" algn="just">
              <a:lnSpc>
                <a:spcPct val="70000"/>
              </a:lnSpc>
              <a:buNone/>
            </a:pPr>
            <a:r>
              <a:rPr lang="en-US" sz="1100" b="1" dirty="0">
                <a:solidFill>
                  <a:srgbClr val="FF9900"/>
                </a:solidFill>
              </a:rPr>
              <a:t>MACRO LEVEL</a:t>
            </a:r>
          </a:p>
          <a:p>
            <a:pPr algn="just">
              <a:lnSpc>
                <a:spcPct val="70000"/>
              </a:lnSpc>
              <a:buFont typeface="Wingdings" panose="05000000000000000000" pitchFamily="2" charset="2"/>
              <a:buChar char="ü"/>
            </a:pPr>
            <a:r>
              <a:rPr lang="en-US" sz="1300" dirty="0"/>
              <a:t>Promote physical literacy at local and national policy</a:t>
            </a:r>
          </a:p>
          <a:p>
            <a:pPr marL="0" indent="0" algn="just">
              <a:buNone/>
            </a:pPr>
            <a:endParaRPr lang="en-US" sz="1400" dirty="0"/>
          </a:p>
          <a:p>
            <a:pPr marL="342900" indent="-342900" algn="just">
              <a:buFont typeface="Arial" panose="020B0604020202020204" pitchFamily="34" charset="0"/>
              <a:buAutoNum type="arabicPeriod" startAt="8"/>
            </a:pPr>
            <a:endParaRPr lang="en-US" sz="1400" dirty="0"/>
          </a:p>
          <a:p>
            <a:pPr marL="342900" indent="-342900" algn="just">
              <a:buFont typeface="Arial" panose="020B0604020202020204" pitchFamily="34" charset="0"/>
              <a:buAutoNum type="arabicPeriod" startAt="8"/>
            </a:pPr>
            <a:endParaRPr lang="nl-NL" sz="1400" dirty="0"/>
          </a:p>
        </p:txBody>
      </p:sp>
      <p:grpSp>
        <p:nvGrpSpPr>
          <p:cNvPr id="10" name="Groep 9">
            <a:extLst>
              <a:ext uri="{FF2B5EF4-FFF2-40B4-BE49-F238E27FC236}">
                <a16:creationId xmlns:a16="http://schemas.microsoft.com/office/drawing/2014/main" id="{03C161DA-0F71-495C-5AA4-9BC62C174FDC}"/>
              </a:ext>
            </a:extLst>
          </p:cNvPr>
          <p:cNvGrpSpPr/>
          <p:nvPr/>
        </p:nvGrpSpPr>
        <p:grpSpPr>
          <a:xfrm>
            <a:off x="10422192" y="716393"/>
            <a:ext cx="1295059" cy="1257214"/>
            <a:chOff x="10422192" y="716393"/>
            <a:chExt cx="1295059" cy="1257214"/>
          </a:xfrm>
        </p:grpSpPr>
        <p:grpSp>
          <p:nvGrpSpPr>
            <p:cNvPr id="6" name="Groep 5">
              <a:extLst>
                <a:ext uri="{FF2B5EF4-FFF2-40B4-BE49-F238E27FC236}">
                  <a16:creationId xmlns:a16="http://schemas.microsoft.com/office/drawing/2014/main" id="{5F640C1A-5890-846F-DAF6-42F34505C922}"/>
                </a:ext>
              </a:extLst>
            </p:cNvPr>
            <p:cNvGrpSpPr/>
            <p:nvPr/>
          </p:nvGrpSpPr>
          <p:grpSpPr>
            <a:xfrm>
              <a:off x="10422192" y="817510"/>
              <a:ext cx="1295059" cy="1156097"/>
              <a:chOff x="9268922" y="2902821"/>
              <a:chExt cx="2177396" cy="1882830"/>
            </a:xfrm>
          </p:grpSpPr>
          <p:pic>
            <p:nvPicPr>
              <p:cNvPr id="7" name="Afbeelding 6" descr="Afbeelding met tekst, illustratie&#10;&#10;Automatisch gegenereerde beschrijving">
                <a:extLst>
                  <a:ext uri="{FF2B5EF4-FFF2-40B4-BE49-F238E27FC236}">
                    <a16:creationId xmlns:a16="http://schemas.microsoft.com/office/drawing/2014/main" id="{5D977CBA-E9B3-AD93-3BEB-F982B5BC6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3753" y="2902821"/>
                <a:ext cx="1767736" cy="1568270"/>
              </a:xfrm>
              <a:prstGeom prst="rect">
                <a:avLst/>
              </a:prstGeom>
            </p:spPr>
          </p:pic>
          <p:sp>
            <p:nvSpPr>
              <p:cNvPr id="8" name="Tekstvak 7">
                <a:extLst>
                  <a:ext uri="{FF2B5EF4-FFF2-40B4-BE49-F238E27FC236}">
                    <a16:creationId xmlns:a16="http://schemas.microsoft.com/office/drawing/2014/main" id="{BC8E1DC8-9AFF-64A7-1033-21406AB54709}"/>
                  </a:ext>
                </a:extLst>
              </p:cNvPr>
              <p:cNvSpPr txBox="1"/>
              <p:nvPr/>
            </p:nvSpPr>
            <p:spPr>
              <a:xfrm>
                <a:off x="9268922" y="4434777"/>
                <a:ext cx="2177396" cy="350874"/>
              </a:xfrm>
              <a:prstGeom prst="rect">
                <a:avLst/>
              </a:prstGeom>
              <a:noFill/>
            </p:spPr>
            <p:txBody>
              <a:bodyPr wrap="square" rtlCol="0">
                <a:spAutoFit/>
              </a:bodyPr>
              <a:lstStyle/>
              <a:p>
                <a:pPr algn="ctr"/>
                <a:r>
                  <a:rPr lang="nl-NL" sz="800" i="1" dirty="0">
                    <a:solidFill>
                      <a:schemeClr val="accent5">
                        <a:lumMod val="75000"/>
                      </a:schemeClr>
                    </a:solidFill>
                  </a:rPr>
                  <a:t>The Youth Sport Compass</a:t>
                </a:r>
              </a:p>
            </p:txBody>
          </p:sp>
        </p:grpSp>
        <p:sp>
          <p:nvSpPr>
            <p:cNvPr id="9" name="Ovaal 8">
              <a:extLst>
                <a:ext uri="{FF2B5EF4-FFF2-40B4-BE49-F238E27FC236}">
                  <a16:creationId xmlns:a16="http://schemas.microsoft.com/office/drawing/2014/main" id="{12A66A69-E16F-0C61-5154-59C94755E753}"/>
                </a:ext>
              </a:extLst>
            </p:cNvPr>
            <p:cNvSpPr/>
            <p:nvPr/>
          </p:nvSpPr>
          <p:spPr>
            <a:xfrm>
              <a:off x="10422192" y="716393"/>
              <a:ext cx="647529" cy="644921"/>
            </a:xfrm>
            <a:prstGeom prst="ellipse">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1" name="Picture 2" descr="Download Example Stamp Png Graphic Black And White Stock - Brunei Vehicle  Pass Online PNG Image with No Background - PNGkey.com">
            <a:extLst>
              <a:ext uri="{FF2B5EF4-FFF2-40B4-BE49-F238E27FC236}">
                <a16:creationId xmlns:a16="http://schemas.microsoft.com/office/drawing/2014/main" id="{9BD39CD4-A68A-DDD1-6973-62B2A8094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56183">
            <a:off x="142074" y="5242827"/>
            <a:ext cx="3067302" cy="1039393"/>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4">
            <a:extLst>
              <a:ext uri="{FF2B5EF4-FFF2-40B4-BE49-F238E27FC236}">
                <a16:creationId xmlns:a16="http://schemas.microsoft.com/office/drawing/2014/main" id="{B762F5B4-B049-37A1-23EC-1590601FF215}"/>
              </a:ext>
            </a:extLst>
          </p:cNvPr>
          <p:cNvPicPr>
            <a:picLocks noChangeAspect="1"/>
          </p:cNvPicPr>
          <p:nvPr/>
        </p:nvPicPr>
        <p:blipFill>
          <a:blip r:embed="rId4"/>
          <a:stretch>
            <a:fillRect/>
          </a:stretch>
        </p:blipFill>
        <p:spPr>
          <a:xfrm>
            <a:off x="9494159" y="5256779"/>
            <a:ext cx="874956" cy="12299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48190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5A7A8E-A6DB-5FF4-87F6-C2D2D3E33D29}"/>
              </a:ext>
            </a:extLst>
          </p:cNvPr>
          <p:cNvSpPr>
            <a:spLocks noGrp="1"/>
          </p:cNvSpPr>
          <p:nvPr>
            <p:ph type="title"/>
          </p:nvPr>
        </p:nvSpPr>
        <p:spPr/>
        <p:txBody>
          <a:bodyPr>
            <a:normAutofit/>
          </a:bodyPr>
          <a:lstStyle/>
          <a:p>
            <a:r>
              <a:rPr lang="nl-NL" sz="3600" dirty="0"/>
              <a:t>9. </a:t>
            </a:r>
            <a:r>
              <a:rPr lang="nl-NL" sz="3600" dirty="0" err="1"/>
              <a:t>Provide</a:t>
            </a:r>
            <a:r>
              <a:rPr lang="nl-NL" sz="3600" dirty="0"/>
              <a:t> girls </a:t>
            </a:r>
            <a:r>
              <a:rPr lang="nl-NL" sz="3600" dirty="0" err="1"/>
              <a:t>only</a:t>
            </a:r>
            <a:r>
              <a:rPr lang="nl-NL" sz="3600" dirty="0"/>
              <a:t> </a:t>
            </a:r>
            <a:r>
              <a:rPr lang="nl-NL" sz="3600" dirty="0" err="1"/>
              <a:t>opportunities</a:t>
            </a:r>
            <a:endParaRPr lang="nl-NL" sz="3600" dirty="0"/>
          </a:p>
        </p:txBody>
      </p:sp>
      <p:sp>
        <p:nvSpPr>
          <p:cNvPr id="4" name="Tijdelijke aanduiding voor inhoud 2">
            <a:extLst>
              <a:ext uri="{FF2B5EF4-FFF2-40B4-BE49-F238E27FC236}">
                <a16:creationId xmlns:a16="http://schemas.microsoft.com/office/drawing/2014/main" id="{0086ECEA-E888-0A8C-058B-55491A63FF26}"/>
              </a:ext>
            </a:extLst>
          </p:cNvPr>
          <p:cNvSpPr>
            <a:spLocks noGrp="1"/>
          </p:cNvSpPr>
          <p:nvPr>
            <p:ph idx="1"/>
          </p:nvPr>
        </p:nvSpPr>
        <p:spPr>
          <a:xfrm>
            <a:off x="838200" y="1395559"/>
            <a:ext cx="4530898" cy="3639450"/>
          </a:xfrm>
        </p:spPr>
        <p:txBody>
          <a:bodyPr anchor="t" anchorCtr="0">
            <a:normAutofit/>
          </a:bodyPr>
          <a:lstStyle/>
          <a:p>
            <a:pPr marL="0" indent="0" algn="just">
              <a:buNone/>
            </a:pPr>
            <a:r>
              <a:rPr lang="en-US" sz="1400" dirty="0">
                <a:latin typeface="Calibri" panose="020F0502020204030204" pitchFamily="34" charset="0"/>
                <a:cs typeface="Calibri" panose="020F0502020204030204" pitchFamily="34" charset="0"/>
              </a:rPr>
              <a:t>Exercising together with boys, especially during childhood and adolescence, is a common barrier for girls to participate in sport and physical activity. Many girls feel insecure and are discouraged by the negative behavior of boys (e.g., teasing, taunting, and name calling). </a:t>
            </a:r>
          </a:p>
          <a:p>
            <a:pPr marL="0" indent="0" algn="just">
              <a:buNone/>
            </a:pPr>
            <a:r>
              <a:rPr lang="en-US" sz="1400" dirty="0">
                <a:latin typeface="Calibri" panose="020F0502020204030204" pitchFamily="34" charset="0"/>
                <a:cs typeface="Calibri" panose="020F0502020204030204" pitchFamily="34" charset="0"/>
              </a:rPr>
              <a:t>Moreover, because boys tend to be encouraged to participate in sport more regularly, their competence is likely to be higher - thus girls may get sidelined and be excluded within mixed environments. However, highly competent girls have been shown enjoy playing with boys, stating it was more fun as boys provided higher levels of competition. The opposite is true for the less confident girls - as the demographic of ICOACHGIRLS is girls who are inactive, they are likely to fit into this latter category. </a:t>
            </a:r>
          </a:p>
          <a:p>
            <a:pPr marL="0" indent="0" algn="just">
              <a:buNone/>
            </a:pPr>
            <a:r>
              <a:rPr lang="en-US" sz="1400" dirty="0">
                <a:latin typeface="Calibri" panose="020F0502020204030204" pitchFamily="34" charset="0"/>
                <a:cs typeface="Calibri" panose="020F0502020204030204" pitchFamily="34" charset="0"/>
              </a:rPr>
              <a:t>Thus, girls only opportunities in sports and physical activity is important within ICOACHGIRLS, to encourage more girls to start and stay in sports and physical activities.</a:t>
            </a:r>
          </a:p>
        </p:txBody>
      </p:sp>
      <p:sp>
        <p:nvSpPr>
          <p:cNvPr id="5" name="Tijdelijke aanduiding voor inhoud 2">
            <a:extLst>
              <a:ext uri="{FF2B5EF4-FFF2-40B4-BE49-F238E27FC236}">
                <a16:creationId xmlns:a16="http://schemas.microsoft.com/office/drawing/2014/main" id="{404ABD1C-B3A1-51FF-3A13-BACBCC5E6786}"/>
              </a:ext>
            </a:extLst>
          </p:cNvPr>
          <p:cNvSpPr txBox="1">
            <a:spLocks/>
          </p:cNvSpPr>
          <p:nvPr/>
        </p:nvSpPr>
        <p:spPr>
          <a:xfrm>
            <a:off x="6096000" y="1395559"/>
            <a:ext cx="5199343" cy="3639450"/>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70000"/>
              </a:lnSpc>
              <a:buFont typeface="Arial" panose="020B0604020202020204" pitchFamily="34" charset="0"/>
              <a:buNone/>
            </a:pPr>
            <a:r>
              <a:rPr lang="en-US" sz="1400" b="1" dirty="0"/>
              <a:t>Recommendations</a:t>
            </a:r>
          </a:p>
          <a:p>
            <a:pPr marL="0" indent="0" algn="just">
              <a:lnSpc>
                <a:spcPct val="70000"/>
              </a:lnSpc>
              <a:buFont typeface="Arial" panose="020B0604020202020204" pitchFamily="34" charset="0"/>
              <a:buNone/>
            </a:pPr>
            <a:r>
              <a:rPr lang="en-US" sz="1100" b="1" dirty="0">
                <a:solidFill>
                  <a:srgbClr val="FF9900"/>
                </a:solidFill>
              </a:rPr>
              <a:t>MICRO LEVEL</a:t>
            </a:r>
          </a:p>
          <a:p>
            <a:pPr algn="just">
              <a:lnSpc>
                <a:spcPct val="70000"/>
              </a:lnSpc>
              <a:buFont typeface="Wingdings" panose="05000000000000000000" pitchFamily="2" charset="2"/>
              <a:buChar char="ü"/>
            </a:pPr>
            <a:r>
              <a:rPr lang="en-US" sz="1300" dirty="0"/>
              <a:t>Acknowledge that girls have specific needs</a:t>
            </a:r>
          </a:p>
          <a:p>
            <a:pPr algn="just">
              <a:lnSpc>
                <a:spcPct val="70000"/>
              </a:lnSpc>
              <a:buFont typeface="Wingdings" panose="05000000000000000000" pitchFamily="2" charset="2"/>
              <a:buChar char="ü"/>
            </a:pPr>
            <a:r>
              <a:rPr lang="en-US" sz="1300" dirty="0"/>
              <a:t>Create girls only opportunities</a:t>
            </a:r>
          </a:p>
          <a:p>
            <a:pPr marL="0" indent="0" algn="just">
              <a:lnSpc>
                <a:spcPct val="70000"/>
              </a:lnSpc>
              <a:buNone/>
            </a:pPr>
            <a:r>
              <a:rPr lang="en-US" sz="1100" b="1" dirty="0">
                <a:solidFill>
                  <a:srgbClr val="FF9900"/>
                </a:solidFill>
              </a:rPr>
              <a:t>MESO LEVEL</a:t>
            </a:r>
          </a:p>
          <a:p>
            <a:pPr algn="just">
              <a:lnSpc>
                <a:spcPct val="70000"/>
              </a:lnSpc>
              <a:buFont typeface="Wingdings" panose="05000000000000000000" pitchFamily="2" charset="2"/>
              <a:buChar char="ü"/>
            </a:pPr>
            <a:r>
              <a:rPr lang="en-US" sz="1300" dirty="0"/>
              <a:t>Educate coaches about girls’ preferences and needs</a:t>
            </a:r>
          </a:p>
          <a:p>
            <a:pPr algn="just">
              <a:lnSpc>
                <a:spcPct val="70000"/>
              </a:lnSpc>
              <a:buFont typeface="Wingdings" panose="05000000000000000000" pitchFamily="2" charset="2"/>
              <a:buChar char="ü"/>
            </a:pPr>
            <a:r>
              <a:rPr lang="en-US" sz="1300" dirty="0"/>
              <a:t>Promote girls only opportunities </a:t>
            </a:r>
          </a:p>
          <a:p>
            <a:pPr marL="0" indent="0" algn="just">
              <a:lnSpc>
                <a:spcPct val="70000"/>
              </a:lnSpc>
              <a:buNone/>
            </a:pPr>
            <a:r>
              <a:rPr lang="en-US" sz="1100" b="1" dirty="0">
                <a:solidFill>
                  <a:srgbClr val="FF9900"/>
                </a:solidFill>
              </a:rPr>
              <a:t>MACRO LEVEL</a:t>
            </a:r>
          </a:p>
          <a:p>
            <a:pPr algn="just">
              <a:lnSpc>
                <a:spcPct val="70000"/>
              </a:lnSpc>
              <a:buFont typeface="Wingdings" panose="05000000000000000000" pitchFamily="2" charset="2"/>
              <a:buChar char="ü"/>
            </a:pPr>
            <a:r>
              <a:rPr lang="en-US" sz="1300" dirty="0"/>
              <a:t>Promote girls only opportunities</a:t>
            </a:r>
          </a:p>
          <a:p>
            <a:pPr marL="0" indent="0" algn="just">
              <a:buNone/>
            </a:pPr>
            <a:endParaRPr lang="en-US" sz="1400" dirty="0"/>
          </a:p>
          <a:p>
            <a:pPr marL="342900" indent="-342900" algn="just">
              <a:buFont typeface="Arial" panose="020B0604020202020204" pitchFamily="34" charset="0"/>
              <a:buAutoNum type="arabicPeriod" startAt="8"/>
            </a:pPr>
            <a:endParaRPr lang="en-US" sz="1400" dirty="0"/>
          </a:p>
          <a:p>
            <a:pPr marL="342900" indent="-342900" algn="just">
              <a:buFont typeface="Arial" panose="020B0604020202020204" pitchFamily="34" charset="0"/>
              <a:buAutoNum type="arabicPeriod" startAt="8"/>
            </a:pPr>
            <a:endParaRPr lang="nl-NL" sz="1400" dirty="0"/>
          </a:p>
        </p:txBody>
      </p:sp>
      <p:grpSp>
        <p:nvGrpSpPr>
          <p:cNvPr id="10" name="Groep 9">
            <a:extLst>
              <a:ext uri="{FF2B5EF4-FFF2-40B4-BE49-F238E27FC236}">
                <a16:creationId xmlns:a16="http://schemas.microsoft.com/office/drawing/2014/main" id="{03C161DA-0F71-495C-5AA4-9BC62C174FDC}"/>
              </a:ext>
            </a:extLst>
          </p:cNvPr>
          <p:cNvGrpSpPr/>
          <p:nvPr/>
        </p:nvGrpSpPr>
        <p:grpSpPr>
          <a:xfrm>
            <a:off x="10422192" y="817510"/>
            <a:ext cx="1295059" cy="1156097"/>
            <a:chOff x="10422192" y="817510"/>
            <a:chExt cx="1295059" cy="1156097"/>
          </a:xfrm>
        </p:grpSpPr>
        <p:grpSp>
          <p:nvGrpSpPr>
            <p:cNvPr id="6" name="Groep 5">
              <a:extLst>
                <a:ext uri="{FF2B5EF4-FFF2-40B4-BE49-F238E27FC236}">
                  <a16:creationId xmlns:a16="http://schemas.microsoft.com/office/drawing/2014/main" id="{5F640C1A-5890-846F-DAF6-42F34505C922}"/>
                </a:ext>
              </a:extLst>
            </p:cNvPr>
            <p:cNvGrpSpPr/>
            <p:nvPr/>
          </p:nvGrpSpPr>
          <p:grpSpPr>
            <a:xfrm>
              <a:off x="10422192" y="817510"/>
              <a:ext cx="1295059" cy="1156097"/>
              <a:chOff x="9268922" y="2902821"/>
              <a:chExt cx="2177396" cy="1882830"/>
            </a:xfrm>
          </p:grpSpPr>
          <p:pic>
            <p:nvPicPr>
              <p:cNvPr id="7" name="Afbeelding 6" descr="Afbeelding met tekst, illustratie&#10;&#10;Automatisch gegenereerde beschrijving">
                <a:extLst>
                  <a:ext uri="{FF2B5EF4-FFF2-40B4-BE49-F238E27FC236}">
                    <a16:creationId xmlns:a16="http://schemas.microsoft.com/office/drawing/2014/main" id="{5D977CBA-E9B3-AD93-3BEB-F982B5BC6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3753" y="2902821"/>
                <a:ext cx="1767736" cy="1568270"/>
              </a:xfrm>
              <a:prstGeom prst="rect">
                <a:avLst/>
              </a:prstGeom>
            </p:spPr>
          </p:pic>
          <p:sp>
            <p:nvSpPr>
              <p:cNvPr id="8" name="Tekstvak 7">
                <a:extLst>
                  <a:ext uri="{FF2B5EF4-FFF2-40B4-BE49-F238E27FC236}">
                    <a16:creationId xmlns:a16="http://schemas.microsoft.com/office/drawing/2014/main" id="{BC8E1DC8-9AFF-64A7-1033-21406AB54709}"/>
                  </a:ext>
                </a:extLst>
              </p:cNvPr>
              <p:cNvSpPr txBox="1"/>
              <p:nvPr/>
            </p:nvSpPr>
            <p:spPr>
              <a:xfrm>
                <a:off x="9268922" y="4434777"/>
                <a:ext cx="2177396" cy="350874"/>
              </a:xfrm>
              <a:prstGeom prst="rect">
                <a:avLst/>
              </a:prstGeom>
              <a:noFill/>
            </p:spPr>
            <p:txBody>
              <a:bodyPr wrap="square" rtlCol="0">
                <a:spAutoFit/>
              </a:bodyPr>
              <a:lstStyle/>
              <a:p>
                <a:pPr algn="ctr"/>
                <a:r>
                  <a:rPr lang="nl-NL" sz="800" i="1" dirty="0">
                    <a:solidFill>
                      <a:schemeClr val="accent5">
                        <a:lumMod val="75000"/>
                      </a:schemeClr>
                    </a:solidFill>
                  </a:rPr>
                  <a:t>The Youth Sport Compass</a:t>
                </a:r>
              </a:p>
            </p:txBody>
          </p:sp>
        </p:grpSp>
        <p:sp>
          <p:nvSpPr>
            <p:cNvPr id="9" name="Ovaal 8">
              <a:extLst>
                <a:ext uri="{FF2B5EF4-FFF2-40B4-BE49-F238E27FC236}">
                  <a16:creationId xmlns:a16="http://schemas.microsoft.com/office/drawing/2014/main" id="{12A66A69-E16F-0C61-5154-59C94755E753}"/>
                </a:ext>
              </a:extLst>
            </p:cNvPr>
            <p:cNvSpPr/>
            <p:nvPr/>
          </p:nvSpPr>
          <p:spPr>
            <a:xfrm>
              <a:off x="11069722" y="1296659"/>
              <a:ext cx="647529" cy="644921"/>
            </a:xfrm>
            <a:prstGeom prst="ellipse">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3074" name="Picture 2" descr="Download Example Stamp Png Graphic Black And White Stock - Brunei Vehicle  Pass Online PNG Image with No Background - PNGkey.com">
            <a:extLst>
              <a:ext uri="{FF2B5EF4-FFF2-40B4-BE49-F238E27FC236}">
                <a16:creationId xmlns:a16="http://schemas.microsoft.com/office/drawing/2014/main" id="{C256E5CD-A29F-11FD-CC49-372731E6B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56183">
            <a:off x="142074" y="5242827"/>
            <a:ext cx="3067302" cy="1039393"/>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4">
            <a:extLst>
              <a:ext uri="{FF2B5EF4-FFF2-40B4-BE49-F238E27FC236}">
                <a16:creationId xmlns:a16="http://schemas.microsoft.com/office/drawing/2014/main" id="{237DB6EF-21D5-3B34-C8C1-269FD3B2BCF8}"/>
              </a:ext>
            </a:extLst>
          </p:cNvPr>
          <p:cNvPicPr>
            <a:picLocks noChangeAspect="1"/>
          </p:cNvPicPr>
          <p:nvPr/>
        </p:nvPicPr>
        <p:blipFill>
          <a:blip r:embed="rId4"/>
          <a:stretch>
            <a:fillRect/>
          </a:stretch>
        </p:blipFill>
        <p:spPr>
          <a:xfrm>
            <a:off x="9494159" y="5256779"/>
            <a:ext cx="874956" cy="12299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41212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BCF7D-7DD1-7596-D720-07C788A2D27A}"/>
              </a:ext>
            </a:extLst>
          </p:cNvPr>
          <p:cNvSpPr>
            <a:spLocks noGrp="1"/>
          </p:cNvSpPr>
          <p:nvPr>
            <p:ph type="title"/>
          </p:nvPr>
        </p:nvSpPr>
        <p:spPr/>
        <p:txBody>
          <a:bodyPr>
            <a:normAutofit/>
          </a:bodyPr>
          <a:lstStyle/>
          <a:p>
            <a:r>
              <a:rPr lang="en-GB" sz="3600" dirty="0"/>
              <a:t>Girls in Sport – Best Practice Guide</a:t>
            </a:r>
          </a:p>
        </p:txBody>
      </p:sp>
      <p:sp>
        <p:nvSpPr>
          <p:cNvPr id="3" name="Content Placeholder 2">
            <a:extLst>
              <a:ext uri="{FF2B5EF4-FFF2-40B4-BE49-F238E27FC236}">
                <a16:creationId xmlns:a16="http://schemas.microsoft.com/office/drawing/2014/main" id="{E9878C17-AF55-2AB7-62F7-9C71DB3F5AF4}"/>
              </a:ext>
            </a:extLst>
          </p:cNvPr>
          <p:cNvSpPr>
            <a:spLocks noGrp="1"/>
          </p:cNvSpPr>
          <p:nvPr>
            <p:ph idx="1"/>
          </p:nvPr>
        </p:nvSpPr>
        <p:spPr/>
        <p:txBody>
          <a:bodyPr>
            <a:normAutofit fontScale="92500" lnSpcReduction="10000"/>
          </a:bodyPr>
          <a:lstStyle/>
          <a:p>
            <a:pPr marL="0" indent="0" algn="l">
              <a:buNone/>
            </a:pPr>
            <a:r>
              <a:rPr lang="nl-NL" sz="1800" b="0" i="0" u="none" strike="noStrike" baseline="0" dirty="0">
                <a:solidFill>
                  <a:srgbClr val="6433FF"/>
                </a:solidFill>
                <a:latin typeface="+mn-lt"/>
              </a:rPr>
              <a:t>1. </a:t>
            </a:r>
            <a:r>
              <a:rPr lang="nl-NL" sz="1800" b="0" i="0" u="none" strike="noStrike" baseline="0" dirty="0">
                <a:solidFill>
                  <a:srgbClr val="000000"/>
                </a:solidFill>
                <a:latin typeface="+mn-lt"/>
              </a:rPr>
              <a:t>This Girl Can </a:t>
            </a:r>
            <a:r>
              <a:rPr lang="nl-NL" sz="600" b="0" i="0" u="none" strike="noStrike" baseline="0" dirty="0">
                <a:solidFill>
                  <a:srgbClr val="000000"/>
                </a:solidFill>
                <a:latin typeface="+mn-lt"/>
              </a:rPr>
              <a:t>TM</a:t>
            </a:r>
            <a:endParaRPr lang="nl-NL" sz="1800" b="0" i="0" u="none" strike="noStrike" baseline="0" dirty="0">
              <a:solidFill>
                <a:srgbClr val="000000"/>
              </a:solidFill>
              <a:latin typeface="+mn-lt"/>
            </a:endParaRPr>
          </a:p>
          <a:p>
            <a:pPr marL="0" indent="0">
              <a:buNone/>
            </a:pPr>
            <a:r>
              <a:rPr lang="nl-NL" sz="1800" b="0" i="0" u="none" strike="noStrike" baseline="0" dirty="0">
                <a:solidFill>
                  <a:srgbClr val="6433FF"/>
                </a:solidFill>
                <a:latin typeface="+mn-lt"/>
              </a:rPr>
              <a:t>2. </a:t>
            </a:r>
            <a:r>
              <a:rPr lang="nl-NL" sz="1800" b="0" i="0" u="none" strike="noStrike" baseline="0" dirty="0">
                <a:solidFill>
                  <a:srgbClr val="000000"/>
                </a:solidFill>
                <a:latin typeface="+mn-lt"/>
              </a:rPr>
              <a:t>PowerPlay </a:t>
            </a:r>
            <a:r>
              <a:rPr lang="nl-NL" sz="800" dirty="0">
                <a:solidFill>
                  <a:srgbClr val="000000"/>
                </a:solidFill>
                <a:latin typeface="+mn-lt"/>
              </a:rPr>
              <a:t>TM</a:t>
            </a:r>
            <a:endParaRPr lang="nl-NL" sz="1800" b="0" i="0" u="none" strike="noStrike" baseline="0" dirty="0">
              <a:solidFill>
                <a:srgbClr val="000000"/>
              </a:solidFill>
              <a:latin typeface="+mn-lt"/>
            </a:endParaRPr>
          </a:p>
          <a:p>
            <a:pPr marL="0" indent="0" algn="l">
              <a:buNone/>
            </a:pPr>
            <a:r>
              <a:rPr lang="nl-NL" sz="1800" b="0" i="0" u="none" strike="noStrike" baseline="0" dirty="0">
                <a:solidFill>
                  <a:srgbClr val="6433FF"/>
                </a:solidFill>
                <a:latin typeface="+mn-lt"/>
              </a:rPr>
              <a:t>3. </a:t>
            </a:r>
            <a:r>
              <a:rPr lang="nl-NL" sz="1800" b="0" i="0" u="none" strike="noStrike" baseline="0" dirty="0">
                <a:solidFill>
                  <a:srgbClr val="000000"/>
                </a:solidFill>
                <a:latin typeface="+mn-lt"/>
              </a:rPr>
              <a:t>Girls Active</a:t>
            </a:r>
          </a:p>
          <a:p>
            <a:pPr marL="0" indent="0">
              <a:buNone/>
            </a:pPr>
            <a:r>
              <a:rPr lang="nl-NL" sz="1800" b="0" i="0" u="none" strike="noStrike" baseline="0" dirty="0">
                <a:solidFill>
                  <a:srgbClr val="6433FF"/>
                </a:solidFill>
                <a:latin typeface="+mn-lt"/>
              </a:rPr>
              <a:t>4. </a:t>
            </a:r>
            <a:r>
              <a:rPr lang="nl-NL" sz="1800" b="0" i="0" u="none" strike="noStrike" baseline="0" dirty="0">
                <a:solidFill>
                  <a:srgbClr val="000000"/>
                </a:solidFill>
                <a:latin typeface="+mn-lt"/>
              </a:rPr>
              <a:t>UEFA Disney Playmakers</a:t>
            </a:r>
            <a:r>
              <a:rPr lang="nl-NL" sz="1800" b="0" i="0" u="none" strike="noStrike" dirty="0">
                <a:solidFill>
                  <a:srgbClr val="000000"/>
                </a:solidFill>
                <a:latin typeface="+mn-lt"/>
              </a:rPr>
              <a:t> </a:t>
            </a:r>
            <a:r>
              <a:rPr lang="nl-NL" sz="800" dirty="0">
                <a:solidFill>
                  <a:srgbClr val="000000"/>
                </a:solidFill>
                <a:latin typeface="+mn-lt"/>
              </a:rPr>
              <a:t>TM</a:t>
            </a:r>
            <a:endParaRPr lang="nl-NL" sz="1800" b="0" i="0" u="none" strike="noStrike" baseline="0" dirty="0">
              <a:solidFill>
                <a:srgbClr val="000000"/>
              </a:solidFill>
              <a:latin typeface="+mn-lt"/>
            </a:endParaRPr>
          </a:p>
          <a:p>
            <a:pPr marL="0" indent="0">
              <a:buNone/>
            </a:pPr>
            <a:r>
              <a:rPr lang="en-US" sz="1800" b="0" i="0" u="none" strike="noStrike" baseline="0" dirty="0">
                <a:solidFill>
                  <a:srgbClr val="6433FF"/>
                </a:solidFill>
                <a:latin typeface="+mn-lt"/>
              </a:rPr>
              <a:t>5. </a:t>
            </a:r>
            <a:r>
              <a:rPr lang="en-US" sz="1800" b="0" i="0" u="none" strike="noStrike" baseline="0" dirty="0">
                <a:solidFill>
                  <a:srgbClr val="000000"/>
                </a:solidFill>
                <a:latin typeface="+mn-lt"/>
              </a:rPr>
              <a:t>Her Time to Play</a:t>
            </a:r>
            <a:r>
              <a:rPr lang="en-US" sz="1800" b="0" i="0" u="none" strike="noStrike" dirty="0">
                <a:solidFill>
                  <a:srgbClr val="000000"/>
                </a:solidFill>
                <a:latin typeface="+mn-lt"/>
              </a:rPr>
              <a:t> </a:t>
            </a:r>
            <a:r>
              <a:rPr lang="nl-NL" sz="800" dirty="0">
                <a:solidFill>
                  <a:srgbClr val="000000"/>
                </a:solidFill>
                <a:latin typeface="+mn-lt"/>
              </a:rPr>
              <a:t>TM</a:t>
            </a:r>
            <a:endParaRPr lang="en-US" sz="1800" b="0" i="0" u="none" strike="noStrike" baseline="0" dirty="0">
              <a:solidFill>
                <a:srgbClr val="000000"/>
              </a:solidFill>
              <a:latin typeface="+mn-lt"/>
            </a:endParaRPr>
          </a:p>
          <a:p>
            <a:pPr marL="0" indent="0" algn="l">
              <a:buNone/>
            </a:pPr>
            <a:r>
              <a:rPr lang="nl-NL" sz="1800" b="0" i="0" u="none" strike="noStrike" baseline="0" dirty="0">
                <a:solidFill>
                  <a:srgbClr val="6433FF"/>
                </a:solidFill>
                <a:latin typeface="+mn-lt"/>
              </a:rPr>
              <a:t>6. </a:t>
            </a:r>
            <a:r>
              <a:rPr lang="nl-NL" sz="1800" b="0" i="0" u="none" strike="noStrike" baseline="0" dirty="0">
                <a:solidFill>
                  <a:srgbClr val="000000"/>
                </a:solidFill>
                <a:latin typeface="+mn-lt"/>
              </a:rPr>
              <a:t>Coaching Her</a:t>
            </a:r>
          </a:p>
          <a:p>
            <a:pPr marL="0" indent="0">
              <a:buNone/>
            </a:pPr>
            <a:r>
              <a:rPr lang="nl-NL" sz="1800" b="0" i="0" u="none" strike="noStrike" baseline="0" dirty="0">
                <a:solidFill>
                  <a:srgbClr val="6433FF"/>
                </a:solidFill>
                <a:latin typeface="+mn-lt"/>
              </a:rPr>
              <a:t>7. </a:t>
            </a:r>
            <a:r>
              <a:rPr lang="nl-NL" sz="1800" b="0" i="0" u="none" strike="noStrike" baseline="0" dirty="0">
                <a:solidFill>
                  <a:srgbClr val="000000"/>
                </a:solidFill>
                <a:latin typeface="+mn-lt"/>
              </a:rPr>
              <a:t>Weetabix Wildcats</a:t>
            </a:r>
            <a:r>
              <a:rPr lang="nl-NL" sz="1800" b="0" i="0" u="none" strike="noStrike" dirty="0">
                <a:solidFill>
                  <a:srgbClr val="000000"/>
                </a:solidFill>
                <a:latin typeface="+mn-lt"/>
              </a:rPr>
              <a:t> </a:t>
            </a:r>
            <a:r>
              <a:rPr lang="nl-NL" sz="800" dirty="0">
                <a:solidFill>
                  <a:srgbClr val="000000"/>
                </a:solidFill>
                <a:latin typeface="+mn-lt"/>
              </a:rPr>
              <a:t>TM</a:t>
            </a:r>
            <a:endParaRPr lang="nl-NL" sz="1800" b="0" i="0" u="none" strike="noStrike" baseline="0" dirty="0">
              <a:solidFill>
                <a:srgbClr val="000000"/>
              </a:solidFill>
              <a:latin typeface="+mn-lt"/>
            </a:endParaRPr>
          </a:p>
          <a:p>
            <a:pPr marL="0" indent="0">
              <a:buNone/>
            </a:pPr>
            <a:r>
              <a:rPr lang="en-US" sz="1800" b="0" i="0" u="none" strike="noStrike" baseline="0" dirty="0">
                <a:solidFill>
                  <a:srgbClr val="6433FF"/>
                </a:solidFill>
                <a:latin typeface="+mn-lt"/>
              </a:rPr>
              <a:t>8. </a:t>
            </a:r>
            <a:r>
              <a:rPr lang="en-US" sz="1800" b="0" i="0" u="none" strike="noStrike" baseline="0" dirty="0">
                <a:solidFill>
                  <a:srgbClr val="000000"/>
                </a:solidFill>
                <a:latin typeface="+mn-lt"/>
              </a:rPr>
              <a:t>Dads and Daughter’s: Active and Empowered</a:t>
            </a:r>
            <a:r>
              <a:rPr lang="en-US" sz="1800" b="0" i="0" u="none" strike="noStrike" dirty="0">
                <a:solidFill>
                  <a:srgbClr val="000000"/>
                </a:solidFill>
                <a:latin typeface="+mn-lt"/>
              </a:rPr>
              <a:t> </a:t>
            </a:r>
            <a:r>
              <a:rPr lang="nl-NL" sz="800" dirty="0">
                <a:solidFill>
                  <a:srgbClr val="000000"/>
                </a:solidFill>
                <a:latin typeface="+mn-lt"/>
              </a:rPr>
              <a:t>TM</a:t>
            </a:r>
            <a:endParaRPr lang="en-US" sz="1800" b="0" i="0" u="none" strike="noStrike" baseline="0" dirty="0">
              <a:solidFill>
                <a:srgbClr val="000000"/>
              </a:solidFill>
              <a:latin typeface="+mn-lt"/>
            </a:endParaRPr>
          </a:p>
          <a:p>
            <a:pPr marL="0" indent="0" algn="l">
              <a:buNone/>
            </a:pPr>
            <a:r>
              <a:rPr lang="nl-NL" sz="1800" b="0" i="0" u="none" strike="noStrike" baseline="0" dirty="0">
                <a:solidFill>
                  <a:srgbClr val="6433FF"/>
                </a:solidFill>
                <a:latin typeface="+mn-lt"/>
              </a:rPr>
              <a:t>9. </a:t>
            </a:r>
            <a:r>
              <a:rPr lang="nl-NL" sz="1800" b="0" i="0" u="none" strike="noStrike" baseline="0" dirty="0" err="1">
                <a:solidFill>
                  <a:srgbClr val="000000"/>
                </a:solidFill>
                <a:latin typeface="+mn-lt"/>
              </a:rPr>
              <a:t>Gaelic</a:t>
            </a:r>
            <a:r>
              <a:rPr lang="nl-NL" sz="1800" b="0" i="0" u="none" strike="noStrike" baseline="0" dirty="0">
                <a:solidFill>
                  <a:srgbClr val="000000"/>
                </a:solidFill>
                <a:latin typeface="+mn-lt"/>
              </a:rPr>
              <a:t> 4 Girls</a:t>
            </a:r>
          </a:p>
          <a:p>
            <a:pPr marL="0" indent="0" algn="l">
              <a:buNone/>
            </a:pPr>
            <a:r>
              <a:rPr lang="en-US" sz="1800" b="0" i="0" u="none" strike="noStrike" baseline="0" dirty="0">
                <a:solidFill>
                  <a:srgbClr val="6433FF"/>
                </a:solidFill>
                <a:latin typeface="+mn-lt"/>
              </a:rPr>
              <a:t>10. </a:t>
            </a:r>
            <a:r>
              <a:rPr lang="en-US" sz="1800" b="0" i="0" u="none" strike="noStrike" baseline="0" dirty="0">
                <a:solidFill>
                  <a:srgbClr val="000000"/>
                </a:solidFill>
                <a:latin typeface="+mn-lt"/>
              </a:rPr>
              <a:t>Keep Up With the Girls</a:t>
            </a:r>
          </a:p>
          <a:p>
            <a:pPr marL="0" indent="0" algn="l">
              <a:buNone/>
            </a:pPr>
            <a:r>
              <a:rPr lang="nl-NL" sz="1800" b="0" i="0" u="none" strike="noStrike" baseline="0" dirty="0">
                <a:solidFill>
                  <a:srgbClr val="6433FF"/>
                </a:solidFill>
                <a:latin typeface="+mn-lt"/>
              </a:rPr>
              <a:t>11. </a:t>
            </a:r>
            <a:r>
              <a:rPr lang="nl-NL" sz="1800" b="0" i="0" u="none" strike="noStrike" baseline="0" dirty="0">
                <a:solidFill>
                  <a:srgbClr val="000000"/>
                </a:solidFill>
                <a:latin typeface="+mn-lt"/>
              </a:rPr>
              <a:t>Adolescent Girls Get Active</a:t>
            </a:r>
            <a:endParaRPr lang="en-GB" dirty="0">
              <a:latin typeface="+mn-lt"/>
            </a:endParaRPr>
          </a:p>
        </p:txBody>
      </p:sp>
      <p:pic>
        <p:nvPicPr>
          <p:cNvPr id="5" name="Afbeelding 6">
            <a:extLst>
              <a:ext uri="{FF2B5EF4-FFF2-40B4-BE49-F238E27FC236}">
                <a16:creationId xmlns:a16="http://schemas.microsoft.com/office/drawing/2014/main" id="{38F356A9-04D2-7699-C2FF-5DAC68CA06BB}"/>
              </a:ext>
            </a:extLst>
          </p:cNvPr>
          <p:cNvPicPr>
            <a:picLocks noChangeAspect="1"/>
          </p:cNvPicPr>
          <p:nvPr/>
        </p:nvPicPr>
        <p:blipFill>
          <a:blip r:embed="rId2"/>
          <a:stretch>
            <a:fillRect/>
          </a:stretch>
        </p:blipFill>
        <p:spPr>
          <a:xfrm>
            <a:off x="9393737" y="5193793"/>
            <a:ext cx="874957" cy="12299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Afbeelding 4">
            <a:extLst>
              <a:ext uri="{FF2B5EF4-FFF2-40B4-BE49-F238E27FC236}">
                <a16:creationId xmlns:a16="http://schemas.microsoft.com/office/drawing/2014/main" id="{161C7A90-6A1E-00AC-6177-729AB84F8685}"/>
              </a:ext>
            </a:extLst>
          </p:cNvPr>
          <p:cNvPicPr>
            <a:picLocks noChangeAspect="1"/>
          </p:cNvPicPr>
          <p:nvPr/>
        </p:nvPicPr>
        <p:blipFill rotWithShape="1">
          <a:blip r:embed="rId3"/>
          <a:srcRect l="23659" t="4489" r="24630" b="4518"/>
          <a:stretch/>
        </p:blipFill>
        <p:spPr>
          <a:xfrm>
            <a:off x="6972262" y="1234440"/>
            <a:ext cx="3494552" cy="3458994"/>
          </a:xfrm>
          <a:prstGeom prst="rect">
            <a:avLst/>
          </a:prstGeom>
        </p:spPr>
      </p:pic>
    </p:spTree>
    <p:extLst>
      <p:ext uri="{BB962C8B-B14F-4D97-AF65-F5344CB8AC3E}">
        <p14:creationId xmlns:p14="http://schemas.microsoft.com/office/powerpoint/2010/main" val="527355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92745E-2EAF-4CAB-BEEB-A1D9AFCAFC11}"/>
              </a:ext>
            </a:extLst>
          </p:cNvPr>
          <p:cNvSpPr>
            <a:spLocks noGrp="1"/>
          </p:cNvSpPr>
          <p:nvPr>
            <p:ph type="title"/>
          </p:nvPr>
        </p:nvSpPr>
        <p:spPr/>
        <p:txBody>
          <a:bodyPr>
            <a:normAutofit/>
          </a:bodyPr>
          <a:lstStyle/>
          <a:p>
            <a:r>
              <a:rPr lang="nl-NL" sz="3600" dirty="0"/>
              <a:t>UEFA Playmakers</a:t>
            </a:r>
          </a:p>
        </p:txBody>
      </p:sp>
      <p:sp>
        <p:nvSpPr>
          <p:cNvPr id="3" name="Tijdelijke aanduiding voor inhoud 2">
            <a:extLst>
              <a:ext uri="{FF2B5EF4-FFF2-40B4-BE49-F238E27FC236}">
                <a16:creationId xmlns:a16="http://schemas.microsoft.com/office/drawing/2014/main" id="{E4C19B8D-3D21-679D-C1ED-9AE50557D57B}"/>
              </a:ext>
            </a:extLst>
          </p:cNvPr>
          <p:cNvSpPr>
            <a:spLocks noGrp="1"/>
          </p:cNvSpPr>
          <p:nvPr>
            <p:ph idx="1"/>
          </p:nvPr>
        </p:nvSpPr>
        <p:spPr>
          <a:xfrm>
            <a:off x="838200" y="1326515"/>
            <a:ext cx="4705090" cy="3905361"/>
          </a:xfrm>
        </p:spPr>
        <p:txBody>
          <a:bodyPr>
            <a:normAutofit/>
          </a:bodyPr>
          <a:lstStyle/>
          <a:p>
            <a:pPr marL="0" indent="0" algn="just">
              <a:lnSpc>
                <a:spcPct val="100000"/>
              </a:lnSpc>
              <a:spcBef>
                <a:spcPts val="600"/>
              </a:spcBef>
              <a:buNone/>
            </a:pPr>
            <a:r>
              <a:rPr lang="en-GB" sz="1400" i="1" dirty="0">
                <a:solidFill>
                  <a:srgbClr val="404040"/>
                </a:solidFill>
                <a:effectLst/>
                <a:latin typeface="+mn-lt"/>
                <a:ea typeface="Calibri" panose="020F0502020204030204" pitchFamily="34" charset="0"/>
              </a:rPr>
              <a:t>“Playmakers brings together the latest research on the benefits of play-based learning and the magical power of Disney storytelling” (UEFA)</a:t>
            </a:r>
          </a:p>
          <a:p>
            <a:pPr marL="0" indent="0" algn="just">
              <a:lnSpc>
                <a:spcPct val="100000"/>
              </a:lnSpc>
              <a:spcBef>
                <a:spcPts val="600"/>
              </a:spcBef>
              <a:buNone/>
            </a:pPr>
            <a:r>
              <a:rPr lang="en-GB" sz="1400" dirty="0">
                <a:solidFill>
                  <a:srgbClr val="404040"/>
                </a:solidFill>
                <a:effectLst/>
                <a:latin typeface="+mn-lt"/>
                <a:ea typeface="Calibri" panose="020F0502020204030204" pitchFamily="34" charset="0"/>
              </a:rPr>
              <a:t>UEFA Playmakers aims to deliver a fun and safe introduction to football, for girls aged 5-8 years old. Sessions are hooked onto classic Disney tales, inspiring girls to move by putting them at the centre of their favourite characters and films, such as The Incredibles, Moana and Frozen: </a:t>
            </a:r>
          </a:p>
          <a:p>
            <a:pPr marL="0" indent="0" algn="just">
              <a:lnSpc>
                <a:spcPct val="100000"/>
              </a:lnSpc>
              <a:spcBef>
                <a:spcPts val="600"/>
              </a:spcBef>
              <a:buNone/>
            </a:pPr>
            <a:r>
              <a:rPr lang="en-GB" sz="1400" dirty="0">
                <a:solidFill>
                  <a:srgbClr val="404040"/>
                </a:solidFill>
                <a:effectLst/>
                <a:latin typeface="+mn-lt"/>
                <a:ea typeface="Calibri" panose="020F0502020204030204" pitchFamily="34" charset="0"/>
              </a:rPr>
              <a:t>In doing so, the centres focus on the </a:t>
            </a:r>
            <a:r>
              <a:rPr lang="en-GB" sz="1400" b="1" dirty="0">
                <a:solidFill>
                  <a:srgbClr val="6633FF"/>
                </a:solidFill>
                <a:effectLst/>
                <a:latin typeface="+mn-lt"/>
                <a:ea typeface="Calibri" panose="020F0502020204030204" pitchFamily="34" charset="0"/>
              </a:rPr>
              <a:t>MICRO</a:t>
            </a:r>
            <a:r>
              <a:rPr lang="en-GB" sz="1400" dirty="0">
                <a:solidFill>
                  <a:srgbClr val="404040"/>
                </a:solidFill>
                <a:effectLst/>
                <a:latin typeface="+mn-lt"/>
                <a:ea typeface="Calibri" panose="020F0502020204030204" pitchFamily="34" charset="0"/>
              </a:rPr>
              <a:t> and </a:t>
            </a:r>
            <a:r>
              <a:rPr lang="en-GB" sz="1400" b="1" dirty="0">
                <a:solidFill>
                  <a:srgbClr val="6633FF"/>
                </a:solidFill>
                <a:effectLst/>
                <a:latin typeface="+mn-lt"/>
                <a:ea typeface="Calibri" panose="020F0502020204030204" pitchFamily="34" charset="0"/>
              </a:rPr>
              <a:t>MESO</a:t>
            </a:r>
            <a:r>
              <a:rPr lang="en-GB" sz="1400" dirty="0">
                <a:solidFill>
                  <a:srgbClr val="404040"/>
                </a:solidFill>
                <a:effectLst/>
                <a:latin typeface="+mn-lt"/>
                <a:ea typeface="Calibri" panose="020F0502020204030204" pitchFamily="34" charset="0"/>
              </a:rPr>
              <a:t> level, and promise to develop:</a:t>
            </a:r>
          </a:p>
          <a:p>
            <a:pPr algn="just">
              <a:lnSpc>
                <a:spcPct val="100000"/>
              </a:lnSpc>
              <a:spcBef>
                <a:spcPts val="0"/>
              </a:spcBef>
              <a:buClr>
                <a:srgbClr val="6633FF"/>
              </a:buClr>
            </a:pPr>
            <a:r>
              <a:rPr lang="en-GB" sz="1400" dirty="0">
                <a:solidFill>
                  <a:srgbClr val="404040"/>
                </a:solidFill>
                <a:effectLst/>
                <a:latin typeface="+mn-lt"/>
                <a:ea typeface="Calibri" panose="020F0502020204030204" pitchFamily="34" charset="0"/>
              </a:rPr>
              <a:t>Friendships</a:t>
            </a:r>
          </a:p>
          <a:p>
            <a:pPr algn="just">
              <a:lnSpc>
                <a:spcPct val="100000"/>
              </a:lnSpc>
              <a:spcBef>
                <a:spcPts val="0"/>
              </a:spcBef>
              <a:buClr>
                <a:srgbClr val="6633FF"/>
              </a:buClr>
            </a:pPr>
            <a:r>
              <a:rPr lang="en-GB" sz="1400" dirty="0">
                <a:solidFill>
                  <a:srgbClr val="404040"/>
                </a:solidFill>
                <a:effectLst/>
                <a:latin typeface="+mn-lt"/>
                <a:ea typeface="Calibri" panose="020F0502020204030204" pitchFamily="34" charset="0"/>
              </a:rPr>
              <a:t>Health and Confidence</a:t>
            </a:r>
          </a:p>
          <a:p>
            <a:pPr algn="just">
              <a:lnSpc>
                <a:spcPct val="100000"/>
              </a:lnSpc>
              <a:spcBef>
                <a:spcPts val="0"/>
              </a:spcBef>
              <a:buClr>
                <a:srgbClr val="6633FF"/>
              </a:buClr>
            </a:pPr>
            <a:r>
              <a:rPr lang="en-GB" sz="1400" dirty="0">
                <a:solidFill>
                  <a:srgbClr val="404040"/>
                </a:solidFill>
                <a:effectLst/>
                <a:latin typeface="+mn-lt"/>
                <a:ea typeface="Calibri" panose="020F0502020204030204" pitchFamily="34" charset="0"/>
              </a:rPr>
              <a:t>Life Skills</a:t>
            </a:r>
          </a:p>
          <a:p>
            <a:pPr algn="just">
              <a:lnSpc>
                <a:spcPct val="100000"/>
              </a:lnSpc>
              <a:spcBef>
                <a:spcPts val="0"/>
              </a:spcBef>
              <a:buClr>
                <a:srgbClr val="6633FF"/>
              </a:buClr>
            </a:pPr>
            <a:r>
              <a:rPr lang="en-GB" sz="1400" dirty="0">
                <a:solidFill>
                  <a:srgbClr val="404040"/>
                </a:solidFill>
                <a:effectLst/>
                <a:latin typeface="+mn-lt"/>
                <a:ea typeface="Calibri" panose="020F0502020204030204" pitchFamily="34" charset="0"/>
              </a:rPr>
              <a:t>Movement Competence</a:t>
            </a:r>
          </a:p>
          <a:p>
            <a:pPr algn="just">
              <a:lnSpc>
                <a:spcPct val="100000"/>
              </a:lnSpc>
              <a:spcBef>
                <a:spcPts val="0"/>
              </a:spcBef>
              <a:buClr>
                <a:srgbClr val="6633FF"/>
              </a:buClr>
            </a:pPr>
            <a:r>
              <a:rPr lang="en-GB" sz="1400" dirty="0">
                <a:solidFill>
                  <a:srgbClr val="404040"/>
                </a:solidFill>
                <a:effectLst/>
                <a:latin typeface="+mn-lt"/>
                <a:ea typeface="Calibri" panose="020F0502020204030204" pitchFamily="34" charset="0"/>
              </a:rPr>
              <a:t>A Love of Football</a:t>
            </a:r>
          </a:p>
          <a:p>
            <a:pPr algn="just">
              <a:lnSpc>
                <a:spcPct val="100000"/>
              </a:lnSpc>
              <a:spcBef>
                <a:spcPts val="600"/>
              </a:spcBef>
            </a:pPr>
            <a:endParaRPr lang="en-GB" sz="1400" i="1" dirty="0">
              <a:solidFill>
                <a:srgbClr val="404040"/>
              </a:solidFill>
              <a:effectLst/>
              <a:latin typeface="+mn-lt"/>
              <a:ea typeface="Calibri" panose="020F0502020204030204" pitchFamily="34" charset="0"/>
            </a:endParaRPr>
          </a:p>
          <a:p>
            <a:pPr marL="0" indent="0" algn="just">
              <a:lnSpc>
                <a:spcPct val="100000"/>
              </a:lnSpc>
              <a:spcBef>
                <a:spcPts val="600"/>
              </a:spcBef>
              <a:buNone/>
            </a:pPr>
            <a:endParaRPr lang="nl-NL" sz="2400" dirty="0">
              <a:latin typeface="+mn-lt"/>
            </a:endParaRPr>
          </a:p>
        </p:txBody>
      </p:sp>
      <p:pic>
        <p:nvPicPr>
          <p:cNvPr id="4" name="Picture 2" descr="Download Example Stamp Png Graphic Black And White Stock - Brunei Vehicle  Pass Online PNG Image with No Background - PNGkey.com">
            <a:extLst>
              <a:ext uri="{FF2B5EF4-FFF2-40B4-BE49-F238E27FC236}">
                <a16:creationId xmlns:a16="http://schemas.microsoft.com/office/drawing/2014/main" id="{F8ABD4F7-5501-1878-FF63-A6BD786DE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56183">
            <a:off x="142074" y="5242827"/>
            <a:ext cx="3067302" cy="10393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D46358E0-448C-939D-7C96-528E1FCE1935}"/>
              </a:ext>
            </a:extLst>
          </p:cNvPr>
          <p:cNvSpPr>
            <a:spLocks noChangeArrowheads="1"/>
          </p:cNvSpPr>
          <p:nvPr/>
        </p:nvSpPr>
        <p:spPr bwMode="auto">
          <a:xfrm>
            <a:off x="0" y="31126"/>
            <a:ext cx="231154" cy="394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6433FE"/>
                </a:solidFill>
                <a:effectLst/>
                <a:latin typeface="Gelion Bold"/>
              </a:rPr>
              <a:t>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1EB1DE6-0EA3-AD0F-D3F1-175B3250EAD7}"/>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1" i="0" u="none" strike="noStrike" cap="none" normalizeH="0" baseline="0">
              <a:ln>
                <a:noFill/>
              </a:ln>
              <a:solidFill>
                <a:srgbClr val="6433FE"/>
              </a:solidFill>
              <a:effectLst/>
              <a:latin typeface="Gelion Bold"/>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descr="Logo, company name&#10;&#10;Description automatically generated">
            <a:extLst>
              <a:ext uri="{FF2B5EF4-FFF2-40B4-BE49-F238E27FC236}">
                <a16:creationId xmlns:a16="http://schemas.microsoft.com/office/drawing/2014/main" id="{90160D44-6A6C-4C56-B4E0-07A7DCB396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43950" y="365125"/>
            <a:ext cx="3028950" cy="1514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E6E9F414-0E38-F523-2190-95E3DC2091C1}"/>
              </a:ext>
            </a:extLst>
          </p:cNvPr>
          <p:cNvSpPr txBox="1"/>
          <p:nvPr/>
        </p:nvSpPr>
        <p:spPr>
          <a:xfrm>
            <a:off x="6643925" y="2218261"/>
            <a:ext cx="5105400" cy="1900905"/>
          </a:xfrm>
          <a:prstGeom prst="rect">
            <a:avLst/>
          </a:prstGeom>
          <a:solidFill>
            <a:srgbClr val="FF99CC">
              <a:alpha val="50000"/>
            </a:srgbClr>
          </a:solidFill>
        </p:spPr>
        <p:txBody>
          <a:bodyPr wrap="square">
            <a:spAutoFit/>
          </a:bodyPr>
          <a:lstStyle/>
          <a:p>
            <a:pPr>
              <a:lnSpc>
                <a:spcPct val="107000"/>
              </a:lnSpc>
              <a:spcAft>
                <a:spcPts val="800"/>
              </a:spcAft>
            </a:pPr>
            <a:r>
              <a:rPr lang="en-GB" sz="1400" b="1" dirty="0">
                <a:solidFill>
                  <a:srgbClr val="6433FE"/>
                </a:solidFill>
                <a:effectLst/>
                <a:latin typeface="Gelion Regular"/>
                <a:ea typeface="Calibri" panose="020F0502020204030204" pitchFamily="34" charset="0"/>
                <a:cs typeface="Arial" panose="020B0604020202020204" pitchFamily="34" charset="0"/>
              </a:rPr>
              <a:t>DEVELOPMENT-ORIENTED</a:t>
            </a:r>
            <a:endParaRPr lang="en-GB" sz="1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dirty="0">
                <a:effectLst/>
                <a:latin typeface="Gelion Regular"/>
                <a:ea typeface="Calibri" panose="020F0502020204030204" pitchFamily="34" charset="0"/>
                <a:cs typeface="Arial" panose="020B0604020202020204" pitchFamily="34" charset="0"/>
              </a:rPr>
              <a:t>Focus on competence – by focusing on fundamental movement skills (with and without a ball) and aiming to develop girls’ confidence and competence.</a:t>
            </a:r>
            <a:endParaRPr lang="en-GB" sz="1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dirty="0">
                <a:effectLst/>
                <a:latin typeface="Gelion Regular"/>
                <a:ea typeface="Calibri" panose="020F0502020204030204" pitchFamily="34" charset="0"/>
                <a:cs typeface="Arial" panose="020B0604020202020204" pitchFamily="34" charset="0"/>
              </a:rPr>
              <a:t>Provide non-competitive activities – although Playmakers is themed around football, the activities are entirely uncompetitive, instead focusing on co-operative play, individual improvement and fun. </a:t>
            </a:r>
            <a:endParaRPr lang="en-GB"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Afbeelding 6">
            <a:extLst>
              <a:ext uri="{FF2B5EF4-FFF2-40B4-BE49-F238E27FC236}">
                <a16:creationId xmlns:a16="http://schemas.microsoft.com/office/drawing/2014/main" id="{8DF3477E-28BE-52B3-FA97-12B9240743E1}"/>
              </a:ext>
            </a:extLst>
          </p:cNvPr>
          <p:cNvPicPr>
            <a:picLocks noChangeAspect="1"/>
          </p:cNvPicPr>
          <p:nvPr/>
        </p:nvPicPr>
        <p:blipFill>
          <a:blip r:embed="rId4"/>
          <a:stretch>
            <a:fillRect/>
          </a:stretch>
        </p:blipFill>
        <p:spPr>
          <a:xfrm>
            <a:off x="9393737" y="5193793"/>
            <a:ext cx="874957" cy="12299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90592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F428221-38A8-EE60-DD16-40F0C2D116F8}"/>
              </a:ext>
            </a:extLst>
          </p:cNvPr>
          <p:cNvSpPr>
            <a:spLocks noGrp="1"/>
          </p:cNvSpPr>
          <p:nvPr>
            <p:ph idx="1"/>
          </p:nvPr>
        </p:nvSpPr>
        <p:spPr>
          <a:xfrm>
            <a:off x="835808" y="1326515"/>
            <a:ext cx="4712268" cy="3550605"/>
          </a:xfrm>
        </p:spPr>
        <p:txBody>
          <a:bodyPr>
            <a:normAutofit/>
          </a:bodyPr>
          <a:lstStyle/>
          <a:p>
            <a:pPr marL="0" indent="0" algn="just">
              <a:lnSpc>
                <a:spcPct val="100000"/>
              </a:lnSpc>
              <a:spcBef>
                <a:spcPts val="0"/>
              </a:spcBef>
              <a:buNone/>
            </a:pPr>
            <a:r>
              <a:rPr lang="en-GB" sz="1400" dirty="0">
                <a:latin typeface="+mn-lt"/>
                <a:ea typeface="Calibri" panose="020F0502020204030204" pitchFamily="34" charset="0"/>
              </a:rPr>
              <a:t>Her Time to Play</a:t>
            </a:r>
            <a:r>
              <a:rPr lang="en-GB" sz="1400" dirty="0">
                <a:effectLst/>
                <a:latin typeface="+mn-lt"/>
                <a:ea typeface="Calibri" panose="020F0502020204030204" pitchFamily="34" charset="0"/>
                <a:cs typeface="Arial" panose="020B0604020202020204" pitchFamily="34" charset="0"/>
              </a:rPr>
              <a:t> is a national initiative supported by the Women’s National Basketball Association (WNBA), which aims to: </a:t>
            </a:r>
          </a:p>
          <a:p>
            <a:pPr marL="0" indent="0" algn="just">
              <a:lnSpc>
                <a:spcPct val="100000"/>
              </a:lnSpc>
              <a:spcBef>
                <a:spcPts val="0"/>
              </a:spcBef>
              <a:buNone/>
            </a:pPr>
            <a:endParaRPr lang="en-GB" sz="1400" dirty="0">
              <a:latin typeface="+mn-lt"/>
              <a:ea typeface="Calibri" panose="020F0502020204030204" pitchFamily="34" charset="0"/>
            </a:endParaRPr>
          </a:p>
          <a:p>
            <a:pPr marL="0" indent="0" algn="just">
              <a:lnSpc>
                <a:spcPct val="100000"/>
              </a:lnSpc>
              <a:spcBef>
                <a:spcPts val="0"/>
              </a:spcBef>
              <a:buNone/>
            </a:pPr>
            <a:r>
              <a:rPr lang="en-GB" sz="1400" dirty="0">
                <a:effectLst/>
                <a:latin typeface="+mn-lt"/>
                <a:ea typeface="Calibri" panose="020F0502020204030204" pitchFamily="34" charset="0"/>
                <a:cs typeface="Arial" panose="020B0604020202020204" pitchFamily="34" charset="0"/>
              </a:rPr>
              <a:t>“</a:t>
            </a:r>
            <a:r>
              <a:rPr lang="en-GB" sz="1400" i="1" dirty="0">
                <a:effectLst/>
                <a:latin typeface="+mn-lt"/>
                <a:ea typeface="Calibri" panose="020F0502020204030204" pitchFamily="34" charset="0"/>
                <a:cs typeface="Arial" panose="020B0604020202020204" pitchFamily="34" charset="0"/>
              </a:rPr>
              <a:t>champion change on behalf of girls and women and provide them with ways to connect, collaborate, and actively engage with the game of basketball and one another</a:t>
            </a:r>
            <a:r>
              <a:rPr lang="en-GB" sz="1400" dirty="0">
                <a:effectLst/>
                <a:latin typeface="+mn-lt"/>
                <a:ea typeface="Calibri" panose="020F0502020204030204" pitchFamily="34" charset="0"/>
                <a:cs typeface="Arial" panose="020B0604020202020204" pitchFamily="34" charset="0"/>
              </a:rPr>
              <a:t>.” </a:t>
            </a:r>
          </a:p>
          <a:p>
            <a:pPr marL="0" indent="0" algn="just">
              <a:lnSpc>
                <a:spcPct val="100000"/>
              </a:lnSpc>
              <a:spcBef>
                <a:spcPts val="0"/>
              </a:spcBef>
              <a:buNone/>
            </a:pPr>
            <a:endParaRPr lang="en-GB" sz="1400" dirty="0">
              <a:effectLst/>
              <a:latin typeface="+mn-lt"/>
              <a:ea typeface="Calibri" panose="020F0502020204030204" pitchFamily="34" charset="0"/>
              <a:cs typeface="Arial" panose="020B0604020202020204" pitchFamily="34" charset="0"/>
            </a:endParaRPr>
          </a:p>
          <a:p>
            <a:pPr marL="0" indent="0" algn="just">
              <a:lnSpc>
                <a:spcPct val="100000"/>
              </a:lnSpc>
              <a:spcBef>
                <a:spcPts val="0"/>
              </a:spcBef>
              <a:buNone/>
            </a:pPr>
            <a:r>
              <a:rPr lang="en-GB" sz="1400" dirty="0">
                <a:effectLst/>
                <a:latin typeface="+mn-lt"/>
                <a:ea typeface="Calibri" panose="020F0502020204030204" pitchFamily="34" charset="0"/>
                <a:cs typeface="Arial" panose="020B0604020202020204" pitchFamily="34" charset="0"/>
              </a:rPr>
              <a:t>Her Time to Play focuses on the </a:t>
            </a:r>
            <a:r>
              <a:rPr lang="en-GB" sz="1400" b="1" dirty="0">
                <a:solidFill>
                  <a:srgbClr val="6633FF"/>
                </a:solidFill>
                <a:effectLst/>
                <a:latin typeface="+mn-lt"/>
                <a:ea typeface="Calibri" panose="020F0502020204030204" pitchFamily="34" charset="0"/>
                <a:cs typeface="Arial" panose="020B0604020202020204" pitchFamily="34" charset="0"/>
              </a:rPr>
              <a:t>MESO</a:t>
            </a:r>
            <a:r>
              <a:rPr lang="en-GB" sz="1400" dirty="0">
                <a:effectLst/>
                <a:latin typeface="+mn-lt"/>
                <a:ea typeface="Calibri" panose="020F0502020204030204" pitchFamily="34" charset="0"/>
                <a:cs typeface="Arial" panose="020B0604020202020204" pitchFamily="34" charset="0"/>
              </a:rPr>
              <a:t> level, in that they encourage organisations to develop their environment to be more girl-friendly. The Her Time to Play community offers access to:</a:t>
            </a:r>
          </a:p>
          <a:p>
            <a:pPr lvl="0" algn="just">
              <a:lnSpc>
                <a:spcPct val="100000"/>
              </a:lnSpc>
              <a:spcBef>
                <a:spcPts val="0"/>
              </a:spcBef>
              <a:buClr>
                <a:srgbClr val="6433FE"/>
              </a:buClr>
            </a:pPr>
            <a:r>
              <a:rPr lang="en-GB" sz="1400" dirty="0">
                <a:effectLst/>
                <a:latin typeface="+mn-lt"/>
                <a:ea typeface="Calibri" panose="020F0502020204030204" pitchFamily="34" charset="0"/>
                <a:cs typeface="Arial" panose="020B0604020202020204" pitchFamily="34" charset="0"/>
              </a:rPr>
              <a:t>Toolkits</a:t>
            </a:r>
          </a:p>
          <a:p>
            <a:pPr lvl="0" algn="just">
              <a:lnSpc>
                <a:spcPct val="100000"/>
              </a:lnSpc>
              <a:spcBef>
                <a:spcPts val="0"/>
              </a:spcBef>
              <a:buClr>
                <a:srgbClr val="6433FE"/>
              </a:buClr>
            </a:pPr>
            <a:r>
              <a:rPr lang="en-GB" sz="1400" dirty="0">
                <a:effectLst/>
                <a:latin typeface="+mn-lt"/>
                <a:ea typeface="Calibri" panose="020F0502020204030204" pitchFamily="34" charset="0"/>
                <a:cs typeface="Arial" panose="020B0604020202020204" pitchFamily="34" charset="0"/>
              </a:rPr>
              <a:t>Practice Plans</a:t>
            </a:r>
          </a:p>
          <a:p>
            <a:pPr lvl="0" algn="just">
              <a:lnSpc>
                <a:spcPct val="100000"/>
              </a:lnSpc>
              <a:spcBef>
                <a:spcPts val="0"/>
              </a:spcBef>
              <a:buClr>
                <a:srgbClr val="6433FE"/>
              </a:buClr>
            </a:pPr>
            <a:r>
              <a:rPr lang="en-GB" sz="1400" dirty="0">
                <a:effectLst/>
                <a:latin typeface="+mn-lt"/>
                <a:ea typeface="Calibri" panose="020F0502020204030204" pitchFamily="34" charset="0"/>
                <a:cs typeface="Arial" panose="020B0604020202020204" pitchFamily="34" charset="0"/>
              </a:rPr>
              <a:t>Support for Female Coaches</a:t>
            </a:r>
          </a:p>
          <a:p>
            <a:pPr lvl="0" algn="just">
              <a:lnSpc>
                <a:spcPct val="100000"/>
              </a:lnSpc>
              <a:spcBef>
                <a:spcPts val="0"/>
              </a:spcBef>
              <a:buClr>
                <a:srgbClr val="6433FE"/>
              </a:buClr>
            </a:pPr>
            <a:r>
              <a:rPr lang="en-GB" sz="1400" dirty="0">
                <a:effectLst/>
                <a:latin typeface="+mn-lt"/>
                <a:ea typeface="Calibri" panose="020F0502020204030204" pitchFamily="34" charset="0"/>
                <a:cs typeface="Arial" panose="020B0604020202020204" pitchFamily="34" charset="0"/>
              </a:rPr>
              <a:t>Support for Female Officials</a:t>
            </a:r>
          </a:p>
        </p:txBody>
      </p:sp>
      <p:sp>
        <p:nvSpPr>
          <p:cNvPr id="11" name="TextBox 10">
            <a:extLst>
              <a:ext uri="{FF2B5EF4-FFF2-40B4-BE49-F238E27FC236}">
                <a16:creationId xmlns:a16="http://schemas.microsoft.com/office/drawing/2014/main" id="{4C9821AE-C93D-63B7-0F4B-FEA37AFE5FB7}"/>
              </a:ext>
            </a:extLst>
          </p:cNvPr>
          <p:cNvSpPr txBox="1"/>
          <p:nvPr/>
        </p:nvSpPr>
        <p:spPr>
          <a:xfrm>
            <a:off x="6643925" y="2218261"/>
            <a:ext cx="5105400" cy="1337289"/>
          </a:xfrm>
          <a:prstGeom prst="rect">
            <a:avLst/>
          </a:prstGeom>
          <a:solidFill>
            <a:srgbClr val="FF99CC">
              <a:alpha val="50000"/>
            </a:srgbClr>
          </a:solidFill>
        </p:spPr>
        <p:txBody>
          <a:bodyPr wrap="square">
            <a:spAutoFit/>
          </a:bodyPr>
          <a:lstStyle/>
          <a:p>
            <a:pPr>
              <a:lnSpc>
                <a:spcPct val="107000"/>
              </a:lnSpc>
              <a:spcAft>
                <a:spcPts val="800"/>
              </a:spcAft>
            </a:pPr>
            <a:r>
              <a:rPr lang="en-GB" sz="1400" b="1" dirty="0">
                <a:solidFill>
                  <a:srgbClr val="6433FE"/>
                </a:solidFill>
                <a:effectLst/>
                <a:latin typeface="Gelion Regular"/>
                <a:ea typeface="Calibri" panose="020F0502020204030204" pitchFamily="34" charset="0"/>
                <a:cs typeface="Arial" panose="020B0604020202020204" pitchFamily="34" charset="0"/>
              </a:rPr>
              <a:t>CARING</a:t>
            </a:r>
            <a:endParaRPr lang="en-GB" sz="1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dirty="0">
                <a:effectLst/>
                <a:latin typeface="Gelion Regular"/>
                <a:ea typeface="Calibri" panose="020F0502020204030204" pitchFamily="34" charset="0"/>
                <a:cs typeface="Arial" panose="020B0604020202020204" pitchFamily="34" charset="0"/>
              </a:rPr>
              <a:t>Help coaches to understand girls’ needs – coaches are offered toolkits and practice plans to support their delivery for girls. These differentiate between new coaches and more experienced coaches, to support a range of coaches work with a range of girls. </a:t>
            </a:r>
            <a:endParaRPr lang="en-GB"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el 1">
            <a:extLst>
              <a:ext uri="{FF2B5EF4-FFF2-40B4-BE49-F238E27FC236}">
                <a16:creationId xmlns:a16="http://schemas.microsoft.com/office/drawing/2014/main" id="{29D9BA29-452C-B208-E669-78CAD06FB5AF}"/>
              </a:ext>
            </a:extLst>
          </p:cNvPr>
          <p:cNvSpPr>
            <a:spLocks noGrp="1"/>
          </p:cNvSpPr>
          <p:nvPr>
            <p:ph type="title"/>
          </p:nvPr>
        </p:nvSpPr>
        <p:spPr/>
        <p:txBody>
          <a:bodyPr>
            <a:normAutofit/>
          </a:bodyPr>
          <a:lstStyle/>
          <a:p>
            <a:r>
              <a:rPr lang="nl-NL" sz="3600" dirty="0"/>
              <a:t>Her Time to Play</a:t>
            </a:r>
          </a:p>
        </p:txBody>
      </p:sp>
      <p:pic>
        <p:nvPicPr>
          <p:cNvPr id="4" name="Picture 2" descr="Download Example Stamp Png Graphic Black And White Stock - Brunei Vehicle  Pass Online PNG Image with No Background - PNGkey.com">
            <a:extLst>
              <a:ext uri="{FF2B5EF4-FFF2-40B4-BE49-F238E27FC236}">
                <a16:creationId xmlns:a16="http://schemas.microsoft.com/office/drawing/2014/main" id="{575DFF4F-A96B-C9A4-F2F6-6CFBDCB80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56183">
            <a:off x="142074" y="5242827"/>
            <a:ext cx="3067302" cy="103939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6">
            <a:extLst>
              <a:ext uri="{FF2B5EF4-FFF2-40B4-BE49-F238E27FC236}">
                <a16:creationId xmlns:a16="http://schemas.microsoft.com/office/drawing/2014/main" id="{2B319783-902E-A227-15F9-0006A5B120F2}"/>
              </a:ext>
            </a:extLst>
          </p:cNvPr>
          <p:cNvPicPr>
            <a:picLocks noChangeAspect="1"/>
          </p:cNvPicPr>
          <p:nvPr/>
        </p:nvPicPr>
        <p:blipFill>
          <a:blip r:embed="rId3"/>
          <a:stretch>
            <a:fillRect/>
          </a:stretch>
        </p:blipFill>
        <p:spPr>
          <a:xfrm>
            <a:off x="9393737" y="5193793"/>
            <a:ext cx="874957" cy="12299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Icon&#10;&#10;Description automatically generated">
            <a:extLst>
              <a:ext uri="{FF2B5EF4-FFF2-40B4-BE49-F238E27FC236}">
                <a16:creationId xmlns:a16="http://schemas.microsoft.com/office/drawing/2014/main" id="{1F3F4B5A-9E68-F5D0-EF66-F1EFB13227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61997" y="286892"/>
            <a:ext cx="3362325" cy="1362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7505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43F68-C638-1FAF-B0A9-47FDA40CECFA}"/>
              </a:ext>
            </a:extLst>
          </p:cNvPr>
          <p:cNvSpPr>
            <a:spLocks noGrp="1"/>
          </p:cNvSpPr>
          <p:nvPr>
            <p:ph type="title"/>
          </p:nvPr>
        </p:nvSpPr>
        <p:spPr>
          <a:xfrm>
            <a:off x="698500" y="333766"/>
            <a:ext cx="11554460" cy="867113"/>
          </a:xfrm>
        </p:spPr>
        <p:txBody>
          <a:bodyPr>
            <a:normAutofit/>
          </a:bodyPr>
          <a:lstStyle/>
          <a:p>
            <a:r>
              <a:rPr lang="en-GB" sz="3200" dirty="0"/>
              <a:t>Women in Coaching – Removing Barriers to Start and Stay</a:t>
            </a:r>
          </a:p>
        </p:txBody>
      </p:sp>
      <p:pic>
        <p:nvPicPr>
          <p:cNvPr id="4" name="Afbeelding 3" descr="Afbeelding met tekst, illustratie&#10;&#10;Automatisch gegenereerde beschrijving">
            <a:extLst>
              <a:ext uri="{FF2B5EF4-FFF2-40B4-BE49-F238E27FC236}">
                <a16:creationId xmlns:a16="http://schemas.microsoft.com/office/drawing/2014/main" id="{4AA60A3B-1692-BCBA-0288-3D8D12C69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561" y="1200879"/>
            <a:ext cx="3907713" cy="3602963"/>
          </a:xfrm>
          <a:prstGeom prst="rect">
            <a:avLst/>
          </a:prstGeom>
        </p:spPr>
      </p:pic>
      <p:sp>
        <p:nvSpPr>
          <p:cNvPr id="5" name="Tijdelijke aanduiding voor inhoud 2">
            <a:extLst>
              <a:ext uri="{FF2B5EF4-FFF2-40B4-BE49-F238E27FC236}">
                <a16:creationId xmlns:a16="http://schemas.microsoft.com/office/drawing/2014/main" id="{79D73BE4-C2AB-9194-188F-DF65878FED68}"/>
              </a:ext>
            </a:extLst>
          </p:cNvPr>
          <p:cNvSpPr txBox="1">
            <a:spLocks/>
          </p:cNvSpPr>
          <p:nvPr/>
        </p:nvSpPr>
        <p:spPr>
          <a:xfrm>
            <a:off x="838200" y="1234440"/>
            <a:ext cx="6477000" cy="3903168"/>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Font typeface="Arial" panose="020B0604020202020204" pitchFamily="34" charset="0"/>
              <a:buNone/>
            </a:pPr>
            <a:r>
              <a:rPr lang="en-US" sz="1200" b="1" dirty="0">
                <a:solidFill>
                  <a:srgbClr val="FF9900"/>
                </a:solidFill>
              </a:rPr>
              <a:t>DEVELOPMENT-ORIENTED</a:t>
            </a:r>
          </a:p>
          <a:p>
            <a:pPr marL="342900" indent="-342900" algn="just">
              <a:lnSpc>
                <a:spcPct val="70000"/>
              </a:lnSpc>
              <a:buFont typeface="Arial" panose="020B0604020202020204" pitchFamily="34" charset="0"/>
              <a:buAutoNum type="arabicPeriod"/>
            </a:pPr>
            <a:r>
              <a:rPr lang="en-US" sz="1400" dirty="0">
                <a:latin typeface="Calibri (Hoofdtekst)"/>
              </a:rPr>
              <a:t>Focus on empowering female coaches</a:t>
            </a:r>
          </a:p>
          <a:p>
            <a:pPr marL="342900" indent="-342900" algn="just">
              <a:lnSpc>
                <a:spcPct val="70000"/>
              </a:lnSpc>
              <a:buFont typeface="Arial" panose="020B0604020202020204" pitchFamily="34" charset="0"/>
              <a:buAutoNum type="arabicPeriod"/>
            </a:pPr>
            <a:r>
              <a:rPr lang="en-US" sz="1400" dirty="0">
                <a:latin typeface="Calibri (Hoofdtekst)"/>
              </a:rPr>
              <a:t>Provide clear pathways for development</a:t>
            </a:r>
            <a:endParaRPr lang="en-US" sz="1400" dirty="0"/>
          </a:p>
          <a:p>
            <a:pPr marL="0" indent="0" algn="just">
              <a:lnSpc>
                <a:spcPct val="120000"/>
              </a:lnSpc>
              <a:spcBef>
                <a:spcPts val="600"/>
              </a:spcBef>
              <a:buNone/>
            </a:pPr>
            <a:r>
              <a:rPr lang="en-US" sz="1200" b="1" dirty="0">
                <a:solidFill>
                  <a:srgbClr val="FF9900"/>
                </a:solidFill>
              </a:rPr>
              <a:t>MOTIVATIONAL</a:t>
            </a:r>
          </a:p>
          <a:p>
            <a:pPr marL="342900" indent="-342900" algn="just">
              <a:lnSpc>
                <a:spcPct val="70000"/>
              </a:lnSpc>
              <a:buFont typeface="+mj-lt"/>
              <a:buAutoNum type="arabicPeriod" startAt="3"/>
            </a:pPr>
            <a:r>
              <a:rPr lang="en-US" sz="1400" dirty="0">
                <a:latin typeface="Calibri (Hoofdtekst)"/>
              </a:rPr>
              <a:t>Offer support and remove barriers</a:t>
            </a:r>
          </a:p>
          <a:p>
            <a:pPr marL="342900" indent="-342900" algn="just">
              <a:lnSpc>
                <a:spcPct val="70000"/>
              </a:lnSpc>
              <a:buFont typeface="Arial" panose="020B0604020202020204" pitchFamily="34" charset="0"/>
              <a:buAutoNum type="arabicPeriod" startAt="3"/>
            </a:pPr>
            <a:r>
              <a:rPr lang="en-US" sz="1400" dirty="0">
                <a:latin typeface="Calibri (Hoofdtekst)"/>
              </a:rPr>
              <a:t>Use role-models</a:t>
            </a:r>
          </a:p>
          <a:p>
            <a:pPr marL="0" indent="0">
              <a:lnSpc>
                <a:spcPct val="120000"/>
              </a:lnSpc>
              <a:spcBef>
                <a:spcPts val="600"/>
              </a:spcBef>
              <a:buNone/>
            </a:pPr>
            <a:r>
              <a:rPr lang="en-US" sz="1200" b="1" dirty="0">
                <a:solidFill>
                  <a:srgbClr val="FF9900"/>
                </a:solidFill>
              </a:rPr>
              <a:t>CARING</a:t>
            </a:r>
          </a:p>
          <a:p>
            <a:pPr marL="342900" indent="-342900" algn="just">
              <a:lnSpc>
                <a:spcPct val="70000"/>
              </a:lnSpc>
              <a:buFont typeface="+mj-lt"/>
              <a:buAutoNum type="arabicPeriod" startAt="5"/>
            </a:pPr>
            <a:r>
              <a:rPr lang="en-US" sz="1400" dirty="0">
                <a:latin typeface="Calibri (Hoofdtekst)"/>
              </a:rPr>
              <a:t>Support relationships and networks</a:t>
            </a:r>
          </a:p>
          <a:p>
            <a:pPr marL="342900" indent="-342900" algn="just">
              <a:lnSpc>
                <a:spcPct val="70000"/>
              </a:lnSpc>
              <a:buFont typeface="Arial" panose="020B0604020202020204" pitchFamily="34" charset="0"/>
              <a:buAutoNum type="arabicPeriod" startAt="5"/>
            </a:pPr>
            <a:r>
              <a:rPr lang="en-US" sz="1400" dirty="0">
                <a:latin typeface="Calibri (Hoofdtekst)"/>
              </a:rPr>
              <a:t>Provide mentoring programs</a:t>
            </a:r>
          </a:p>
          <a:p>
            <a:pPr marL="342900" indent="-342900" algn="just">
              <a:lnSpc>
                <a:spcPct val="70000"/>
              </a:lnSpc>
              <a:buFont typeface="Arial" panose="020B0604020202020204" pitchFamily="34" charset="0"/>
              <a:buAutoNum type="arabicPeriod" startAt="5"/>
            </a:pPr>
            <a:r>
              <a:rPr lang="en-US" sz="1400" dirty="0">
                <a:latin typeface="Calibri (Hoofdtekst)"/>
              </a:rPr>
              <a:t>Help administrators to understand female coaches’ needs</a:t>
            </a:r>
            <a:endParaRPr lang="en-US" sz="1200" dirty="0">
              <a:latin typeface="Calibri (Hoofdtekst)"/>
            </a:endParaRPr>
          </a:p>
          <a:p>
            <a:pPr marL="0" indent="0" algn="just">
              <a:lnSpc>
                <a:spcPct val="120000"/>
              </a:lnSpc>
              <a:spcBef>
                <a:spcPts val="600"/>
              </a:spcBef>
              <a:buNone/>
            </a:pPr>
            <a:r>
              <a:rPr lang="en-US" sz="1200" b="1" dirty="0">
                <a:solidFill>
                  <a:srgbClr val="FF9900"/>
                </a:solidFill>
              </a:rPr>
              <a:t>SOCIALLY SAFE</a:t>
            </a:r>
          </a:p>
          <a:p>
            <a:pPr marL="342900" indent="-342900" algn="just">
              <a:lnSpc>
                <a:spcPct val="70000"/>
              </a:lnSpc>
              <a:buFont typeface="+mj-lt"/>
              <a:buAutoNum type="arabicPeriod" startAt="8"/>
            </a:pPr>
            <a:r>
              <a:rPr lang="en-US" sz="1400" dirty="0">
                <a:latin typeface="Calibri (Hoofdtekst)"/>
              </a:rPr>
              <a:t>Create a positive and inclusive environment</a:t>
            </a:r>
          </a:p>
          <a:p>
            <a:pPr marL="342900" indent="-342900" algn="just">
              <a:lnSpc>
                <a:spcPct val="70000"/>
              </a:lnSpc>
              <a:buFont typeface="+mj-lt"/>
              <a:buAutoNum type="arabicPeriod" startAt="8"/>
            </a:pPr>
            <a:r>
              <a:rPr lang="en-US" sz="1400" dirty="0">
                <a:latin typeface="Calibri (Hoofdtekst)"/>
              </a:rPr>
              <a:t>Resist biases and stereotyping</a:t>
            </a:r>
            <a:endParaRPr lang="en-US" sz="1600" dirty="0">
              <a:latin typeface="Calibri (Hoofdtekst)"/>
            </a:endParaRPr>
          </a:p>
          <a:p>
            <a:pPr marL="0" indent="0">
              <a:lnSpc>
                <a:spcPct val="70000"/>
              </a:lnSpc>
              <a:buNone/>
            </a:pPr>
            <a:endParaRPr lang="en-US" sz="1400" dirty="0"/>
          </a:p>
          <a:p>
            <a:pPr marL="0" indent="0">
              <a:lnSpc>
                <a:spcPct val="70000"/>
              </a:lnSpc>
              <a:buNone/>
            </a:pPr>
            <a:endParaRPr lang="en-US" sz="1400" dirty="0"/>
          </a:p>
        </p:txBody>
      </p:sp>
      <p:pic>
        <p:nvPicPr>
          <p:cNvPr id="8" name="Afbeelding 8">
            <a:extLst>
              <a:ext uri="{FF2B5EF4-FFF2-40B4-BE49-F238E27FC236}">
                <a16:creationId xmlns:a16="http://schemas.microsoft.com/office/drawing/2014/main" id="{DF107AC5-4444-FD7A-02C0-E3986C638418}"/>
              </a:ext>
            </a:extLst>
          </p:cNvPr>
          <p:cNvPicPr>
            <a:picLocks noChangeAspect="1"/>
          </p:cNvPicPr>
          <p:nvPr/>
        </p:nvPicPr>
        <p:blipFill>
          <a:blip r:embed="rId3"/>
          <a:stretch>
            <a:fillRect/>
          </a:stretch>
        </p:blipFill>
        <p:spPr>
          <a:xfrm>
            <a:off x="9485972" y="5188460"/>
            <a:ext cx="874957" cy="1242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44106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BE7101-A4E2-653A-1B14-C51809619E62}"/>
              </a:ext>
            </a:extLst>
          </p:cNvPr>
          <p:cNvSpPr>
            <a:spLocks noGrp="1"/>
          </p:cNvSpPr>
          <p:nvPr>
            <p:ph type="title"/>
          </p:nvPr>
        </p:nvSpPr>
        <p:spPr/>
        <p:txBody>
          <a:bodyPr>
            <a:normAutofit/>
          </a:bodyPr>
          <a:lstStyle/>
          <a:p>
            <a:r>
              <a:rPr lang="en-US" sz="3600" dirty="0"/>
              <a:t>3. Offer support and remove barriers</a:t>
            </a:r>
            <a:endParaRPr lang="nl-NL" sz="3600" dirty="0"/>
          </a:p>
        </p:txBody>
      </p:sp>
      <p:pic>
        <p:nvPicPr>
          <p:cNvPr id="4" name="Picture 2" descr="Download Example Stamp Png Graphic Black And White Stock - Brunei Vehicle  Pass Online PNG Image with No Background - PNGkey.com">
            <a:extLst>
              <a:ext uri="{FF2B5EF4-FFF2-40B4-BE49-F238E27FC236}">
                <a16:creationId xmlns:a16="http://schemas.microsoft.com/office/drawing/2014/main" id="{090B95E4-73B0-3F65-626E-8C3163C2E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56183">
            <a:off x="142074" y="5242827"/>
            <a:ext cx="3067302" cy="1039393"/>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2">
            <a:extLst>
              <a:ext uri="{FF2B5EF4-FFF2-40B4-BE49-F238E27FC236}">
                <a16:creationId xmlns:a16="http://schemas.microsoft.com/office/drawing/2014/main" id="{431B0CAA-3BEC-951D-B76E-C02F56260C5D}"/>
              </a:ext>
            </a:extLst>
          </p:cNvPr>
          <p:cNvSpPr>
            <a:spLocks noGrp="1"/>
          </p:cNvSpPr>
          <p:nvPr>
            <p:ph idx="1"/>
          </p:nvPr>
        </p:nvSpPr>
        <p:spPr>
          <a:xfrm>
            <a:off x="838200" y="1395559"/>
            <a:ext cx="4530898" cy="3639450"/>
          </a:xfrm>
        </p:spPr>
        <p:txBody>
          <a:bodyPr anchor="t" anchorCtr="0">
            <a:normAutofit fontScale="92500" lnSpcReduction="10000"/>
          </a:bodyPr>
          <a:lstStyle/>
          <a:p>
            <a:pPr marL="0" indent="0" algn="just">
              <a:buNone/>
            </a:pPr>
            <a:r>
              <a:rPr lang="en-US" sz="1400" dirty="0">
                <a:latin typeface="Calibri" panose="020F0502020204030204" pitchFamily="34" charset="0"/>
                <a:cs typeface="Calibri" panose="020F0502020204030204" pitchFamily="34" charset="0"/>
              </a:rPr>
              <a:t>An overarching theme to get more female coaches involved and retain in sports revolves around appropriate support. Appropriate support from any social agent appears to facilitate a woman’s coaching career. Specifically, developing a sense of relatedness with coaching colleagues is positively received. Moreover, the encouragement from parents is important when starting out on a coaching journey - some coaches interpreted parental support as meaning that coaching was considered a ‘normal’ career for women. </a:t>
            </a:r>
          </a:p>
          <a:p>
            <a:pPr marL="0" indent="0" algn="just">
              <a:buNone/>
            </a:pPr>
            <a:r>
              <a:rPr lang="en-US" sz="1400" dirty="0">
                <a:latin typeface="Calibri" panose="020F0502020204030204" pitchFamily="34" charset="0"/>
                <a:cs typeface="Calibri" panose="020F0502020204030204" pitchFamily="34" charset="0"/>
              </a:rPr>
              <a:t>Unfortunately, female coaches face multiple and interwoven barriers that make sustaining a career in coaching challenging. Together, these barriers account for the historic stagnation of the percentage of women coaches. Identifying unique barriers together and developing support for female coaches at different competitive levels, and for female coaches experiencing critical windows across the coaching career (e.g., entering coaching, burnout, getting married, having children, changing jobs from assistant to head coach, revealing their sexual orientation) is recommended to support and create better opportunities for female coaches.</a:t>
            </a:r>
          </a:p>
        </p:txBody>
      </p:sp>
      <p:sp>
        <p:nvSpPr>
          <p:cNvPr id="8" name="Tijdelijke aanduiding voor inhoud 2">
            <a:extLst>
              <a:ext uri="{FF2B5EF4-FFF2-40B4-BE49-F238E27FC236}">
                <a16:creationId xmlns:a16="http://schemas.microsoft.com/office/drawing/2014/main" id="{049A9FA6-F314-BBC0-ECE2-5D70AF31E031}"/>
              </a:ext>
            </a:extLst>
          </p:cNvPr>
          <p:cNvSpPr txBox="1">
            <a:spLocks/>
          </p:cNvSpPr>
          <p:nvPr/>
        </p:nvSpPr>
        <p:spPr>
          <a:xfrm>
            <a:off x="6096000" y="1395559"/>
            <a:ext cx="5199343" cy="3639450"/>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70000"/>
              </a:lnSpc>
              <a:buFont typeface="Arial" panose="020B0604020202020204" pitchFamily="34" charset="0"/>
              <a:buNone/>
            </a:pPr>
            <a:r>
              <a:rPr lang="en-US" sz="1400" b="1" dirty="0"/>
              <a:t>Recommendations</a:t>
            </a:r>
            <a:endParaRPr lang="en-US" sz="1200" b="1" dirty="0"/>
          </a:p>
          <a:p>
            <a:pPr marL="0" indent="0" algn="just">
              <a:lnSpc>
                <a:spcPct val="70000"/>
              </a:lnSpc>
              <a:buFont typeface="Arial" panose="020B0604020202020204" pitchFamily="34" charset="0"/>
              <a:buNone/>
            </a:pPr>
            <a:r>
              <a:rPr lang="en-US" sz="1100" b="1" dirty="0">
                <a:solidFill>
                  <a:srgbClr val="FF9900"/>
                </a:solidFill>
              </a:rPr>
              <a:t>MICRO LEVEL</a:t>
            </a:r>
          </a:p>
          <a:p>
            <a:pPr algn="just">
              <a:lnSpc>
                <a:spcPct val="70000"/>
              </a:lnSpc>
              <a:buFont typeface="Wingdings" panose="05000000000000000000" pitchFamily="2" charset="2"/>
              <a:buChar char="ü"/>
            </a:pPr>
            <a:r>
              <a:rPr lang="en-US" sz="1300" dirty="0"/>
              <a:t>Encourage women to coach </a:t>
            </a:r>
          </a:p>
          <a:p>
            <a:pPr algn="just">
              <a:lnSpc>
                <a:spcPct val="70000"/>
              </a:lnSpc>
              <a:buFont typeface="Wingdings" panose="05000000000000000000" pitchFamily="2" charset="2"/>
              <a:buChar char="ü"/>
            </a:pPr>
            <a:r>
              <a:rPr lang="en-US" sz="1300" dirty="0"/>
              <a:t>Provide positive feedback </a:t>
            </a:r>
          </a:p>
          <a:p>
            <a:pPr algn="just">
              <a:lnSpc>
                <a:spcPct val="70000"/>
              </a:lnSpc>
              <a:buFont typeface="Wingdings" panose="05000000000000000000" pitchFamily="2" charset="2"/>
              <a:buChar char="ü"/>
            </a:pPr>
            <a:r>
              <a:rPr lang="en-US" sz="1300" dirty="0"/>
              <a:t>Consult female coaches about their needs and preferences  </a:t>
            </a:r>
          </a:p>
          <a:p>
            <a:pPr algn="just">
              <a:lnSpc>
                <a:spcPct val="70000"/>
              </a:lnSpc>
              <a:buFont typeface="Wingdings" panose="05000000000000000000" pitchFamily="2" charset="2"/>
              <a:buChar char="ü"/>
            </a:pPr>
            <a:r>
              <a:rPr lang="en-US" sz="1300" dirty="0"/>
              <a:t>Identify and remove barriers together </a:t>
            </a:r>
          </a:p>
          <a:p>
            <a:pPr marL="0" indent="0" algn="just">
              <a:lnSpc>
                <a:spcPct val="70000"/>
              </a:lnSpc>
              <a:buNone/>
            </a:pPr>
            <a:r>
              <a:rPr lang="en-US" sz="1100" b="1" dirty="0">
                <a:solidFill>
                  <a:srgbClr val="FF9900"/>
                </a:solidFill>
              </a:rPr>
              <a:t>MESO LEVEL</a:t>
            </a:r>
          </a:p>
          <a:p>
            <a:pPr algn="just">
              <a:lnSpc>
                <a:spcPct val="70000"/>
              </a:lnSpc>
              <a:buFont typeface="Wingdings" panose="05000000000000000000" pitchFamily="2" charset="2"/>
              <a:buChar char="ü"/>
            </a:pPr>
            <a:r>
              <a:rPr lang="en-US" sz="1300" dirty="0"/>
              <a:t>Encourage and create a supportive environment for female coaches</a:t>
            </a:r>
          </a:p>
          <a:p>
            <a:pPr algn="just">
              <a:lnSpc>
                <a:spcPct val="70000"/>
              </a:lnSpc>
              <a:buFont typeface="Wingdings" panose="05000000000000000000" pitchFamily="2" charset="2"/>
              <a:buChar char="ü"/>
            </a:pPr>
            <a:r>
              <a:rPr lang="en-US" sz="1300" dirty="0"/>
              <a:t>Develop female friendly and family friendly policies </a:t>
            </a:r>
          </a:p>
          <a:p>
            <a:pPr algn="just">
              <a:lnSpc>
                <a:spcPct val="70000"/>
              </a:lnSpc>
              <a:buFont typeface="Wingdings" panose="05000000000000000000" pitchFamily="2" charset="2"/>
              <a:buChar char="ü"/>
            </a:pPr>
            <a:r>
              <a:rPr lang="en-US" sz="1300" dirty="0"/>
              <a:t>Identify and remove barriers together </a:t>
            </a:r>
          </a:p>
          <a:p>
            <a:pPr marL="0" indent="0" algn="just">
              <a:lnSpc>
                <a:spcPct val="70000"/>
              </a:lnSpc>
              <a:buNone/>
            </a:pPr>
            <a:r>
              <a:rPr lang="en-US" sz="1100" b="1" dirty="0">
                <a:solidFill>
                  <a:srgbClr val="FF9900"/>
                </a:solidFill>
              </a:rPr>
              <a:t>MACRO LEVEL</a:t>
            </a:r>
          </a:p>
          <a:p>
            <a:pPr algn="just">
              <a:lnSpc>
                <a:spcPct val="70000"/>
              </a:lnSpc>
              <a:buFont typeface="Wingdings" panose="05000000000000000000" pitchFamily="2" charset="2"/>
              <a:buChar char="ü"/>
            </a:pPr>
            <a:r>
              <a:rPr lang="en-US" sz="1300" dirty="0"/>
              <a:t>Create awareness-raising programs that help administrators be more supportive of female coaches’ issues.</a:t>
            </a:r>
          </a:p>
          <a:p>
            <a:pPr algn="just">
              <a:lnSpc>
                <a:spcPct val="70000"/>
              </a:lnSpc>
              <a:buFont typeface="Wingdings" panose="05000000000000000000" pitchFamily="2" charset="2"/>
              <a:buChar char="ü"/>
            </a:pPr>
            <a:r>
              <a:rPr lang="en-US" sz="1300" dirty="0"/>
              <a:t>Use role-models for administrators to support female coaches</a:t>
            </a:r>
          </a:p>
          <a:p>
            <a:pPr marL="0" indent="0" algn="just">
              <a:buNone/>
            </a:pPr>
            <a:endParaRPr lang="en-US" sz="1400" dirty="0"/>
          </a:p>
          <a:p>
            <a:pPr marL="342900" indent="-342900" algn="just">
              <a:buFont typeface="Arial" panose="020B0604020202020204" pitchFamily="34" charset="0"/>
              <a:buAutoNum type="arabicPeriod" startAt="8"/>
            </a:pPr>
            <a:endParaRPr lang="en-US" sz="1400" dirty="0"/>
          </a:p>
          <a:p>
            <a:pPr marL="342900" indent="-342900" algn="just">
              <a:buFont typeface="Arial" panose="020B0604020202020204" pitchFamily="34" charset="0"/>
              <a:buAutoNum type="arabicPeriod" startAt="8"/>
            </a:pPr>
            <a:endParaRPr lang="nl-NL" sz="1400" dirty="0"/>
          </a:p>
        </p:txBody>
      </p:sp>
      <p:grpSp>
        <p:nvGrpSpPr>
          <p:cNvPr id="9" name="Groep 8">
            <a:extLst>
              <a:ext uri="{FF2B5EF4-FFF2-40B4-BE49-F238E27FC236}">
                <a16:creationId xmlns:a16="http://schemas.microsoft.com/office/drawing/2014/main" id="{CB6959DC-A135-C007-9F88-6A53CA3819BD}"/>
              </a:ext>
            </a:extLst>
          </p:cNvPr>
          <p:cNvGrpSpPr/>
          <p:nvPr/>
        </p:nvGrpSpPr>
        <p:grpSpPr>
          <a:xfrm>
            <a:off x="10422192" y="996632"/>
            <a:ext cx="1295059" cy="1156097"/>
            <a:chOff x="9268922" y="2902821"/>
            <a:chExt cx="2177396" cy="1882830"/>
          </a:xfrm>
        </p:grpSpPr>
        <p:pic>
          <p:nvPicPr>
            <p:cNvPr id="10" name="Afbeelding 9" descr="Afbeelding met tekst, illustratie&#10;&#10;Automatisch gegenereerde beschrijving">
              <a:extLst>
                <a:ext uri="{FF2B5EF4-FFF2-40B4-BE49-F238E27FC236}">
                  <a16:creationId xmlns:a16="http://schemas.microsoft.com/office/drawing/2014/main" id="{510E2D3B-6CC8-B3DC-2A9E-0E7D2B5E2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3753" y="2902821"/>
              <a:ext cx="1767736" cy="1568270"/>
            </a:xfrm>
            <a:prstGeom prst="rect">
              <a:avLst/>
            </a:prstGeom>
          </p:spPr>
        </p:pic>
        <p:sp>
          <p:nvSpPr>
            <p:cNvPr id="11" name="Tekstvak 10">
              <a:extLst>
                <a:ext uri="{FF2B5EF4-FFF2-40B4-BE49-F238E27FC236}">
                  <a16:creationId xmlns:a16="http://schemas.microsoft.com/office/drawing/2014/main" id="{EF214AEE-5948-ACE4-FC19-98C87EAFD6CD}"/>
                </a:ext>
              </a:extLst>
            </p:cNvPr>
            <p:cNvSpPr txBox="1"/>
            <p:nvPr/>
          </p:nvSpPr>
          <p:spPr>
            <a:xfrm>
              <a:off x="9268922" y="4434777"/>
              <a:ext cx="2177396" cy="350874"/>
            </a:xfrm>
            <a:prstGeom prst="rect">
              <a:avLst/>
            </a:prstGeom>
            <a:noFill/>
          </p:spPr>
          <p:txBody>
            <a:bodyPr wrap="square" rtlCol="0">
              <a:spAutoFit/>
            </a:bodyPr>
            <a:lstStyle/>
            <a:p>
              <a:pPr algn="ctr"/>
              <a:r>
                <a:rPr lang="nl-NL" sz="800" i="1" dirty="0">
                  <a:solidFill>
                    <a:schemeClr val="accent5">
                      <a:lumMod val="75000"/>
                    </a:schemeClr>
                  </a:solidFill>
                </a:rPr>
                <a:t>The Youth Sport Compass</a:t>
              </a:r>
            </a:p>
          </p:txBody>
        </p:sp>
      </p:grpSp>
      <p:sp>
        <p:nvSpPr>
          <p:cNvPr id="12" name="Ovaal 11">
            <a:extLst>
              <a:ext uri="{FF2B5EF4-FFF2-40B4-BE49-F238E27FC236}">
                <a16:creationId xmlns:a16="http://schemas.microsoft.com/office/drawing/2014/main" id="{E2603E95-CC30-213F-6DF5-AA8743D8EB5D}"/>
              </a:ext>
            </a:extLst>
          </p:cNvPr>
          <p:cNvSpPr/>
          <p:nvPr/>
        </p:nvSpPr>
        <p:spPr>
          <a:xfrm>
            <a:off x="11031789" y="895515"/>
            <a:ext cx="647529" cy="644921"/>
          </a:xfrm>
          <a:prstGeom prst="ellipse">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8">
            <a:extLst>
              <a:ext uri="{FF2B5EF4-FFF2-40B4-BE49-F238E27FC236}">
                <a16:creationId xmlns:a16="http://schemas.microsoft.com/office/drawing/2014/main" id="{6A44E9CB-CD17-E25F-257B-E6A1098E40AA}"/>
              </a:ext>
            </a:extLst>
          </p:cNvPr>
          <p:cNvPicPr>
            <a:picLocks noChangeAspect="1"/>
          </p:cNvPicPr>
          <p:nvPr/>
        </p:nvPicPr>
        <p:blipFill>
          <a:blip r:embed="rId4"/>
          <a:stretch>
            <a:fillRect/>
          </a:stretch>
        </p:blipFill>
        <p:spPr>
          <a:xfrm>
            <a:off x="9485972" y="5188460"/>
            <a:ext cx="874957" cy="1242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88617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BE7101-A4E2-653A-1B14-C51809619E62}"/>
              </a:ext>
            </a:extLst>
          </p:cNvPr>
          <p:cNvSpPr>
            <a:spLocks noGrp="1"/>
          </p:cNvSpPr>
          <p:nvPr>
            <p:ph type="title"/>
          </p:nvPr>
        </p:nvSpPr>
        <p:spPr/>
        <p:txBody>
          <a:bodyPr>
            <a:normAutofit/>
          </a:bodyPr>
          <a:lstStyle/>
          <a:p>
            <a:r>
              <a:rPr lang="en-US" sz="3600" dirty="0"/>
              <a:t>6. Provide mentoring programs</a:t>
            </a:r>
            <a:endParaRPr lang="nl-NL" sz="3600" dirty="0"/>
          </a:p>
        </p:txBody>
      </p:sp>
      <p:pic>
        <p:nvPicPr>
          <p:cNvPr id="4" name="Picture 2" descr="Download Example Stamp Png Graphic Black And White Stock - Brunei Vehicle  Pass Online PNG Image with No Background - PNGkey.com">
            <a:extLst>
              <a:ext uri="{FF2B5EF4-FFF2-40B4-BE49-F238E27FC236}">
                <a16:creationId xmlns:a16="http://schemas.microsoft.com/office/drawing/2014/main" id="{090B95E4-73B0-3F65-626E-8C3163C2E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56183">
            <a:off x="142074" y="5242827"/>
            <a:ext cx="3067302" cy="1039393"/>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2">
            <a:extLst>
              <a:ext uri="{FF2B5EF4-FFF2-40B4-BE49-F238E27FC236}">
                <a16:creationId xmlns:a16="http://schemas.microsoft.com/office/drawing/2014/main" id="{431B0CAA-3BEC-951D-B76E-C02F56260C5D}"/>
              </a:ext>
            </a:extLst>
          </p:cNvPr>
          <p:cNvSpPr>
            <a:spLocks noGrp="1"/>
          </p:cNvSpPr>
          <p:nvPr>
            <p:ph idx="1"/>
          </p:nvPr>
        </p:nvSpPr>
        <p:spPr>
          <a:xfrm>
            <a:off x="838200" y="1395559"/>
            <a:ext cx="4530898" cy="3639450"/>
          </a:xfrm>
        </p:spPr>
        <p:txBody>
          <a:bodyPr anchor="t" anchorCtr="0">
            <a:normAutofit/>
          </a:bodyPr>
          <a:lstStyle/>
          <a:p>
            <a:pPr marL="0" indent="0" algn="just">
              <a:buNone/>
            </a:pPr>
            <a:r>
              <a:rPr lang="en-US" sz="1400" dirty="0">
                <a:latin typeface="Calibri" panose="020F0502020204030204" pitchFamily="34" charset="0"/>
                <a:cs typeface="Calibri" panose="020F0502020204030204" pitchFamily="34" charset="0"/>
              </a:rPr>
              <a:t>Mentoring programs can be a strong tool to develop and empower all coaches, but research suggests this is particularly important for female coaches. Mentoring sessions can play a significant role in their feelings of belonging and support in the field of coaching. Mentorship is important for helping and developing female leaders, building relationships to resist loneliness, and nurturing resilience through community.</a:t>
            </a:r>
          </a:p>
          <a:p>
            <a:pPr marL="0" indent="0" algn="just">
              <a:buNone/>
            </a:pPr>
            <a:r>
              <a:rPr lang="en-US" sz="1400" dirty="0">
                <a:latin typeface="Calibri" panose="020F0502020204030204" pitchFamily="34" charset="0"/>
                <a:cs typeface="Calibri" panose="020F0502020204030204" pitchFamily="34" charset="0"/>
              </a:rPr>
              <a:t>Although both woman and men can act as mentors, mentoring programs run by female role models are recommended since it seems that female coaches who are coached by a woman are more likely to persist in the coaching profession, especially in their early coaching careers.</a:t>
            </a:r>
          </a:p>
        </p:txBody>
      </p:sp>
      <p:sp>
        <p:nvSpPr>
          <p:cNvPr id="8" name="Tijdelijke aanduiding voor inhoud 2">
            <a:extLst>
              <a:ext uri="{FF2B5EF4-FFF2-40B4-BE49-F238E27FC236}">
                <a16:creationId xmlns:a16="http://schemas.microsoft.com/office/drawing/2014/main" id="{049A9FA6-F314-BBC0-ECE2-5D70AF31E031}"/>
              </a:ext>
            </a:extLst>
          </p:cNvPr>
          <p:cNvSpPr txBox="1">
            <a:spLocks/>
          </p:cNvSpPr>
          <p:nvPr/>
        </p:nvSpPr>
        <p:spPr>
          <a:xfrm>
            <a:off x="6096000" y="1395559"/>
            <a:ext cx="5366994" cy="3639450"/>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70000"/>
              </a:lnSpc>
              <a:buFont typeface="Arial" panose="020B0604020202020204" pitchFamily="34" charset="0"/>
              <a:buNone/>
            </a:pPr>
            <a:r>
              <a:rPr lang="en-US" sz="1400" b="1" dirty="0"/>
              <a:t>Recommendations</a:t>
            </a:r>
            <a:endParaRPr lang="en-US" sz="1200" b="1" dirty="0"/>
          </a:p>
          <a:p>
            <a:pPr marL="0" indent="0" algn="just">
              <a:lnSpc>
                <a:spcPct val="70000"/>
              </a:lnSpc>
              <a:buFont typeface="Arial" panose="020B0604020202020204" pitchFamily="34" charset="0"/>
              <a:buNone/>
            </a:pPr>
            <a:r>
              <a:rPr lang="en-US" sz="1100" b="1" dirty="0">
                <a:solidFill>
                  <a:srgbClr val="FF9900"/>
                </a:solidFill>
              </a:rPr>
              <a:t>MICRO LEVEL</a:t>
            </a:r>
          </a:p>
          <a:p>
            <a:pPr algn="just">
              <a:lnSpc>
                <a:spcPct val="70000"/>
              </a:lnSpc>
              <a:buFont typeface="Wingdings" panose="05000000000000000000" pitchFamily="2" charset="2"/>
              <a:buChar char="ü"/>
            </a:pPr>
            <a:r>
              <a:rPr lang="en-US" sz="1300" dirty="0"/>
              <a:t>Acknowledge that female coaches have specific needs </a:t>
            </a:r>
          </a:p>
          <a:p>
            <a:pPr algn="just">
              <a:lnSpc>
                <a:spcPct val="70000"/>
              </a:lnSpc>
              <a:buFont typeface="Wingdings" panose="05000000000000000000" pitchFamily="2" charset="2"/>
              <a:buChar char="ü"/>
            </a:pPr>
            <a:r>
              <a:rPr lang="en-US" sz="1300" dirty="0"/>
              <a:t>Provide mentoring programs for female coaches</a:t>
            </a:r>
          </a:p>
          <a:p>
            <a:pPr marL="0" indent="0" algn="just">
              <a:lnSpc>
                <a:spcPct val="70000"/>
              </a:lnSpc>
              <a:buNone/>
            </a:pPr>
            <a:r>
              <a:rPr lang="en-US" sz="1100" b="1" dirty="0">
                <a:solidFill>
                  <a:srgbClr val="FF9900"/>
                </a:solidFill>
              </a:rPr>
              <a:t>MESO LEVEL</a:t>
            </a:r>
          </a:p>
          <a:p>
            <a:pPr algn="just">
              <a:lnSpc>
                <a:spcPct val="70000"/>
              </a:lnSpc>
              <a:buFont typeface="Wingdings" panose="05000000000000000000" pitchFamily="2" charset="2"/>
              <a:buChar char="ü"/>
            </a:pPr>
            <a:r>
              <a:rPr lang="en-US" sz="1300" dirty="0"/>
              <a:t>Educate mentors coaches about female coaches’ preferences and needs</a:t>
            </a:r>
          </a:p>
          <a:p>
            <a:pPr algn="just">
              <a:lnSpc>
                <a:spcPct val="70000"/>
              </a:lnSpc>
              <a:buFont typeface="Wingdings" panose="05000000000000000000" pitchFamily="2" charset="2"/>
              <a:buChar char="ü"/>
            </a:pPr>
            <a:r>
              <a:rPr lang="en-US" sz="1300" dirty="0"/>
              <a:t>Emphasize on the recruitment of female mentors</a:t>
            </a:r>
          </a:p>
          <a:p>
            <a:pPr marL="0" indent="0" algn="just">
              <a:lnSpc>
                <a:spcPct val="70000"/>
              </a:lnSpc>
              <a:buNone/>
            </a:pPr>
            <a:r>
              <a:rPr lang="en-US" sz="1100" b="1" dirty="0">
                <a:solidFill>
                  <a:srgbClr val="FF9900"/>
                </a:solidFill>
              </a:rPr>
              <a:t>MACRO LEVEL</a:t>
            </a:r>
          </a:p>
          <a:p>
            <a:pPr algn="just">
              <a:lnSpc>
                <a:spcPct val="70000"/>
              </a:lnSpc>
              <a:buFont typeface="Wingdings" panose="05000000000000000000" pitchFamily="2" charset="2"/>
              <a:buChar char="ü"/>
            </a:pPr>
            <a:r>
              <a:rPr lang="en-US" sz="1400" dirty="0"/>
              <a:t>Develop and promote mentoring programs</a:t>
            </a:r>
          </a:p>
          <a:p>
            <a:pPr marL="0" indent="0" algn="just">
              <a:buNone/>
            </a:pPr>
            <a:endParaRPr lang="en-US" sz="1400" dirty="0"/>
          </a:p>
          <a:p>
            <a:pPr marL="342900" indent="-342900" algn="just">
              <a:buFont typeface="Arial" panose="020B0604020202020204" pitchFamily="34" charset="0"/>
              <a:buAutoNum type="arabicPeriod" startAt="8"/>
            </a:pPr>
            <a:endParaRPr lang="en-US" sz="1400" dirty="0"/>
          </a:p>
          <a:p>
            <a:pPr marL="342900" indent="-342900" algn="just">
              <a:buFont typeface="Arial" panose="020B0604020202020204" pitchFamily="34" charset="0"/>
              <a:buAutoNum type="arabicPeriod" startAt="8"/>
            </a:pPr>
            <a:endParaRPr lang="nl-NL" sz="1400" dirty="0"/>
          </a:p>
        </p:txBody>
      </p:sp>
      <p:grpSp>
        <p:nvGrpSpPr>
          <p:cNvPr id="13" name="Groep 12">
            <a:extLst>
              <a:ext uri="{FF2B5EF4-FFF2-40B4-BE49-F238E27FC236}">
                <a16:creationId xmlns:a16="http://schemas.microsoft.com/office/drawing/2014/main" id="{936BF9B2-5AC8-FE51-720B-38E494232329}"/>
              </a:ext>
            </a:extLst>
          </p:cNvPr>
          <p:cNvGrpSpPr/>
          <p:nvPr/>
        </p:nvGrpSpPr>
        <p:grpSpPr>
          <a:xfrm>
            <a:off x="10360929" y="1086158"/>
            <a:ext cx="1295059" cy="1156097"/>
            <a:chOff x="9268922" y="2902821"/>
            <a:chExt cx="2177396" cy="1882830"/>
          </a:xfrm>
        </p:grpSpPr>
        <p:pic>
          <p:nvPicPr>
            <p:cNvPr id="14" name="Afbeelding 13" descr="Afbeelding met tekst, illustratie&#10;&#10;Automatisch gegenereerde beschrijving">
              <a:extLst>
                <a:ext uri="{FF2B5EF4-FFF2-40B4-BE49-F238E27FC236}">
                  <a16:creationId xmlns:a16="http://schemas.microsoft.com/office/drawing/2014/main" id="{D7EFC9A2-6440-8D18-4DF0-79618B65E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3753" y="2902821"/>
              <a:ext cx="1767736" cy="1568270"/>
            </a:xfrm>
            <a:prstGeom prst="rect">
              <a:avLst/>
            </a:prstGeom>
          </p:spPr>
        </p:pic>
        <p:sp>
          <p:nvSpPr>
            <p:cNvPr id="15" name="Tekstvak 14">
              <a:extLst>
                <a:ext uri="{FF2B5EF4-FFF2-40B4-BE49-F238E27FC236}">
                  <a16:creationId xmlns:a16="http://schemas.microsoft.com/office/drawing/2014/main" id="{8DB5C401-9BD5-F0E5-3F78-F8DA977CF71E}"/>
                </a:ext>
              </a:extLst>
            </p:cNvPr>
            <p:cNvSpPr txBox="1"/>
            <p:nvPr/>
          </p:nvSpPr>
          <p:spPr>
            <a:xfrm>
              <a:off x="9268922" y="4434777"/>
              <a:ext cx="2177396" cy="350874"/>
            </a:xfrm>
            <a:prstGeom prst="rect">
              <a:avLst/>
            </a:prstGeom>
            <a:noFill/>
          </p:spPr>
          <p:txBody>
            <a:bodyPr wrap="square" rtlCol="0">
              <a:spAutoFit/>
            </a:bodyPr>
            <a:lstStyle/>
            <a:p>
              <a:pPr algn="ctr"/>
              <a:r>
                <a:rPr lang="nl-NL" sz="800" i="1" dirty="0">
                  <a:solidFill>
                    <a:schemeClr val="accent5">
                      <a:lumMod val="75000"/>
                    </a:schemeClr>
                  </a:solidFill>
                </a:rPr>
                <a:t>The Youth Sport Compass</a:t>
              </a:r>
            </a:p>
          </p:txBody>
        </p:sp>
      </p:grpSp>
      <p:sp>
        <p:nvSpPr>
          <p:cNvPr id="16" name="Ovaal 15">
            <a:extLst>
              <a:ext uri="{FF2B5EF4-FFF2-40B4-BE49-F238E27FC236}">
                <a16:creationId xmlns:a16="http://schemas.microsoft.com/office/drawing/2014/main" id="{DE16A2C6-AD4A-C393-2D74-46D9DAC5F61F}"/>
              </a:ext>
            </a:extLst>
          </p:cNvPr>
          <p:cNvSpPr/>
          <p:nvPr/>
        </p:nvSpPr>
        <p:spPr>
          <a:xfrm>
            <a:off x="10406623" y="1480913"/>
            <a:ext cx="647529" cy="644921"/>
          </a:xfrm>
          <a:prstGeom prst="ellipse">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8">
            <a:extLst>
              <a:ext uri="{FF2B5EF4-FFF2-40B4-BE49-F238E27FC236}">
                <a16:creationId xmlns:a16="http://schemas.microsoft.com/office/drawing/2014/main" id="{EF1807DC-40DB-C27C-3E16-FE84D3C69CFA}"/>
              </a:ext>
            </a:extLst>
          </p:cNvPr>
          <p:cNvPicPr>
            <a:picLocks noChangeAspect="1"/>
          </p:cNvPicPr>
          <p:nvPr/>
        </p:nvPicPr>
        <p:blipFill>
          <a:blip r:embed="rId4"/>
          <a:stretch>
            <a:fillRect/>
          </a:stretch>
        </p:blipFill>
        <p:spPr>
          <a:xfrm>
            <a:off x="9485972" y="5188460"/>
            <a:ext cx="874957" cy="1242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5105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DEE81-1495-EEDE-7D07-A7E9D43FC019}"/>
              </a:ext>
            </a:extLst>
          </p:cNvPr>
          <p:cNvSpPr>
            <a:spLocks noGrp="1"/>
          </p:cNvSpPr>
          <p:nvPr>
            <p:ph type="ctrTitle"/>
          </p:nvPr>
        </p:nvSpPr>
        <p:spPr>
          <a:xfrm>
            <a:off x="554736" y="2734055"/>
            <a:ext cx="9144000" cy="880413"/>
          </a:xfrm>
        </p:spPr>
        <p:txBody>
          <a:bodyPr>
            <a:normAutofit fontScale="90000"/>
          </a:bodyPr>
          <a:lstStyle/>
          <a:p>
            <a:r>
              <a:rPr lang="en-GB" dirty="0"/>
              <a:t>ICOACHGIRLS </a:t>
            </a:r>
          </a:p>
        </p:txBody>
      </p:sp>
      <p:sp>
        <p:nvSpPr>
          <p:cNvPr id="3" name="Subtitle 2">
            <a:extLst>
              <a:ext uri="{FF2B5EF4-FFF2-40B4-BE49-F238E27FC236}">
                <a16:creationId xmlns:a16="http://schemas.microsoft.com/office/drawing/2014/main" id="{44AE0208-709B-93AD-EAB1-18FF02F669D2}"/>
              </a:ext>
            </a:extLst>
          </p:cNvPr>
          <p:cNvSpPr>
            <a:spLocks noGrp="1"/>
          </p:cNvSpPr>
          <p:nvPr>
            <p:ph type="subTitle" idx="1"/>
          </p:nvPr>
        </p:nvSpPr>
        <p:spPr>
          <a:xfrm>
            <a:off x="554736" y="3793584"/>
            <a:ext cx="9144000" cy="594360"/>
          </a:xfrm>
        </p:spPr>
        <p:txBody>
          <a:bodyPr/>
          <a:lstStyle/>
          <a:p>
            <a:r>
              <a:rPr lang="en-GB" dirty="0"/>
              <a:t>Overview | First results and insights</a:t>
            </a:r>
          </a:p>
        </p:txBody>
      </p:sp>
      <p:pic>
        <p:nvPicPr>
          <p:cNvPr id="1026" name="Picture 2">
            <a:extLst>
              <a:ext uri="{FF2B5EF4-FFF2-40B4-BE49-F238E27FC236}">
                <a16:creationId xmlns:a16="http://schemas.microsoft.com/office/drawing/2014/main" id="{A175C743-54C0-FB81-3476-0391CD222D42}"/>
              </a:ext>
            </a:extLst>
          </p:cNvPr>
          <p:cNvPicPr>
            <a:picLocks noChangeAspect="1" noChangeArrowheads="1"/>
          </p:cNvPicPr>
          <p:nvPr/>
        </p:nvPicPr>
        <p:blipFill rotWithShape="1">
          <a:blip r:embed="rId2"/>
          <a:srcRect l="21408" t="46639" r="41605" b="4046"/>
          <a:stretch/>
        </p:blipFill>
        <p:spPr bwMode="auto">
          <a:xfrm rot="5400000">
            <a:off x="6989191" y="1688697"/>
            <a:ext cx="2251238" cy="2251238"/>
          </a:xfrm>
          <a:prstGeom prst="ellipse">
            <a:avLst/>
          </a:prstGeom>
          <a:noFill/>
          <a:ln w="31750">
            <a:solidFill>
              <a:srgbClr val="FFD400"/>
            </a:solidFill>
          </a:ln>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9B9AEE46-BD41-CF79-DE65-3586C5C8677C}"/>
              </a:ext>
            </a:extLst>
          </p:cNvPr>
          <p:cNvPicPr>
            <a:picLocks noChangeAspect="1"/>
          </p:cNvPicPr>
          <p:nvPr/>
        </p:nvPicPr>
        <p:blipFill rotWithShape="1">
          <a:blip r:embed="rId3"/>
          <a:srcRect l="4768" r="20459"/>
          <a:stretch/>
        </p:blipFill>
        <p:spPr>
          <a:xfrm>
            <a:off x="9589515" y="1688697"/>
            <a:ext cx="2251238" cy="2251238"/>
          </a:xfrm>
          <a:prstGeom prst="ellipse">
            <a:avLst/>
          </a:prstGeom>
          <a:ln w="31750">
            <a:solidFill>
              <a:srgbClr val="FFD400"/>
            </a:solidFill>
          </a:ln>
        </p:spPr>
      </p:pic>
      <p:sp>
        <p:nvSpPr>
          <p:cNvPr id="6" name="Tekstvak 5">
            <a:extLst>
              <a:ext uri="{FF2B5EF4-FFF2-40B4-BE49-F238E27FC236}">
                <a16:creationId xmlns:a16="http://schemas.microsoft.com/office/drawing/2014/main" id="{F730C3EE-63DA-64ED-A050-42418E6DE222}"/>
              </a:ext>
            </a:extLst>
          </p:cNvPr>
          <p:cNvSpPr txBox="1"/>
          <p:nvPr/>
        </p:nvSpPr>
        <p:spPr>
          <a:xfrm>
            <a:off x="6804484" y="4035002"/>
            <a:ext cx="2620652" cy="646331"/>
          </a:xfrm>
          <a:prstGeom prst="rect">
            <a:avLst/>
          </a:prstGeom>
          <a:noFill/>
        </p:spPr>
        <p:txBody>
          <a:bodyPr wrap="square" rtlCol="0">
            <a:spAutoFit/>
          </a:bodyPr>
          <a:lstStyle/>
          <a:p>
            <a:pPr algn="ctr"/>
            <a:r>
              <a:rPr lang="nl-NL" dirty="0"/>
              <a:t>Dr. Ruth Brazier</a:t>
            </a:r>
          </a:p>
          <a:p>
            <a:pPr algn="ctr"/>
            <a:r>
              <a:rPr lang="nl-NL" i="1" dirty="0">
                <a:solidFill>
                  <a:srgbClr val="6633FF"/>
                </a:solidFill>
              </a:rPr>
              <a:t>Leeds </a:t>
            </a:r>
            <a:r>
              <a:rPr lang="nl-NL" i="1" dirty="0" err="1">
                <a:solidFill>
                  <a:srgbClr val="6633FF"/>
                </a:solidFill>
              </a:rPr>
              <a:t>Beckett</a:t>
            </a:r>
            <a:r>
              <a:rPr lang="nl-NL" i="1" dirty="0">
                <a:solidFill>
                  <a:srgbClr val="6633FF"/>
                </a:solidFill>
              </a:rPr>
              <a:t> University </a:t>
            </a:r>
          </a:p>
        </p:txBody>
      </p:sp>
      <p:sp>
        <p:nvSpPr>
          <p:cNvPr id="7" name="Tekstvak 6">
            <a:extLst>
              <a:ext uri="{FF2B5EF4-FFF2-40B4-BE49-F238E27FC236}">
                <a16:creationId xmlns:a16="http://schemas.microsoft.com/office/drawing/2014/main" id="{BB147DCE-A57E-B8D3-6654-591331410181}"/>
              </a:ext>
            </a:extLst>
          </p:cNvPr>
          <p:cNvSpPr txBox="1"/>
          <p:nvPr/>
        </p:nvSpPr>
        <p:spPr>
          <a:xfrm>
            <a:off x="9132793" y="4035332"/>
            <a:ext cx="3164683" cy="923330"/>
          </a:xfrm>
          <a:prstGeom prst="rect">
            <a:avLst/>
          </a:prstGeom>
          <a:noFill/>
        </p:spPr>
        <p:txBody>
          <a:bodyPr wrap="square" rtlCol="0">
            <a:spAutoFit/>
          </a:bodyPr>
          <a:lstStyle/>
          <a:p>
            <a:pPr algn="ctr"/>
            <a:r>
              <a:rPr lang="nl-NL" dirty="0"/>
              <a:t>Dr. Irene Faber</a:t>
            </a:r>
          </a:p>
          <a:p>
            <a:pPr algn="ctr"/>
            <a:r>
              <a:rPr lang="nl-NL" sz="1800" i="1" dirty="0">
                <a:solidFill>
                  <a:srgbClr val="6633FF"/>
                </a:solidFill>
              </a:rPr>
              <a:t>Windesheim University of </a:t>
            </a:r>
            <a:r>
              <a:rPr lang="nl-NL" sz="1800" i="1" dirty="0" err="1">
                <a:solidFill>
                  <a:srgbClr val="6633FF"/>
                </a:solidFill>
              </a:rPr>
              <a:t>Applied</a:t>
            </a:r>
            <a:r>
              <a:rPr lang="nl-NL" sz="1800" i="1" dirty="0">
                <a:solidFill>
                  <a:srgbClr val="6633FF"/>
                </a:solidFill>
              </a:rPr>
              <a:t> Sciences</a:t>
            </a:r>
          </a:p>
        </p:txBody>
      </p:sp>
    </p:spTree>
    <p:extLst>
      <p:ext uri="{BB962C8B-B14F-4D97-AF65-F5344CB8AC3E}">
        <p14:creationId xmlns:p14="http://schemas.microsoft.com/office/powerpoint/2010/main" val="917916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B44F-8E9E-E68D-E026-B53B7927B918}"/>
              </a:ext>
            </a:extLst>
          </p:cNvPr>
          <p:cNvSpPr>
            <a:spLocks noGrp="1"/>
          </p:cNvSpPr>
          <p:nvPr>
            <p:ph type="title"/>
          </p:nvPr>
        </p:nvSpPr>
        <p:spPr/>
        <p:txBody>
          <a:bodyPr/>
          <a:lstStyle/>
          <a:p>
            <a:r>
              <a:rPr lang="en-GB" dirty="0"/>
              <a:t>Other considerations…</a:t>
            </a:r>
          </a:p>
        </p:txBody>
      </p:sp>
      <p:sp>
        <p:nvSpPr>
          <p:cNvPr id="3" name="Content Placeholder 2">
            <a:extLst>
              <a:ext uri="{FF2B5EF4-FFF2-40B4-BE49-F238E27FC236}">
                <a16:creationId xmlns:a16="http://schemas.microsoft.com/office/drawing/2014/main" id="{367ECC28-519C-33BE-87DF-42FFB97D4211}"/>
              </a:ext>
            </a:extLst>
          </p:cNvPr>
          <p:cNvSpPr>
            <a:spLocks noGrp="1"/>
          </p:cNvSpPr>
          <p:nvPr>
            <p:ph idx="1"/>
          </p:nvPr>
        </p:nvSpPr>
        <p:spPr/>
        <p:txBody>
          <a:bodyPr>
            <a:normAutofit/>
          </a:bodyPr>
          <a:lstStyle/>
          <a:p>
            <a:pPr>
              <a:lnSpc>
                <a:spcPct val="150000"/>
              </a:lnSpc>
              <a:buFont typeface="Wingdings" panose="05000000000000000000" pitchFamily="2" charset="2"/>
              <a:buChar char="ü"/>
            </a:pPr>
            <a:r>
              <a:rPr lang="en-GB" sz="2000" dirty="0"/>
              <a:t>Multicomponent strategy</a:t>
            </a:r>
          </a:p>
          <a:p>
            <a:pPr>
              <a:lnSpc>
                <a:spcPct val="150000"/>
              </a:lnSpc>
              <a:buFont typeface="Wingdings" panose="05000000000000000000" pitchFamily="2" charset="2"/>
              <a:buChar char="ü"/>
            </a:pPr>
            <a:r>
              <a:rPr lang="en-GB" sz="2000" dirty="0"/>
              <a:t>Tailor-made approaches</a:t>
            </a:r>
          </a:p>
          <a:p>
            <a:pPr>
              <a:lnSpc>
                <a:spcPct val="150000"/>
              </a:lnSpc>
              <a:buFont typeface="Wingdings" panose="05000000000000000000" pitchFamily="2" charset="2"/>
              <a:buChar char="ü"/>
            </a:pPr>
            <a:r>
              <a:rPr lang="en-GB" sz="2000" dirty="0"/>
              <a:t>Merchandising as helpful start</a:t>
            </a:r>
          </a:p>
          <a:p>
            <a:pPr>
              <a:lnSpc>
                <a:spcPct val="150000"/>
              </a:lnSpc>
              <a:buFont typeface="Wingdings" panose="05000000000000000000" pitchFamily="2" charset="2"/>
              <a:buChar char="ü"/>
            </a:pPr>
            <a:r>
              <a:rPr lang="en-GB" sz="2000" dirty="0"/>
              <a:t>A change in culture</a:t>
            </a:r>
          </a:p>
        </p:txBody>
      </p:sp>
      <p:pic>
        <p:nvPicPr>
          <p:cNvPr id="4" name="Afbeelding 8">
            <a:extLst>
              <a:ext uri="{FF2B5EF4-FFF2-40B4-BE49-F238E27FC236}">
                <a16:creationId xmlns:a16="http://schemas.microsoft.com/office/drawing/2014/main" id="{F7AEC5E8-4FD9-33FA-CDA6-E97CE2103428}"/>
              </a:ext>
            </a:extLst>
          </p:cNvPr>
          <p:cNvPicPr>
            <a:picLocks noChangeAspect="1"/>
          </p:cNvPicPr>
          <p:nvPr/>
        </p:nvPicPr>
        <p:blipFill>
          <a:blip r:embed="rId2"/>
          <a:stretch>
            <a:fillRect/>
          </a:stretch>
        </p:blipFill>
        <p:spPr>
          <a:xfrm>
            <a:off x="9472076" y="4969489"/>
            <a:ext cx="874957" cy="1242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Afbeelding 6">
            <a:extLst>
              <a:ext uri="{FF2B5EF4-FFF2-40B4-BE49-F238E27FC236}">
                <a16:creationId xmlns:a16="http://schemas.microsoft.com/office/drawing/2014/main" id="{C00F9284-2FD5-B406-4576-FF2DC321584B}"/>
              </a:ext>
            </a:extLst>
          </p:cNvPr>
          <p:cNvPicPr>
            <a:picLocks noChangeAspect="1"/>
          </p:cNvPicPr>
          <p:nvPr/>
        </p:nvPicPr>
        <p:blipFill>
          <a:blip r:embed="rId3"/>
          <a:stretch>
            <a:fillRect/>
          </a:stretch>
        </p:blipFill>
        <p:spPr>
          <a:xfrm>
            <a:off x="8465310" y="4982458"/>
            <a:ext cx="874957" cy="12299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Afbeelding 4">
            <a:extLst>
              <a:ext uri="{FF2B5EF4-FFF2-40B4-BE49-F238E27FC236}">
                <a16:creationId xmlns:a16="http://schemas.microsoft.com/office/drawing/2014/main" id="{14E7547B-320C-ED4D-6EDF-E1A7553D6A3E}"/>
              </a:ext>
            </a:extLst>
          </p:cNvPr>
          <p:cNvPicPr>
            <a:picLocks noChangeAspect="1"/>
          </p:cNvPicPr>
          <p:nvPr/>
        </p:nvPicPr>
        <p:blipFill>
          <a:blip r:embed="rId4"/>
          <a:stretch>
            <a:fillRect/>
          </a:stretch>
        </p:blipFill>
        <p:spPr>
          <a:xfrm>
            <a:off x="7444650" y="4982459"/>
            <a:ext cx="874956" cy="12299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06436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4C75CF67-DED2-DFA3-BFD2-037D3931B504}"/>
              </a:ext>
            </a:extLst>
          </p:cNvPr>
          <p:cNvSpPr>
            <a:spLocks noGrp="1"/>
          </p:cNvSpPr>
          <p:nvPr>
            <p:ph idx="1"/>
          </p:nvPr>
        </p:nvSpPr>
        <p:spPr>
          <a:xfrm>
            <a:off x="7930142" y="697771"/>
            <a:ext cx="3667502" cy="4648200"/>
          </a:xfrm>
        </p:spPr>
        <p:txBody>
          <a:bodyPr>
            <a:normAutofit/>
          </a:bodyPr>
          <a:lstStyle/>
          <a:p>
            <a:pPr marL="0" indent="0" algn="just">
              <a:lnSpc>
                <a:spcPct val="100000"/>
              </a:lnSpc>
              <a:spcBef>
                <a:spcPts val="600"/>
              </a:spcBef>
              <a:buNone/>
            </a:pPr>
            <a:r>
              <a:rPr lang="en-US" sz="2000" dirty="0">
                <a:solidFill>
                  <a:srgbClr val="000000"/>
                </a:solidFill>
                <a:latin typeface="+mn-lt"/>
              </a:rPr>
              <a:t>Please visit the dedicated ICOACHGIRLS section on the </a:t>
            </a:r>
            <a:r>
              <a:rPr lang="en-US" sz="2000" dirty="0">
                <a:solidFill>
                  <a:srgbClr val="000000"/>
                </a:solidFill>
                <a:latin typeface="+mn-lt"/>
                <a:hlinkClick r:id="rId2"/>
              </a:rPr>
              <a:t>ICOACHKIDS website</a:t>
            </a:r>
            <a:r>
              <a:rPr lang="en-US" sz="2000" dirty="0">
                <a:solidFill>
                  <a:srgbClr val="000000"/>
                </a:solidFill>
                <a:latin typeface="+mn-lt"/>
              </a:rPr>
              <a:t> for more information and full copies of the guides. </a:t>
            </a:r>
          </a:p>
          <a:p>
            <a:pPr marL="0" indent="0" algn="just">
              <a:lnSpc>
                <a:spcPct val="100000"/>
              </a:lnSpc>
              <a:spcBef>
                <a:spcPts val="600"/>
              </a:spcBef>
              <a:buNone/>
            </a:pPr>
            <a:endParaRPr lang="en-US" sz="2000" dirty="0">
              <a:solidFill>
                <a:srgbClr val="000000"/>
              </a:solidFill>
              <a:latin typeface="+mn-lt"/>
            </a:endParaRPr>
          </a:p>
          <a:p>
            <a:pPr marL="0" indent="0" algn="just">
              <a:lnSpc>
                <a:spcPct val="100000"/>
              </a:lnSpc>
              <a:spcBef>
                <a:spcPts val="600"/>
              </a:spcBef>
              <a:buNone/>
            </a:pPr>
            <a:endParaRPr lang="en-US" sz="2000" b="1" dirty="0">
              <a:solidFill>
                <a:srgbClr val="000000"/>
              </a:solidFill>
              <a:latin typeface="+mn-lt"/>
            </a:endParaRPr>
          </a:p>
          <a:p>
            <a:pPr marL="0" indent="0" algn="just">
              <a:lnSpc>
                <a:spcPct val="100000"/>
              </a:lnSpc>
              <a:spcBef>
                <a:spcPts val="600"/>
              </a:spcBef>
              <a:buNone/>
            </a:pPr>
            <a:endParaRPr lang="en-US" sz="2000" dirty="0">
              <a:solidFill>
                <a:srgbClr val="000000"/>
              </a:solidFill>
              <a:latin typeface="+mn-lt"/>
            </a:endParaRPr>
          </a:p>
          <a:p>
            <a:pPr marL="0" indent="0" algn="just">
              <a:lnSpc>
                <a:spcPct val="100000"/>
              </a:lnSpc>
              <a:spcBef>
                <a:spcPts val="600"/>
              </a:spcBef>
              <a:buNone/>
            </a:pPr>
            <a:endParaRPr lang="en-US" sz="2000" dirty="0">
              <a:solidFill>
                <a:srgbClr val="000000"/>
              </a:solidFill>
              <a:latin typeface="+mn-lt"/>
            </a:endParaRPr>
          </a:p>
          <a:p>
            <a:pPr marL="0" indent="0" algn="just">
              <a:lnSpc>
                <a:spcPct val="100000"/>
              </a:lnSpc>
              <a:spcBef>
                <a:spcPts val="600"/>
              </a:spcBef>
              <a:buNone/>
            </a:pPr>
            <a:endParaRPr lang="en-US" sz="2000" dirty="0">
              <a:solidFill>
                <a:srgbClr val="000000"/>
              </a:solidFill>
              <a:latin typeface="+mn-lt"/>
            </a:endParaRPr>
          </a:p>
          <a:p>
            <a:pPr marL="0" indent="0" algn="just">
              <a:lnSpc>
                <a:spcPct val="100000"/>
              </a:lnSpc>
              <a:spcBef>
                <a:spcPts val="600"/>
              </a:spcBef>
              <a:buNone/>
            </a:pPr>
            <a:endParaRPr lang="en-US" sz="2000" dirty="0">
              <a:solidFill>
                <a:srgbClr val="000000"/>
              </a:solidFill>
              <a:latin typeface="+mn-lt"/>
            </a:endParaRPr>
          </a:p>
          <a:p>
            <a:pPr marL="0" indent="0" algn="just">
              <a:lnSpc>
                <a:spcPct val="100000"/>
              </a:lnSpc>
              <a:spcBef>
                <a:spcPts val="0"/>
              </a:spcBef>
              <a:buNone/>
            </a:pPr>
            <a:r>
              <a:rPr lang="en-US" sz="2000" dirty="0">
                <a:solidFill>
                  <a:srgbClr val="000000"/>
                </a:solidFill>
                <a:latin typeface="+mn-lt"/>
              </a:rPr>
              <a:t>Or email Ruth Brazier:</a:t>
            </a:r>
          </a:p>
          <a:p>
            <a:pPr marL="0" indent="0" algn="just">
              <a:lnSpc>
                <a:spcPct val="100000"/>
              </a:lnSpc>
              <a:spcBef>
                <a:spcPts val="0"/>
              </a:spcBef>
              <a:buNone/>
            </a:pPr>
            <a:r>
              <a:rPr lang="en-US" sz="2000" dirty="0">
                <a:solidFill>
                  <a:srgbClr val="000000"/>
                </a:solidFill>
                <a:latin typeface="+mn-lt"/>
                <a:hlinkClick r:id="rId3"/>
              </a:rPr>
              <a:t>r.brazier@leedsbeckett.ac.uk</a:t>
            </a:r>
            <a:r>
              <a:rPr lang="en-US" sz="2000" dirty="0">
                <a:solidFill>
                  <a:srgbClr val="000000"/>
                </a:solidFill>
                <a:latin typeface="+mn-lt"/>
              </a:rPr>
              <a:t> </a:t>
            </a:r>
          </a:p>
          <a:p>
            <a:pPr algn="just"/>
            <a:endParaRPr lang="en-GB" sz="2000" dirty="0"/>
          </a:p>
        </p:txBody>
      </p:sp>
      <p:pic>
        <p:nvPicPr>
          <p:cNvPr id="16" name="Picture 15">
            <a:extLst>
              <a:ext uri="{FF2B5EF4-FFF2-40B4-BE49-F238E27FC236}">
                <a16:creationId xmlns:a16="http://schemas.microsoft.com/office/drawing/2014/main" id="{B05228E6-3071-C0FA-4AD1-BA32923ECF49}"/>
              </a:ext>
            </a:extLst>
          </p:cNvPr>
          <p:cNvPicPr>
            <a:picLocks noChangeAspect="1"/>
          </p:cNvPicPr>
          <p:nvPr/>
        </p:nvPicPr>
        <p:blipFill rotWithShape="1">
          <a:blip r:embed="rId4"/>
          <a:srcRect l="19000" t="9556" r="19675" b="5333"/>
          <a:stretch/>
        </p:blipFill>
        <p:spPr>
          <a:xfrm>
            <a:off x="688152" y="320888"/>
            <a:ext cx="6919594" cy="5401966"/>
          </a:xfrm>
          <a:prstGeom prst="roundRect">
            <a:avLst>
              <a:gd name="adj" fmla="val 88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Afbeelding 4" descr="Afbeelding met Graphics, tekst, grafische vormgeving, schermopname">
            <a:extLst>
              <a:ext uri="{FF2B5EF4-FFF2-40B4-BE49-F238E27FC236}">
                <a16:creationId xmlns:a16="http://schemas.microsoft.com/office/drawing/2014/main" id="{80F71308-FA99-AFB1-28EF-948C797AF4FF}"/>
              </a:ext>
            </a:extLst>
          </p:cNvPr>
          <p:cNvPicPr>
            <a:picLocks noChangeAspect="1"/>
          </p:cNvPicPr>
          <p:nvPr/>
        </p:nvPicPr>
        <p:blipFill>
          <a:blip r:embed="rId5"/>
          <a:stretch>
            <a:fillRect/>
          </a:stretch>
        </p:blipFill>
        <p:spPr>
          <a:xfrm>
            <a:off x="8610600" y="2188583"/>
            <a:ext cx="2133600" cy="2170057"/>
          </a:xfrm>
          <a:prstGeom prst="rect">
            <a:avLst/>
          </a:prstGeom>
        </p:spPr>
      </p:pic>
    </p:spTree>
    <p:extLst>
      <p:ext uri="{BB962C8B-B14F-4D97-AF65-F5344CB8AC3E}">
        <p14:creationId xmlns:p14="http://schemas.microsoft.com/office/powerpoint/2010/main" val="1471528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285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9D7D8-E3B3-FDB1-A0E9-AA40C2363B99}"/>
              </a:ext>
            </a:extLst>
          </p:cNvPr>
          <p:cNvSpPr>
            <a:spLocks noGrp="1"/>
          </p:cNvSpPr>
          <p:nvPr>
            <p:ph type="title"/>
          </p:nvPr>
        </p:nvSpPr>
        <p:spPr/>
        <p:txBody>
          <a:bodyPr>
            <a:normAutofit/>
          </a:bodyPr>
          <a:lstStyle/>
          <a:p>
            <a:r>
              <a:rPr lang="en-GB" sz="4000" dirty="0"/>
              <a:t>Project overview </a:t>
            </a:r>
          </a:p>
        </p:txBody>
      </p:sp>
      <p:pic>
        <p:nvPicPr>
          <p:cNvPr id="8" name="Afbeelding 7">
            <a:extLst>
              <a:ext uri="{FF2B5EF4-FFF2-40B4-BE49-F238E27FC236}">
                <a16:creationId xmlns:a16="http://schemas.microsoft.com/office/drawing/2014/main" id="{D892BFE0-2A64-8BC8-B2D0-47E3C6DDA5A9}"/>
              </a:ext>
            </a:extLst>
          </p:cNvPr>
          <p:cNvPicPr>
            <a:picLocks noChangeAspect="1"/>
          </p:cNvPicPr>
          <p:nvPr/>
        </p:nvPicPr>
        <p:blipFill>
          <a:blip r:embed="rId2"/>
          <a:stretch>
            <a:fillRect/>
          </a:stretch>
        </p:blipFill>
        <p:spPr>
          <a:xfrm>
            <a:off x="838200" y="1234440"/>
            <a:ext cx="7881593" cy="4433396"/>
          </a:xfrm>
          <a:prstGeom prst="homePlate">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4151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9D7D8-E3B3-FDB1-A0E9-AA40C2363B99}"/>
              </a:ext>
            </a:extLst>
          </p:cNvPr>
          <p:cNvSpPr>
            <a:spLocks noGrp="1"/>
          </p:cNvSpPr>
          <p:nvPr>
            <p:ph type="title"/>
          </p:nvPr>
        </p:nvSpPr>
        <p:spPr/>
        <p:txBody>
          <a:bodyPr>
            <a:normAutofit/>
          </a:bodyPr>
          <a:lstStyle/>
          <a:p>
            <a:r>
              <a:rPr lang="en-GB" sz="4000" dirty="0"/>
              <a:t>Background</a:t>
            </a:r>
          </a:p>
        </p:txBody>
      </p:sp>
      <p:sp>
        <p:nvSpPr>
          <p:cNvPr id="3" name="Content Placeholder 2">
            <a:extLst>
              <a:ext uri="{FF2B5EF4-FFF2-40B4-BE49-F238E27FC236}">
                <a16:creationId xmlns:a16="http://schemas.microsoft.com/office/drawing/2014/main" id="{8AAF5619-7ABB-5886-CBEF-2297BDF4955C}"/>
              </a:ext>
            </a:extLst>
          </p:cNvPr>
          <p:cNvSpPr>
            <a:spLocks noGrp="1"/>
          </p:cNvSpPr>
          <p:nvPr>
            <p:ph idx="1"/>
          </p:nvPr>
        </p:nvSpPr>
        <p:spPr/>
        <p:txBody>
          <a:bodyPr>
            <a:normAutofit/>
          </a:bodyPr>
          <a:lstStyle/>
          <a:p>
            <a:pPr>
              <a:lnSpc>
                <a:spcPct val="160000"/>
              </a:lnSpc>
              <a:buFont typeface="Wingdings" panose="05000000000000000000" pitchFamily="2" charset="2"/>
              <a:buChar char="Ø"/>
            </a:pPr>
            <a:r>
              <a:rPr lang="en-US" sz="2000" dirty="0">
                <a:latin typeface="+mn-lt"/>
              </a:rPr>
              <a:t>Women and girls face challenges to participate in sport and physical activity.</a:t>
            </a:r>
          </a:p>
          <a:p>
            <a:pPr>
              <a:lnSpc>
                <a:spcPct val="160000"/>
              </a:lnSpc>
              <a:buFont typeface="Wingdings" panose="05000000000000000000" pitchFamily="2" charset="2"/>
              <a:buChar char="Ø"/>
            </a:pPr>
            <a:r>
              <a:rPr lang="en-US" sz="2000" dirty="0">
                <a:latin typeface="+mn-lt"/>
              </a:rPr>
              <a:t>Girls are four times less likely than boys to engage in organized sport. </a:t>
            </a:r>
          </a:p>
          <a:p>
            <a:pPr>
              <a:lnSpc>
                <a:spcPct val="160000"/>
              </a:lnSpc>
              <a:buFont typeface="Wingdings" panose="05000000000000000000" pitchFamily="2" charset="2"/>
              <a:buChar char="Ø"/>
            </a:pPr>
            <a:r>
              <a:rPr lang="en-US" sz="2000" dirty="0">
                <a:latin typeface="+mn-lt"/>
              </a:rPr>
              <a:t>By not participating, girls are missing out in all the potential physical, mental, social and professional benefits of regular physical activity. </a:t>
            </a:r>
          </a:p>
          <a:p>
            <a:pPr>
              <a:lnSpc>
                <a:spcPct val="160000"/>
              </a:lnSpc>
              <a:buFont typeface="Wingdings" panose="05000000000000000000" pitchFamily="2" charset="2"/>
              <a:buChar char="Ø"/>
            </a:pPr>
            <a:r>
              <a:rPr lang="en-US" sz="2000" dirty="0">
                <a:latin typeface="+mn-lt"/>
              </a:rPr>
              <a:t>Importantly, early negative experiences of sport during the primary school years contribute to girls’ lower levels of activity.</a:t>
            </a:r>
            <a:endParaRPr lang="en-GB" sz="2000" dirty="0">
              <a:latin typeface="+mn-lt"/>
            </a:endParaRPr>
          </a:p>
        </p:txBody>
      </p:sp>
    </p:spTree>
    <p:extLst>
      <p:ext uri="{BB962C8B-B14F-4D97-AF65-F5344CB8AC3E}">
        <p14:creationId xmlns:p14="http://schemas.microsoft.com/office/powerpoint/2010/main" val="716015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BE00BD-E172-A67D-1F09-FBCBA06335DD}"/>
              </a:ext>
            </a:extLst>
          </p:cNvPr>
          <p:cNvSpPr txBox="1">
            <a:spLocks/>
          </p:cNvSpPr>
          <p:nvPr/>
        </p:nvSpPr>
        <p:spPr>
          <a:xfrm>
            <a:off x="5162746" y="336845"/>
            <a:ext cx="6235045" cy="86931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1" kern="1200">
                <a:solidFill>
                  <a:srgbClr val="6633FF"/>
                </a:solidFill>
                <a:latin typeface="Arial" panose="020B0604020202020204" pitchFamily="34" charset="0"/>
                <a:ea typeface="+mj-ea"/>
                <a:cs typeface="Arial" panose="020B0604020202020204" pitchFamily="34" charset="0"/>
              </a:defRPr>
            </a:lvl1pPr>
          </a:lstStyle>
          <a:p>
            <a:pPr algn="l"/>
            <a:r>
              <a:rPr lang="en-GB" sz="4000" dirty="0"/>
              <a:t>Aims</a:t>
            </a:r>
          </a:p>
        </p:txBody>
      </p:sp>
      <p:sp>
        <p:nvSpPr>
          <p:cNvPr id="5" name="Content Placeholder 2">
            <a:extLst>
              <a:ext uri="{FF2B5EF4-FFF2-40B4-BE49-F238E27FC236}">
                <a16:creationId xmlns:a16="http://schemas.microsoft.com/office/drawing/2014/main" id="{0D5A58DD-08D2-32D0-F8C1-FBC156F4E8C8}"/>
              </a:ext>
            </a:extLst>
          </p:cNvPr>
          <p:cNvSpPr txBox="1">
            <a:spLocks/>
          </p:cNvSpPr>
          <p:nvPr/>
        </p:nvSpPr>
        <p:spPr>
          <a:xfrm>
            <a:off x="5162746" y="1426747"/>
            <a:ext cx="6400800" cy="3531751"/>
          </a:xfrm>
          <a:prstGeom prst="rect">
            <a:avLst/>
          </a:prstGeom>
          <a:ln w="44450">
            <a:solidFill>
              <a:srgbClr val="6633FF"/>
            </a:solidFill>
          </a:ln>
        </p:spPr>
        <p:txBody>
          <a:bodyPr vert="horz" lIns="91440" tIns="45720" rIns="91440" bIns="45720" rtlCol="0">
            <a:normAutofit/>
          </a:bodyPr>
          <a:lstStyle>
            <a:lvl1pPr marL="228600" indent="-228600" algn="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60000"/>
              </a:lnSpc>
              <a:buFont typeface="Arial" panose="020B0604020202020204" pitchFamily="34" charset="0"/>
              <a:buNone/>
            </a:pPr>
            <a:r>
              <a:rPr lang="en-US" sz="2000" dirty="0">
                <a:latin typeface="+mn-lt"/>
              </a:rPr>
              <a:t>ICOACHGIRLS (ICG) is an Erasmus+ funded project and has two key objectives:</a:t>
            </a:r>
          </a:p>
          <a:p>
            <a:pPr marL="457200" indent="-457200" algn="l">
              <a:lnSpc>
                <a:spcPct val="160000"/>
              </a:lnSpc>
              <a:buFont typeface="+mj-lt"/>
              <a:buAutoNum type="arabicPeriod"/>
            </a:pPr>
            <a:r>
              <a:rPr lang="en-US" sz="2000" dirty="0">
                <a:latin typeface="+mn-lt"/>
              </a:rPr>
              <a:t>To increase physical activity and sport participation among primary school age girls</a:t>
            </a:r>
          </a:p>
          <a:p>
            <a:pPr marL="457200" indent="-457200" algn="l">
              <a:lnSpc>
                <a:spcPct val="160000"/>
              </a:lnSpc>
              <a:buFont typeface="+mj-lt"/>
              <a:buAutoNum type="arabicPeriod"/>
            </a:pPr>
            <a:r>
              <a:rPr lang="en-US" sz="2000" dirty="0">
                <a:latin typeface="+mn-lt"/>
              </a:rPr>
              <a:t>To increase the number, competence and confidence of female coaches.</a:t>
            </a:r>
            <a:endParaRPr lang="en-GB" sz="2000" dirty="0">
              <a:latin typeface="+mn-lt"/>
            </a:endParaRPr>
          </a:p>
        </p:txBody>
      </p:sp>
    </p:spTree>
    <p:extLst>
      <p:ext uri="{BB962C8B-B14F-4D97-AF65-F5344CB8AC3E}">
        <p14:creationId xmlns:p14="http://schemas.microsoft.com/office/powerpoint/2010/main" val="3907262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8E7984A-7DDC-789A-0289-141E7F006A1B}"/>
              </a:ext>
            </a:extLst>
          </p:cNvPr>
          <p:cNvSpPr>
            <a:spLocks noGrp="1"/>
          </p:cNvSpPr>
          <p:nvPr>
            <p:ph idx="1"/>
          </p:nvPr>
        </p:nvSpPr>
        <p:spPr>
          <a:xfrm>
            <a:off x="621383" y="1534062"/>
            <a:ext cx="4751895" cy="2654164"/>
          </a:xfrm>
        </p:spPr>
        <p:txBody>
          <a:bodyPr>
            <a:normAutofit/>
          </a:bodyPr>
          <a:lstStyle/>
          <a:p>
            <a:pPr marL="0" indent="0">
              <a:lnSpc>
                <a:spcPct val="150000"/>
              </a:lnSpc>
              <a:buNone/>
            </a:pPr>
            <a:r>
              <a:rPr lang="en-US" sz="2000" dirty="0">
                <a:latin typeface="+mn-lt"/>
              </a:rPr>
              <a:t>ICOACHGIRLS will aim to positively influence primary school age girls across these three domains and support them to become more physically active over the long term.</a:t>
            </a:r>
            <a:endParaRPr lang="nl-NL" sz="2000" dirty="0">
              <a:latin typeface="+mn-lt"/>
            </a:endParaRPr>
          </a:p>
        </p:txBody>
      </p:sp>
      <p:pic>
        <p:nvPicPr>
          <p:cNvPr id="5" name="Afbeelding 4">
            <a:extLst>
              <a:ext uri="{FF2B5EF4-FFF2-40B4-BE49-F238E27FC236}">
                <a16:creationId xmlns:a16="http://schemas.microsoft.com/office/drawing/2014/main" id="{68B170C0-3B63-6545-702A-F963AE868FF2}"/>
              </a:ext>
            </a:extLst>
          </p:cNvPr>
          <p:cNvPicPr>
            <a:picLocks noChangeAspect="1"/>
          </p:cNvPicPr>
          <p:nvPr/>
        </p:nvPicPr>
        <p:blipFill rotWithShape="1">
          <a:blip r:embed="rId2"/>
          <a:srcRect l="52170" t="7472" r="1951" b="8094"/>
          <a:stretch/>
        </p:blipFill>
        <p:spPr>
          <a:xfrm>
            <a:off x="6683605" y="896382"/>
            <a:ext cx="3733015" cy="3929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itle 1">
            <a:extLst>
              <a:ext uri="{FF2B5EF4-FFF2-40B4-BE49-F238E27FC236}">
                <a16:creationId xmlns:a16="http://schemas.microsoft.com/office/drawing/2014/main" id="{84A42EB8-DEF1-754B-F605-80F9352C5FB6}"/>
              </a:ext>
            </a:extLst>
          </p:cNvPr>
          <p:cNvSpPr>
            <a:spLocks noGrp="1"/>
          </p:cNvSpPr>
          <p:nvPr>
            <p:ph type="title"/>
          </p:nvPr>
        </p:nvSpPr>
        <p:spPr>
          <a:xfrm>
            <a:off x="621383" y="393405"/>
            <a:ext cx="10515600" cy="869315"/>
          </a:xfrm>
        </p:spPr>
        <p:txBody>
          <a:bodyPr>
            <a:normAutofit/>
          </a:bodyPr>
          <a:lstStyle/>
          <a:p>
            <a:r>
              <a:rPr lang="en-GB" sz="4000" dirty="0"/>
              <a:t>Physical Literacy</a:t>
            </a:r>
          </a:p>
        </p:txBody>
      </p:sp>
    </p:spTree>
    <p:extLst>
      <p:ext uri="{BB962C8B-B14F-4D97-AF65-F5344CB8AC3E}">
        <p14:creationId xmlns:p14="http://schemas.microsoft.com/office/powerpoint/2010/main" val="3973900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9814DC-66EB-5FB8-096C-1247E12E19AA}"/>
              </a:ext>
            </a:extLst>
          </p:cNvPr>
          <p:cNvSpPr>
            <a:spLocks noGrp="1"/>
          </p:cNvSpPr>
          <p:nvPr>
            <p:ph type="title"/>
          </p:nvPr>
        </p:nvSpPr>
        <p:spPr/>
        <p:txBody>
          <a:bodyPr>
            <a:normAutofit/>
          </a:bodyPr>
          <a:lstStyle/>
          <a:p>
            <a:r>
              <a:rPr lang="nl-NL" sz="4000" dirty="0"/>
              <a:t>ICG Timeline</a:t>
            </a:r>
          </a:p>
        </p:txBody>
      </p:sp>
      <p:cxnSp>
        <p:nvCxnSpPr>
          <p:cNvPr id="8" name="Rechte verbindingslijn 7">
            <a:extLst>
              <a:ext uri="{FF2B5EF4-FFF2-40B4-BE49-F238E27FC236}">
                <a16:creationId xmlns:a16="http://schemas.microsoft.com/office/drawing/2014/main" id="{E89364B2-2D7F-90A0-2D5F-685C5D8E43C5}"/>
              </a:ext>
            </a:extLst>
          </p:cNvPr>
          <p:cNvCxnSpPr/>
          <p:nvPr/>
        </p:nvCxnSpPr>
        <p:spPr>
          <a:xfrm>
            <a:off x="487052" y="4722829"/>
            <a:ext cx="11217896" cy="0"/>
          </a:xfrm>
          <a:prstGeom prst="line">
            <a:avLst/>
          </a:prstGeom>
          <a:ln w="38100">
            <a:solidFill>
              <a:srgbClr val="6633FF"/>
            </a:solidFill>
          </a:ln>
        </p:spPr>
        <p:style>
          <a:lnRef idx="1">
            <a:schemeClr val="accent1"/>
          </a:lnRef>
          <a:fillRef idx="0">
            <a:schemeClr val="accent1"/>
          </a:fillRef>
          <a:effectRef idx="0">
            <a:schemeClr val="accent1"/>
          </a:effectRef>
          <a:fontRef idx="minor">
            <a:schemeClr val="tx1"/>
          </a:fontRef>
        </p:style>
      </p:cxnSp>
      <p:grpSp>
        <p:nvGrpSpPr>
          <p:cNvPr id="16" name="Groep 15">
            <a:extLst>
              <a:ext uri="{FF2B5EF4-FFF2-40B4-BE49-F238E27FC236}">
                <a16:creationId xmlns:a16="http://schemas.microsoft.com/office/drawing/2014/main" id="{E25429E1-0DFE-F29B-F299-57657EECBD65}"/>
              </a:ext>
            </a:extLst>
          </p:cNvPr>
          <p:cNvGrpSpPr/>
          <p:nvPr/>
        </p:nvGrpSpPr>
        <p:grpSpPr>
          <a:xfrm>
            <a:off x="2347964" y="4345757"/>
            <a:ext cx="847723" cy="772998"/>
            <a:chOff x="1603246" y="4345757"/>
            <a:chExt cx="847723" cy="772998"/>
          </a:xfrm>
        </p:grpSpPr>
        <p:sp>
          <p:nvSpPr>
            <p:cNvPr id="9" name="Ovaal 8">
              <a:extLst>
                <a:ext uri="{FF2B5EF4-FFF2-40B4-BE49-F238E27FC236}">
                  <a16:creationId xmlns:a16="http://schemas.microsoft.com/office/drawing/2014/main" id="{A53A15CE-121D-60B6-D89A-B380196E7CD3}"/>
                </a:ext>
              </a:extLst>
            </p:cNvPr>
            <p:cNvSpPr/>
            <p:nvPr/>
          </p:nvSpPr>
          <p:spPr>
            <a:xfrm>
              <a:off x="1621410" y="4345757"/>
              <a:ext cx="829559" cy="772998"/>
            </a:xfrm>
            <a:prstGeom prst="ellipse">
              <a:avLst/>
            </a:prstGeom>
            <a:solidFill>
              <a:schemeClr val="bg1"/>
            </a:solidFill>
            <a:ln w="38100">
              <a:solidFill>
                <a:srgbClr val="66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400" dirty="0">
                <a:solidFill>
                  <a:srgbClr val="6633FF"/>
                </a:solidFill>
              </a:endParaRPr>
            </a:p>
          </p:txBody>
        </p:sp>
        <p:sp>
          <p:nvSpPr>
            <p:cNvPr id="13" name="Tekstvak 12">
              <a:extLst>
                <a:ext uri="{FF2B5EF4-FFF2-40B4-BE49-F238E27FC236}">
                  <a16:creationId xmlns:a16="http://schemas.microsoft.com/office/drawing/2014/main" id="{E1A0DA90-6366-7C33-F98A-D04C6BC3708C}"/>
                </a:ext>
              </a:extLst>
            </p:cNvPr>
            <p:cNvSpPr txBox="1"/>
            <p:nvPr/>
          </p:nvSpPr>
          <p:spPr>
            <a:xfrm>
              <a:off x="1603246" y="4538163"/>
              <a:ext cx="836235" cy="369332"/>
            </a:xfrm>
            <a:prstGeom prst="rect">
              <a:avLst/>
            </a:prstGeom>
            <a:noFill/>
          </p:spPr>
          <p:txBody>
            <a:bodyPr wrap="square" rtlCol="0">
              <a:spAutoFit/>
            </a:bodyPr>
            <a:lstStyle/>
            <a:p>
              <a:pPr algn="ctr"/>
              <a:r>
                <a:rPr lang="nl-NL" b="1" dirty="0">
                  <a:solidFill>
                    <a:srgbClr val="6633FF"/>
                  </a:solidFill>
                </a:rPr>
                <a:t>2023</a:t>
              </a:r>
            </a:p>
          </p:txBody>
        </p:sp>
      </p:grpSp>
      <p:grpSp>
        <p:nvGrpSpPr>
          <p:cNvPr id="17" name="Groep 16">
            <a:extLst>
              <a:ext uri="{FF2B5EF4-FFF2-40B4-BE49-F238E27FC236}">
                <a16:creationId xmlns:a16="http://schemas.microsoft.com/office/drawing/2014/main" id="{0CD42E5E-199B-20D9-D1CB-F4097CE36F34}"/>
              </a:ext>
            </a:extLst>
          </p:cNvPr>
          <p:cNvGrpSpPr/>
          <p:nvPr/>
        </p:nvGrpSpPr>
        <p:grpSpPr>
          <a:xfrm>
            <a:off x="5677882" y="4345757"/>
            <a:ext cx="836235" cy="772998"/>
            <a:chOff x="4340455" y="4345757"/>
            <a:chExt cx="836235" cy="772998"/>
          </a:xfrm>
        </p:grpSpPr>
        <p:sp>
          <p:nvSpPr>
            <p:cNvPr id="10" name="Ovaal 9">
              <a:extLst>
                <a:ext uri="{FF2B5EF4-FFF2-40B4-BE49-F238E27FC236}">
                  <a16:creationId xmlns:a16="http://schemas.microsoft.com/office/drawing/2014/main" id="{8B76DACA-4DAE-E13D-31F9-739495B64BB1}"/>
                </a:ext>
              </a:extLst>
            </p:cNvPr>
            <p:cNvSpPr/>
            <p:nvPr/>
          </p:nvSpPr>
          <p:spPr>
            <a:xfrm>
              <a:off x="4347131" y="4345757"/>
              <a:ext cx="829559" cy="772998"/>
            </a:xfrm>
            <a:prstGeom prst="ellipse">
              <a:avLst/>
            </a:prstGeom>
            <a:solidFill>
              <a:schemeClr val="bg1"/>
            </a:solidFill>
            <a:ln w="38100">
              <a:solidFill>
                <a:srgbClr val="66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Tekstvak 13">
              <a:extLst>
                <a:ext uri="{FF2B5EF4-FFF2-40B4-BE49-F238E27FC236}">
                  <a16:creationId xmlns:a16="http://schemas.microsoft.com/office/drawing/2014/main" id="{A6FC46C0-6A28-D4B1-56AD-8274CFDD900A}"/>
                </a:ext>
              </a:extLst>
            </p:cNvPr>
            <p:cNvSpPr txBox="1"/>
            <p:nvPr/>
          </p:nvSpPr>
          <p:spPr>
            <a:xfrm>
              <a:off x="4340455" y="4532606"/>
              <a:ext cx="836235" cy="369332"/>
            </a:xfrm>
            <a:prstGeom prst="rect">
              <a:avLst/>
            </a:prstGeom>
            <a:noFill/>
          </p:spPr>
          <p:txBody>
            <a:bodyPr wrap="square" rtlCol="0">
              <a:spAutoFit/>
            </a:bodyPr>
            <a:lstStyle/>
            <a:p>
              <a:pPr algn="ctr"/>
              <a:r>
                <a:rPr lang="nl-NL" b="1" dirty="0">
                  <a:solidFill>
                    <a:srgbClr val="6633FF"/>
                  </a:solidFill>
                </a:rPr>
                <a:t>2024</a:t>
              </a:r>
            </a:p>
          </p:txBody>
        </p:sp>
      </p:grpSp>
      <p:grpSp>
        <p:nvGrpSpPr>
          <p:cNvPr id="18" name="Groep 17">
            <a:extLst>
              <a:ext uri="{FF2B5EF4-FFF2-40B4-BE49-F238E27FC236}">
                <a16:creationId xmlns:a16="http://schemas.microsoft.com/office/drawing/2014/main" id="{7BD1B19F-082F-AD6A-FF5C-6A81E9246B28}"/>
              </a:ext>
            </a:extLst>
          </p:cNvPr>
          <p:cNvGrpSpPr/>
          <p:nvPr/>
        </p:nvGrpSpPr>
        <p:grpSpPr>
          <a:xfrm>
            <a:off x="9002988" y="4345757"/>
            <a:ext cx="836235" cy="772998"/>
            <a:chOff x="7069908" y="4345757"/>
            <a:chExt cx="836235" cy="772998"/>
          </a:xfrm>
        </p:grpSpPr>
        <p:sp>
          <p:nvSpPr>
            <p:cNvPr id="11" name="Ovaal 10">
              <a:extLst>
                <a:ext uri="{FF2B5EF4-FFF2-40B4-BE49-F238E27FC236}">
                  <a16:creationId xmlns:a16="http://schemas.microsoft.com/office/drawing/2014/main" id="{7E06C45F-ED55-BFEA-0ABE-C812CF44FA43}"/>
                </a:ext>
              </a:extLst>
            </p:cNvPr>
            <p:cNvSpPr/>
            <p:nvPr/>
          </p:nvSpPr>
          <p:spPr>
            <a:xfrm>
              <a:off x="7072852" y="4345757"/>
              <a:ext cx="829559" cy="772998"/>
            </a:xfrm>
            <a:prstGeom prst="ellipse">
              <a:avLst/>
            </a:prstGeom>
            <a:solidFill>
              <a:schemeClr val="bg1"/>
            </a:solidFill>
            <a:ln w="38100">
              <a:solidFill>
                <a:srgbClr val="66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B5D27200-1356-1B79-E1C1-3BC6A44CD369}"/>
                </a:ext>
              </a:extLst>
            </p:cNvPr>
            <p:cNvSpPr txBox="1"/>
            <p:nvPr/>
          </p:nvSpPr>
          <p:spPr>
            <a:xfrm>
              <a:off x="7069908" y="4532606"/>
              <a:ext cx="836235" cy="369332"/>
            </a:xfrm>
            <a:prstGeom prst="rect">
              <a:avLst/>
            </a:prstGeom>
            <a:noFill/>
          </p:spPr>
          <p:txBody>
            <a:bodyPr wrap="square" rtlCol="0">
              <a:spAutoFit/>
            </a:bodyPr>
            <a:lstStyle/>
            <a:p>
              <a:pPr algn="ctr"/>
              <a:r>
                <a:rPr lang="nl-NL" b="1" dirty="0">
                  <a:solidFill>
                    <a:srgbClr val="6633FF"/>
                  </a:solidFill>
                </a:rPr>
                <a:t>2025</a:t>
              </a:r>
            </a:p>
          </p:txBody>
        </p:sp>
      </p:grpSp>
      <p:sp>
        <p:nvSpPr>
          <p:cNvPr id="19" name="Tekstvak 18">
            <a:extLst>
              <a:ext uri="{FF2B5EF4-FFF2-40B4-BE49-F238E27FC236}">
                <a16:creationId xmlns:a16="http://schemas.microsoft.com/office/drawing/2014/main" id="{84F81663-4151-7782-AC2A-7CCAFD81E938}"/>
              </a:ext>
            </a:extLst>
          </p:cNvPr>
          <p:cNvSpPr txBox="1"/>
          <p:nvPr/>
        </p:nvSpPr>
        <p:spPr>
          <a:xfrm rot="16200000">
            <a:off x="2562595" y="3297696"/>
            <a:ext cx="1904215" cy="369332"/>
          </a:xfrm>
          <a:prstGeom prst="rect">
            <a:avLst/>
          </a:prstGeom>
          <a:noFill/>
        </p:spPr>
        <p:txBody>
          <a:bodyPr wrap="square" rtlCol="0">
            <a:spAutoFit/>
          </a:bodyPr>
          <a:lstStyle/>
          <a:p>
            <a:r>
              <a:rPr lang="nl-NL" dirty="0"/>
              <a:t>Practical Guides</a:t>
            </a:r>
          </a:p>
        </p:txBody>
      </p:sp>
      <p:cxnSp>
        <p:nvCxnSpPr>
          <p:cNvPr id="21" name="Rechte verbindingslijn 20">
            <a:extLst>
              <a:ext uri="{FF2B5EF4-FFF2-40B4-BE49-F238E27FC236}">
                <a16:creationId xmlns:a16="http://schemas.microsoft.com/office/drawing/2014/main" id="{AC2001D0-7D7B-6EA8-A66E-CA411675F372}"/>
              </a:ext>
            </a:extLst>
          </p:cNvPr>
          <p:cNvCxnSpPr/>
          <p:nvPr/>
        </p:nvCxnSpPr>
        <p:spPr>
          <a:xfrm>
            <a:off x="4411746" y="4468307"/>
            <a:ext cx="0" cy="263949"/>
          </a:xfrm>
          <a:prstGeom prst="line">
            <a:avLst/>
          </a:prstGeom>
          <a:ln w="31750">
            <a:solidFill>
              <a:srgbClr val="6633FF"/>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45E8193D-B901-97B9-7660-76084C2B22F5}"/>
              </a:ext>
            </a:extLst>
          </p:cNvPr>
          <p:cNvCxnSpPr/>
          <p:nvPr/>
        </p:nvCxnSpPr>
        <p:spPr>
          <a:xfrm>
            <a:off x="7835247" y="4468307"/>
            <a:ext cx="0" cy="263949"/>
          </a:xfrm>
          <a:prstGeom prst="line">
            <a:avLst/>
          </a:prstGeom>
          <a:ln w="31750">
            <a:solidFill>
              <a:srgbClr val="6633FF"/>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DA03E60A-26D9-E371-1B88-E2F412E7A008}"/>
              </a:ext>
            </a:extLst>
          </p:cNvPr>
          <p:cNvCxnSpPr/>
          <p:nvPr/>
        </p:nvCxnSpPr>
        <p:spPr>
          <a:xfrm>
            <a:off x="963107" y="4453323"/>
            <a:ext cx="0" cy="263949"/>
          </a:xfrm>
          <a:prstGeom prst="line">
            <a:avLst/>
          </a:prstGeom>
          <a:ln w="31750">
            <a:solidFill>
              <a:srgbClr val="6633FF"/>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68FF33E6-93E6-C64E-D99E-3A9A28B9374C}"/>
              </a:ext>
            </a:extLst>
          </p:cNvPr>
          <p:cNvCxnSpPr/>
          <p:nvPr/>
        </p:nvCxnSpPr>
        <p:spPr>
          <a:xfrm>
            <a:off x="11002653" y="4468307"/>
            <a:ext cx="0" cy="263949"/>
          </a:xfrm>
          <a:prstGeom prst="line">
            <a:avLst/>
          </a:prstGeom>
          <a:ln w="31750">
            <a:solidFill>
              <a:srgbClr val="6633FF"/>
            </a:solidFill>
          </a:ln>
        </p:spPr>
        <p:style>
          <a:lnRef idx="1">
            <a:schemeClr val="accent1"/>
          </a:lnRef>
          <a:fillRef idx="0">
            <a:schemeClr val="accent1"/>
          </a:fillRef>
          <a:effectRef idx="0">
            <a:schemeClr val="accent1"/>
          </a:effectRef>
          <a:fontRef idx="minor">
            <a:schemeClr val="tx1"/>
          </a:fontRef>
        </p:style>
      </p:cxnSp>
      <p:sp>
        <p:nvSpPr>
          <p:cNvPr id="25" name="Tekstvak 24">
            <a:extLst>
              <a:ext uri="{FF2B5EF4-FFF2-40B4-BE49-F238E27FC236}">
                <a16:creationId xmlns:a16="http://schemas.microsoft.com/office/drawing/2014/main" id="{E459BCB5-2BAB-D8DA-8790-194362F2D329}"/>
              </a:ext>
            </a:extLst>
          </p:cNvPr>
          <p:cNvSpPr txBox="1"/>
          <p:nvPr/>
        </p:nvSpPr>
        <p:spPr>
          <a:xfrm rot="16200000">
            <a:off x="2787702" y="2649788"/>
            <a:ext cx="3200031" cy="369332"/>
          </a:xfrm>
          <a:prstGeom prst="rect">
            <a:avLst/>
          </a:prstGeom>
          <a:noFill/>
        </p:spPr>
        <p:txBody>
          <a:bodyPr wrap="square" rtlCol="0">
            <a:spAutoFit/>
          </a:bodyPr>
          <a:lstStyle/>
          <a:p>
            <a:r>
              <a:rPr lang="nl-NL" dirty="0"/>
              <a:t>Coach Development Courses</a:t>
            </a:r>
          </a:p>
        </p:txBody>
      </p:sp>
      <p:sp>
        <p:nvSpPr>
          <p:cNvPr id="27" name="Tekstvak 26">
            <a:extLst>
              <a:ext uri="{FF2B5EF4-FFF2-40B4-BE49-F238E27FC236}">
                <a16:creationId xmlns:a16="http://schemas.microsoft.com/office/drawing/2014/main" id="{A5F60624-2484-1C44-7D32-ED26B4347C12}"/>
              </a:ext>
            </a:extLst>
          </p:cNvPr>
          <p:cNvSpPr txBox="1"/>
          <p:nvPr/>
        </p:nvSpPr>
        <p:spPr>
          <a:xfrm rot="16200000">
            <a:off x="3632175" y="2461487"/>
            <a:ext cx="3557777" cy="369332"/>
          </a:xfrm>
          <a:prstGeom prst="rect">
            <a:avLst/>
          </a:prstGeom>
          <a:noFill/>
        </p:spPr>
        <p:txBody>
          <a:bodyPr wrap="square" rtlCol="0">
            <a:spAutoFit/>
          </a:bodyPr>
          <a:lstStyle/>
          <a:p>
            <a:r>
              <a:rPr lang="nl-NL" dirty="0"/>
              <a:t>Pilot ICG </a:t>
            </a:r>
            <a:r>
              <a:rPr lang="nl-NL" dirty="0" err="1"/>
              <a:t>Programme</a:t>
            </a:r>
            <a:r>
              <a:rPr lang="nl-NL" dirty="0"/>
              <a:t> &amp; Evaluation</a:t>
            </a:r>
          </a:p>
        </p:txBody>
      </p:sp>
      <p:sp>
        <p:nvSpPr>
          <p:cNvPr id="28" name="Tekstvak 27">
            <a:extLst>
              <a:ext uri="{FF2B5EF4-FFF2-40B4-BE49-F238E27FC236}">
                <a16:creationId xmlns:a16="http://schemas.microsoft.com/office/drawing/2014/main" id="{7C2279A5-D222-C0D1-8B3F-1CB5BD7CF1A4}"/>
              </a:ext>
            </a:extLst>
          </p:cNvPr>
          <p:cNvSpPr txBox="1"/>
          <p:nvPr/>
        </p:nvSpPr>
        <p:spPr>
          <a:xfrm rot="16200000">
            <a:off x="5047414" y="2215130"/>
            <a:ext cx="4069345" cy="369332"/>
          </a:xfrm>
          <a:prstGeom prst="rect">
            <a:avLst/>
          </a:prstGeom>
          <a:noFill/>
        </p:spPr>
        <p:txBody>
          <a:bodyPr wrap="square" rtlCol="0">
            <a:spAutoFit/>
          </a:bodyPr>
          <a:lstStyle/>
          <a:p>
            <a:r>
              <a:rPr lang="nl-NL" dirty="0"/>
              <a:t>Evaluation </a:t>
            </a:r>
            <a:r>
              <a:rPr lang="nl-NL" dirty="0" err="1"/>
              <a:t>Reports</a:t>
            </a:r>
            <a:r>
              <a:rPr lang="nl-NL" dirty="0"/>
              <a:t> ICG Pilot </a:t>
            </a:r>
            <a:r>
              <a:rPr lang="nl-NL" dirty="0" err="1"/>
              <a:t>Programme</a:t>
            </a:r>
            <a:endParaRPr lang="nl-NL" dirty="0"/>
          </a:p>
        </p:txBody>
      </p:sp>
      <p:sp>
        <p:nvSpPr>
          <p:cNvPr id="31" name="Tekstvak 30">
            <a:extLst>
              <a:ext uri="{FF2B5EF4-FFF2-40B4-BE49-F238E27FC236}">
                <a16:creationId xmlns:a16="http://schemas.microsoft.com/office/drawing/2014/main" id="{CBF66D87-2944-F19E-4DF0-E03407DF5AF0}"/>
              </a:ext>
            </a:extLst>
          </p:cNvPr>
          <p:cNvSpPr txBox="1"/>
          <p:nvPr/>
        </p:nvSpPr>
        <p:spPr>
          <a:xfrm rot="16200000">
            <a:off x="6778750" y="2470915"/>
            <a:ext cx="3557777" cy="369332"/>
          </a:xfrm>
          <a:prstGeom prst="rect">
            <a:avLst/>
          </a:prstGeom>
          <a:noFill/>
        </p:spPr>
        <p:txBody>
          <a:bodyPr wrap="square" rtlCol="0">
            <a:spAutoFit/>
          </a:bodyPr>
          <a:lstStyle/>
          <a:p>
            <a:r>
              <a:rPr lang="nl-NL" dirty="0"/>
              <a:t>Full ICG </a:t>
            </a:r>
            <a:r>
              <a:rPr lang="nl-NL" dirty="0" err="1"/>
              <a:t>Programme</a:t>
            </a:r>
            <a:endParaRPr lang="nl-NL" dirty="0"/>
          </a:p>
        </p:txBody>
      </p:sp>
      <p:sp>
        <p:nvSpPr>
          <p:cNvPr id="32" name="Tekstvak 31">
            <a:extLst>
              <a:ext uri="{FF2B5EF4-FFF2-40B4-BE49-F238E27FC236}">
                <a16:creationId xmlns:a16="http://schemas.microsoft.com/office/drawing/2014/main" id="{EFF9B949-21E9-0265-3826-875B3D7CC900}"/>
              </a:ext>
            </a:extLst>
          </p:cNvPr>
          <p:cNvSpPr txBox="1"/>
          <p:nvPr/>
        </p:nvSpPr>
        <p:spPr>
          <a:xfrm rot="16200000">
            <a:off x="8324386" y="2145688"/>
            <a:ext cx="4189371" cy="369332"/>
          </a:xfrm>
          <a:prstGeom prst="rect">
            <a:avLst/>
          </a:prstGeom>
          <a:noFill/>
        </p:spPr>
        <p:txBody>
          <a:bodyPr wrap="square" rtlCol="0">
            <a:spAutoFit/>
          </a:bodyPr>
          <a:lstStyle/>
          <a:p>
            <a:r>
              <a:rPr lang="nl-NL" dirty="0"/>
              <a:t>Evaluation </a:t>
            </a:r>
            <a:r>
              <a:rPr lang="nl-NL" dirty="0" err="1"/>
              <a:t>Reports</a:t>
            </a:r>
            <a:r>
              <a:rPr lang="nl-NL" dirty="0"/>
              <a:t> Full ICG </a:t>
            </a:r>
            <a:r>
              <a:rPr lang="nl-NL" dirty="0" err="1"/>
              <a:t>Programme</a:t>
            </a:r>
            <a:endParaRPr lang="nl-NL" dirty="0"/>
          </a:p>
        </p:txBody>
      </p:sp>
      <p:sp>
        <p:nvSpPr>
          <p:cNvPr id="33" name="Tekstvak 32">
            <a:extLst>
              <a:ext uri="{FF2B5EF4-FFF2-40B4-BE49-F238E27FC236}">
                <a16:creationId xmlns:a16="http://schemas.microsoft.com/office/drawing/2014/main" id="{4BF167C1-833D-DF3F-DA03-9FAC656A9DA7}"/>
              </a:ext>
            </a:extLst>
          </p:cNvPr>
          <p:cNvSpPr txBox="1"/>
          <p:nvPr/>
        </p:nvSpPr>
        <p:spPr>
          <a:xfrm rot="16200000">
            <a:off x="-320872" y="2956393"/>
            <a:ext cx="2567960" cy="369332"/>
          </a:xfrm>
          <a:prstGeom prst="rect">
            <a:avLst/>
          </a:prstGeom>
          <a:noFill/>
        </p:spPr>
        <p:txBody>
          <a:bodyPr wrap="square" rtlCol="0">
            <a:spAutoFit/>
          </a:bodyPr>
          <a:lstStyle/>
          <a:p>
            <a:r>
              <a:rPr lang="nl-NL" dirty="0"/>
              <a:t>Kick-off ICG Project</a:t>
            </a:r>
          </a:p>
        </p:txBody>
      </p:sp>
      <p:sp>
        <p:nvSpPr>
          <p:cNvPr id="5" name="Arrow: Up 4">
            <a:extLst>
              <a:ext uri="{FF2B5EF4-FFF2-40B4-BE49-F238E27FC236}">
                <a16:creationId xmlns:a16="http://schemas.microsoft.com/office/drawing/2014/main" id="{49977534-3B92-31F3-4ED3-93A6D383859E}"/>
              </a:ext>
            </a:extLst>
          </p:cNvPr>
          <p:cNvSpPr/>
          <p:nvPr/>
        </p:nvSpPr>
        <p:spPr>
          <a:xfrm>
            <a:off x="4063711" y="4732256"/>
            <a:ext cx="695425" cy="1007407"/>
          </a:xfrm>
          <a:prstGeom prst="upArrow">
            <a:avLst/>
          </a:prstGeom>
          <a:solidFill>
            <a:srgbClr val="FFD400"/>
          </a:solidFill>
          <a:ln>
            <a:solidFill>
              <a:srgbClr val="66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880CA6E-497C-76DE-3108-B26ED4068503}"/>
              </a:ext>
            </a:extLst>
          </p:cNvPr>
          <p:cNvSpPr/>
          <p:nvPr/>
        </p:nvSpPr>
        <p:spPr>
          <a:xfrm>
            <a:off x="3330036" y="2714920"/>
            <a:ext cx="404261" cy="1817685"/>
          </a:xfrm>
          <a:prstGeom prst="rect">
            <a:avLst/>
          </a:prstGeom>
          <a:noFill/>
          <a:ln w="57150">
            <a:solidFill>
              <a:srgbClr val="FF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870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9D7D8-E3B3-FDB1-A0E9-AA40C2363B99}"/>
              </a:ext>
            </a:extLst>
          </p:cNvPr>
          <p:cNvSpPr>
            <a:spLocks noGrp="1"/>
          </p:cNvSpPr>
          <p:nvPr>
            <p:ph type="title"/>
          </p:nvPr>
        </p:nvSpPr>
        <p:spPr/>
        <p:txBody>
          <a:bodyPr>
            <a:normAutofit/>
          </a:bodyPr>
          <a:lstStyle/>
          <a:p>
            <a:r>
              <a:rPr lang="en-GB" sz="4000" dirty="0"/>
              <a:t>First results and insights</a:t>
            </a:r>
          </a:p>
        </p:txBody>
      </p:sp>
      <p:sp>
        <p:nvSpPr>
          <p:cNvPr id="3" name="Content Placeholder 2">
            <a:extLst>
              <a:ext uri="{FF2B5EF4-FFF2-40B4-BE49-F238E27FC236}">
                <a16:creationId xmlns:a16="http://schemas.microsoft.com/office/drawing/2014/main" id="{8AAF5619-7ABB-5886-CBEF-2297BDF4955C}"/>
              </a:ext>
            </a:extLst>
          </p:cNvPr>
          <p:cNvSpPr>
            <a:spLocks noGrp="1"/>
          </p:cNvSpPr>
          <p:nvPr>
            <p:ph idx="1"/>
          </p:nvPr>
        </p:nvSpPr>
        <p:spPr>
          <a:xfrm>
            <a:off x="6749592" y="1388563"/>
            <a:ext cx="4506012" cy="3776472"/>
          </a:xfrm>
        </p:spPr>
        <p:txBody>
          <a:bodyPr>
            <a:normAutofit/>
          </a:bodyPr>
          <a:lstStyle/>
          <a:p>
            <a:pPr marL="0" indent="0">
              <a:lnSpc>
                <a:spcPct val="150000"/>
              </a:lnSpc>
              <a:spcBef>
                <a:spcPts val="0"/>
              </a:spcBef>
              <a:buNone/>
            </a:pPr>
            <a:r>
              <a:rPr lang="en-GB" sz="2000" dirty="0">
                <a:latin typeface="+mn-lt"/>
              </a:rPr>
              <a:t>Three guides are designed to support the creation of the ICOACHGIRLS programs:</a:t>
            </a:r>
          </a:p>
          <a:p>
            <a:pPr marL="457200" indent="-457200">
              <a:lnSpc>
                <a:spcPct val="150000"/>
              </a:lnSpc>
              <a:spcBef>
                <a:spcPts val="0"/>
              </a:spcBef>
              <a:buFont typeface="+mj-lt"/>
              <a:buAutoNum type="arabicPeriod"/>
            </a:pPr>
            <a:r>
              <a:rPr lang="en-GB" sz="2000" dirty="0">
                <a:latin typeface="+mn-lt"/>
              </a:rPr>
              <a:t>(Re)Introduce Girls in Sports and Physical Activity</a:t>
            </a:r>
          </a:p>
          <a:p>
            <a:pPr marL="457200" indent="-457200">
              <a:lnSpc>
                <a:spcPct val="150000"/>
              </a:lnSpc>
              <a:spcBef>
                <a:spcPts val="0"/>
              </a:spcBef>
              <a:buFont typeface="+mj-lt"/>
              <a:buAutoNum type="arabicPeriod"/>
            </a:pPr>
            <a:r>
              <a:rPr lang="en-GB" sz="2000" dirty="0">
                <a:latin typeface="+mn-lt"/>
              </a:rPr>
              <a:t>Girls in Sport – Best Practice Guide</a:t>
            </a:r>
          </a:p>
          <a:p>
            <a:pPr marL="457200" indent="-457200">
              <a:lnSpc>
                <a:spcPct val="150000"/>
              </a:lnSpc>
              <a:spcBef>
                <a:spcPts val="0"/>
              </a:spcBef>
              <a:buFont typeface="+mj-lt"/>
              <a:buAutoNum type="arabicPeriod"/>
            </a:pPr>
            <a:r>
              <a:rPr lang="en-GB" sz="2000" dirty="0">
                <a:latin typeface="+mn-lt"/>
              </a:rPr>
              <a:t>Women in Coaching – Removing Barriers to Start and Stay</a:t>
            </a:r>
          </a:p>
          <a:p>
            <a:pPr>
              <a:lnSpc>
                <a:spcPct val="150000"/>
              </a:lnSpc>
              <a:spcBef>
                <a:spcPts val="0"/>
              </a:spcBef>
            </a:pPr>
            <a:endParaRPr lang="en-GB" sz="1800" dirty="0">
              <a:latin typeface="+mn-lt"/>
            </a:endParaRPr>
          </a:p>
        </p:txBody>
      </p:sp>
      <p:pic>
        <p:nvPicPr>
          <p:cNvPr id="5" name="Afbeelding 4">
            <a:extLst>
              <a:ext uri="{FF2B5EF4-FFF2-40B4-BE49-F238E27FC236}">
                <a16:creationId xmlns:a16="http://schemas.microsoft.com/office/drawing/2014/main" id="{D844378C-DEB1-6A47-B542-50DB31C34CA1}"/>
              </a:ext>
            </a:extLst>
          </p:cNvPr>
          <p:cNvPicPr>
            <a:picLocks noChangeAspect="1"/>
          </p:cNvPicPr>
          <p:nvPr/>
        </p:nvPicPr>
        <p:blipFill>
          <a:blip r:embed="rId2"/>
          <a:stretch>
            <a:fillRect/>
          </a:stretch>
        </p:blipFill>
        <p:spPr>
          <a:xfrm>
            <a:off x="480875" y="1573251"/>
            <a:ext cx="2284429" cy="32112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Afbeelding 6">
            <a:extLst>
              <a:ext uri="{FF2B5EF4-FFF2-40B4-BE49-F238E27FC236}">
                <a16:creationId xmlns:a16="http://schemas.microsoft.com/office/drawing/2014/main" id="{D09ED0AC-EB9D-85F0-D3A7-FEB98AE2B918}"/>
              </a:ext>
            </a:extLst>
          </p:cNvPr>
          <p:cNvPicPr>
            <a:picLocks noChangeAspect="1"/>
          </p:cNvPicPr>
          <p:nvPr/>
        </p:nvPicPr>
        <p:blipFill>
          <a:blip r:embed="rId3"/>
          <a:stretch>
            <a:fillRect/>
          </a:stretch>
        </p:blipFill>
        <p:spPr>
          <a:xfrm>
            <a:off x="2128782" y="1573251"/>
            <a:ext cx="2284429" cy="32112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Afbeelding 8">
            <a:extLst>
              <a:ext uri="{FF2B5EF4-FFF2-40B4-BE49-F238E27FC236}">
                <a16:creationId xmlns:a16="http://schemas.microsoft.com/office/drawing/2014/main" id="{FE8235FB-7199-4CFF-4A3F-1BCC7B7BD0F8}"/>
              </a:ext>
            </a:extLst>
          </p:cNvPr>
          <p:cNvPicPr>
            <a:picLocks noChangeAspect="1"/>
          </p:cNvPicPr>
          <p:nvPr/>
        </p:nvPicPr>
        <p:blipFill>
          <a:blip r:embed="rId4"/>
          <a:stretch>
            <a:fillRect/>
          </a:stretch>
        </p:blipFill>
        <p:spPr>
          <a:xfrm>
            <a:off x="3961615" y="1539392"/>
            <a:ext cx="2284429" cy="32451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3984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2673-A975-B6CC-7824-A873189897E7}"/>
              </a:ext>
            </a:extLst>
          </p:cNvPr>
          <p:cNvSpPr>
            <a:spLocks noGrp="1"/>
          </p:cNvSpPr>
          <p:nvPr>
            <p:ph type="title"/>
          </p:nvPr>
        </p:nvSpPr>
        <p:spPr/>
        <p:txBody>
          <a:bodyPr>
            <a:normAutofit/>
          </a:bodyPr>
          <a:lstStyle/>
          <a:p>
            <a:r>
              <a:rPr lang="en-GB" sz="4000" dirty="0"/>
              <a:t>The making of…</a:t>
            </a:r>
          </a:p>
        </p:txBody>
      </p:sp>
      <p:sp>
        <p:nvSpPr>
          <p:cNvPr id="3" name="Content Placeholder 2">
            <a:extLst>
              <a:ext uri="{FF2B5EF4-FFF2-40B4-BE49-F238E27FC236}">
                <a16:creationId xmlns:a16="http://schemas.microsoft.com/office/drawing/2014/main" id="{4C169737-B19C-FDEA-020D-730732C70FC7}"/>
              </a:ext>
            </a:extLst>
          </p:cNvPr>
          <p:cNvSpPr>
            <a:spLocks noGrp="1"/>
          </p:cNvSpPr>
          <p:nvPr>
            <p:ph idx="1"/>
          </p:nvPr>
        </p:nvSpPr>
        <p:spPr/>
        <p:txBody>
          <a:bodyPr>
            <a:normAutofit/>
          </a:bodyPr>
          <a:lstStyle/>
          <a:p>
            <a:pPr>
              <a:buFont typeface="Wingdings" panose="05000000000000000000" pitchFamily="2" charset="2"/>
              <a:buChar char="ü"/>
            </a:pPr>
            <a:r>
              <a:rPr lang="en-GB" sz="2000" dirty="0">
                <a:latin typeface="+mn-lt"/>
              </a:rPr>
              <a:t>Systematic literature searches and grey literature sources/hand searches were conducted</a:t>
            </a:r>
          </a:p>
          <a:p>
            <a:pPr>
              <a:buFont typeface="Wingdings" panose="05000000000000000000" pitchFamily="2" charset="2"/>
              <a:buChar char="ü"/>
            </a:pPr>
            <a:r>
              <a:rPr lang="en-GB" sz="2000" dirty="0">
                <a:latin typeface="+mn-lt"/>
              </a:rPr>
              <a:t>Guide 1 included 10 reviews and 2 other studies. </a:t>
            </a:r>
          </a:p>
          <a:p>
            <a:pPr>
              <a:buFont typeface="Wingdings" panose="05000000000000000000" pitchFamily="2" charset="2"/>
              <a:buChar char="ü"/>
            </a:pPr>
            <a:r>
              <a:rPr lang="en-GB" sz="2000" dirty="0">
                <a:latin typeface="+mn-lt"/>
              </a:rPr>
              <a:t>Guide 2 included a scoping review of over 30 practical programmes and projects</a:t>
            </a:r>
          </a:p>
          <a:p>
            <a:pPr>
              <a:buFont typeface="Wingdings" panose="05000000000000000000" pitchFamily="2" charset="2"/>
              <a:buChar char="ü"/>
            </a:pPr>
            <a:r>
              <a:rPr lang="en-GB" sz="2000" dirty="0">
                <a:latin typeface="+mn-lt"/>
              </a:rPr>
              <a:t>Guide 3 included 20 articles with various study designs. </a:t>
            </a:r>
          </a:p>
        </p:txBody>
      </p:sp>
    </p:spTree>
    <p:extLst>
      <p:ext uri="{BB962C8B-B14F-4D97-AF65-F5344CB8AC3E}">
        <p14:creationId xmlns:p14="http://schemas.microsoft.com/office/powerpoint/2010/main" val="4188410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OACHKIDS Conference 2023">
  <a:themeElements>
    <a:clrScheme name="ICOACHKIDS">
      <a:dk1>
        <a:srgbClr val="3011FD"/>
      </a:dk1>
      <a:lt1>
        <a:srgbClr val="FF6830"/>
      </a:lt1>
      <a:dk2>
        <a:srgbClr val="000000"/>
      </a:dk2>
      <a:lt2>
        <a:srgbClr val="FED400"/>
      </a:lt2>
      <a:accent1>
        <a:srgbClr val="3011FD"/>
      </a:accent1>
      <a:accent2>
        <a:srgbClr val="FF6830"/>
      </a:accent2>
      <a:accent3>
        <a:srgbClr val="FED400"/>
      </a:accent3>
      <a:accent4>
        <a:srgbClr val="FF003E"/>
      </a:accent4>
      <a:accent5>
        <a:srgbClr val="C7BEFE"/>
      </a:accent5>
      <a:accent6>
        <a:srgbClr val="000000"/>
      </a:accent6>
      <a:hlink>
        <a:srgbClr val="3011FD"/>
      </a:hlink>
      <a:folHlink>
        <a:srgbClr val="FF68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e36377b7-70c4-4493-a338-095918d327e9}" enabled="0" method="" siteId="{e36377b7-70c4-4493-a338-095918d327e9}" removed="1"/>
</clbl:labelList>
</file>

<file path=docProps/app.xml><?xml version="1.0" encoding="utf-8"?>
<Properties xmlns="http://schemas.openxmlformats.org/officeDocument/2006/extended-properties" xmlns:vt="http://schemas.openxmlformats.org/officeDocument/2006/docPropsVTypes">
  <TotalTime>1471</TotalTime>
  <Words>1731</Words>
  <Application>Microsoft Office PowerPoint</Application>
  <PresentationFormat>Widescreen</PresentationFormat>
  <Paragraphs>188</Paragraphs>
  <Slides>22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Calibri (Hoofdtekst)</vt:lpstr>
      <vt:lpstr>Gelion Bold</vt:lpstr>
      <vt:lpstr>Gelion Regular</vt:lpstr>
      <vt:lpstr>Wingdings</vt:lpstr>
      <vt:lpstr>Office Theme</vt:lpstr>
      <vt:lpstr>ICOACHKIDS Conference 2023</vt:lpstr>
      <vt:lpstr>PowerPoint Presentation</vt:lpstr>
      <vt:lpstr>ICOACHGIRLS </vt:lpstr>
      <vt:lpstr>Project overview </vt:lpstr>
      <vt:lpstr>Background</vt:lpstr>
      <vt:lpstr>PowerPoint Presentation</vt:lpstr>
      <vt:lpstr>Physical Literacy</vt:lpstr>
      <vt:lpstr>ICG Timeline</vt:lpstr>
      <vt:lpstr>First results and insights</vt:lpstr>
      <vt:lpstr>The making of…</vt:lpstr>
      <vt:lpstr>Theoretical framework </vt:lpstr>
      <vt:lpstr>(Re)Introduce Girls in Sports and Physical Activity</vt:lpstr>
      <vt:lpstr>1. Focus on competence</vt:lpstr>
      <vt:lpstr>9. Provide girls only opportunities</vt:lpstr>
      <vt:lpstr>Girls in Sport – Best Practice Guide</vt:lpstr>
      <vt:lpstr>UEFA Playmakers</vt:lpstr>
      <vt:lpstr>Her Time to Play</vt:lpstr>
      <vt:lpstr>Women in Coaching – Removing Barriers to Start and Stay</vt:lpstr>
      <vt:lpstr>3. Offer support and remove barriers</vt:lpstr>
      <vt:lpstr>6. Provide mentoring programs</vt:lpstr>
      <vt:lpstr>Other considerations…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Hodgson</dc:creator>
  <cp:lastModifiedBy>Brazier, Ruth</cp:lastModifiedBy>
  <cp:revision>8</cp:revision>
  <dcterms:created xsi:type="dcterms:W3CDTF">2023-02-01T13:26:07Z</dcterms:created>
  <dcterms:modified xsi:type="dcterms:W3CDTF">2023-09-22T09:25:30Z</dcterms:modified>
</cp:coreProperties>
</file>