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59" r:id="rId5"/>
    <p:sldId id="1549" r:id="rId6"/>
    <p:sldId id="1616" r:id="rId7"/>
    <p:sldId id="1608" r:id="rId8"/>
    <p:sldId id="1577" r:id="rId9"/>
    <p:sldId id="1576" r:id="rId10"/>
    <p:sldId id="1609" r:id="rId11"/>
    <p:sldId id="1617" r:id="rId12"/>
    <p:sldId id="1611" r:id="rId13"/>
    <p:sldId id="1579" r:id="rId14"/>
    <p:sldId id="1566" r:id="rId15"/>
    <p:sldId id="1594" r:id="rId16"/>
    <p:sldId id="1565" r:id="rId17"/>
    <p:sldId id="1597" r:id="rId18"/>
    <p:sldId id="1556" r:id="rId19"/>
    <p:sldId id="1599" r:id="rId20"/>
    <p:sldId id="1561" r:id="rId21"/>
    <p:sldId id="1619" r:id="rId22"/>
    <p:sldId id="1600" r:id="rId23"/>
    <p:sldId id="1564" r:id="rId24"/>
    <p:sldId id="1604" r:id="rId25"/>
    <p:sldId id="1601" r:id="rId26"/>
    <p:sldId id="1572" r:id="rId27"/>
    <p:sldId id="1602" r:id="rId28"/>
    <p:sldId id="1574" r:id="rId29"/>
    <p:sldId id="1603" r:id="rId30"/>
    <p:sldId id="1618" r:id="rId31"/>
    <p:sldId id="1567" r:id="rId32"/>
    <p:sldId id="1622" r:id="rId33"/>
    <p:sldId id="1614" r:id="rId34"/>
    <p:sldId id="261" r:id="rId35"/>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4" userDrawn="1">
          <p15:clr>
            <a:srgbClr val="A4A3A4"/>
          </p15:clr>
        </p15:guide>
        <p15:guide id="2" pos="50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AE89BC-3EC0-3960-0042-2BCD49E29CEF}" name="Till, Kevin" initials="TK" userId="S::K.Till@leedsbeckett.ac.uk::11afb076-3cdb-45c3-84f2-65d4be7ddd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2D1E"/>
    <a:srgbClr val="18284E"/>
    <a:srgbClr val="ECECEC"/>
    <a:srgbClr val="753BBD"/>
    <a:srgbClr val="EDAC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AFB86-D8E3-422E-8026-10E3012ABD6F}" v="316" dt="2023-06-29T08:38:40.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18"/>
    <p:restoredTop sz="83668" autoAdjust="0"/>
  </p:normalViewPr>
  <p:slideViewPr>
    <p:cSldViewPr snapToGrid="0">
      <p:cViewPr varScale="1">
        <p:scale>
          <a:sx n="72" d="100"/>
          <a:sy n="72" d="100"/>
        </p:scale>
        <p:origin x="1051" y="53"/>
      </p:cViewPr>
      <p:guideLst>
        <p:guide orient="horz" pos="414"/>
        <p:guide pos="50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ton, Alan Matthew (Student)" userId="af454e30-9500-47ab-9b64-bbb7ca3d94af" providerId="ADAL" clId="{3A6AFB86-D8E3-422E-8026-10E3012ABD6F}"/>
    <pc:docChg chg="undo custSel addSld delSld modSld sldOrd">
      <pc:chgData name="Burton, Alan Matthew (Student)" userId="af454e30-9500-47ab-9b64-bbb7ca3d94af" providerId="ADAL" clId="{3A6AFB86-D8E3-422E-8026-10E3012ABD6F}" dt="2023-06-29T08:38:40.114" v="759"/>
      <pc:docMkLst>
        <pc:docMk/>
      </pc:docMkLst>
      <pc:sldChg chg="modSp">
        <pc:chgData name="Burton, Alan Matthew (Student)" userId="af454e30-9500-47ab-9b64-bbb7ca3d94af" providerId="ADAL" clId="{3A6AFB86-D8E3-422E-8026-10E3012ABD6F}" dt="2023-06-29T08:38:40.114" v="759"/>
        <pc:sldMkLst>
          <pc:docMk/>
          <pc:sldMk cId="2526353115" sldId="259"/>
        </pc:sldMkLst>
        <pc:spChg chg="mod">
          <ac:chgData name="Burton, Alan Matthew (Student)" userId="af454e30-9500-47ab-9b64-bbb7ca3d94af" providerId="ADAL" clId="{3A6AFB86-D8E3-422E-8026-10E3012ABD6F}" dt="2023-06-29T08:38:40.114" v="759"/>
          <ac:spMkLst>
            <pc:docMk/>
            <pc:sldMk cId="2526353115" sldId="259"/>
            <ac:spMk id="5" creationId="{2B1D63F7-D5E7-8E4D-9039-E0C789546927}"/>
          </ac:spMkLst>
        </pc:spChg>
      </pc:sldChg>
      <pc:sldChg chg="modSp mod">
        <pc:chgData name="Burton, Alan Matthew (Student)" userId="af454e30-9500-47ab-9b64-bbb7ca3d94af" providerId="ADAL" clId="{3A6AFB86-D8E3-422E-8026-10E3012ABD6F}" dt="2023-06-23T11:20:59.021" v="323" actId="1076"/>
        <pc:sldMkLst>
          <pc:docMk/>
          <pc:sldMk cId="2180268113" sldId="261"/>
        </pc:sldMkLst>
        <pc:spChg chg="mod">
          <ac:chgData name="Burton, Alan Matthew (Student)" userId="af454e30-9500-47ab-9b64-bbb7ca3d94af" providerId="ADAL" clId="{3A6AFB86-D8E3-422E-8026-10E3012ABD6F}" dt="2023-06-23T11:20:59.021" v="323" actId="1076"/>
          <ac:spMkLst>
            <pc:docMk/>
            <pc:sldMk cId="2180268113" sldId="261"/>
            <ac:spMk id="5" creationId="{2B1D63F7-D5E7-8E4D-9039-E0C789546927}"/>
          </ac:spMkLst>
        </pc:spChg>
      </pc:sldChg>
      <pc:sldChg chg="del">
        <pc:chgData name="Burton, Alan Matthew (Student)" userId="af454e30-9500-47ab-9b64-bbb7ca3d94af" providerId="ADAL" clId="{3A6AFB86-D8E3-422E-8026-10E3012ABD6F}" dt="2023-06-23T10:01:44.956" v="1" actId="2696"/>
        <pc:sldMkLst>
          <pc:docMk/>
          <pc:sldMk cId="4091810401" sldId="264"/>
        </pc:sldMkLst>
      </pc:sldChg>
      <pc:sldChg chg="modAnim">
        <pc:chgData name="Burton, Alan Matthew (Student)" userId="af454e30-9500-47ab-9b64-bbb7ca3d94af" providerId="ADAL" clId="{3A6AFB86-D8E3-422E-8026-10E3012ABD6F}" dt="2023-06-26T06:46:00.989" v="738"/>
        <pc:sldMkLst>
          <pc:docMk/>
          <pc:sldMk cId="3951723555" sldId="1549"/>
        </pc:sldMkLst>
      </pc:sldChg>
      <pc:sldChg chg="add del mod modShow">
        <pc:chgData name="Burton, Alan Matthew (Student)" userId="af454e30-9500-47ab-9b64-bbb7ca3d94af" providerId="ADAL" clId="{3A6AFB86-D8E3-422E-8026-10E3012ABD6F}" dt="2023-06-23T12:36:17.136" v="661" actId="2696"/>
        <pc:sldMkLst>
          <pc:docMk/>
          <pc:sldMk cId="3190322396" sldId="1554"/>
        </pc:sldMkLst>
      </pc:sldChg>
      <pc:sldChg chg="delSp mod">
        <pc:chgData name="Burton, Alan Matthew (Student)" userId="af454e30-9500-47ab-9b64-bbb7ca3d94af" providerId="ADAL" clId="{3A6AFB86-D8E3-422E-8026-10E3012ABD6F}" dt="2023-06-23T11:10:58.990" v="226" actId="478"/>
        <pc:sldMkLst>
          <pc:docMk/>
          <pc:sldMk cId="4030577081" sldId="1565"/>
        </pc:sldMkLst>
        <pc:spChg chg="del">
          <ac:chgData name="Burton, Alan Matthew (Student)" userId="af454e30-9500-47ab-9b64-bbb7ca3d94af" providerId="ADAL" clId="{3A6AFB86-D8E3-422E-8026-10E3012ABD6F}" dt="2023-06-23T11:10:58.990" v="226" actId="478"/>
          <ac:spMkLst>
            <pc:docMk/>
            <pc:sldMk cId="4030577081" sldId="1565"/>
            <ac:spMk id="7" creationId="{0BBAAD23-72F2-40A2-830A-C5366A7875CE}"/>
          </ac:spMkLst>
        </pc:spChg>
      </pc:sldChg>
      <pc:sldChg chg="delSp mod ord">
        <pc:chgData name="Burton, Alan Matthew (Student)" userId="af454e30-9500-47ab-9b64-bbb7ca3d94af" providerId="ADAL" clId="{3A6AFB86-D8E3-422E-8026-10E3012ABD6F}" dt="2023-06-23T11:11:11.333" v="232"/>
        <pc:sldMkLst>
          <pc:docMk/>
          <pc:sldMk cId="846028109" sldId="1566"/>
        </pc:sldMkLst>
        <pc:spChg chg="del">
          <ac:chgData name="Burton, Alan Matthew (Student)" userId="af454e30-9500-47ab-9b64-bbb7ca3d94af" providerId="ADAL" clId="{3A6AFB86-D8E3-422E-8026-10E3012ABD6F}" dt="2023-06-23T11:11:09.263" v="230" actId="478"/>
          <ac:spMkLst>
            <pc:docMk/>
            <pc:sldMk cId="846028109" sldId="1566"/>
            <ac:spMk id="9" creationId="{75D7F2A8-1DDD-42E9-9756-F2DAC6E8F8DA}"/>
          </ac:spMkLst>
        </pc:spChg>
      </pc:sldChg>
      <pc:sldChg chg="del mod modShow">
        <pc:chgData name="Burton, Alan Matthew (Student)" userId="af454e30-9500-47ab-9b64-bbb7ca3d94af" providerId="ADAL" clId="{3A6AFB86-D8E3-422E-8026-10E3012ABD6F}" dt="2023-06-23T12:36:02.932" v="658" actId="2696"/>
        <pc:sldMkLst>
          <pc:docMk/>
          <pc:sldMk cId="12696301" sldId="1568"/>
        </pc:sldMkLst>
      </pc:sldChg>
      <pc:sldChg chg="del">
        <pc:chgData name="Burton, Alan Matthew (Student)" userId="af454e30-9500-47ab-9b64-bbb7ca3d94af" providerId="ADAL" clId="{3A6AFB86-D8E3-422E-8026-10E3012ABD6F}" dt="2023-06-23T12:35:42.403" v="655" actId="2696"/>
        <pc:sldMkLst>
          <pc:docMk/>
          <pc:sldMk cId="402618629" sldId="1578"/>
        </pc:sldMkLst>
      </pc:sldChg>
      <pc:sldChg chg="modSp modAnim">
        <pc:chgData name="Burton, Alan Matthew (Student)" userId="af454e30-9500-47ab-9b64-bbb7ca3d94af" providerId="ADAL" clId="{3A6AFB86-D8E3-422E-8026-10E3012ABD6F}" dt="2023-06-23T11:11:21.500" v="236" actId="313"/>
        <pc:sldMkLst>
          <pc:docMk/>
          <pc:sldMk cId="3397549475" sldId="1579"/>
        </pc:sldMkLst>
        <pc:spChg chg="mod">
          <ac:chgData name="Burton, Alan Matthew (Student)" userId="af454e30-9500-47ab-9b64-bbb7ca3d94af" providerId="ADAL" clId="{3A6AFB86-D8E3-422E-8026-10E3012ABD6F}" dt="2023-06-23T11:11:21.500" v="236" actId="313"/>
          <ac:spMkLst>
            <pc:docMk/>
            <pc:sldMk cId="3397549475" sldId="1579"/>
            <ac:spMk id="7" creationId="{0243DF5F-5C88-4388-906F-F8D708063DF0}"/>
          </ac:spMkLst>
        </pc:spChg>
      </pc:sldChg>
      <pc:sldChg chg="modSp del mod modShow">
        <pc:chgData name="Burton, Alan Matthew (Student)" userId="af454e30-9500-47ab-9b64-bbb7ca3d94af" providerId="ADAL" clId="{3A6AFB86-D8E3-422E-8026-10E3012ABD6F}" dt="2023-06-23T12:32:20.431" v="512" actId="2696"/>
        <pc:sldMkLst>
          <pc:docMk/>
          <pc:sldMk cId="1357091697" sldId="1592"/>
        </pc:sldMkLst>
        <pc:spChg chg="mod">
          <ac:chgData name="Burton, Alan Matthew (Student)" userId="af454e30-9500-47ab-9b64-bbb7ca3d94af" providerId="ADAL" clId="{3A6AFB86-D8E3-422E-8026-10E3012ABD6F}" dt="2023-06-23T11:15:05.852" v="261" actId="20577"/>
          <ac:spMkLst>
            <pc:docMk/>
            <pc:sldMk cId="1357091697" sldId="1592"/>
            <ac:spMk id="13" creationId="{23215D1D-9FCC-4984-AB33-7431933C889D}"/>
          </ac:spMkLst>
        </pc:spChg>
        <pc:spChg chg="mod">
          <ac:chgData name="Burton, Alan Matthew (Student)" userId="af454e30-9500-47ab-9b64-bbb7ca3d94af" providerId="ADAL" clId="{3A6AFB86-D8E3-422E-8026-10E3012ABD6F}" dt="2023-06-23T11:15:20.287" v="295" actId="20577"/>
          <ac:spMkLst>
            <pc:docMk/>
            <pc:sldMk cId="1357091697" sldId="1592"/>
            <ac:spMk id="14" creationId="{84B91FEC-1E67-430F-BC0E-D10F38557CFA}"/>
          </ac:spMkLst>
        </pc:spChg>
        <pc:spChg chg="mod">
          <ac:chgData name="Burton, Alan Matthew (Student)" userId="af454e30-9500-47ab-9b64-bbb7ca3d94af" providerId="ADAL" clId="{3A6AFB86-D8E3-422E-8026-10E3012ABD6F}" dt="2023-06-23T11:15:26.267" v="311" actId="20577"/>
          <ac:spMkLst>
            <pc:docMk/>
            <pc:sldMk cId="1357091697" sldId="1592"/>
            <ac:spMk id="15" creationId="{2AE2E753-B4F3-4D95-8293-76F1B47F8215}"/>
          </ac:spMkLst>
        </pc:spChg>
        <pc:spChg chg="mod">
          <ac:chgData name="Burton, Alan Matthew (Student)" userId="af454e30-9500-47ab-9b64-bbb7ca3d94af" providerId="ADAL" clId="{3A6AFB86-D8E3-422E-8026-10E3012ABD6F}" dt="2023-06-23T11:15:14.635" v="279" actId="20577"/>
          <ac:spMkLst>
            <pc:docMk/>
            <pc:sldMk cId="1357091697" sldId="1592"/>
            <ac:spMk id="16" creationId="{BA12B46E-F6E9-4C69-A2E2-1793645EF857}"/>
          </ac:spMkLst>
        </pc:spChg>
        <pc:picChg chg="mod">
          <ac:chgData name="Burton, Alan Matthew (Student)" userId="af454e30-9500-47ab-9b64-bbb7ca3d94af" providerId="ADAL" clId="{3A6AFB86-D8E3-422E-8026-10E3012ABD6F}" dt="2023-06-23T12:25:52.119" v="345" actId="1076"/>
          <ac:picMkLst>
            <pc:docMk/>
            <pc:sldMk cId="1357091697" sldId="1592"/>
            <ac:picMk id="11" creationId="{7D0D2890-BEA0-4950-84D9-F6B94045D81A}"/>
          </ac:picMkLst>
        </pc:picChg>
      </pc:sldChg>
      <pc:sldChg chg="del mod modShow">
        <pc:chgData name="Burton, Alan Matthew (Student)" userId="af454e30-9500-47ab-9b64-bbb7ca3d94af" providerId="ADAL" clId="{3A6AFB86-D8E3-422E-8026-10E3012ABD6F}" dt="2023-06-23T12:36:11.154" v="660" actId="2696"/>
        <pc:sldMkLst>
          <pc:docMk/>
          <pc:sldMk cId="2611779913" sldId="1593"/>
        </pc:sldMkLst>
      </pc:sldChg>
      <pc:sldChg chg="delSp mod ord">
        <pc:chgData name="Burton, Alan Matthew (Student)" userId="af454e30-9500-47ab-9b64-bbb7ca3d94af" providerId="ADAL" clId="{3A6AFB86-D8E3-422E-8026-10E3012ABD6F}" dt="2023-06-23T11:11:17.039" v="235"/>
        <pc:sldMkLst>
          <pc:docMk/>
          <pc:sldMk cId="3910409203" sldId="1594"/>
        </pc:sldMkLst>
        <pc:spChg chg="del">
          <ac:chgData name="Burton, Alan Matthew (Student)" userId="af454e30-9500-47ab-9b64-bbb7ca3d94af" providerId="ADAL" clId="{3A6AFB86-D8E3-422E-8026-10E3012ABD6F}" dt="2023-06-23T11:11:14.656" v="233" actId="478"/>
          <ac:spMkLst>
            <pc:docMk/>
            <pc:sldMk cId="3910409203" sldId="1594"/>
            <ac:spMk id="10" creationId="{1DA28088-07B7-4F9B-AC8B-0C15247562BD}"/>
          </ac:spMkLst>
        </pc:spChg>
      </pc:sldChg>
      <pc:sldChg chg="add del mod modShow">
        <pc:chgData name="Burton, Alan Matthew (Student)" userId="af454e30-9500-47ab-9b64-bbb7ca3d94af" providerId="ADAL" clId="{3A6AFB86-D8E3-422E-8026-10E3012ABD6F}" dt="2023-06-23T12:36:05.433" v="659" actId="2696"/>
        <pc:sldMkLst>
          <pc:docMk/>
          <pc:sldMk cId="2481024082" sldId="1596"/>
        </pc:sldMkLst>
      </pc:sldChg>
      <pc:sldChg chg="modSp modAnim">
        <pc:chgData name="Burton, Alan Matthew (Student)" userId="af454e30-9500-47ab-9b64-bbb7ca3d94af" providerId="ADAL" clId="{3A6AFB86-D8E3-422E-8026-10E3012ABD6F}" dt="2023-06-26T06:48:05.270" v="740"/>
        <pc:sldMkLst>
          <pc:docMk/>
          <pc:sldMk cId="4218116310" sldId="1597"/>
        </pc:sldMkLst>
        <pc:spChg chg="mod">
          <ac:chgData name="Burton, Alan Matthew (Student)" userId="af454e30-9500-47ab-9b64-bbb7ca3d94af" providerId="ADAL" clId="{3A6AFB86-D8E3-422E-8026-10E3012ABD6F}" dt="2023-06-23T11:11:57.788" v="244" actId="20577"/>
          <ac:spMkLst>
            <pc:docMk/>
            <pc:sldMk cId="4218116310" sldId="1597"/>
            <ac:spMk id="9" creationId="{A424D3A9-C8A8-4C54-88BB-64255B1E26CC}"/>
          </ac:spMkLst>
        </pc:spChg>
      </pc:sldChg>
      <pc:sldChg chg="del mod modShow">
        <pc:chgData name="Burton, Alan Matthew (Student)" userId="af454e30-9500-47ab-9b64-bbb7ca3d94af" providerId="ADAL" clId="{3A6AFB86-D8E3-422E-8026-10E3012ABD6F}" dt="2023-06-23T12:36:02.932" v="658" actId="2696"/>
        <pc:sldMkLst>
          <pc:docMk/>
          <pc:sldMk cId="155506799" sldId="1598"/>
        </pc:sldMkLst>
      </pc:sldChg>
      <pc:sldChg chg="del">
        <pc:chgData name="Burton, Alan Matthew (Student)" userId="af454e30-9500-47ab-9b64-bbb7ca3d94af" providerId="ADAL" clId="{3A6AFB86-D8E3-422E-8026-10E3012ABD6F}" dt="2023-06-23T10:01:42.912" v="0" actId="2696"/>
        <pc:sldMkLst>
          <pc:docMk/>
          <pc:sldMk cId="2629963834" sldId="1606"/>
        </pc:sldMkLst>
      </pc:sldChg>
      <pc:sldChg chg="del">
        <pc:chgData name="Burton, Alan Matthew (Student)" userId="af454e30-9500-47ab-9b64-bbb7ca3d94af" providerId="ADAL" clId="{3A6AFB86-D8E3-422E-8026-10E3012ABD6F}" dt="2023-06-23T12:35:53.576" v="657" actId="2696"/>
        <pc:sldMkLst>
          <pc:docMk/>
          <pc:sldMk cId="970665408" sldId="1612"/>
        </pc:sldMkLst>
      </pc:sldChg>
      <pc:sldChg chg="del">
        <pc:chgData name="Burton, Alan Matthew (Student)" userId="af454e30-9500-47ab-9b64-bbb7ca3d94af" providerId="ADAL" clId="{3A6AFB86-D8E3-422E-8026-10E3012ABD6F}" dt="2023-06-23T12:35:51.507" v="656" actId="2696"/>
        <pc:sldMkLst>
          <pc:docMk/>
          <pc:sldMk cId="2025026191" sldId="1613"/>
        </pc:sldMkLst>
      </pc:sldChg>
      <pc:sldChg chg="mod modShow modNotesTx">
        <pc:chgData name="Burton, Alan Matthew (Student)" userId="af454e30-9500-47ab-9b64-bbb7ca3d94af" providerId="ADAL" clId="{3A6AFB86-D8E3-422E-8026-10E3012ABD6F}" dt="2023-06-23T12:40:20.691" v="736" actId="20577"/>
        <pc:sldMkLst>
          <pc:docMk/>
          <pc:sldMk cId="1582491251" sldId="1614"/>
        </pc:sldMkLst>
      </pc:sldChg>
      <pc:sldChg chg="del mod modShow">
        <pc:chgData name="Burton, Alan Matthew (Student)" userId="af454e30-9500-47ab-9b64-bbb7ca3d94af" providerId="ADAL" clId="{3A6AFB86-D8E3-422E-8026-10E3012ABD6F}" dt="2023-06-23T12:36:11.154" v="660" actId="2696"/>
        <pc:sldMkLst>
          <pc:docMk/>
          <pc:sldMk cId="1899140798" sldId="1615"/>
        </pc:sldMkLst>
      </pc:sldChg>
      <pc:sldChg chg="modAnim">
        <pc:chgData name="Burton, Alan Matthew (Student)" userId="af454e30-9500-47ab-9b64-bbb7ca3d94af" providerId="ADAL" clId="{3A6AFB86-D8E3-422E-8026-10E3012ABD6F}" dt="2023-06-23T12:38:14.809" v="664"/>
        <pc:sldMkLst>
          <pc:docMk/>
          <pc:sldMk cId="1084089532" sldId="1617"/>
        </pc:sldMkLst>
      </pc:sldChg>
      <pc:sldChg chg="del mod modShow">
        <pc:chgData name="Burton, Alan Matthew (Student)" userId="af454e30-9500-47ab-9b64-bbb7ca3d94af" providerId="ADAL" clId="{3A6AFB86-D8E3-422E-8026-10E3012ABD6F}" dt="2023-06-23T12:36:02.932" v="658" actId="2696"/>
        <pc:sldMkLst>
          <pc:docMk/>
          <pc:sldMk cId="3596564139" sldId="1620"/>
        </pc:sldMkLst>
      </pc:sldChg>
      <pc:sldChg chg="del mod modShow">
        <pc:chgData name="Burton, Alan Matthew (Student)" userId="af454e30-9500-47ab-9b64-bbb7ca3d94af" providerId="ADAL" clId="{3A6AFB86-D8E3-422E-8026-10E3012ABD6F}" dt="2023-06-23T12:36:02.932" v="658" actId="2696"/>
        <pc:sldMkLst>
          <pc:docMk/>
          <pc:sldMk cId="3754647834" sldId="1621"/>
        </pc:sldMkLst>
      </pc:sldChg>
      <pc:sldChg chg="addSp delSp modSp add mod ord modAnim modNotesTx">
        <pc:chgData name="Burton, Alan Matthew (Student)" userId="af454e30-9500-47ab-9b64-bbb7ca3d94af" providerId="ADAL" clId="{3A6AFB86-D8E3-422E-8026-10E3012ABD6F}" dt="2023-06-26T06:50:15.679" v="757" actId="20577"/>
        <pc:sldMkLst>
          <pc:docMk/>
          <pc:sldMk cId="2118545250" sldId="1622"/>
        </pc:sldMkLst>
        <pc:spChg chg="mod">
          <ac:chgData name="Burton, Alan Matthew (Student)" userId="af454e30-9500-47ab-9b64-bbb7ca3d94af" providerId="ADAL" clId="{3A6AFB86-D8E3-422E-8026-10E3012ABD6F}" dt="2023-06-23T12:33:09.823" v="554" actId="5793"/>
          <ac:spMkLst>
            <pc:docMk/>
            <pc:sldMk cId="2118545250" sldId="1622"/>
            <ac:spMk id="3" creationId="{CE757096-A8B8-71EA-E9F0-E460FC1C525A}"/>
          </ac:spMkLst>
        </pc:spChg>
        <pc:spChg chg="add mod">
          <ac:chgData name="Burton, Alan Matthew (Student)" userId="af454e30-9500-47ab-9b64-bbb7ca3d94af" providerId="ADAL" clId="{3A6AFB86-D8E3-422E-8026-10E3012ABD6F}" dt="2023-06-26T06:50:15.679" v="757" actId="20577"/>
          <ac:spMkLst>
            <pc:docMk/>
            <pc:sldMk cId="2118545250" sldId="1622"/>
            <ac:spMk id="12" creationId="{4D9E1784-3226-423E-A8A9-C5CEA5DD34BA}"/>
          </ac:spMkLst>
        </pc:spChg>
        <pc:picChg chg="mod">
          <ac:chgData name="Burton, Alan Matthew (Student)" userId="af454e30-9500-47ab-9b64-bbb7ca3d94af" providerId="ADAL" clId="{3A6AFB86-D8E3-422E-8026-10E3012ABD6F}" dt="2023-06-23T12:25:59.823" v="347" actId="1076"/>
          <ac:picMkLst>
            <pc:docMk/>
            <pc:sldMk cId="2118545250" sldId="1622"/>
            <ac:picMk id="5" creationId="{1AA0A581-478A-58FA-97E6-C4AC7ECBFF81}"/>
          </ac:picMkLst>
        </pc:picChg>
        <pc:picChg chg="add mod">
          <ac:chgData name="Burton, Alan Matthew (Student)" userId="af454e30-9500-47ab-9b64-bbb7ca3d94af" providerId="ADAL" clId="{3A6AFB86-D8E3-422E-8026-10E3012ABD6F}" dt="2023-06-23T12:29:18.130" v="373" actId="408"/>
          <ac:picMkLst>
            <pc:docMk/>
            <pc:sldMk cId="2118545250" sldId="1622"/>
            <ac:picMk id="7" creationId="{01BC1B13-AB0A-4A7F-A622-26C9BD66C305}"/>
          </ac:picMkLst>
        </pc:picChg>
        <pc:picChg chg="add mod">
          <ac:chgData name="Burton, Alan Matthew (Student)" userId="af454e30-9500-47ab-9b64-bbb7ca3d94af" providerId="ADAL" clId="{3A6AFB86-D8E3-422E-8026-10E3012ABD6F}" dt="2023-06-23T12:26:31.424" v="354" actId="1076"/>
          <ac:picMkLst>
            <pc:docMk/>
            <pc:sldMk cId="2118545250" sldId="1622"/>
            <ac:picMk id="8" creationId="{52A67811-6FA9-4D6A-ADEB-4B475027150B}"/>
          </ac:picMkLst>
        </pc:picChg>
        <pc:picChg chg="add mod">
          <ac:chgData name="Burton, Alan Matthew (Student)" userId="af454e30-9500-47ab-9b64-bbb7ca3d94af" providerId="ADAL" clId="{3A6AFB86-D8E3-422E-8026-10E3012ABD6F}" dt="2023-06-23T12:27:30.246" v="363" actId="552"/>
          <ac:picMkLst>
            <pc:docMk/>
            <pc:sldMk cId="2118545250" sldId="1622"/>
            <ac:picMk id="9" creationId="{4106922E-5728-48CD-B615-FB7225997722}"/>
          </ac:picMkLst>
        </pc:picChg>
        <pc:picChg chg="del">
          <ac:chgData name="Burton, Alan Matthew (Student)" userId="af454e30-9500-47ab-9b64-bbb7ca3d94af" providerId="ADAL" clId="{3A6AFB86-D8E3-422E-8026-10E3012ABD6F}" dt="2023-06-23T12:25:49.970" v="344" actId="478"/>
          <ac:picMkLst>
            <pc:docMk/>
            <pc:sldMk cId="2118545250" sldId="1622"/>
            <ac:picMk id="10" creationId="{ED95BD31-5E1E-4F25-96B1-26C3378AF78B}"/>
          </ac:picMkLst>
        </pc:picChg>
        <pc:picChg chg="add mod">
          <ac:chgData name="Burton, Alan Matthew (Student)" userId="af454e30-9500-47ab-9b64-bbb7ca3d94af" providerId="ADAL" clId="{3A6AFB86-D8E3-422E-8026-10E3012ABD6F}" dt="2023-06-23T12:29:18.130" v="373" actId="408"/>
          <ac:picMkLst>
            <pc:docMk/>
            <pc:sldMk cId="2118545250" sldId="1622"/>
            <ac:picMk id="11" creationId="{A2ED2C20-8E75-49C5-B4A2-CB65EBECAD68}"/>
          </ac:picMkLst>
        </pc:picChg>
        <pc:picChg chg="del">
          <ac:chgData name="Burton, Alan Matthew (Student)" userId="af454e30-9500-47ab-9b64-bbb7ca3d94af" providerId="ADAL" clId="{3A6AFB86-D8E3-422E-8026-10E3012ABD6F}" dt="2023-06-23T12:25:49.970" v="344" actId="478"/>
          <ac:picMkLst>
            <pc:docMk/>
            <pc:sldMk cId="2118545250" sldId="1622"/>
            <ac:picMk id="14" creationId="{991A3AAA-B26A-4099-BFB6-99B0A736B1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FA642EE6-104E-3F44-97CC-B19D50E42D03}" type="datetimeFigureOut">
              <a:rPr lang="en-US" smtClean="0"/>
              <a:t>6/29/2023</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6EFDA464-6F8C-914F-9C21-82369CBCFF8D}" type="slidenum">
              <a:rPr lang="en-US" smtClean="0"/>
              <a:t>‹#›</a:t>
            </a:fld>
            <a:endParaRPr lang="en-US" dirty="0"/>
          </a:p>
        </p:txBody>
      </p:sp>
    </p:spTree>
    <p:extLst>
      <p:ext uri="{BB962C8B-B14F-4D97-AF65-F5344CB8AC3E}">
        <p14:creationId xmlns:p14="http://schemas.microsoft.com/office/powerpoint/2010/main" val="3227568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(historical) global concerns… which bodes the question: is our FOCUS appropriate for children and adolescents?</a:t>
            </a:r>
          </a:p>
        </p:txBody>
      </p:sp>
      <p:sp>
        <p:nvSpPr>
          <p:cNvPr id="4" name="Slide Number Placeholder 3"/>
          <p:cNvSpPr>
            <a:spLocks noGrp="1"/>
          </p:cNvSpPr>
          <p:nvPr>
            <p:ph type="sldNum" sz="quarter" idx="5"/>
          </p:nvPr>
        </p:nvSpPr>
        <p:spPr/>
        <p:txBody>
          <a:bodyPr/>
          <a:lstStyle/>
          <a:p>
            <a:fld id="{6EFDA464-6F8C-914F-9C21-82369CBCFF8D}" type="slidenum">
              <a:rPr lang="en-US" smtClean="0"/>
              <a:t>2</a:t>
            </a:fld>
            <a:endParaRPr lang="en-US" dirty="0"/>
          </a:p>
        </p:txBody>
      </p:sp>
    </p:spTree>
    <p:extLst>
      <p:ext uri="{BB962C8B-B14F-4D97-AF65-F5344CB8AC3E}">
        <p14:creationId xmlns:p14="http://schemas.microsoft.com/office/powerpoint/2010/main" val="2091937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apparent because technique and outcome of motor competence scores fall slightly during circa-PHV.</a:t>
            </a:r>
          </a:p>
        </p:txBody>
      </p:sp>
      <p:sp>
        <p:nvSpPr>
          <p:cNvPr id="4" name="Slide Number Placeholder 3"/>
          <p:cNvSpPr>
            <a:spLocks noGrp="1"/>
          </p:cNvSpPr>
          <p:nvPr>
            <p:ph type="sldNum" sz="quarter" idx="5"/>
          </p:nvPr>
        </p:nvSpPr>
        <p:spPr/>
        <p:txBody>
          <a:bodyPr/>
          <a:lstStyle/>
          <a:p>
            <a:fld id="{6EFDA464-6F8C-914F-9C21-82369CBCFF8D}" type="slidenum">
              <a:rPr lang="en-US" smtClean="0"/>
              <a:t>11</a:t>
            </a:fld>
            <a:endParaRPr lang="en-US" dirty="0"/>
          </a:p>
        </p:txBody>
      </p:sp>
    </p:spTree>
    <p:extLst>
      <p:ext uri="{BB962C8B-B14F-4D97-AF65-F5344CB8AC3E}">
        <p14:creationId xmlns:p14="http://schemas.microsoft.com/office/powerpoint/2010/main" val="1053961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apparent because technique and outcome of motor competence scores fall slightly during circa-PHV.</a:t>
            </a:r>
          </a:p>
        </p:txBody>
      </p:sp>
      <p:sp>
        <p:nvSpPr>
          <p:cNvPr id="4" name="Slide Number Placeholder 3"/>
          <p:cNvSpPr>
            <a:spLocks noGrp="1"/>
          </p:cNvSpPr>
          <p:nvPr>
            <p:ph type="sldNum" sz="quarter" idx="5"/>
          </p:nvPr>
        </p:nvSpPr>
        <p:spPr/>
        <p:txBody>
          <a:bodyPr/>
          <a:lstStyle/>
          <a:p>
            <a:fld id="{6EFDA464-6F8C-914F-9C21-82369CBCFF8D}" type="slidenum">
              <a:rPr lang="en-US" smtClean="0"/>
              <a:t>12</a:t>
            </a:fld>
            <a:endParaRPr lang="en-US" dirty="0"/>
          </a:p>
        </p:txBody>
      </p:sp>
    </p:spTree>
    <p:extLst>
      <p:ext uri="{BB962C8B-B14F-4D97-AF65-F5344CB8AC3E}">
        <p14:creationId xmlns:p14="http://schemas.microsoft.com/office/powerpoint/2010/main" val="4093296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DA464-6F8C-914F-9C21-82369CBCFF8D}" type="slidenum">
              <a:rPr lang="en-US" smtClean="0"/>
              <a:t>13</a:t>
            </a:fld>
            <a:endParaRPr lang="en-US" dirty="0"/>
          </a:p>
        </p:txBody>
      </p:sp>
    </p:spTree>
    <p:extLst>
      <p:ext uri="{BB962C8B-B14F-4D97-AF65-F5344CB8AC3E}">
        <p14:creationId xmlns:p14="http://schemas.microsoft.com/office/powerpoint/2010/main" val="2852856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Although quite a lot of variance in scores. </a:t>
            </a:r>
          </a:p>
        </p:txBody>
      </p:sp>
      <p:sp>
        <p:nvSpPr>
          <p:cNvPr id="4" name="Slide Number Placeholder 3"/>
          <p:cNvSpPr>
            <a:spLocks noGrp="1"/>
          </p:cNvSpPr>
          <p:nvPr>
            <p:ph type="sldNum" sz="quarter" idx="5"/>
          </p:nvPr>
        </p:nvSpPr>
        <p:spPr/>
        <p:txBody>
          <a:bodyPr/>
          <a:lstStyle/>
          <a:p>
            <a:fld id="{6EFDA464-6F8C-914F-9C21-82369CBCFF8D}" type="slidenum">
              <a:rPr lang="en-US" smtClean="0"/>
              <a:t>14</a:t>
            </a:fld>
            <a:endParaRPr lang="en-US" dirty="0"/>
          </a:p>
        </p:txBody>
      </p:sp>
    </p:spTree>
    <p:extLst>
      <p:ext uri="{BB962C8B-B14F-4D97-AF65-F5344CB8AC3E}">
        <p14:creationId xmlns:p14="http://schemas.microsoft.com/office/powerpoint/2010/main" val="566977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that (for most) in every year group, there is some degree of teaching required on motor skills…</a:t>
            </a:r>
          </a:p>
        </p:txBody>
      </p:sp>
      <p:sp>
        <p:nvSpPr>
          <p:cNvPr id="4" name="Slide Number Placeholder 3"/>
          <p:cNvSpPr>
            <a:spLocks noGrp="1"/>
          </p:cNvSpPr>
          <p:nvPr>
            <p:ph type="sldNum" sz="quarter" idx="5"/>
          </p:nvPr>
        </p:nvSpPr>
        <p:spPr/>
        <p:txBody>
          <a:bodyPr/>
          <a:lstStyle/>
          <a:p>
            <a:fld id="{6EFDA464-6F8C-914F-9C21-82369CBCFF8D}" type="slidenum">
              <a:rPr lang="en-US" smtClean="0"/>
              <a:t>15</a:t>
            </a:fld>
            <a:endParaRPr lang="en-US" dirty="0"/>
          </a:p>
        </p:txBody>
      </p:sp>
    </p:spTree>
    <p:extLst>
      <p:ext uri="{BB962C8B-B14F-4D97-AF65-F5344CB8AC3E}">
        <p14:creationId xmlns:p14="http://schemas.microsoft.com/office/powerpoint/2010/main" val="907752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Although quite a lot of variance in scores. </a:t>
            </a:r>
          </a:p>
        </p:txBody>
      </p:sp>
      <p:sp>
        <p:nvSpPr>
          <p:cNvPr id="4" name="Slide Number Placeholder 3"/>
          <p:cNvSpPr>
            <a:spLocks noGrp="1"/>
          </p:cNvSpPr>
          <p:nvPr>
            <p:ph type="sldNum" sz="quarter" idx="5"/>
          </p:nvPr>
        </p:nvSpPr>
        <p:spPr/>
        <p:txBody>
          <a:bodyPr/>
          <a:lstStyle/>
          <a:p>
            <a:fld id="{6EFDA464-6F8C-914F-9C21-82369CBCFF8D}" type="slidenum">
              <a:rPr lang="en-US" smtClean="0"/>
              <a:t>16</a:t>
            </a:fld>
            <a:endParaRPr lang="en-US" dirty="0"/>
          </a:p>
        </p:txBody>
      </p:sp>
    </p:spTree>
    <p:extLst>
      <p:ext uri="{BB962C8B-B14F-4D97-AF65-F5344CB8AC3E}">
        <p14:creationId xmlns:p14="http://schemas.microsoft.com/office/powerpoint/2010/main" val="3445205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DA464-6F8C-914F-9C21-82369CBCFF8D}" type="slidenum">
              <a:rPr lang="en-US" smtClean="0"/>
              <a:t>17</a:t>
            </a:fld>
            <a:endParaRPr lang="en-US" dirty="0"/>
          </a:p>
        </p:txBody>
      </p:sp>
    </p:spTree>
    <p:extLst>
      <p:ext uri="{BB962C8B-B14F-4D97-AF65-F5344CB8AC3E}">
        <p14:creationId xmlns:p14="http://schemas.microsoft.com/office/powerpoint/2010/main" val="1761693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DA464-6F8C-914F-9C21-82369CBCFF8D}" type="slidenum">
              <a:rPr lang="en-US" smtClean="0"/>
              <a:t>18</a:t>
            </a:fld>
            <a:endParaRPr lang="en-US" dirty="0"/>
          </a:p>
        </p:txBody>
      </p:sp>
    </p:spTree>
    <p:extLst>
      <p:ext uri="{BB962C8B-B14F-4D97-AF65-F5344CB8AC3E}">
        <p14:creationId xmlns:p14="http://schemas.microsoft.com/office/powerpoint/2010/main" val="1393704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Although quite a lot of variance in scores. </a:t>
            </a:r>
          </a:p>
        </p:txBody>
      </p:sp>
      <p:sp>
        <p:nvSpPr>
          <p:cNvPr id="4" name="Slide Number Placeholder 3"/>
          <p:cNvSpPr>
            <a:spLocks noGrp="1"/>
          </p:cNvSpPr>
          <p:nvPr>
            <p:ph type="sldNum" sz="quarter" idx="5"/>
          </p:nvPr>
        </p:nvSpPr>
        <p:spPr/>
        <p:txBody>
          <a:bodyPr/>
          <a:lstStyle/>
          <a:p>
            <a:fld id="{6EFDA464-6F8C-914F-9C21-82369CBCFF8D}" type="slidenum">
              <a:rPr lang="en-US" smtClean="0"/>
              <a:t>19</a:t>
            </a:fld>
            <a:endParaRPr lang="en-US" dirty="0"/>
          </a:p>
        </p:txBody>
      </p:sp>
    </p:spTree>
    <p:extLst>
      <p:ext uri="{BB962C8B-B14F-4D97-AF65-F5344CB8AC3E}">
        <p14:creationId xmlns:p14="http://schemas.microsoft.com/office/powerpoint/2010/main" val="3831880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DA464-6F8C-914F-9C21-82369CBCFF8D}" type="slidenum">
              <a:rPr lang="en-US" smtClean="0"/>
              <a:t>20</a:t>
            </a:fld>
            <a:endParaRPr lang="en-US" dirty="0"/>
          </a:p>
        </p:txBody>
      </p:sp>
    </p:spTree>
    <p:extLst>
      <p:ext uri="{BB962C8B-B14F-4D97-AF65-F5344CB8AC3E}">
        <p14:creationId xmlns:p14="http://schemas.microsoft.com/office/powerpoint/2010/main" val="1800361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a recent review conducted by my research team and I, we identified that most of the current evidence assessing health related characteristics (motor competence, PF, PS, PA) of youth is on children…</a:t>
            </a:r>
          </a:p>
        </p:txBody>
      </p:sp>
      <p:sp>
        <p:nvSpPr>
          <p:cNvPr id="4" name="Slide Number Placeholder 3"/>
          <p:cNvSpPr>
            <a:spLocks noGrp="1"/>
          </p:cNvSpPr>
          <p:nvPr>
            <p:ph type="sldNum" sz="quarter" idx="5"/>
          </p:nvPr>
        </p:nvSpPr>
        <p:spPr/>
        <p:txBody>
          <a:bodyPr/>
          <a:lstStyle/>
          <a:p>
            <a:fld id="{6EFDA464-6F8C-914F-9C21-82369CBCFF8D}" type="slidenum">
              <a:rPr lang="en-US" smtClean="0"/>
              <a:t>3</a:t>
            </a:fld>
            <a:endParaRPr lang="en-US" dirty="0"/>
          </a:p>
        </p:txBody>
      </p:sp>
    </p:spTree>
    <p:extLst>
      <p:ext uri="{BB962C8B-B14F-4D97-AF65-F5344CB8AC3E}">
        <p14:creationId xmlns:p14="http://schemas.microsoft.com/office/powerpoint/2010/main" val="4212255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750m is the lower end of level 5 for males and level 4 females.</a:t>
            </a:r>
          </a:p>
        </p:txBody>
      </p:sp>
      <p:sp>
        <p:nvSpPr>
          <p:cNvPr id="4" name="Slide Number Placeholder 3"/>
          <p:cNvSpPr>
            <a:spLocks noGrp="1"/>
          </p:cNvSpPr>
          <p:nvPr>
            <p:ph type="sldNum" sz="quarter" idx="5"/>
          </p:nvPr>
        </p:nvSpPr>
        <p:spPr/>
        <p:txBody>
          <a:bodyPr/>
          <a:lstStyle/>
          <a:p>
            <a:fld id="{6EFDA464-6F8C-914F-9C21-82369CBCFF8D}" type="slidenum">
              <a:rPr lang="en-US" smtClean="0"/>
              <a:t>21</a:t>
            </a:fld>
            <a:endParaRPr lang="en-US" dirty="0"/>
          </a:p>
        </p:txBody>
      </p:sp>
    </p:spTree>
    <p:extLst>
      <p:ext uri="{BB962C8B-B14F-4D97-AF65-F5344CB8AC3E}">
        <p14:creationId xmlns:p14="http://schemas.microsoft.com/office/powerpoint/2010/main" val="946172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Although quite a lot of variance in scores. </a:t>
            </a:r>
          </a:p>
        </p:txBody>
      </p:sp>
      <p:sp>
        <p:nvSpPr>
          <p:cNvPr id="4" name="Slide Number Placeholder 3"/>
          <p:cNvSpPr>
            <a:spLocks noGrp="1"/>
          </p:cNvSpPr>
          <p:nvPr>
            <p:ph type="sldNum" sz="quarter" idx="5"/>
          </p:nvPr>
        </p:nvSpPr>
        <p:spPr/>
        <p:txBody>
          <a:bodyPr/>
          <a:lstStyle/>
          <a:p>
            <a:fld id="{6EFDA464-6F8C-914F-9C21-82369CBCFF8D}" type="slidenum">
              <a:rPr lang="en-US" smtClean="0"/>
              <a:t>22</a:t>
            </a:fld>
            <a:endParaRPr lang="en-US" dirty="0"/>
          </a:p>
        </p:txBody>
      </p:sp>
    </p:spTree>
    <p:extLst>
      <p:ext uri="{BB962C8B-B14F-4D97-AF65-F5344CB8AC3E}">
        <p14:creationId xmlns:p14="http://schemas.microsoft.com/office/powerpoint/2010/main" val="3816551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males and females not intrinsically motivated (lack enjoyment and fun)… how do we shift these up?</a:t>
            </a:r>
          </a:p>
          <a:p>
            <a:endParaRPr lang="en-US" dirty="0"/>
          </a:p>
          <a:p>
            <a:r>
              <a:rPr lang="en-US" dirty="0"/>
              <a:t>A lot of individuals who don’t see the importance of exercise…</a:t>
            </a:r>
          </a:p>
        </p:txBody>
      </p:sp>
      <p:sp>
        <p:nvSpPr>
          <p:cNvPr id="4" name="Slide Number Placeholder 3"/>
          <p:cNvSpPr>
            <a:spLocks noGrp="1"/>
          </p:cNvSpPr>
          <p:nvPr>
            <p:ph type="sldNum" sz="quarter" idx="5"/>
          </p:nvPr>
        </p:nvSpPr>
        <p:spPr/>
        <p:txBody>
          <a:bodyPr/>
          <a:lstStyle/>
          <a:p>
            <a:fld id="{6EFDA464-6F8C-914F-9C21-82369CBCFF8D}" type="slidenum">
              <a:rPr lang="en-US" smtClean="0"/>
              <a:t>23</a:t>
            </a:fld>
            <a:endParaRPr lang="en-US" dirty="0"/>
          </a:p>
        </p:txBody>
      </p:sp>
    </p:spTree>
    <p:extLst>
      <p:ext uri="{BB962C8B-B14F-4D97-AF65-F5344CB8AC3E}">
        <p14:creationId xmlns:p14="http://schemas.microsoft.com/office/powerpoint/2010/main" val="2893815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Although quite a lot of variance in scores. </a:t>
            </a:r>
          </a:p>
        </p:txBody>
      </p:sp>
      <p:sp>
        <p:nvSpPr>
          <p:cNvPr id="4" name="Slide Number Placeholder 3"/>
          <p:cNvSpPr>
            <a:spLocks noGrp="1"/>
          </p:cNvSpPr>
          <p:nvPr>
            <p:ph type="sldNum" sz="quarter" idx="5"/>
          </p:nvPr>
        </p:nvSpPr>
        <p:spPr/>
        <p:txBody>
          <a:bodyPr/>
          <a:lstStyle/>
          <a:p>
            <a:fld id="{6EFDA464-6F8C-914F-9C21-82369CBCFF8D}" type="slidenum">
              <a:rPr lang="en-US" smtClean="0"/>
              <a:t>24</a:t>
            </a:fld>
            <a:endParaRPr lang="en-US" dirty="0"/>
          </a:p>
        </p:txBody>
      </p:sp>
    </p:spTree>
    <p:extLst>
      <p:ext uri="{BB962C8B-B14F-4D97-AF65-F5344CB8AC3E}">
        <p14:creationId xmlns:p14="http://schemas.microsoft.com/office/powerpoint/2010/main" val="2109194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Males and females perceptions of strength appear similar to their actual relative strength…</a:t>
            </a:r>
          </a:p>
        </p:txBody>
      </p:sp>
      <p:sp>
        <p:nvSpPr>
          <p:cNvPr id="4" name="Slide Number Placeholder 3"/>
          <p:cNvSpPr>
            <a:spLocks noGrp="1"/>
          </p:cNvSpPr>
          <p:nvPr>
            <p:ph type="sldNum" sz="quarter" idx="5"/>
          </p:nvPr>
        </p:nvSpPr>
        <p:spPr/>
        <p:txBody>
          <a:bodyPr/>
          <a:lstStyle/>
          <a:p>
            <a:fld id="{6EFDA464-6F8C-914F-9C21-82369CBCFF8D}" type="slidenum">
              <a:rPr lang="en-US" smtClean="0"/>
              <a:t>25</a:t>
            </a:fld>
            <a:endParaRPr lang="en-US" dirty="0"/>
          </a:p>
        </p:txBody>
      </p:sp>
    </p:spTree>
    <p:extLst>
      <p:ext uri="{BB962C8B-B14F-4D97-AF65-F5344CB8AC3E}">
        <p14:creationId xmlns:p14="http://schemas.microsoft.com/office/powerpoint/2010/main" val="1480229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Although quite a lot of variance in scores. </a:t>
            </a:r>
          </a:p>
        </p:txBody>
      </p:sp>
      <p:sp>
        <p:nvSpPr>
          <p:cNvPr id="4" name="Slide Number Placeholder 3"/>
          <p:cNvSpPr>
            <a:spLocks noGrp="1"/>
          </p:cNvSpPr>
          <p:nvPr>
            <p:ph type="sldNum" sz="quarter" idx="5"/>
          </p:nvPr>
        </p:nvSpPr>
        <p:spPr/>
        <p:txBody>
          <a:bodyPr/>
          <a:lstStyle/>
          <a:p>
            <a:fld id="{6EFDA464-6F8C-914F-9C21-82369CBCFF8D}" type="slidenum">
              <a:rPr lang="en-US" smtClean="0"/>
              <a:t>26</a:t>
            </a:fld>
            <a:endParaRPr lang="en-US" dirty="0"/>
          </a:p>
        </p:txBody>
      </p:sp>
    </p:spTree>
    <p:extLst>
      <p:ext uri="{BB962C8B-B14F-4D97-AF65-F5344CB8AC3E}">
        <p14:creationId xmlns:p14="http://schemas.microsoft.com/office/powerpoint/2010/main" val="2720896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DA464-6F8C-914F-9C21-82369CBCFF8D}" type="slidenum">
              <a:rPr lang="en-US" smtClean="0"/>
              <a:t>27</a:t>
            </a:fld>
            <a:endParaRPr lang="en-US" dirty="0"/>
          </a:p>
        </p:txBody>
      </p:sp>
    </p:spTree>
    <p:extLst>
      <p:ext uri="{BB962C8B-B14F-4D97-AF65-F5344CB8AC3E}">
        <p14:creationId xmlns:p14="http://schemas.microsoft.com/office/powerpoint/2010/main" val="3098494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DA464-6F8C-914F-9C21-82369CBCFF8D}" type="slidenum">
              <a:rPr lang="en-US" smtClean="0"/>
              <a:t>28</a:t>
            </a:fld>
            <a:endParaRPr lang="en-US" dirty="0"/>
          </a:p>
        </p:txBody>
      </p:sp>
    </p:spTree>
    <p:extLst>
      <p:ext uri="{BB962C8B-B14F-4D97-AF65-F5344CB8AC3E}">
        <p14:creationId xmlns:p14="http://schemas.microsoft.com/office/powerpoint/2010/main" val="712039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DA464-6F8C-914F-9C21-82369CBCFF8D}" type="slidenum">
              <a:rPr lang="en-US" smtClean="0"/>
              <a:t>29</a:t>
            </a:fld>
            <a:endParaRPr lang="en-US" dirty="0"/>
          </a:p>
        </p:txBody>
      </p:sp>
    </p:spTree>
    <p:extLst>
      <p:ext uri="{BB962C8B-B14F-4D97-AF65-F5344CB8AC3E}">
        <p14:creationId xmlns:p14="http://schemas.microsoft.com/office/powerpoint/2010/main" val="762890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this leads us back to the question “Is our focus appropriate?”… For most schools, the national curriculum is the focus, and in this case study, a one size fits all approach is not going to work to reverse negative health outcomes (due to high variability).</a:t>
            </a:r>
          </a:p>
        </p:txBody>
      </p:sp>
      <p:sp>
        <p:nvSpPr>
          <p:cNvPr id="4" name="Slide Number Placeholder 3"/>
          <p:cNvSpPr>
            <a:spLocks noGrp="1"/>
          </p:cNvSpPr>
          <p:nvPr>
            <p:ph type="sldNum" sz="quarter" idx="5"/>
          </p:nvPr>
        </p:nvSpPr>
        <p:spPr/>
        <p:txBody>
          <a:bodyPr/>
          <a:lstStyle/>
          <a:p>
            <a:fld id="{6EFDA464-6F8C-914F-9C21-82369CBCFF8D}" type="slidenum">
              <a:rPr lang="en-US" smtClean="0"/>
              <a:t>30</a:t>
            </a:fld>
            <a:endParaRPr lang="en-US" dirty="0"/>
          </a:p>
        </p:txBody>
      </p:sp>
    </p:spTree>
    <p:extLst>
      <p:ext uri="{BB962C8B-B14F-4D97-AF65-F5344CB8AC3E}">
        <p14:creationId xmlns:p14="http://schemas.microsoft.com/office/powerpoint/2010/main" val="91289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we know that adolescence present this challenging period of highly variable biological and psychosocial development centered around the adolescent growth spurt (otherwise known as peak height velocity)… </a:t>
            </a:r>
          </a:p>
        </p:txBody>
      </p:sp>
      <p:sp>
        <p:nvSpPr>
          <p:cNvPr id="4" name="Slide Number Placeholder 3"/>
          <p:cNvSpPr>
            <a:spLocks noGrp="1"/>
          </p:cNvSpPr>
          <p:nvPr>
            <p:ph type="sldNum" sz="quarter" idx="5"/>
          </p:nvPr>
        </p:nvSpPr>
        <p:spPr/>
        <p:txBody>
          <a:bodyPr/>
          <a:lstStyle/>
          <a:p>
            <a:fld id="{6EFDA464-6F8C-914F-9C21-82369CBCFF8D}" type="slidenum">
              <a:rPr lang="en-US" smtClean="0"/>
              <a:t>4</a:t>
            </a:fld>
            <a:endParaRPr lang="en-US" dirty="0"/>
          </a:p>
        </p:txBody>
      </p:sp>
    </p:spTree>
    <p:extLst>
      <p:ext uri="{BB962C8B-B14F-4D97-AF65-F5344CB8AC3E}">
        <p14:creationId xmlns:p14="http://schemas.microsoft.com/office/powerpoint/2010/main" val="1535084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would be great to continue this discussion further. If you’re interested in motor competence, physical fitness and psychosocial assessment come and grab me in between sessions throughout the rest of the day, or get in touch. Thank you!</a:t>
            </a:r>
          </a:p>
          <a:p>
            <a:endParaRPr lang="en-GB" dirty="0"/>
          </a:p>
          <a:p>
            <a:r>
              <a:rPr lang="en-GB" dirty="0"/>
              <a:t>Thanks for listening. </a:t>
            </a:r>
          </a:p>
        </p:txBody>
      </p:sp>
      <p:sp>
        <p:nvSpPr>
          <p:cNvPr id="4" name="Slide Number Placeholder 3"/>
          <p:cNvSpPr>
            <a:spLocks noGrp="1"/>
          </p:cNvSpPr>
          <p:nvPr>
            <p:ph type="sldNum" sz="quarter" idx="5"/>
          </p:nvPr>
        </p:nvSpPr>
        <p:spPr/>
        <p:txBody>
          <a:bodyPr/>
          <a:lstStyle/>
          <a:p>
            <a:fld id="{6EFDA464-6F8C-914F-9C21-82369CBCFF8D}" type="slidenum">
              <a:rPr lang="en-US" smtClean="0"/>
              <a:t>31</a:t>
            </a:fld>
            <a:endParaRPr lang="en-US" dirty="0"/>
          </a:p>
        </p:txBody>
      </p:sp>
    </p:spTree>
    <p:extLst>
      <p:ext uri="{BB962C8B-B14F-4D97-AF65-F5344CB8AC3E}">
        <p14:creationId xmlns:p14="http://schemas.microsoft.com/office/powerpoint/2010/main" val="748117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highlighted this within our review, and also identified that previous studies that have evaluated MC, PA, PF, PS characteristics during adolescence inadequately assessed motor competence (by looking at technique or outcome of motor skills, not in combination), few studies that have looked at multidimensional assessment, and numerous studies not account for the effect of biological maturation in their analyses.  </a:t>
            </a:r>
          </a:p>
        </p:txBody>
      </p:sp>
      <p:sp>
        <p:nvSpPr>
          <p:cNvPr id="4" name="Slide Number Placeholder 3"/>
          <p:cNvSpPr>
            <a:spLocks noGrp="1"/>
          </p:cNvSpPr>
          <p:nvPr>
            <p:ph type="sldNum" sz="quarter" idx="5"/>
          </p:nvPr>
        </p:nvSpPr>
        <p:spPr/>
        <p:txBody>
          <a:bodyPr/>
          <a:lstStyle/>
          <a:p>
            <a:fld id="{6EFDA464-6F8C-914F-9C21-82369CBCFF8D}" type="slidenum">
              <a:rPr lang="en-US" smtClean="0"/>
              <a:t>5</a:t>
            </a:fld>
            <a:endParaRPr lang="en-US" dirty="0"/>
          </a:p>
        </p:txBody>
      </p:sp>
    </p:spTree>
    <p:extLst>
      <p:ext uri="{BB962C8B-B14F-4D97-AF65-F5344CB8AC3E}">
        <p14:creationId xmlns:p14="http://schemas.microsoft.com/office/powerpoint/2010/main" val="678735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Aim was to </a:t>
            </a:r>
            <a:r>
              <a:rPr lang="en-GB" sz="1200" dirty="0">
                <a:solidFill>
                  <a:srgbClr val="18284E"/>
                </a:solidFill>
                <a:latin typeface="Calibri" panose="020F0502020204030204" pitchFamily="34" charset="0"/>
                <a:cs typeface="Calibri" panose="020F0502020204030204" pitchFamily="34" charset="0"/>
              </a:rPr>
              <a:t>To multidimensionally health related characteristics across adolescence while accounting for </a:t>
            </a:r>
            <a:r>
              <a:rPr lang="en-GB" sz="1200" b="1" dirty="0">
                <a:solidFill>
                  <a:srgbClr val="18284E"/>
                </a:solidFill>
                <a:latin typeface="Calibri" panose="020F0502020204030204" pitchFamily="34" charset="0"/>
                <a:cs typeface="Calibri" panose="020F0502020204030204" pitchFamily="34" charset="0"/>
              </a:rPr>
              <a:t>age, maturity, and sex</a:t>
            </a:r>
            <a:r>
              <a:rPr lang="en-US" dirty="0"/>
              <a:t>.</a:t>
            </a:r>
          </a:p>
        </p:txBody>
      </p:sp>
      <p:sp>
        <p:nvSpPr>
          <p:cNvPr id="4" name="Slide Number Placeholder 3"/>
          <p:cNvSpPr>
            <a:spLocks noGrp="1"/>
          </p:cNvSpPr>
          <p:nvPr>
            <p:ph type="sldNum" sz="quarter" idx="5"/>
          </p:nvPr>
        </p:nvSpPr>
        <p:spPr/>
        <p:txBody>
          <a:bodyPr/>
          <a:lstStyle/>
          <a:p>
            <a:fld id="{6EFDA464-6F8C-914F-9C21-82369CBCFF8D}" type="slidenum">
              <a:rPr lang="en-US" smtClean="0"/>
              <a:t>6</a:t>
            </a:fld>
            <a:endParaRPr lang="en-US" dirty="0"/>
          </a:p>
        </p:txBody>
      </p:sp>
    </p:spTree>
    <p:extLst>
      <p:ext uri="{BB962C8B-B14F-4D97-AF65-F5344CB8AC3E}">
        <p14:creationId xmlns:p14="http://schemas.microsoft.com/office/powerpoint/2010/main" val="2552176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Recruited and collect data for 136 males and 82 females </a:t>
            </a:r>
          </a:p>
          <a:p>
            <a:endParaRPr lang="en-US" dirty="0"/>
          </a:p>
          <a:p>
            <a:r>
              <a:rPr lang="en-US" dirty="0"/>
              <a:t>Across multiple year groups (years 5-9)</a:t>
            </a:r>
          </a:p>
          <a:p>
            <a:endParaRPr lang="en-US" dirty="0"/>
          </a:p>
          <a:p>
            <a:r>
              <a:rPr lang="en-US" dirty="0"/>
              <a:t>And can therefore show variability across all stages of maturity for males and females.</a:t>
            </a:r>
          </a:p>
        </p:txBody>
      </p:sp>
      <p:sp>
        <p:nvSpPr>
          <p:cNvPr id="4" name="Slide Number Placeholder 3"/>
          <p:cNvSpPr>
            <a:spLocks noGrp="1"/>
          </p:cNvSpPr>
          <p:nvPr>
            <p:ph type="sldNum" sz="quarter" idx="5"/>
          </p:nvPr>
        </p:nvSpPr>
        <p:spPr/>
        <p:txBody>
          <a:bodyPr/>
          <a:lstStyle/>
          <a:p>
            <a:fld id="{6EFDA464-6F8C-914F-9C21-82369CBCFF8D}" type="slidenum">
              <a:rPr lang="en-US" smtClean="0"/>
              <a:t>7</a:t>
            </a:fld>
            <a:endParaRPr lang="en-US" dirty="0"/>
          </a:p>
        </p:txBody>
      </p:sp>
    </p:spTree>
    <p:extLst>
      <p:ext uri="{BB962C8B-B14F-4D97-AF65-F5344CB8AC3E}">
        <p14:creationId xmlns:p14="http://schemas.microsoft.com/office/powerpoint/2010/main" val="3837177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METHODS – We recruited a state school and feeding primary school, and conducted a cross-sectional case study assessment across four domains…</a:t>
            </a:r>
          </a:p>
        </p:txBody>
      </p:sp>
      <p:sp>
        <p:nvSpPr>
          <p:cNvPr id="4" name="Slide Number Placeholder 3"/>
          <p:cNvSpPr>
            <a:spLocks noGrp="1"/>
          </p:cNvSpPr>
          <p:nvPr>
            <p:ph type="sldNum" sz="quarter" idx="5"/>
          </p:nvPr>
        </p:nvSpPr>
        <p:spPr/>
        <p:txBody>
          <a:bodyPr/>
          <a:lstStyle/>
          <a:p>
            <a:fld id="{6EFDA464-6F8C-914F-9C21-82369CBCFF8D}" type="slidenum">
              <a:rPr lang="en-US" smtClean="0"/>
              <a:t>8</a:t>
            </a:fld>
            <a:endParaRPr lang="en-US" dirty="0"/>
          </a:p>
        </p:txBody>
      </p:sp>
    </p:spTree>
    <p:extLst>
      <p:ext uri="{BB962C8B-B14F-4D97-AF65-F5344CB8AC3E}">
        <p14:creationId xmlns:p14="http://schemas.microsoft.com/office/powerpoint/2010/main" val="2897390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Although quite a lot of variance in scores. </a:t>
            </a:r>
          </a:p>
        </p:txBody>
      </p:sp>
      <p:sp>
        <p:nvSpPr>
          <p:cNvPr id="4" name="Slide Number Placeholder 3"/>
          <p:cNvSpPr>
            <a:spLocks noGrp="1"/>
          </p:cNvSpPr>
          <p:nvPr>
            <p:ph type="sldNum" sz="quarter" idx="5"/>
          </p:nvPr>
        </p:nvSpPr>
        <p:spPr/>
        <p:txBody>
          <a:bodyPr/>
          <a:lstStyle/>
          <a:p>
            <a:fld id="{6EFDA464-6F8C-914F-9C21-82369CBCFF8D}" type="slidenum">
              <a:rPr lang="en-US" smtClean="0"/>
              <a:t>9</a:t>
            </a:fld>
            <a:endParaRPr lang="en-US" dirty="0"/>
          </a:p>
        </p:txBody>
      </p:sp>
    </p:spTree>
    <p:extLst>
      <p:ext uri="{BB962C8B-B14F-4D97-AF65-F5344CB8AC3E}">
        <p14:creationId xmlns:p14="http://schemas.microsoft.com/office/powerpoint/2010/main" val="3044549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Although quite a lot of variance in scores. </a:t>
            </a:r>
          </a:p>
        </p:txBody>
      </p:sp>
      <p:sp>
        <p:nvSpPr>
          <p:cNvPr id="4" name="Slide Number Placeholder 3"/>
          <p:cNvSpPr>
            <a:spLocks noGrp="1"/>
          </p:cNvSpPr>
          <p:nvPr>
            <p:ph type="sldNum" sz="quarter" idx="5"/>
          </p:nvPr>
        </p:nvSpPr>
        <p:spPr/>
        <p:txBody>
          <a:bodyPr/>
          <a:lstStyle/>
          <a:p>
            <a:fld id="{6EFDA464-6F8C-914F-9C21-82369CBCFF8D}" type="slidenum">
              <a:rPr lang="en-US" smtClean="0"/>
              <a:t>10</a:t>
            </a:fld>
            <a:endParaRPr lang="en-US" dirty="0"/>
          </a:p>
        </p:txBody>
      </p:sp>
    </p:spTree>
    <p:extLst>
      <p:ext uri="{BB962C8B-B14F-4D97-AF65-F5344CB8AC3E}">
        <p14:creationId xmlns:p14="http://schemas.microsoft.com/office/powerpoint/2010/main" val="646289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9E56E-4CF2-054D-A26B-78BACB7800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5A6018-8804-4146-93D4-8AA4BD41AD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4D0AC2-C190-5F4C-B8C0-D95445EE1FCD}"/>
              </a:ext>
            </a:extLst>
          </p:cNvPr>
          <p:cNvSpPr>
            <a:spLocks noGrp="1"/>
          </p:cNvSpPr>
          <p:nvPr>
            <p:ph type="dt" sz="half" idx="10"/>
          </p:nvPr>
        </p:nvSpPr>
        <p:spPr/>
        <p:txBody>
          <a:bodyPr/>
          <a:lstStyle/>
          <a:p>
            <a:fld id="{67F6FFE7-893E-824C-96D6-5FD469743691}" type="datetimeFigureOut">
              <a:rPr lang="en-US" smtClean="0"/>
              <a:t>6/29/2023</a:t>
            </a:fld>
            <a:endParaRPr lang="en-US" dirty="0"/>
          </a:p>
        </p:txBody>
      </p:sp>
      <p:sp>
        <p:nvSpPr>
          <p:cNvPr id="5" name="Footer Placeholder 4">
            <a:extLst>
              <a:ext uri="{FF2B5EF4-FFF2-40B4-BE49-F238E27FC236}">
                <a16:creationId xmlns:a16="http://schemas.microsoft.com/office/drawing/2014/main" id="{21FC9395-5D97-D649-973D-0C01C86F60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E23AF3-2256-A243-9F6B-93C4A8935FF8}"/>
              </a:ext>
            </a:extLst>
          </p:cNvPr>
          <p:cNvSpPr>
            <a:spLocks noGrp="1"/>
          </p:cNvSpPr>
          <p:nvPr>
            <p:ph type="sldNum" sz="quarter" idx="12"/>
          </p:nvPr>
        </p:nvSpPr>
        <p:spPr/>
        <p:txBody>
          <a:bodyPr/>
          <a:lstStyle/>
          <a:p>
            <a:fld id="{3BC4673E-511C-214F-B243-EB52A4D5D032}" type="slidenum">
              <a:rPr lang="en-US" smtClean="0"/>
              <a:t>‹#›</a:t>
            </a:fld>
            <a:endParaRPr lang="en-US" dirty="0"/>
          </a:p>
        </p:txBody>
      </p:sp>
    </p:spTree>
    <p:extLst>
      <p:ext uri="{BB962C8B-B14F-4D97-AF65-F5344CB8AC3E}">
        <p14:creationId xmlns:p14="http://schemas.microsoft.com/office/powerpoint/2010/main" val="1736611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9D2A9-2CD5-D747-8FAD-D5381F750F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8BBB23-21E6-344C-BB90-734EA9D6AA2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E080B-E313-4F43-82B8-6C894572E7EA}"/>
              </a:ext>
            </a:extLst>
          </p:cNvPr>
          <p:cNvSpPr>
            <a:spLocks noGrp="1"/>
          </p:cNvSpPr>
          <p:nvPr>
            <p:ph type="dt" sz="half" idx="10"/>
          </p:nvPr>
        </p:nvSpPr>
        <p:spPr/>
        <p:txBody>
          <a:bodyPr/>
          <a:lstStyle/>
          <a:p>
            <a:fld id="{67F6FFE7-893E-824C-96D6-5FD469743691}" type="datetimeFigureOut">
              <a:rPr lang="en-US" smtClean="0"/>
              <a:t>6/29/2023</a:t>
            </a:fld>
            <a:endParaRPr lang="en-US" dirty="0"/>
          </a:p>
        </p:txBody>
      </p:sp>
      <p:sp>
        <p:nvSpPr>
          <p:cNvPr id="5" name="Footer Placeholder 4">
            <a:extLst>
              <a:ext uri="{FF2B5EF4-FFF2-40B4-BE49-F238E27FC236}">
                <a16:creationId xmlns:a16="http://schemas.microsoft.com/office/drawing/2014/main" id="{F95524F6-0F30-2C41-81A6-EB2E64E3C2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8556CD-BABB-244D-9EBE-63058298F788}"/>
              </a:ext>
            </a:extLst>
          </p:cNvPr>
          <p:cNvSpPr>
            <a:spLocks noGrp="1"/>
          </p:cNvSpPr>
          <p:nvPr>
            <p:ph type="sldNum" sz="quarter" idx="12"/>
          </p:nvPr>
        </p:nvSpPr>
        <p:spPr/>
        <p:txBody>
          <a:bodyPr/>
          <a:lstStyle/>
          <a:p>
            <a:fld id="{3BC4673E-511C-214F-B243-EB52A4D5D032}" type="slidenum">
              <a:rPr lang="en-US" smtClean="0"/>
              <a:t>‹#›</a:t>
            </a:fld>
            <a:endParaRPr lang="en-US" dirty="0"/>
          </a:p>
        </p:txBody>
      </p:sp>
    </p:spTree>
    <p:extLst>
      <p:ext uri="{BB962C8B-B14F-4D97-AF65-F5344CB8AC3E}">
        <p14:creationId xmlns:p14="http://schemas.microsoft.com/office/powerpoint/2010/main" val="119237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211C7A-6BDE-B94A-82DB-575F2A1AA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EA4ED2-5455-AA4C-B4EF-F596B7EA8AD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006F4-FEB1-AC42-90F6-A8006D02FEC4}"/>
              </a:ext>
            </a:extLst>
          </p:cNvPr>
          <p:cNvSpPr>
            <a:spLocks noGrp="1"/>
          </p:cNvSpPr>
          <p:nvPr>
            <p:ph type="dt" sz="half" idx="10"/>
          </p:nvPr>
        </p:nvSpPr>
        <p:spPr/>
        <p:txBody>
          <a:bodyPr/>
          <a:lstStyle/>
          <a:p>
            <a:fld id="{67F6FFE7-893E-824C-96D6-5FD469743691}" type="datetimeFigureOut">
              <a:rPr lang="en-US" smtClean="0"/>
              <a:t>6/29/2023</a:t>
            </a:fld>
            <a:endParaRPr lang="en-US" dirty="0"/>
          </a:p>
        </p:txBody>
      </p:sp>
      <p:sp>
        <p:nvSpPr>
          <p:cNvPr id="5" name="Footer Placeholder 4">
            <a:extLst>
              <a:ext uri="{FF2B5EF4-FFF2-40B4-BE49-F238E27FC236}">
                <a16:creationId xmlns:a16="http://schemas.microsoft.com/office/drawing/2014/main" id="{FC5CC7F1-7F41-EE4C-983F-4577CEF42B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A97FDE-79D3-8649-84BA-126E75D8D696}"/>
              </a:ext>
            </a:extLst>
          </p:cNvPr>
          <p:cNvSpPr>
            <a:spLocks noGrp="1"/>
          </p:cNvSpPr>
          <p:nvPr>
            <p:ph type="sldNum" sz="quarter" idx="12"/>
          </p:nvPr>
        </p:nvSpPr>
        <p:spPr/>
        <p:txBody>
          <a:bodyPr/>
          <a:lstStyle/>
          <a:p>
            <a:fld id="{3BC4673E-511C-214F-B243-EB52A4D5D032}" type="slidenum">
              <a:rPr lang="en-US" smtClean="0"/>
              <a:t>‹#›</a:t>
            </a:fld>
            <a:endParaRPr lang="en-US" dirty="0"/>
          </a:p>
        </p:txBody>
      </p:sp>
    </p:spTree>
    <p:extLst>
      <p:ext uri="{BB962C8B-B14F-4D97-AF65-F5344CB8AC3E}">
        <p14:creationId xmlns:p14="http://schemas.microsoft.com/office/powerpoint/2010/main" val="3954776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328DF-83B1-494A-8844-691456A247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9A6F80-7365-944D-A124-D44057171A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21AB5-F4F9-0440-BCA1-30A3602A20AC}"/>
              </a:ext>
            </a:extLst>
          </p:cNvPr>
          <p:cNvSpPr>
            <a:spLocks noGrp="1"/>
          </p:cNvSpPr>
          <p:nvPr>
            <p:ph type="dt" sz="half" idx="10"/>
          </p:nvPr>
        </p:nvSpPr>
        <p:spPr/>
        <p:txBody>
          <a:bodyPr/>
          <a:lstStyle/>
          <a:p>
            <a:fld id="{67F6FFE7-893E-824C-96D6-5FD469743691}" type="datetimeFigureOut">
              <a:rPr lang="en-US" smtClean="0"/>
              <a:t>6/29/2023</a:t>
            </a:fld>
            <a:endParaRPr lang="en-US" dirty="0"/>
          </a:p>
        </p:txBody>
      </p:sp>
      <p:sp>
        <p:nvSpPr>
          <p:cNvPr id="5" name="Footer Placeholder 4">
            <a:extLst>
              <a:ext uri="{FF2B5EF4-FFF2-40B4-BE49-F238E27FC236}">
                <a16:creationId xmlns:a16="http://schemas.microsoft.com/office/drawing/2014/main" id="{FA023656-4E6B-5542-8472-5D3E898F30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00D6A2-48D3-9840-9DBC-066190D547AC}"/>
              </a:ext>
            </a:extLst>
          </p:cNvPr>
          <p:cNvSpPr>
            <a:spLocks noGrp="1"/>
          </p:cNvSpPr>
          <p:nvPr>
            <p:ph type="sldNum" sz="quarter" idx="12"/>
          </p:nvPr>
        </p:nvSpPr>
        <p:spPr/>
        <p:txBody>
          <a:bodyPr/>
          <a:lstStyle/>
          <a:p>
            <a:fld id="{3BC4673E-511C-214F-B243-EB52A4D5D032}" type="slidenum">
              <a:rPr lang="en-US" smtClean="0"/>
              <a:t>‹#›</a:t>
            </a:fld>
            <a:endParaRPr lang="en-US" dirty="0"/>
          </a:p>
        </p:txBody>
      </p:sp>
    </p:spTree>
    <p:extLst>
      <p:ext uri="{BB962C8B-B14F-4D97-AF65-F5344CB8AC3E}">
        <p14:creationId xmlns:p14="http://schemas.microsoft.com/office/powerpoint/2010/main" val="4266306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5F122-D6D2-0341-AA10-7EEA768251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C5A568-615C-1B49-9471-E90D2FA6CC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B4A63E7-A665-1446-95FA-353D448BDF6D}"/>
              </a:ext>
            </a:extLst>
          </p:cNvPr>
          <p:cNvSpPr>
            <a:spLocks noGrp="1"/>
          </p:cNvSpPr>
          <p:nvPr>
            <p:ph type="dt" sz="half" idx="10"/>
          </p:nvPr>
        </p:nvSpPr>
        <p:spPr/>
        <p:txBody>
          <a:bodyPr/>
          <a:lstStyle/>
          <a:p>
            <a:fld id="{67F6FFE7-893E-824C-96D6-5FD469743691}" type="datetimeFigureOut">
              <a:rPr lang="en-US" smtClean="0"/>
              <a:t>6/29/2023</a:t>
            </a:fld>
            <a:endParaRPr lang="en-US" dirty="0"/>
          </a:p>
        </p:txBody>
      </p:sp>
      <p:sp>
        <p:nvSpPr>
          <p:cNvPr id="5" name="Footer Placeholder 4">
            <a:extLst>
              <a:ext uri="{FF2B5EF4-FFF2-40B4-BE49-F238E27FC236}">
                <a16:creationId xmlns:a16="http://schemas.microsoft.com/office/drawing/2014/main" id="{5C7C2D62-A1E4-DF4E-A1B9-3057658F4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6C5CB1-D2AC-9841-A660-9BBF311B2B40}"/>
              </a:ext>
            </a:extLst>
          </p:cNvPr>
          <p:cNvSpPr>
            <a:spLocks noGrp="1"/>
          </p:cNvSpPr>
          <p:nvPr>
            <p:ph type="sldNum" sz="quarter" idx="12"/>
          </p:nvPr>
        </p:nvSpPr>
        <p:spPr/>
        <p:txBody>
          <a:bodyPr/>
          <a:lstStyle/>
          <a:p>
            <a:fld id="{3BC4673E-511C-214F-B243-EB52A4D5D032}" type="slidenum">
              <a:rPr lang="en-US" smtClean="0"/>
              <a:t>‹#›</a:t>
            </a:fld>
            <a:endParaRPr lang="en-US" dirty="0"/>
          </a:p>
        </p:txBody>
      </p:sp>
    </p:spTree>
    <p:extLst>
      <p:ext uri="{BB962C8B-B14F-4D97-AF65-F5344CB8AC3E}">
        <p14:creationId xmlns:p14="http://schemas.microsoft.com/office/powerpoint/2010/main" val="1606593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2D878-B7B8-DA4C-8A09-721128A6F0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AB6FDF-9ED9-2742-BAE6-2D67A67735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1D8CAE-7570-D34F-83D9-633EF03037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3E4D0F-0D5F-234D-BDE6-E579E859141A}"/>
              </a:ext>
            </a:extLst>
          </p:cNvPr>
          <p:cNvSpPr>
            <a:spLocks noGrp="1"/>
          </p:cNvSpPr>
          <p:nvPr>
            <p:ph type="dt" sz="half" idx="10"/>
          </p:nvPr>
        </p:nvSpPr>
        <p:spPr/>
        <p:txBody>
          <a:bodyPr/>
          <a:lstStyle/>
          <a:p>
            <a:fld id="{67F6FFE7-893E-824C-96D6-5FD469743691}" type="datetimeFigureOut">
              <a:rPr lang="en-US" smtClean="0"/>
              <a:t>6/29/2023</a:t>
            </a:fld>
            <a:endParaRPr lang="en-US" dirty="0"/>
          </a:p>
        </p:txBody>
      </p:sp>
      <p:sp>
        <p:nvSpPr>
          <p:cNvPr id="6" name="Footer Placeholder 5">
            <a:extLst>
              <a:ext uri="{FF2B5EF4-FFF2-40B4-BE49-F238E27FC236}">
                <a16:creationId xmlns:a16="http://schemas.microsoft.com/office/drawing/2014/main" id="{9B667B9E-9EDB-A543-9C81-493CF2908B8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566462-6C94-454B-907F-FA269DA199D3}"/>
              </a:ext>
            </a:extLst>
          </p:cNvPr>
          <p:cNvSpPr>
            <a:spLocks noGrp="1"/>
          </p:cNvSpPr>
          <p:nvPr>
            <p:ph type="sldNum" sz="quarter" idx="12"/>
          </p:nvPr>
        </p:nvSpPr>
        <p:spPr/>
        <p:txBody>
          <a:bodyPr/>
          <a:lstStyle/>
          <a:p>
            <a:fld id="{3BC4673E-511C-214F-B243-EB52A4D5D032}" type="slidenum">
              <a:rPr lang="en-US" smtClean="0"/>
              <a:t>‹#›</a:t>
            </a:fld>
            <a:endParaRPr lang="en-US" dirty="0"/>
          </a:p>
        </p:txBody>
      </p:sp>
    </p:spTree>
    <p:extLst>
      <p:ext uri="{BB962C8B-B14F-4D97-AF65-F5344CB8AC3E}">
        <p14:creationId xmlns:p14="http://schemas.microsoft.com/office/powerpoint/2010/main" val="2156187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00E7-5BA3-E54B-AB76-7CA9F46919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1F6D2D-31AA-A64F-A9CA-9BEB49F07C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76C6E6-ECE0-0543-89B3-03225570515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D92DA7-D914-8149-8D0B-DF2E4BA087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20079D-CB0A-BE40-888D-92D0A385C25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3F0D2E-8975-3C40-BDAC-698B556BCC74}"/>
              </a:ext>
            </a:extLst>
          </p:cNvPr>
          <p:cNvSpPr>
            <a:spLocks noGrp="1"/>
          </p:cNvSpPr>
          <p:nvPr>
            <p:ph type="dt" sz="half" idx="10"/>
          </p:nvPr>
        </p:nvSpPr>
        <p:spPr/>
        <p:txBody>
          <a:bodyPr/>
          <a:lstStyle/>
          <a:p>
            <a:fld id="{67F6FFE7-893E-824C-96D6-5FD469743691}" type="datetimeFigureOut">
              <a:rPr lang="en-US" smtClean="0"/>
              <a:t>6/29/2023</a:t>
            </a:fld>
            <a:endParaRPr lang="en-US" dirty="0"/>
          </a:p>
        </p:txBody>
      </p:sp>
      <p:sp>
        <p:nvSpPr>
          <p:cNvPr id="8" name="Footer Placeholder 7">
            <a:extLst>
              <a:ext uri="{FF2B5EF4-FFF2-40B4-BE49-F238E27FC236}">
                <a16:creationId xmlns:a16="http://schemas.microsoft.com/office/drawing/2014/main" id="{1BA05757-E232-8340-8C1A-F453DBD5CF8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0835671-361D-8D4E-B3A2-E06BBDB4EB5B}"/>
              </a:ext>
            </a:extLst>
          </p:cNvPr>
          <p:cNvSpPr>
            <a:spLocks noGrp="1"/>
          </p:cNvSpPr>
          <p:nvPr>
            <p:ph type="sldNum" sz="quarter" idx="12"/>
          </p:nvPr>
        </p:nvSpPr>
        <p:spPr/>
        <p:txBody>
          <a:bodyPr/>
          <a:lstStyle/>
          <a:p>
            <a:fld id="{3BC4673E-511C-214F-B243-EB52A4D5D032}" type="slidenum">
              <a:rPr lang="en-US" smtClean="0"/>
              <a:t>‹#›</a:t>
            </a:fld>
            <a:endParaRPr lang="en-US" dirty="0"/>
          </a:p>
        </p:txBody>
      </p:sp>
    </p:spTree>
    <p:extLst>
      <p:ext uri="{BB962C8B-B14F-4D97-AF65-F5344CB8AC3E}">
        <p14:creationId xmlns:p14="http://schemas.microsoft.com/office/powerpoint/2010/main" val="454657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B482-796E-3D44-AD5D-7D2FA858DD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AC97F9-AC0A-C64D-B4FE-5DDF5D6D1111}"/>
              </a:ext>
            </a:extLst>
          </p:cNvPr>
          <p:cNvSpPr>
            <a:spLocks noGrp="1"/>
          </p:cNvSpPr>
          <p:nvPr>
            <p:ph type="dt" sz="half" idx="10"/>
          </p:nvPr>
        </p:nvSpPr>
        <p:spPr/>
        <p:txBody>
          <a:bodyPr/>
          <a:lstStyle/>
          <a:p>
            <a:fld id="{67F6FFE7-893E-824C-96D6-5FD469743691}" type="datetimeFigureOut">
              <a:rPr lang="en-US" smtClean="0"/>
              <a:t>6/29/2023</a:t>
            </a:fld>
            <a:endParaRPr lang="en-US" dirty="0"/>
          </a:p>
        </p:txBody>
      </p:sp>
      <p:sp>
        <p:nvSpPr>
          <p:cNvPr id="4" name="Footer Placeholder 3">
            <a:extLst>
              <a:ext uri="{FF2B5EF4-FFF2-40B4-BE49-F238E27FC236}">
                <a16:creationId xmlns:a16="http://schemas.microsoft.com/office/drawing/2014/main" id="{798BD6A6-DCBB-FD46-871F-6C5BDE07232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580FB43-94B7-BE49-8ED9-CD31DB0074A2}"/>
              </a:ext>
            </a:extLst>
          </p:cNvPr>
          <p:cNvSpPr>
            <a:spLocks noGrp="1"/>
          </p:cNvSpPr>
          <p:nvPr>
            <p:ph type="sldNum" sz="quarter" idx="12"/>
          </p:nvPr>
        </p:nvSpPr>
        <p:spPr/>
        <p:txBody>
          <a:bodyPr/>
          <a:lstStyle/>
          <a:p>
            <a:fld id="{3BC4673E-511C-214F-B243-EB52A4D5D032}" type="slidenum">
              <a:rPr lang="en-US" smtClean="0"/>
              <a:t>‹#›</a:t>
            </a:fld>
            <a:endParaRPr lang="en-US" dirty="0"/>
          </a:p>
        </p:txBody>
      </p:sp>
    </p:spTree>
    <p:extLst>
      <p:ext uri="{BB962C8B-B14F-4D97-AF65-F5344CB8AC3E}">
        <p14:creationId xmlns:p14="http://schemas.microsoft.com/office/powerpoint/2010/main" val="2128215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3FCF6D-0D25-9D41-9806-56941A14BD6F}"/>
              </a:ext>
            </a:extLst>
          </p:cNvPr>
          <p:cNvSpPr>
            <a:spLocks noGrp="1"/>
          </p:cNvSpPr>
          <p:nvPr>
            <p:ph type="dt" sz="half" idx="10"/>
          </p:nvPr>
        </p:nvSpPr>
        <p:spPr/>
        <p:txBody>
          <a:bodyPr/>
          <a:lstStyle/>
          <a:p>
            <a:fld id="{67F6FFE7-893E-824C-96D6-5FD469743691}" type="datetimeFigureOut">
              <a:rPr lang="en-US" smtClean="0"/>
              <a:t>6/29/2023</a:t>
            </a:fld>
            <a:endParaRPr lang="en-US" dirty="0"/>
          </a:p>
        </p:txBody>
      </p:sp>
      <p:sp>
        <p:nvSpPr>
          <p:cNvPr id="3" name="Footer Placeholder 2">
            <a:extLst>
              <a:ext uri="{FF2B5EF4-FFF2-40B4-BE49-F238E27FC236}">
                <a16:creationId xmlns:a16="http://schemas.microsoft.com/office/drawing/2014/main" id="{EEFF6B19-5D4C-E64E-9307-EE03CDE0DCC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0FFBB10-1C0C-6F43-820B-29D498328D7F}"/>
              </a:ext>
            </a:extLst>
          </p:cNvPr>
          <p:cNvSpPr>
            <a:spLocks noGrp="1"/>
          </p:cNvSpPr>
          <p:nvPr>
            <p:ph type="sldNum" sz="quarter" idx="12"/>
          </p:nvPr>
        </p:nvSpPr>
        <p:spPr/>
        <p:txBody>
          <a:bodyPr/>
          <a:lstStyle/>
          <a:p>
            <a:fld id="{3BC4673E-511C-214F-B243-EB52A4D5D032}" type="slidenum">
              <a:rPr lang="en-US" smtClean="0"/>
              <a:t>‹#›</a:t>
            </a:fld>
            <a:endParaRPr lang="en-US" dirty="0"/>
          </a:p>
        </p:txBody>
      </p:sp>
    </p:spTree>
    <p:extLst>
      <p:ext uri="{BB962C8B-B14F-4D97-AF65-F5344CB8AC3E}">
        <p14:creationId xmlns:p14="http://schemas.microsoft.com/office/powerpoint/2010/main" val="83820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DD750-B818-F44D-AC07-1054F467DB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2A5C5A-6518-EA47-876D-A767843C99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AFC97E-1F2F-4E47-A8BA-A39FDAACB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422C05-3629-E04C-A8D6-CFAA8B74032D}"/>
              </a:ext>
            </a:extLst>
          </p:cNvPr>
          <p:cNvSpPr>
            <a:spLocks noGrp="1"/>
          </p:cNvSpPr>
          <p:nvPr>
            <p:ph type="dt" sz="half" idx="10"/>
          </p:nvPr>
        </p:nvSpPr>
        <p:spPr/>
        <p:txBody>
          <a:bodyPr/>
          <a:lstStyle/>
          <a:p>
            <a:fld id="{67F6FFE7-893E-824C-96D6-5FD469743691}" type="datetimeFigureOut">
              <a:rPr lang="en-US" smtClean="0"/>
              <a:t>6/29/2023</a:t>
            </a:fld>
            <a:endParaRPr lang="en-US" dirty="0"/>
          </a:p>
        </p:txBody>
      </p:sp>
      <p:sp>
        <p:nvSpPr>
          <p:cNvPr id="6" name="Footer Placeholder 5">
            <a:extLst>
              <a:ext uri="{FF2B5EF4-FFF2-40B4-BE49-F238E27FC236}">
                <a16:creationId xmlns:a16="http://schemas.microsoft.com/office/drawing/2014/main" id="{D34DC238-3305-A044-8317-4D605EA731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6D7EA3-B640-B84B-91F0-739C765566AD}"/>
              </a:ext>
            </a:extLst>
          </p:cNvPr>
          <p:cNvSpPr>
            <a:spLocks noGrp="1"/>
          </p:cNvSpPr>
          <p:nvPr>
            <p:ph type="sldNum" sz="quarter" idx="12"/>
          </p:nvPr>
        </p:nvSpPr>
        <p:spPr/>
        <p:txBody>
          <a:bodyPr/>
          <a:lstStyle/>
          <a:p>
            <a:fld id="{3BC4673E-511C-214F-B243-EB52A4D5D032}" type="slidenum">
              <a:rPr lang="en-US" smtClean="0"/>
              <a:t>‹#›</a:t>
            </a:fld>
            <a:endParaRPr lang="en-US" dirty="0"/>
          </a:p>
        </p:txBody>
      </p:sp>
    </p:spTree>
    <p:extLst>
      <p:ext uri="{BB962C8B-B14F-4D97-AF65-F5344CB8AC3E}">
        <p14:creationId xmlns:p14="http://schemas.microsoft.com/office/powerpoint/2010/main" val="4140319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5135A-4058-CB45-AFBE-18293C3AD8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3BD385-658D-8449-9A63-63CEFD63A5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2993866-1996-C045-BFDB-BB35645C6C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01962A-F471-6F46-866F-7D117C2FB527}"/>
              </a:ext>
            </a:extLst>
          </p:cNvPr>
          <p:cNvSpPr>
            <a:spLocks noGrp="1"/>
          </p:cNvSpPr>
          <p:nvPr>
            <p:ph type="dt" sz="half" idx="10"/>
          </p:nvPr>
        </p:nvSpPr>
        <p:spPr/>
        <p:txBody>
          <a:bodyPr/>
          <a:lstStyle/>
          <a:p>
            <a:fld id="{67F6FFE7-893E-824C-96D6-5FD469743691}" type="datetimeFigureOut">
              <a:rPr lang="en-US" smtClean="0"/>
              <a:t>6/29/2023</a:t>
            </a:fld>
            <a:endParaRPr lang="en-US" dirty="0"/>
          </a:p>
        </p:txBody>
      </p:sp>
      <p:sp>
        <p:nvSpPr>
          <p:cNvPr id="6" name="Footer Placeholder 5">
            <a:extLst>
              <a:ext uri="{FF2B5EF4-FFF2-40B4-BE49-F238E27FC236}">
                <a16:creationId xmlns:a16="http://schemas.microsoft.com/office/drawing/2014/main" id="{7A3B33E0-7DF6-EA41-B163-FC4B6BD949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71EBF8-2AC3-7B45-A409-2908DF251DB1}"/>
              </a:ext>
            </a:extLst>
          </p:cNvPr>
          <p:cNvSpPr>
            <a:spLocks noGrp="1"/>
          </p:cNvSpPr>
          <p:nvPr>
            <p:ph type="sldNum" sz="quarter" idx="12"/>
          </p:nvPr>
        </p:nvSpPr>
        <p:spPr/>
        <p:txBody>
          <a:bodyPr/>
          <a:lstStyle/>
          <a:p>
            <a:fld id="{3BC4673E-511C-214F-B243-EB52A4D5D032}" type="slidenum">
              <a:rPr lang="en-US" smtClean="0"/>
              <a:t>‹#›</a:t>
            </a:fld>
            <a:endParaRPr lang="en-US" dirty="0"/>
          </a:p>
        </p:txBody>
      </p:sp>
    </p:spTree>
    <p:extLst>
      <p:ext uri="{BB962C8B-B14F-4D97-AF65-F5344CB8AC3E}">
        <p14:creationId xmlns:p14="http://schemas.microsoft.com/office/powerpoint/2010/main" val="1757668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FE44B-5874-5140-809B-827284D1F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A3D2E4-8245-F942-9F54-FCE619C914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8BCFB-255A-2F4E-8851-52FF0FD0F6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6FFE7-893E-824C-96D6-5FD469743691}" type="datetimeFigureOut">
              <a:rPr lang="en-US" smtClean="0"/>
              <a:t>6/29/2023</a:t>
            </a:fld>
            <a:endParaRPr lang="en-US" dirty="0"/>
          </a:p>
        </p:txBody>
      </p:sp>
      <p:sp>
        <p:nvSpPr>
          <p:cNvPr id="5" name="Footer Placeholder 4">
            <a:extLst>
              <a:ext uri="{FF2B5EF4-FFF2-40B4-BE49-F238E27FC236}">
                <a16:creationId xmlns:a16="http://schemas.microsoft.com/office/drawing/2014/main" id="{712FD28E-9E84-9443-9939-EDA22D2E36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00B0043-179E-2F44-8216-31E87AF1D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4673E-511C-214F-B243-EB52A4D5D032}" type="slidenum">
              <a:rPr lang="en-US" smtClean="0"/>
              <a:t>‹#›</a:t>
            </a:fld>
            <a:endParaRPr lang="en-US" dirty="0"/>
          </a:p>
        </p:txBody>
      </p:sp>
    </p:spTree>
    <p:extLst>
      <p:ext uri="{BB962C8B-B14F-4D97-AF65-F5344CB8AC3E}">
        <p14:creationId xmlns:p14="http://schemas.microsoft.com/office/powerpoint/2010/main" val="337195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hyperlink" Target="https://en.wikialpha.org/wiki/Twitte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7.tif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8.tif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9.tif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5.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tiff"/><Relationship Id="rId4" Type="http://schemas.openxmlformats.org/officeDocument/2006/relationships/image" Target="../media/image62.tif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6.tiff"/></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8.svg"/><Relationship Id="rId4" Type="http://schemas.openxmlformats.org/officeDocument/2006/relationships/image" Target="../media/image1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7.tiff"/></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0.sv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5.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72.tiff"/><Relationship Id="rId4" Type="http://schemas.openxmlformats.org/officeDocument/2006/relationships/image" Target="../media/image71.tiff"/></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0.sv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5.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74.tiff"/><Relationship Id="rId4" Type="http://schemas.openxmlformats.org/officeDocument/2006/relationships/image" Target="../media/image73.tiff"/></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5.sv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5.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78.tiff"/><Relationship Id="rId4" Type="http://schemas.openxmlformats.org/officeDocument/2006/relationships/image" Target="../media/image77.tiff"/></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55.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1.svg"/><Relationship Id="rId5" Type="http://schemas.openxmlformats.org/officeDocument/2006/relationships/image" Target="../media/image5.svg"/><Relationship Id="rId10" Type="http://schemas.openxmlformats.org/officeDocument/2006/relationships/image" Target="../media/image80.png"/><Relationship Id="rId4" Type="http://schemas.openxmlformats.org/officeDocument/2006/relationships/image" Target="../media/image4.png"/><Relationship Id="rId9" Type="http://schemas.openxmlformats.org/officeDocument/2006/relationships/image" Target="../media/image79.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hyperlink" Target="https://en.wikialpha.org/wiki/Twitter" TargetMode="External"/><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87.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4.jpg"/><Relationship Id="rId11" Type="http://schemas.openxmlformats.org/officeDocument/2006/relationships/image" Target="../media/image86.png"/><Relationship Id="rId5" Type="http://schemas.openxmlformats.org/officeDocument/2006/relationships/image" Target="../media/image3.png"/><Relationship Id="rId10" Type="http://schemas.openxmlformats.org/officeDocument/2006/relationships/hyperlink" Target="https://en.m.wikipedia.org/wiki/File:LinkedIn_logo_initials.png" TargetMode="External"/><Relationship Id="rId4" Type="http://schemas.openxmlformats.org/officeDocument/2006/relationships/image" Target="../media/image2.png"/><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png"/><Relationship Id="rId3" Type="http://schemas.openxmlformats.org/officeDocument/2006/relationships/image" Target="../media/image19.png"/><Relationship Id="rId21" Type="http://schemas.openxmlformats.org/officeDocument/2006/relationships/image" Target="../media/image42.sv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5" Type="http://schemas.openxmlformats.org/officeDocument/2006/relationships/image" Target="../media/image46.svg"/><Relationship Id="rId2" Type="http://schemas.openxmlformats.org/officeDocument/2006/relationships/notesSlide" Target="../notesSlides/notesSlide6.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svg"/><Relationship Id="rId24" Type="http://schemas.openxmlformats.org/officeDocument/2006/relationships/image" Target="../media/image45.png"/><Relationship Id="rId5" Type="http://schemas.openxmlformats.org/officeDocument/2006/relationships/image" Target="../media/image26.svg"/><Relationship Id="rId15" Type="http://schemas.openxmlformats.org/officeDocument/2006/relationships/image" Target="../media/image36.svg"/><Relationship Id="rId23" Type="http://schemas.openxmlformats.org/officeDocument/2006/relationships/image" Target="../media/image44.sv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 Id="rId22"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9.png"/><Relationship Id="rId7" Type="http://schemas.openxmlformats.org/officeDocument/2006/relationships/image" Target="../media/image50.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13.svg"/><Relationship Id="rId12" Type="http://schemas.openxmlformats.org/officeDocument/2006/relationships/image" Target="../media/image56.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55.svg"/><Relationship Id="rId5" Type="http://schemas.openxmlformats.org/officeDocument/2006/relationships/image" Target="../media/image18.svg"/><Relationship Id="rId10"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3F6E8E-C0FE-F842-B8D8-48B2A76604EF}"/>
              </a:ext>
            </a:extLst>
          </p:cNvPr>
          <p:cNvPicPr>
            <a:picLocks noChangeAspect="1"/>
          </p:cNvPicPr>
          <p:nvPr/>
        </p:nvPicPr>
        <p:blipFill>
          <a:blip r:embed="rId2"/>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B44CD908-A264-264D-86A7-CCD919FCD4B6}"/>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B1D63F7-D5E7-8E4D-9039-E0C789546927}"/>
              </a:ext>
            </a:extLst>
          </p:cNvPr>
          <p:cNvSpPr txBox="1"/>
          <p:nvPr/>
        </p:nvSpPr>
        <p:spPr>
          <a:xfrm>
            <a:off x="705678" y="2044845"/>
            <a:ext cx="9181641" cy="2138855"/>
          </a:xfrm>
          <a:prstGeom prst="rect">
            <a:avLst/>
          </a:prstGeom>
          <a:noFill/>
        </p:spPr>
        <p:txBody>
          <a:bodyPr wrap="square" rtlCol="0">
            <a:spAutoFit/>
          </a:bodyPr>
          <a:lstStyle/>
          <a:p>
            <a:pPr>
              <a:lnSpc>
                <a:spcPct val="114000"/>
              </a:lnSpc>
            </a:pPr>
            <a:r>
              <a:rPr lang="en-US" sz="4000" b="1" dirty="0">
                <a:solidFill>
                  <a:schemeClr val="bg1"/>
                </a:solidFill>
                <a:latin typeface="Arial" panose="020B0604020202020204" pitchFamily="34" charset="0"/>
                <a:cs typeface="Arial" panose="020B0604020202020204" pitchFamily="34" charset="0"/>
              </a:rPr>
              <a:t>Identifying Variability In Multidimensional Health Related Characteristics Across Adolescence.</a:t>
            </a:r>
          </a:p>
        </p:txBody>
      </p:sp>
      <p:sp>
        <p:nvSpPr>
          <p:cNvPr id="6" name="TextBox 5">
            <a:extLst>
              <a:ext uri="{FF2B5EF4-FFF2-40B4-BE49-F238E27FC236}">
                <a16:creationId xmlns:a16="http://schemas.microsoft.com/office/drawing/2014/main" id="{BC83EFE9-9390-D940-93FC-4DE772D4F7DE}"/>
              </a:ext>
            </a:extLst>
          </p:cNvPr>
          <p:cNvSpPr txBox="1"/>
          <p:nvPr/>
        </p:nvSpPr>
        <p:spPr>
          <a:xfrm>
            <a:off x="705678" y="5475283"/>
            <a:ext cx="9770165" cy="1077218"/>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Alan Burton (PhD Candidate at LBU and S&amp;C coach at Queen Ethelburga’s Collegiate)</a:t>
            </a:r>
          </a:p>
          <a:p>
            <a:r>
              <a:rPr lang="en-US" sz="1600" dirty="0">
                <a:solidFill>
                  <a:schemeClr val="bg1"/>
                </a:solidFill>
                <a:latin typeface="Arial" panose="020B0604020202020204" pitchFamily="34" charset="0"/>
                <a:cs typeface="Arial" panose="020B0604020202020204" pitchFamily="34" charset="0"/>
              </a:rPr>
              <a:t>Prof. Joey Eisenmann (</a:t>
            </a:r>
            <a:r>
              <a:rPr lang="en-GB" sz="1600" dirty="0">
                <a:solidFill>
                  <a:schemeClr val="bg1"/>
                </a:solidFill>
                <a:latin typeface="Arial" panose="020B0604020202020204" pitchFamily="34" charset="0"/>
                <a:cs typeface="Arial" panose="020B0604020202020204" pitchFamily="34" charset="0"/>
              </a:rPr>
              <a:t>Lakeland University, Plymouth, Wisconsin, USA</a:t>
            </a:r>
            <a:r>
              <a:rPr lang="en-US" sz="1600" dirty="0">
                <a:solidFill>
                  <a:schemeClr val="bg1"/>
                </a:solidFill>
                <a:latin typeface="Arial" panose="020B0604020202020204" pitchFamily="34" charset="0"/>
                <a:cs typeface="Arial" panose="020B0604020202020204" pitchFamily="34" charset="0"/>
              </a:rPr>
              <a:t>)</a:t>
            </a:r>
          </a:p>
          <a:p>
            <a:r>
              <a:rPr lang="en-US" sz="1600" dirty="0">
                <a:solidFill>
                  <a:schemeClr val="bg1"/>
                </a:solidFill>
                <a:latin typeface="Arial" panose="020B0604020202020204" pitchFamily="34" charset="0"/>
                <a:cs typeface="Arial" panose="020B0604020202020204" pitchFamily="34" charset="0"/>
              </a:rPr>
              <a:t>Dr. Ian Cowburn (Leeds Beckett University)</a:t>
            </a:r>
          </a:p>
          <a:p>
            <a:r>
              <a:rPr lang="en-US" sz="1600" dirty="0">
                <a:solidFill>
                  <a:schemeClr val="bg1"/>
                </a:solidFill>
                <a:latin typeface="Arial" panose="020B0604020202020204" pitchFamily="34" charset="0"/>
                <a:cs typeface="Arial" panose="020B0604020202020204" pitchFamily="34" charset="0"/>
              </a:rPr>
              <a:t>Prof. Kevin Till (Leeds Beckett University)</a:t>
            </a:r>
          </a:p>
        </p:txBody>
      </p:sp>
      <p:pic>
        <p:nvPicPr>
          <p:cNvPr id="3" name="Picture 2">
            <a:extLst>
              <a:ext uri="{FF2B5EF4-FFF2-40B4-BE49-F238E27FC236}">
                <a16:creationId xmlns:a16="http://schemas.microsoft.com/office/drawing/2014/main" id="{16CC1615-CE9C-3C46-8595-152412208CB6}"/>
              </a:ext>
            </a:extLst>
          </p:cNvPr>
          <p:cNvPicPr>
            <a:picLocks noChangeAspect="1"/>
          </p:cNvPicPr>
          <p:nvPr/>
        </p:nvPicPr>
        <p:blipFill>
          <a:blip r:embed="rId4"/>
          <a:stretch>
            <a:fillRect/>
          </a:stretch>
        </p:blipFill>
        <p:spPr>
          <a:xfrm>
            <a:off x="786959" y="676315"/>
            <a:ext cx="4500706" cy="785935"/>
          </a:xfrm>
          <a:prstGeom prst="rect">
            <a:avLst/>
          </a:prstGeom>
        </p:spPr>
      </p:pic>
      <p:pic>
        <p:nvPicPr>
          <p:cNvPr id="15" name="Graphic 14" descr="Head with gears with solid fill">
            <a:extLst>
              <a:ext uri="{FF2B5EF4-FFF2-40B4-BE49-F238E27FC236}">
                <a16:creationId xmlns:a16="http://schemas.microsoft.com/office/drawing/2014/main" id="{A756EC15-742D-45FD-A811-C09A9CD29E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69593" y="1222896"/>
            <a:ext cx="1224000" cy="1224000"/>
          </a:xfrm>
          <a:prstGeom prst="rect">
            <a:avLst/>
          </a:prstGeom>
        </p:spPr>
      </p:pic>
      <p:pic>
        <p:nvPicPr>
          <p:cNvPr id="10" name="Graphic 9" descr="Run with solid fill">
            <a:extLst>
              <a:ext uri="{FF2B5EF4-FFF2-40B4-BE49-F238E27FC236}">
                <a16:creationId xmlns:a16="http://schemas.microsoft.com/office/drawing/2014/main" id="{ABC84110-2B05-414E-88DC-7FF7196D56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80489" y="-552"/>
            <a:ext cx="1222896" cy="1222896"/>
          </a:xfrm>
          <a:prstGeom prst="rect">
            <a:avLst/>
          </a:prstGeom>
        </p:spPr>
      </p:pic>
      <p:pic>
        <p:nvPicPr>
          <p:cNvPr id="12" name="Graphic 11" descr="Sport balls">
            <a:extLst>
              <a:ext uri="{FF2B5EF4-FFF2-40B4-BE49-F238E27FC236}">
                <a16:creationId xmlns:a16="http://schemas.microsoft.com/office/drawing/2014/main" id="{4D3C2608-1A35-419E-B78B-D33F91B531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5041" y="3669792"/>
            <a:ext cx="1222896" cy="1222896"/>
          </a:xfrm>
          <a:prstGeom prst="rect">
            <a:avLst/>
          </a:prstGeom>
        </p:spPr>
      </p:pic>
      <p:pic>
        <p:nvPicPr>
          <p:cNvPr id="13" name="Graphic 12" descr="Body builder">
            <a:extLst>
              <a:ext uri="{FF2B5EF4-FFF2-40B4-BE49-F238E27FC236}">
                <a16:creationId xmlns:a16="http://schemas.microsoft.com/office/drawing/2014/main" id="{E40A1D63-24AA-43C0-BA4C-078D50242F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56489" y="2445792"/>
            <a:ext cx="1224000" cy="1224000"/>
          </a:xfrm>
          <a:prstGeom prst="rect">
            <a:avLst/>
          </a:prstGeom>
        </p:spPr>
      </p:pic>
      <p:grpSp>
        <p:nvGrpSpPr>
          <p:cNvPr id="17" name="Group 16">
            <a:extLst>
              <a:ext uri="{FF2B5EF4-FFF2-40B4-BE49-F238E27FC236}">
                <a16:creationId xmlns:a16="http://schemas.microsoft.com/office/drawing/2014/main" id="{16477D22-8E70-4F99-AB37-B276BFD21453}"/>
              </a:ext>
            </a:extLst>
          </p:cNvPr>
          <p:cNvGrpSpPr/>
          <p:nvPr/>
        </p:nvGrpSpPr>
        <p:grpSpPr>
          <a:xfrm>
            <a:off x="9638655" y="6371807"/>
            <a:ext cx="2151284" cy="412991"/>
            <a:chOff x="358775" y="6076709"/>
            <a:chExt cx="2686083" cy="412991"/>
          </a:xfrm>
        </p:grpSpPr>
        <p:pic>
          <p:nvPicPr>
            <p:cNvPr id="18" name="Picture 17" descr="A picture containing ax, gear&#10;&#10;Description automatically generated">
              <a:extLst>
                <a:ext uri="{FF2B5EF4-FFF2-40B4-BE49-F238E27FC236}">
                  <a16:creationId xmlns:a16="http://schemas.microsoft.com/office/drawing/2014/main" id="{5E9C0586-182A-426C-87AC-686CEA516F9E}"/>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358775" y="6076709"/>
              <a:ext cx="506737" cy="412991"/>
            </a:xfrm>
            <a:prstGeom prst="rect">
              <a:avLst/>
            </a:prstGeom>
          </p:spPr>
        </p:pic>
        <p:sp>
          <p:nvSpPr>
            <p:cNvPr id="20" name="TextBox 19">
              <a:extLst>
                <a:ext uri="{FF2B5EF4-FFF2-40B4-BE49-F238E27FC236}">
                  <a16:creationId xmlns:a16="http://schemas.microsoft.com/office/drawing/2014/main" id="{A236C236-CB30-4427-9F59-C45F391CC5F9}"/>
                </a:ext>
              </a:extLst>
            </p:cNvPr>
            <p:cNvSpPr txBox="1"/>
            <p:nvPr/>
          </p:nvSpPr>
          <p:spPr>
            <a:xfrm>
              <a:off x="865512" y="6144705"/>
              <a:ext cx="2179346" cy="338554"/>
            </a:xfrm>
            <a:prstGeom prst="rect">
              <a:avLst/>
            </a:prstGeom>
            <a:noFill/>
          </p:spPr>
          <p:txBody>
            <a:bodyPr wrap="square" rtlCol="0">
              <a:spAutoFit/>
            </a:bodyPr>
            <a:lstStyle/>
            <a:p>
              <a:r>
                <a:rPr lang="en-GB" sz="1600" dirty="0">
                  <a:solidFill>
                    <a:schemeClr val="bg1"/>
                  </a:solidFill>
                </a:rPr>
                <a:t>AB__Coaching</a:t>
              </a:r>
            </a:p>
          </p:txBody>
        </p:sp>
      </p:grpSp>
    </p:spTree>
    <p:extLst>
      <p:ext uri="{BB962C8B-B14F-4D97-AF65-F5344CB8AC3E}">
        <p14:creationId xmlns:p14="http://schemas.microsoft.com/office/powerpoint/2010/main" val="2526353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sp>
        <p:nvSpPr>
          <p:cNvPr id="7" name="TextBox 6">
            <a:extLst>
              <a:ext uri="{FF2B5EF4-FFF2-40B4-BE49-F238E27FC236}">
                <a16:creationId xmlns:a16="http://schemas.microsoft.com/office/drawing/2014/main" id="{0243DF5F-5C88-4388-906F-F8D708063DF0}"/>
              </a:ext>
            </a:extLst>
          </p:cNvPr>
          <p:cNvSpPr txBox="1"/>
          <p:nvPr/>
        </p:nvSpPr>
        <p:spPr>
          <a:xfrm>
            <a:off x="485337" y="1157536"/>
            <a:ext cx="9398473" cy="1609030"/>
          </a:xfrm>
          <a:prstGeom prst="rect">
            <a:avLst/>
          </a:prstGeom>
          <a:noFill/>
        </p:spPr>
        <p:txBody>
          <a:bodyPr wrap="square" rtlCol="0">
            <a:spAutoFit/>
          </a:bodyPr>
          <a:lstStyle/>
          <a:p>
            <a:pPr marL="342900" indent="-342900">
              <a:lnSpc>
                <a:spcPct val="120000"/>
              </a:lnSpc>
              <a:spcAft>
                <a:spcPts val="1200"/>
              </a:spcAft>
              <a:buAutoNum type="arabicPeriod"/>
            </a:pPr>
            <a:r>
              <a:rPr lang="en-GB" sz="2800" dirty="0">
                <a:solidFill>
                  <a:srgbClr val="CD2D1E"/>
                </a:solidFill>
                <a:latin typeface="+mj-lt"/>
                <a:cs typeface="MV Boli" panose="02000500030200090000" pitchFamily="2" charset="0"/>
              </a:rPr>
              <a:t>There is high variability in process, product and combined Motor competence scores for males and females across stages of maturity.</a:t>
            </a:r>
          </a:p>
        </p:txBody>
      </p:sp>
      <p:pic>
        <p:nvPicPr>
          <p:cNvPr id="2" name="Graphic 1" descr="Sport balls">
            <a:extLst>
              <a:ext uri="{FF2B5EF4-FFF2-40B4-BE49-F238E27FC236}">
                <a16:creationId xmlns:a16="http://schemas.microsoft.com/office/drawing/2014/main" id="{7C2012DA-0D62-88F7-FE61-F8C86825EC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85690" y="0"/>
            <a:ext cx="2506310" cy="2506310"/>
          </a:xfrm>
          <a:prstGeom prst="rect">
            <a:avLst/>
          </a:prstGeom>
        </p:spPr>
      </p:pic>
      <p:sp>
        <p:nvSpPr>
          <p:cNvPr id="3" name="Title 6">
            <a:extLst>
              <a:ext uri="{FF2B5EF4-FFF2-40B4-BE49-F238E27FC236}">
                <a16:creationId xmlns:a16="http://schemas.microsoft.com/office/drawing/2014/main" id="{CE757096-A8B8-71EA-E9F0-E460FC1C525A}"/>
              </a:ext>
            </a:extLst>
          </p:cNvPr>
          <p:cNvSpPr txBox="1">
            <a:spLocks/>
          </p:cNvSpPr>
          <p:nvPr/>
        </p:nvSpPr>
        <p:spPr>
          <a:xfrm>
            <a:off x="0" y="256680"/>
            <a:ext cx="10495175"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Motor Competence </a:t>
            </a:r>
          </a:p>
        </p:txBody>
      </p:sp>
    </p:spTree>
    <p:extLst>
      <p:ext uri="{BB962C8B-B14F-4D97-AF65-F5344CB8AC3E}">
        <p14:creationId xmlns:p14="http://schemas.microsoft.com/office/powerpoint/2010/main" val="33975494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8" name="Picture 7" descr="A picture containing diagram, text, line, plot&#10;&#10;Description automatically generated">
            <a:extLst>
              <a:ext uri="{FF2B5EF4-FFF2-40B4-BE49-F238E27FC236}">
                <a16:creationId xmlns:a16="http://schemas.microsoft.com/office/drawing/2014/main" id="{9CD2B5D3-22FB-49C7-92F8-2AFF708F3382}"/>
              </a:ext>
            </a:extLst>
          </p:cNvPr>
          <p:cNvPicPr>
            <a:picLocks noChangeAspect="1"/>
          </p:cNvPicPr>
          <p:nvPr/>
        </p:nvPicPr>
        <p:blipFill>
          <a:blip r:embed="rId4"/>
          <a:stretch>
            <a:fillRect/>
          </a:stretch>
        </p:blipFill>
        <p:spPr>
          <a:xfrm>
            <a:off x="1824" y="1205192"/>
            <a:ext cx="12190176" cy="4256460"/>
          </a:xfrm>
          <a:prstGeom prst="rect">
            <a:avLst/>
          </a:prstGeom>
        </p:spPr>
      </p:pic>
      <p:sp>
        <p:nvSpPr>
          <p:cNvPr id="7" name="Title 6">
            <a:extLst>
              <a:ext uri="{FF2B5EF4-FFF2-40B4-BE49-F238E27FC236}">
                <a16:creationId xmlns:a16="http://schemas.microsoft.com/office/drawing/2014/main" id="{A38CDF18-AAB2-45DE-A6E6-32F27A7C10C9}"/>
              </a:ext>
            </a:extLst>
          </p:cNvPr>
          <p:cNvSpPr txBox="1">
            <a:spLocks/>
          </p:cNvSpPr>
          <p:nvPr/>
        </p:nvSpPr>
        <p:spPr>
          <a:xfrm>
            <a:off x="0" y="258394"/>
            <a:ext cx="10683324"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Process Motor Competence Score</a:t>
            </a:r>
          </a:p>
        </p:txBody>
      </p:sp>
    </p:spTree>
    <p:extLst>
      <p:ext uri="{BB962C8B-B14F-4D97-AF65-F5344CB8AC3E}">
        <p14:creationId xmlns:p14="http://schemas.microsoft.com/office/powerpoint/2010/main" val="846028109"/>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7" name="Picture 6" descr="A picture containing text, diagram, line, plot&#10;&#10;Description automatically generated">
            <a:extLst>
              <a:ext uri="{FF2B5EF4-FFF2-40B4-BE49-F238E27FC236}">
                <a16:creationId xmlns:a16="http://schemas.microsoft.com/office/drawing/2014/main" id="{5DA3D4A7-5300-421B-ADE0-26BB5ECE0D13}"/>
              </a:ext>
            </a:extLst>
          </p:cNvPr>
          <p:cNvPicPr>
            <a:picLocks noChangeAspect="1"/>
          </p:cNvPicPr>
          <p:nvPr/>
        </p:nvPicPr>
        <p:blipFill>
          <a:blip r:embed="rId4"/>
          <a:stretch>
            <a:fillRect/>
          </a:stretch>
        </p:blipFill>
        <p:spPr>
          <a:xfrm>
            <a:off x="0" y="1300770"/>
            <a:ext cx="12190180" cy="4256460"/>
          </a:xfrm>
          <a:prstGeom prst="rect">
            <a:avLst/>
          </a:prstGeom>
        </p:spPr>
      </p:pic>
      <p:sp>
        <p:nvSpPr>
          <p:cNvPr id="9" name="Title 6">
            <a:extLst>
              <a:ext uri="{FF2B5EF4-FFF2-40B4-BE49-F238E27FC236}">
                <a16:creationId xmlns:a16="http://schemas.microsoft.com/office/drawing/2014/main" id="{202A70CE-E020-453B-BC48-73356AD2EF03}"/>
              </a:ext>
            </a:extLst>
          </p:cNvPr>
          <p:cNvSpPr txBox="1">
            <a:spLocks/>
          </p:cNvSpPr>
          <p:nvPr/>
        </p:nvSpPr>
        <p:spPr>
          <a:xfrm>
            <a:off x="1" y="261610"/>
            <a:ext cx="10683324"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Product Motor Competence Score</a:t>
            </a:r>
          </a:p>
        </p:txBody>
      </p:sp>
    </p:spTree>
    <p:extLst>
      <p:ext uri="{BB962C8B-B14F-4D97-AF65-F5344CB8AC3E}">
        <p14:creationId xmlns:p14="http://schemas.microsoft.com/office/powerpoint/2010/main" val="3910409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3" name="Picture 2" descr="A picture containing text, diagram, line, plot&#10;&#10;Description automatically generated">
            <a:extLst>
              <a:ext uri="{FF2B5EF4-FFF2-40B4-BE49-F238E27FC236}">
                <a16:creationId xmlns:a16="http://schemas.microsoft.com/office/drawing/2014/main" id="{E9639270-17EA-4CD4-9F22-B9559B92242A}"/>
              </a:ext>
            </a:extLst>
          </p:cNvPr>
          <p:cNvPicPr>
            <a:picLocks noChangeAspect="1"/>
          </p:cNvPicPr>
          <p:nvPr/>
        </p:nvPicPr>
        <p:blipFill>
          <a:blip r:embed="rId4"/>
          <a:stretch>
            <a:fillRect/>
          </a:stretch>
        </p:blipFill>
        <p:spPr>
          <a:xfrm>
            <a:off x="0" y="1300452"/>
            <a:ext cx="12192000" cy="4257096"/>
          </a:xfrm>
          <a:prstGeom prst="rect">
            <a:avLst/>
          </a:prstGeom>
        </p:spPr>
      </p:pic>
      <p:sp>
        <p:nvSpPr>
          <p:cNvPr id="2" name="Title 6">
            <a:extLst>
              <a:ext uri="{FF2B5EF4-FFF2-40B4-BE49-F238E27FC236}">
                <a16:creationId xmlns:a16="http://schemas.microsoft.com/office/drawing/2014/main" id="{32F12682-AD16-A442-1BDB-6BEF7AE62083}"/>
              </a:ext>
            </a:extLst>
          </p:cNvPr>
          <p:cNvSpPr txBox="1">
            <a:spLocks/>
          </p:cNvSpPr>
          <p:nvPr/>
        </p:nvSpPr>
        <p:spPr>
          <a:xfrm>
            <a:off x="1" y="261610"/>
            <a:ext cx="10683324"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Combined Motor Competence Score</a:t>
            </a:r>
          </a:p>
        </p:txBody>
      </p:sp>
    </p:spTree>
    <p:extLst>
      <p:ext uri="{BB962C8B-B14F-4D97-AF65-F5344CB8AC3E}">
        <p14:creationId xmlns:p14="http://schemas.microsoft.com/office/powerpoint/2010/main" val="4030577081"/>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2" name="Graphic 1" descr="Sport balls">
            <a:extLst>
              <a:ext uri="{FF2B5EF4-FFF2-40B4-BE49-F238E27FC236}">
                <a16:creationId xmlns:a16="http://schemas.microsoft.com/office/drawing/2014/main" id="{7C2012DA-0D62-88F7-FE61-F8C86825EC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85690" y="0"/>
            <a:ext cx="2506310" cy="2506310"/>
          </a:xfrm>
          <a:prstGeom prst="rect">
            <a:avLst/>
          </a:prstGeom>
        </p:spPr>
      </p:pic>
      <p:sp>
        <p:nvSpPr>
          <p:cNvPr id="3" name="Title 6">
            <a:extLst>
              <a:ext uri="{FF2B5EF4-FFF2-40B4-BE49-F238E27FC236}">
                <a16:creationId xmlns:a16="http://schemas.microsoft.com/office/drawing/2014/main" id="{CE757096-A8B8-71EA-E9F0-E460FC1C525A}"/>
              </a:ext>
            </a:extLst>
          </p:cNvPr>
          <p:cNvSpPr txBox="1">
            <a:spLocks/>
          </p:cNvSpPr>
          <p:nvPr/>
        </p:nvSpPr>
        <p:spPr>
          <a:xfrm>
            <a:off x="0" y="256680"/>
            <a:ext cx="10495175"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Motor Competence </a:t>
            </a:r>
          </a:p>
        </p:txBody>
      </p:sp>
      <p:sp>
        <p:nvSpPr>
          <p:cNvPr id="9" name="TextBox 8">
            <a:extLst>
              <a:ext uri="{FF2B5EF4-FFF2-40B4-BE49-F238E27FC236}">
                <a16:creationId xmlns:a16="http://schemas.microsoft.com/office/drawing/2014/main" id="{A424D3A9-C8A8-4C54-88BB-64255B1E26CC}"/>
              </a:ext>
            </a:extLst>
          </p:cNvPr>
          <p:cNvSpPr txBox="1"/>
          <p:nvPr/>
        </p:nvSpPr>
        <p:spPr>
          <a:xfrm>
            <a:off x="485337" y="1157536"/>
            <a:ext cx="9398473" cy="3468001"/>
          </a:xfrm>
          <a:prstGeom prst="rect">
            <a:avLst/>
          </a:prstGeom>
          <a:noFill/>
        </p:spPr>
        <p:txBody>
          <a:bodyPr wrap="square" rtlCol="0">
            <a:spAutoFit/>
          </a:bodyPr>
          <a:lstStyle/>
          <a:p>
            <a:pPr marL="342900" indent="-342900">
              <a:lnSpc>
                <a:spcPct val="120000"/>
              </a:lnSpc>
              <a:spcAft>
                <a:spcPts val="1200"/>
              </a:spcAft>
              <a:buAutoNum type="arabicPeriod"/>
            </a:pPr>
            <a:r>
              <a:rPr lang="en-GB" sz="2800" dirty="0">
                <a:solidFill>
                  <a:srgbClr val="CD2D1E"/>
                </a:solidFill>
                <a:latin typeface="+mj-lt"/>
                <a:cs typeface="MV Boli" panose="02000500030200090000" pitchFamily="2" charset="0"/>
              </a:rPr>
              <a:t>There is high variability in process, product and combined Motor competence scores for males and females across stages of maturity.</a:t>
            </a:r>
          </a:p>
          <a:p>
            <a:pPr marL="342900" indent="-342900">
              <a:lnSpc>
                <a:spcPct val="120000"/>
              </a:lnSpc>
              <a:spcAft>
                <a:spcPts val="1200"/>
              </a:spcAft>
              <a:buAutoNum type="arabicPeriod"/>
            </a:pPr>
            <a:endParaRPr lang="en-GB" sz="2800" dirty="0">
              <a:solidFill>
                <a:srgbClr val="CD2D1E"/>
              </a:solidFill>
              <a:latin typeface="+mj-lt"/>
              <a:cs typeface="MV Boli" panose="02000500030200090000" pitchFamily="2" charset="0"/>
            </a:endParaRPr>
          </a:p>
          <a:p>
            <a:pPr marL="342900" indent="-342900">
              <a:lnSpc>
                <a:spcPct val="120000"/>
              </a:lnSpc>
              <a:spcAft>
                <a:spcPts val="1200"/>
              </a:spcAft>
              <a:buAutoNum type="arabicPeriod"/>
            </a:pPr>
            <a:r>
              <a:rPr lang="en-GB" sz="2800" dirty="0">
                <a:solidFill>
                  <a:srgbClr val="18284E"/>
                </a:solidFill>
                <a:latin typeface="+mj-lt"/>
                <a:cs typeface="MV Boli" panose="02000500030200090000" pitchFamily="2" charset="0"/>
              </a:rPr>
              <a:t>Majority of males (57%) and females (75%) scored lower than the Dragon Challenge “gold” benchmark score.</a:t>
            </a:r>
          </a:p>
        </p:txBody>
      </p:sp>
    </p:spTree>
    <p:extLst>
      <p:ext uri="{BB962C8B-B14F-4D97-AF65-F5344CB8AC3E}">
        <p14:creationId xmlns:p14="http://schemas.microsoft.com/office/powerpoint/2010/main" val="42181163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left)">
                                      <p:cBhvr>
                                        <p:cTn id="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7" name="Picture 6">
            <a:extLst>
              <a:ext uri="{FF2B5EF4-FFF2-40B4-BE49-F238E27FC236}">
                <a16:creationId xmlns:a16="http://schemas.microsoft.com/office/drawing/2014/main" id="{2EA3F7A7-C37F-4F5D-93B3-CB2485DFDD21}"/>
              </a:ext>
            </a:extLst>
          </p:cNvPr>
          <p:cNvPicPr>
            <a:picLocks noChangeAspect="1"/>
          </p:cNvPicPr>
          <p:nvPr/>
        </p:nvPicPr>
        <p:blipFill rotWithShape="1">
          <a:blip r:embed="rId4"/>
          <a:srcRect l="25901" r="25167"/>
          <a:stretch/>
        </p:blipFill>
        <p:spPr>
          <a:xfrm>
            <a:off x="7263352" y="1069731"/>
            <a:ext cx="3761296" cy="5467350"/>
          </a:xfrm>
          <a:prstGeom prst="rect">
            <a:avLst/>
          </a:prstGeom>
        </p:spPr>
      </p:pic>
      <p:pic>
        <p:nvPicPr>
          <p:cNvPr id="8" name="Picture 7">
            <a:extLst>
              <a:ext uri="{FF2B5EF4-FFF2-40B4-BE49-F238E27FC236}">
                <a16:creationId xmlns:a16="http://schemas.microsoft.com/office/drawing/2014/main" id="{00F22BDE-8C49-472E-87AF-069631913960}"/>
              </a:ext>
            </a:extLst>
          </p:cNvPr>
          <p:cNvPicPr>
            <a:picLocks noChangeAspect="1"/>
          </p:cNvPicPr>
          <p:nvPr/>
        </p:nvPicPr>
        <p:blipFill>
          <a:blip r:embed="rId5"/>
          <a:stretch>
            <a:fillRect/>
          </a:stretch>
        </p:blipFill>
        <p:spPr>
          <a:xfrm>
            <a:off x="670469" y="1359231"/>
            <a:ext cx="5425531" cy="4888350"/>
          </a:xfrm>
          <a:prstGeom prst="rect">
            <a:avLst/>
          </a:prstGeom>
        </p:spPr>
      </p:pic>
      <p:sp>
        <p:nvSpPr>
          <p:cNvPr id="2" name="Rectangle 1">
            <a:extLst>
              <a:ext uri="{FF2B5EF4-FFF2-40B4-BE49-F238E27FC236}">
                <a16:creationId xmlns:a16="http://schemas.microsoft.com/office/drawing/2014/main" id="{85817649-5975-405C-A9D1-B35FD6190FE6}"/>
              </a:ext>
            </a:extLst>
          </p:cNvPr>
          <p:cNvSpPr/>
          <p:nvPr/>
        </p:nvSpPr>
        <p:spPr>
          <a:xfrm>
            <a:off x="670469" y="1378085"/>
            <a:ext cx="2930570" cy="527120"/>
          </a:xfrm>
          <a:prstGeom prst="rect">
            <a:avLst/>
          </a:prstGeom>
          <a:no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B15527E-417D-4688-B3A9-013328DC33C0}"/>
              </a:ext>
            </a:extLst>
          </p:cNvPr>
          <p:cNvSpPr/>
          <p:nvPr/>
        </p:nvSpPr>
        <p:spPr>
          <a:xfrm>
            <a:off x="9215486" y="1684340"/>
            <a:ext cx="1483937" cy="461761"/>
          </a:xfrm>
          <a:prstGeom prst="rect">
            <a:avLst/>
          </a:prstGeom>
          <a:no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35B29ABE-0F7B-43AE-93A8-567DA12310EB}"/>
              </a:ext>
            </a:extLst>
          </p:cNvPr>
          <p:cNvSpPr/>
          <p:nvPr/>
        </p:nvSpPr>
        <p:spPr>
          <a:xfrm>
            <a:off x="9215486" y="2155847"/>
            <a:ext cx="993744" cy="461761"/>
          </a:xfrm>
          <a:prstGeom prst="rect">
            <a:avLst/>
          </a:prstGeom>
          <a:no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CD4D4B9E-3AF7-4C76-8193-38D60F1233E7}"/>
              </a:ext>
            </a:extLst>
          </p:cNvPr>
          <p:cNvSpPr/>
          <p:nvPr/>
        </p:nvSpPr>
        <p:spPr>
          <a:xfrm>
            <a:off x="9215485" y="2617774"/>
            <a:ext cx="1483937" cy="461761"/>
          </a:xfrm>
          <a:prstGeom prst="rect">
            <a:avLst/>
          </a:prstGeom>
          <a:no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FD510AB0-7BE2-4CF1-A8AA-E78925EA8D9B}"/>
              </a:ext>
            </a:extLst>
          </p:cNvPr>
          <p:cNvSpPr/>
          <p:nvPr/>
        </p:nvSpPr>
        <p:spPr>
          <a:xfrm>
            <a:off x="9215484" y="3068892"/>
            <a:ext cx="1483937" cy="461761"/>
          </a:xfrm>
          <a:prstGeom prst="rect">
            <a:avLst/>
          </a:prstGeom>
          <a:no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B89784AD-99B5-4262-B172-5E2B4E07F507}"/>
              </a:ext>
            </a:extLst>
          </p:cNvPr>
          <p:cNvSpPr/>
          <p:nvPr/>
        </p:nvSpPr>
        <p:spPr>
          <a:xfrm>
            <a:off x="9215484" y="3521404"/>
            <a:ext cx="1483937" cy="461761"/>
          </a:xfrm>
          <a:prstGeom prst="rect">
            <a:avLst/>
          </a:prstGeom>
          <a:no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F35DDD7C-5988-4D29-9959-8EED2BEF4E02}"/>
              </a:ext>
            </a:extLst>
          </p:cNvPr>
          <p:cNvSpPr/>
          <p:nvPr/>
        </p:nvSpPr>
        <p:spPr>
          <a:xfrm>
            <a:off x="9215483" y="3981536"/>
            <a:ext cx="993747" cy="461761"/>
          </a:xfrm>
          <a:prstGeom prst="rect">
            <a:avLst/>
          </a:prstGeom>
          <a:no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D3EBED69-D7C9-4D52-998F-1343C5E9E483}"/>
              </a:ext>
            </a:extLst>
          </p:cNvPr>
          <p:cNvSpPr/>
          <p:nvPr/>
        </p:nvSpPr>
        <p:spPr>
          <a:xfrm>
            <a:off x="9215483" y="4445589"/>
            <a:ext cx="993747" cy="461761"/>
          </a:xfrm>
          <a:prstGeom prst="rect">
            <a:avLst/>
          </a:prstGeom>
          <a:no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F99624F8-043C-42C2-8597-5D9724DED797}"/>
              </a:ext>
            </a:extLst>
          </p:cNvPr>
          <p:cNvSpPr/>
          <p:nvPr/>
        </p:nvSpPr>
        <p:spPr>
          <a:xfrm>
            <a:off x="9215482" y="4886961"/>
            <a:ext cx="993744" cy="461761"/>
          </a:xfrm>
          <a:prstGeom prst="rect">
            <a:avLst/>
          </a:prstGeom>
          <a:no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B1A5B472-23D6-490D-A3A8-C0AA1C3939D1}"/>
              </a:ext>
            </a:extLst>
          </p:cNvPr>
          <p:cNvSpPr/>
          <p:nvPr/>
        </p:nvSpPr>
        <p:spPr>
          <a:xfrm>
            <a:off x="9215478" y="5326508"/>
            <a:ext cx="993744" cy="461761"/>
          </a:xfrm>
          <a:prstGeom prst="rect">
            <a:avLst/>
          </a:prstGeom>
          <a:no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8E5DEE70-FAEB-4014-B923-7F9B99FA84D4}"/>
              </a:ext>
            </a:extLst>
          </p:cNvPr>
          <p:cNvSpPr/>
          <p:nvPr/>
        </p:nvSpPr>
        <p:spPr>
          <a:xfrm>
            <a:off x="9215485" y="5791012"/>
            <a:ext cx="993742" cy="461761"/>
          </a:xfrm>
          <a:prstGeom prst="rect">
            <a:avLst/>
          </a:prstGeom>
          <a:no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AF88B3-5A9A-4BFA-ADEB-EED98259C954}"/>
              </a:ext>
            </a:extLst>
          </p:cNvPr>
          <p:cNvSpPr/>
          <p:nvPr/>
        </p:nvSpPr>
        <p:spPr>
          <a:xfrm>
            <a:off x="750203" y="2051987"/>
            <a:ext cx="5266061" cy="1845319"/>
          </a:xfrm>
          <a:prstGeom prst="rect">
            <a:avLst/>
          </a:prstGeom>
          <a:no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E9EB2462-7451-4B03-B8AC-FAB6BC7D83D4}"/>
              </a:ext>
            </a:extLst>
          </p:cNvPr>
          <p:cNvSpPr txBox="1">
            <a:spLocks/>
          </p:cNvSpPr>
          <p:nvPr/>
        </p:nvSpPr>
        <p:spPr>
          <a:xfrm>
            <a:off x="1" y="261610"/>
            <a:ext cx="10683324"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Comparison to benchmark data</a:t>
            </a:r>
          </a:p>
        </p:txBody>
      </p:sp>
    </p:spTree>
    <p:extLst>
      <p:ext uri="{BB962C8B-B14F-4D97-AF65-F5344CB8AC3E}">
        <p14:creationId xmlns:p14="http://schemas.microsoft.com/office/powerpoint/2010/main" val="11251139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4132"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sp>
        <p:nvSpPr>
          <p:cNvPr id="3" name="Title 6">
            <a:extLst>
              <a:ext uri="{FF2B5EF4-FFF2-40B4-BE49-F238E27FC236}">
                <a16:creationId xmlns:a16="http://schemas.microsoft.com/office/drawing/2014/main" id="{CE757096-A8B8-71EA-E9F0-E460FC1C525A}"/>
              </a:ext>
            </a:extLst>
          </p:cNvPr>
          <p:cNvSpPr txBox="1">
            <a:spLocks/>
          </p:cNvSpPr>
          <p:nvPr/>
        </p:nvSpPr>
        <p:spPr>
          <a:xfrm>
            <a:off x="0" y="256325"/>
            <a:ext cx="10495175"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Physical fitness</a:t>
            </a:r>
          </a:p>
        </p:txBody>
      </p:sp>
      <p:sp>
        <p:nvSpPr>
          <p:cNvPr id="9" name="TextBox 8">
            <a:extLst>
              <a:ext uri="{FF2B5EF4-FFF2-40B4-BE49-F238E27FC236}">
                <a16:creationId xmlns:a16="http://schemas.microsoft.com/office/drawing/2014/main" id="{A424D3A9-C8A8-4C54-88BB-64255B1E26CC}"/>
              </a:ext>
            </a:extLst>
          </p:cNvPr>
          <p:cNvSpPr txBox="1"/>
          <p:nvPr/>
        </p:nvSpPr>
        <p:spPr>
          <a:xfrm>
            <a:off x="485337" y="1157536"/>
            <a:ext cx="9398473" cy="1609030"/>
          </a:xfrm>
          <a:prstGeom prst="rect">
            <a:avLst/>
          </a:prstGeom>
          <a:noFill/>
        </p:spPr>
        <p:txBody>
          <a:bodyPr wrap="square" rtlCol="0">
            <a:spAutoFit/>
          </a:bodyPr>
          <a:lstStyle/>
          <a:p>
            <a:pPr marL="514350" indent="-514350">
              <a:lnSpc>
                <a:spcPct val="120000"/>
              </a:lnSpc>
              <a:spcAft>
                <a:spcPts val="1200"/>
              </a:spcAft>
              <a:buFont typeface="+mj-lt"/>
              <a:buAutoNum type="arabicPeriod" startAt="3"/>
            </a:pPr>
            <a:r>
              <a:rPr lang="en-GB" sz="2800" dirty="0">
                <a:solidFill>
                  <a:srgbClr val="CD2D1E"/>
                </a:solidFill>
                <a:latin typeface="+mj-lt"/>
                <a:cs typeface="MV Boli" panose="02000500030200090000" pitchFamily="2" charset="0"/>
              </a:rPr>
              <a:t>The variability in absolute strength scores across stages of maturity are likely due to biological maturation… Relative strength is lowest post-PHV.</a:t>
            </a:r>
          </a:p>
        </p:txBody>
      </p:sp>
      <p:pic>
        <p:nvPicPr>
          <p:cNvPr id="7" name="Graphic 6" descr="Body builder">
            <a:extLst>
              <a:ext uri="{FF2B5EF4-FFF2-40B4-BE49-F238E27FC236}">
                <a16:creationId xmlns:a16="http://schemas.microsoft.com/office/drawing/2014/main" id="{571B64E2-DCC2-43FA-B475-181F14E2E4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86400" y="0"/>
            <a:ext cx="2505600" cy="2505600"/>
          </a:xfrm>
          <a:prstGeom prst="rect">
            <a:avLst/>
          </a:prstGeom>
        </p:spPr>
      </p:pic>
    </p:spTree>
    <p:extLst>
      <p:ext uri="{BB962C8B-B14F-4D97-AF65-F5344CB8AC3E}">
        <p14:creationId xmlns:p14="http://schemas.microsoft.com/office/powerpoint/2010/main" val="4497508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1"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14" name="Picture 13" descr="A picture containing diagram, text, line, plot&#10;&#10;Description automatically generated">
            <a:extLst>
              <a:ext uri="{FF2B5EF4-FFF2-40B4-BE49-F238E27FC236}">
                <a16:creationId xmlns:a16="http://schemas.microsoft.com/office/drawing/2014/main" id="{744C0528-5685-429A-BDEC-55E046496A4B}"/>
              </a:ext>
            </a:extLst>
          </p:cNvPr>
          <p:cNvPicPr>
            <a:picLocks noChangeAspect="1"/>
          </p:cNvPicPr>
          <p:nvPr/>
        </p:nvPicPr>
        <p:blipFill>
          <a:blip r:embed="rId4"/>
          <a:stretch>
            <a:fillRect/>
          </a:stretch>
        </p:blipFill>
        <p:spPr>
          <a:xfrm>
            <a:off x="-1" y="261609"/>
            <a:ext cx="9071167" cy="3167391"/>
          </a:xfrm>
          <a:prstGeom prst="rect">
            <a:avLst/>
          </a:prstGeom>
        </p:spPr>
      </p:pic>
      <p:pic>
        <p:nvPicPr>
          <p:cNvPr id="3" name="Picture 2" descr="A picture containing line, plot, diagram&#10;&#10;Description automatically generated">
            <a:extLst>
              <a:ext uri="{FF2B5EF4-FFF2-40B4-BE49-F238E27FC236}">
                <a16:creationId xmlns:a16="http://schemas.microsoft.com/office/drawing/2014/main" id="{98CAD605-4B0B-4525-9D62-5F69D9487654}"/>
              </a:ext>
            </a:extLst>
          </p:cNvPr>
          <p:cNvPicPr>
            <a:picLocks noChangeAspect="1"/>
          </p:cNvPicPr>
          <p:nvPr/>
        </p:nvPicPr>
        <p:blipFill>
          <a:blip r:embed="rId5"/>
          <a:stretch>
            <a:fillRect/>
          </a:stretch>
        </p:blipFill>
        <p:spPr>
          <a:xfrm>
            <a:off x="3120833" y="3429000"/>
            <a:ext cx="9071167" cy="3167391"/>
          </a:xfrm>
          <a:prstGeom prst="rect">
            <a:avLst/>
          </a:prstGeom>
        </p:spPr>
      </p:pic>
      <p:sp>
        <p:nvSpPr>
          <p:cNvPr id="2" name="TextBox 1">
            <a:extLst>
              <a:ext uri="{FF2B5EF4-FFF2-40B4-BE49-F238E27FC236}">
                <a16:creationId xmlns:a16="http://schemas.microsoft.com/office/drawing/2014/main" id="{22441A14-5220-0F01-7E92-877DC865E984}"/>
              </a:ext>
            </a:extLst>
          </p:cNvPr>
          <p:cNvSpPr txBox="1"/>
          <p:nvPr/>
        </p:nvSpPr>
        <p:spPr>
          <a:xfrm>
            <a:off x="9756557" y="1060474"/>
            <a:ext cx="2435442" cy="1569660"/>
          </a:xfrm>
          <a:prstGeom prst="rect">
            <a:avLst/>
          </a:prstGeom>
          <a:noFill/>
        </p:spPr>
        <p:txBody>
          <a:bodyPr wrap="square" rtlCol="0">
            <a:spAutoFit/>
          </a:bodyPr>
          <a:lstStyle/>
          <a:p>
            <a:r>
              <a:rPr lang="en-GB" sz="3200" b="1" dirty="0">
                <a:solidFill>
                  <a:srgbClr val="18284E"/>
                </a:solidFill>
              </a:rPr>
              <a:t>ISOMETRIC MID-THIGH PULL SCORES</a:t>
            </a:r>
          </a:p>
        </p:txBody>
      </p:sp>
      <p:sp>
        <p:nvSpPr>
          <p:cNvPr id="4" name="TextBox 3">
            <a:extLst>
              <a:ext uri="{FF2B5EF4-FFF2-40B4-BE49-F238E27FC236}">
                <a16:creationId xmlns:a16="http://schemas.microsoft.com/office/drawing/2014/main" id="{B4106FF6-B0EC-3D92-5C1C-C74DC5025DA3}"/>
              </a:ext>
            </a:extLst>
          </p:cNvPr>
          <p:cNvSpPr txBox="1"/>
          <p:nvPr/>
        </p:nvSpPr>
        <p:spPr>
          <a:xfrm>
            <a:off x="0" y="4720307"/>
            <a:ext cx="2152140" cy="584775"/>
          </a:xfrm>
          <a:prstGeom prst="rect">
            <a:avLst/>
          </a:prstGeom>
          <a:noFill/>
        </p:spPr>
        <p:txBody>
          <a:bodyPr wrap="square" rtlCol="0">
            <a:spAutoFit/>
          </a:bodyPr>
          <a:lstStyle/>
          <a:p>
            <a:r>
              <a:rPr lang="en-GB" sz="3200" b="1" dirty="0">
                <a:solidFill>
                  <a:srgbClr val="18284E"/>
                </a:solidFill>
              </a:rPr>
              <a:t>LEAN MASS</a:t>
            </a:r>
          </a:p>
        </p:txBody>
      </p:sp>
      <p:pic>
        <p:nvPicPr>
          <p:cNvPr id="10" name="Graphic 9" descr="Right pointing backhand index with solid fill">
            <a:extLst>
              <a:ext uri="{FF2B5EF4-FFF2-40B4-BE49-F238E27FC236}">
                <a16:creationId xmlns:a16="http://schemas.microsoft.com/office/drawing/2014/main" id="{234F9A44-FB90-4991-81AD-392210CFD5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820891" y="1389339"/>
            <a:ext cx="914400" cy="914400"/>
          </a:xfrm>
          <a:prstGeom prst="rect">
            <a:avLst/>
          </a:prstGeom>
        </p:spPr>
      </p:pic>
      <p:pic>
        <p:nvPicPr>
          <p:cNvPr id="12" name="Graphic 11" descr="Right pointing backhand index with solid fill">
            <a:extLst>
              <a:ext uri="{FF2B5EF4-FFF2-40B4-BE49-F238E27FC236}">
                <a16:creationId xmlns:a16="http://schemas.microsoft.com/office/drawing/2014/main" id="{A2A31E7A-7D67-4152-B792-9048056CE4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42635" y="4554261"/>
            <a:ext cx="914400" cy="914400"/>
          </a:xfrm>
          <a:prstGeom prst="rect">
            <a:avLst/>
          </a:prstGeom>
        </p:spPr>
      </p:pic>
    </p:spTree>
    <p:extLst>
      <p:ext uri="{BB962C8B-B14F-4D97-AF65-F5344CB8AC3E}">
        <p14:creationId xmlns:p14="http://schemas.microsoft.com/office/powerpoint/2010/main" val="2400722304"/>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1"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12" name="Picture 11" descr="A picture containing text, diagram, line, plot&#10;&#10;Description automatically generated">
            <a:extLst>
              <a:ext uri="{FF2B5EF4-FFF2-40B4-BE49-F238E27FC236}">
                <a16:creationId xmlns:a16="http://schemas.microsoft.com/office/drawing/2014/main" id="{24890787-0D49-4736-A34C-DAC6B12A8F67}"/>
              </a:ext>
            </a:extLst>
          </p:cNvPr>
          <p:cNvPicPr>
            <a:picLocks noChangeAspect="1"/>
          </p:cNvPicPr>
          <p:nvPr/>
        </p:nvPicPr>
        <p:blipFill>
          <a:blip r:embed="rId4"/>
          <a:stretch>
            <a:fillRect/>
          </a:stretch>
        </p:blipFill>
        <p:spPr>
          <a:xfrm>
            <a:off x="1" y="1300452"/>
            <a:ext cx="12191999" cy="4257096"/>
          </a:xfrm>
          <a:prstGeom prst="rect">
            <a:avLst/>
          </a:prstGeom>
        </p:spPr>
      </p:pic>
      <p:sp>
        <p:nvSpPr>
          <p:cNvPr id="7" name="Title 6">
            <a:extLst>
              <a:ext uri="{FF2B5EF4-FFF2-40B4-BE49-F238E27FC236}">
                <a16:creationId xmlns:a16="http://schemas.microsoft.com/office/drawing/2014/main" id="{FD066B64-8421-A046-0929-5BE032285810}"/>
              </a:ext>
            </a:extLst>
          </p:cNvPr>
          <p:cNvSpPr txBox="1">
            <a:spLocks/>
          </p:cNvSpPr>
          <p:nvPr/>
        </p:nvSpPr>
        <p:spPr>
          <a:xfrm>
            <a:off x="0" y="256325"/>
            <a:ext cx="10495175"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Relative strength scores</a:t>
            </a:r>
          </a:p>
        </p:txBody>
      </p:sp>
    </p:spTree>
    <p:extLst>
      <p:ext uri="{BB962C8B-B14F-4D97-AF65-F5344CB8AC3E}">
        <p14:creationId xmlns:p14="http://schemas.microsoft.com/office/powerpoint/2010/main" val="1984020990"/>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4132"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sp>
        <p:nvSpPr>
          <p:cNvPr id="3" name="Title 6">
            <a:extLst>
              <a:ext uri="{FF2B5EF4-FFF2-40B4-BE49-F238E27FC236}">
                <a16:creationId xmlns:a16="http://schemas.microsoft.com/office/drawing/2014/main" id="{CE757096-A8B8-71EA-E9F0-E460FC1C525A}"/>
              </a:ext>
            </a:extLst>
          </p:cNvPr>
          <p:cNvSpPr txBox="1">
            <a:spLocks/>
          </p:cNvSpPr>
          <p:nvPr/>
        </p:nvSpPr>
        <p:spPr>
          <a:xfrm>
            <a:off x="0" y="256325"/>
            <a:ext cx="10495175"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Physical fitness</a:t>
            </a:r>
          </a:p>
        </p:txBody>
      </p:sp>
      <p:sp>
        <p:nvSpPr>
          <p:cNvPr id="9" name="TextBox 8">
            <a:extLst>
              <a:ext uri="{FF2B5EF4-FFF2-40B4-BE49-F238E27FC236}">
                <a16:creationId xmlns:a16="http://schemas.microsoft.com/office/drawing/2014/main" id="{A424D3A9-C8A8-4C54-88BB-64255B1E26CC}"/>
              </a:ext>
            </a:extLst>
          </p:cNvPr>
          <p:cNvSpPr txBox="1"/>
          <p:nvPr/>
        </p:nvSpPr>
        <p:spPr>
          <a:xfrm>
            <a:off x="485337" y="1157536"/>
            <a:ext cx="9398473" cy="3985065"/>
          </a:xfrm>
          <a:prstGeom prst="rect">
            <a:avLst/>
          </a:prstGeom>
          <a:noFill/>
        </p:spPr>
        <p:txBody>
          <a:bodyPr wrap="square" rtlCol="0">
            <a:spAutoFit/>
          </a:bodyPr>
          <a:lstStyle/>
          <a:p>
            <a:pPr marL="514350" indent="-514350">
              <a:lnSpc>
                <a:spcPct val="120000"/>
              </a:lnSpc>
              <a:spcAft>
                <a:spcPts val="1200"/>
              </a:spcAft>
              <a:buFont typeface="+mj-lt"/>
              <a:buAutoNum type="arabicPeriod" startAt="3"/>
            </a:pPr>
            <a:r>
              <a:rPr lang="en-GB" sz="2800" dirty="0">
                <a:solidFill>
                  <a:srgbClr val="CD2D1E"/>
                </a:solidFill>
                <a:latin typeface="+mj-lt"/>
                <a:cs typeface="MV Boli" panose="02000500030200090000" pitchFamily="2" charset="0"/>
              </a:rPr>
              <a:t>The variability in absolute strength scores across stages of maturity are likely due to biological maturation… Relative strength is lowest post-PHV.</a:t>
            </a:r>
          </a:p>
          <a:p>
            <a:pPr marL="514350" indent="-514350">
              <a:lnSpc>
                <a:spcPct val="120000"/>
              </a:lnSpc>
              <a:spcAft>
                <a:spcPts val="1200"/>
              </a:spcAft>
              <a:buFont typeface="+mj-lt"/>
              <a:buAutoNum type="arabicPeriod" startAt="3"/>
            </a:pPr>
            <a:endParaRPr lang="en-GB" sz="2800" dirty="0">
              <a:solidFill>
                <a:srgbClr val="CD2D1E"/>
              </a:solidFill>
              <a:latin typeface="+mj-lt"/>
              <a:cs typeface="MV Boli" panose="02000500030200090000" pitchFamily="2" charset="0"/>
            </a:endParaRPr>
          </a:p>
          <a:p>
            <a:pPr marL="514350" indent="-514350">
              <a:lnSpc>
                <a:spcPct val="120000"/>
              </a:lnSpc>
              <a:spcAft>
                <a:spcPts val="1200"/>
              </a:spcAft>
              <a:buFont typeface="+mj-lt"/>
              <a:buAutoNum type="arabicPeriod" startAt="3"/>
            </a:pPr>
            <a:r>
              <a:rPr lang="en-GB" sz="2800" dirty="0">
                <a:solidFill>
                  <a:srgbClr val="18284E"/>
                </a:solidFill>
                <a:latin typeface="+mj-lt"/>
                <a:cs typeface="MV Boli" panose="02000500030200090000" pitchFamily="2" charset="0"/>
              </a:rPr>
              <a:t>Cardiovascular fitness is similar for males and females across stages of maturity, with numerous adolescents covering low distances compared to normative data. </a:t>
            </a:r>
          </a:p>
        </p:txBody>
      </p:sp>
      <p:pic>
        <p:nvPicPr>
          <p:cNvPr id="7" name="Graphic 6" descr="Body builder">
            <a:extLst>
              <a:ext uri="{FF2B5EF4-FFF2-40B4-BE49-F238E27FC236}">
                <a16:creationId xmlns:a16="http://schemas.microsoft.com/office/drawing/2014/main" id="{571B64E2-DCC2-43FA-B475-181F14E2E4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86400" y="0"/>
            <a:ext cx="2505600" cy="2505600"/>
          </a:xfrm>
          <a:prstGeom prst="rect">
            <a:avLst/>
          </a:prstGeom>
        </p:spPr>
      </p:pic>
    </p:spTree>
    <p:extLst>
      <p:ext uri="{BB962C8B-B14F-4D97-AF65-F5344CB8AC3E}">
        <p14:creationId xmlns:p14="http://schemas.microsoft.com/office/powerpoint/2010/main" val="23055774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left)">
                                      <p:cBhvr>
                                        <p:cTn id="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C154-2891-481F-89BA-0BEF53CD00E1}"/>
              </a:ext>
            </a:extLst>
          </p:cNvPr>
          <p:cNvSpPr>
            <a:spLocks noGrp="1"/>
          </p:cNvSpPr>
          <p:nvPr>
            <p:ph type="title"/>
          </p:nvPr>
        </p:nvSpPr>
        <p:spPr>
          <a:xfrm>
            <a:off x="0" y="227403"/>
            <a:ext cx="10624956" cy="997200"/>
          </a:xfrm>
        </p:spPr>
        <p:txBody>
          <a:bodyPr>
            <a:normAutofit/>
          </a:bodyPr>
          <a:lstStyle/>
          <a:p>
            <a:r>
              <a:rPr lang="en-GB" sz="5400" b="1" spc="80" dirty="0">
                <a:ln w="12700">
                  <a:solidFill>
                    <a:schemeClr val="tx1"/>
                  </a:solidFill>
                </a:ln>
                <a:latin typeface="Calibri" panose="020F0502020204030204" pitchFamily="34" charset="0"/>
                <a:cs typeface="Calibri" panose="020F0502020204030204" pitchFamily="34" charset="0"/>
              </a:rPr>
              <a:t>(Historical) global Concerns…</a:t>
            </a:r>
            <a:endParaRPr lang="en-GB" sz="5400" b="1" spc="80" dirty="0">
              <a:ln w="12700">
                <a:solidFill>
                  <a:schemeClr val="tx1"/>
                </a:solidFill>
              </a:ln>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Arrow: Up 5">
            <a:extLst>
              <a:ext uri="{FF2B5EF4-FFF2-40B4-BE49-F238E27FC236}">
                <a16:creationId xmlns:a16="http://schemas.microsoft.com/office/drawing/2014/main" id="{7AB1C810-7892-4568-8CA8-9569830C21A0}"/>
              </a:ext>
            </a:extLst>
          </p:cNvPr>
          <p:cNvSpPr/>
          <p:nvPr/>
        </p:nvSpPr>
        <p:spPr>
          <a:xfrm flipV="1">
            <a:off x="5164855" y="4344784"/>
            <a:ext cx="864096" cy="1447013"/>
          </a:xfrm>
          <a:prstGeom prst="upArrow">
            <a:avLst/>
          </a:prstGeom>
          <a:solidFill>
            <a:srgbClr val="CD2D1E"/>
          </a:solid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400" dirty="0">
              <a:solidFill>
                <a:prstClr val="white"/>
              </a:solidFill>
              <a:latin typeface="Calibri" panose="020F0502020204030204"/>
            </a:endParaRPr>
          </a:p>
        </p:txBody>
      </p:sp>
      <p:sp>
        <p:nvSpPr>
          <p:cNvPr id="8" name="Arrow: Up 7">
            <a:extLst>
              <a:ext uri="{FF2B5EF4-FFF2-40B4-BE49-F238E27FC236}">
                <a16:creationId xmlns:a16="http://schemas.microsoft.com/office/drawing/2014/main" id="{EF687ADA-38EF-42BD-975C-374760CD3477}"/>
              </a:ext>
            </a:extLst>
          </p:cNvPr>
          <p:cNvSpPr/>
          <p:nvPr/>
        </p:nvSpPr>
        <p:spPr>
          <a:xfrm>
            <a:off x="1380889" y="1046515"/>
            <a:ext cx="864096" cy="1447013"/>
          </a:xfrm>
          <a:prstGeom prst="upArrow">
            <a:avLst/>
          </a:prstGeom>
          <a:solidFill>
            <a:srgbClr val="CD2D1E"/>
          </a:solid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400" dirty="0">
              <a:solidFill>
                <a:prstClr val="white"/>
              </a:solidFill>
              <a:latin typeface="Calibri" panose="020F0502020204030204"/>
            </a:endParaRPr>
          </a:p>
        </p:txBody>
      </p:sp>
      <p:sp>
        <p:nvSpPr>
          <p:cNvPr id="21" name="Arrow: Up 20">
            <a:extLst>
              <a:ext uri="{FF2B5EF4-FFF2-40B4-BE49-F238E27FC236}">
                <a16:creationId xmlns:a16="http://schemas.microsoft.com/office/drawing/2014/main" id="{C378DB6E-C4D2-4C17-B0C9-F627E753C939}"/>
              </a:ext>
            </a:extLst>
          </p:cNvPr>
          <p:cNvSpPr/>
          <p:nvPr/>
        </p:nvSpPr>
        <p:spPr>
          <a:xfrm flipV="1">
            <a:off x="3118157" y="4369192"/>
            <a:ext cx="864096" cy="1447013"/>
          </a:xfrm>
          <a:prstGeom prst="upArrow">
            <a:avLst/>
          </a:prstGeom>
          <a:solidFill>
            <a:srgbClr val="CD2D1E"/>
          </a:solid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400" dirty="0">
              <a:solidFill>
                <a:prstClr val="white"/>
              </a:solidFill>
              <a:latin typeface="Calibri" panose="020F0502020204030204"/>
            </a:endParaRPr>
          </a:p>
        </p:txBody>
      </p:sp>
      <p:pic>
        <p:nvPicPr>
          <p:cNvPr id="4" name="Graphic 3" descr="Body builder">
            <a:extLst>
              <a:ext uri="{FF2B5EF4-FFF2-40B4-BE49-F238E27FC236}">
                <a16:creationId xmlns:a16="http://schemas.microsoft.com/office/drawing/2014/main" id="{2878CAE1-FF16-40DE-AF97-1852B3758F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8546" y="2417810"/>
            <a:ext cx="1967295" cy="1967295"/>
          </a:xfrm>
          <a:prstGeom prst="rect">
            <a:avLst/>
          </a:prstGeom>
        </p:spPr>
      </p:pic>
      <p:sp>
        <p:nvSpPr>
          <p:cNvPr id="18" name="Arrow: Up 17">
            <a:extLst>
              <a:ext uri="{FF2B5EF4-FFF2-40B4-BE49-F238E27FC236}">
                <a16:creationId xmlns:a16="http://schemas.microsoft.com/office/drawing/2014/main" id="{3A6C86DE-928E-4DA6-BAC4-71E3B31E156B}"/>
              </a:ext>
            </a:extLst>
          </p:cNvPr>
          <p:cNvSpPr/>
          <p:nvPr/>
        </p:nvSpPr>
        <p:spPr>
          <a:xfrm flipV="1">
            <a:off x="7184515" y="4369192"/>
            <a:ext cx="864096" cy="1447013"/>
          </a:xfrm>
          <a:prstGeom prst="upArrow">
            <a:avLst/>
          </a:prstGeom>
          <a:solidFill>
            <a:srgbClr val="CD2D1E"/>
          </a:solid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400" dirty="0">
              <a:solidFill>
                <a:prstClr val="white"/>
              </a:solidFill>
              <a:latin typeface="Calibri" panose="020F0502020204030204"/>
            </a:endParaRPr>
          </a:p>
        </p:txBody>
      </p:sp>
      <p:pic>
        <p:nvPicPr>
          <p:cNvPr id="5" name="Graphic 4" descr="Run">
            <a:extLst>
              <a:ext uri="{FF2B5EF4-FFF2-40B4-BE49-F238E27FC236}">
                <a16:creationId xmlns:a16="http://schemas.microsoft.com/office/drawing/2014/main" id="{D87E3813-45C7-444E-99DE-79E946067D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58857" y="2564376"/>
            <a:ext cx="1721699" cy="1721699"/>
          </a:xfrm>
          <a:prstGeom prst="rect">
            <a:avLst/>
          </a:prstGeom>
        </p:spPr>
      </p:pic>
      <p:pic>
        <p:nvPicPr>
          <p:cNvPr id="10" name="Graphic 9" descr="Scale">
            <a:extLst>
              <a:ext uri="{FF2B5EF4-FFF2-40B4-BE49-F238E27FC236}">
                <a16:creationId xmlns:a16="http://schemas.microsoft.com/office/drawing/2014/main" id="{355872A9-D1FD-489F-BFC8-80809AE6E8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5285" y="2495338"/>
            <a:ext cx="1714503" cy="1714503"/>
          </a:xfrm>
          <a:prstGeom prst="rect">
            <a:avLst/>
          </a:prstGeom>
        </p:spPr>
      </p:pic>
      <p:sp>
        <p:nvSpPr>
          <p:cNvPr id="19" name="Rectangle 18">
            <a:extLst>
              <a:ext uri="{FF2B5EF4-FFF2-40B4-BE49-F238E27FC236}">
                <a16:creationId xmlns:a16="http://schemas.microsoft.com/office/drawing/2014/main" id="{87D12E8A-647D-4CBD-BF74-49F40E456F9E}"/>
              </a:ext>
            </a:extLst>
          </p:cNvPr>
          <p:cNvSpPr/>
          <p:nvPr/>
        </p:nvSpPr>
        <p:spPr>
          <a:xfrm>
            <a:off x="7693962" y="3102169"/>
            <a:ext cx="55985" cy="410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351" dirty="0">
              <a:solidFill>
                <a:prstClr val="white"/>
              </a:solidFill>
              <a:latin typeface="Calibri" panose="020F0502020204030204"/>
            </a:endParaRPr>
          </a:p>
        </p:txBody>
      </p:sp>
      <p:pic>
        <p:nvPicPr>
          <p:cNvPr id="29" name="Graphic 28" descr="Sport balls">
            <a:extLst>
              <a:ext uri="{FF2B5EF4-FFF2-40B4-BE49-F238E27FC236}">
                <a16:creationId xmlns:a16="http://schemas.microsoft.com/office/drawing/2014/main" id="{3E66C17A-3E9D-4ED2-B165-F91D9F940C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64598" y="2600678"/>
            <a:ext cx="1562319" cy="1562319"/>
          </a:xfrm>
          <a:prstGeom prst="rect">
            <a:avLst/>
          </a:prstGeom>
        </p:spPr>
      </p:pic>
      <p:sp>
        <p:nvSpPr>
          <p:cNvPr id="30" name="Rectangle 29">
            <a:extLst>
              <a:ext uri="{FF2B5EF4-FFF2-40B4-BE49-F238E27FC236}">
                <a16:creationId xmlns:a16="http://schemas.microsoft.com/office/drawing/2014/main" id="{C7EAF1B8-4CF9-4CC8-9FF8-0CA2816377FF}"/>
              </a:ext>
            </a:extLst>
          </p:cNvPr>
          <p:cNvSpPr/>
          <p:nvPr/>
        </p:nvSpPr>
        <p:spPr>
          <a:xfrm>
            <a:off x="0" y="6022420"/>
            <a:ext cx="12192000" cy="830997"/>
          </a:xfrm>
          <a:prstGeom prst="rect">
            <a:avLst/>
          </a:prstGeom>
        </p:spPr>
        <p:txBody>
          <a:bodyPr wrap="square">
            <a:spAutoFit/>
          </a:bodyPr>
          <a:lstStyle/>
          <a:p>
            <a:pPr algn="r" defTabSz="914377"/>
            <a:r>
              <a:rPr lang="en-GB" sz="1200" dirty="0">
                <a:solidFill>
                  <a:prstClr val="black"/>
                </a:solidFill>
                <a:latin typeface="Calibri" panose="020F0502020204030204"/>
              </a:rPr>
              <a:t>Lloyd RS, Oliver JL, Faigenbaum AD, et al. (2015) Long-term athletic development, part 2: Barriers to success and potential solutions. J Strength Cond Res, 29: 1451–1464.</a:t>
            </a:r>
          </a:p>
          <a:p>
            <a:pPr algn="r" defTabSz="914377"/>
            <a:r>
              <a:rPr lang="en-GB" sz="1200" dirty="0">
                <a:solidFill>
                  <a:prstClr val="black"/>
                </a:solidFill>
                <a:latin typeface="Calibri" panose="020F0502020204030204"/>
              </a:rPr>
              <a:t>Ogden CL, Carroll MD, Lawman HG, et al. (2016) Trends in obesity prevalence among children and adolescents in the United States, 1988-1994 through 2013-2014. JAMA, 315(21):2292-9.</a:t>
            </a:r>
          </a:p>
          <a:p>
            <a:pPr algn="r" defTabSz="914377"/>
            <a:r>
              <a:rPr lang="en-GB" sz="1200" dirty="0">
                <a:solidFill>
                  <a:prstClr val="black"/>
                </a:solidFill>
                <a:latin typeface="Calibri" panose="020F0502020204030204"/>
              </a:rPr>
              <a:t>Sandercock GR, Cohen DD. (2019) Temporal trends in muscular ﬁtness of English 10 year-olds 1998–2014: An allometric approach. J Sci Med Sport, 22: 201–205.</a:t>
            </a:r>
          </a:p>
          <a:p>
            <a:pPr algn="r" defTabSz="914377"/>
            <a:r>
              <a:rPr lang="en-GB" sz="1200" dirty="0">
                <a:solidFill>
                  <a:prstClr val="black"/>
                </a:solidFill>
                <a:latin typeface="Calibri" panose="020F0502020204030204"/>
              </a:rPr>
              <a:t>Tremblay MS, Barnes JD, et al. (2016) Global Matrix 2.0: Report card grades on the physical activity of children and youth comparing 38 countries. J Phys Activity Health, 13: S343–S366.</a:t>
            </a:r>
          </a:p>
        </p:txBody>
      </p:sp>
      <p:sp>
        <p:nvSpPr>
          <p:cNvPr id="37" name="TextBox 36">
            <a:extLst>
              <a:ext uri="{FF2B5EF4-FFF2-40B4-BE49-F238E27FC236}">
                <a16:creationId xmlns:a16="http://schemas.microsoft.com/office/drawing/2014/main" id="{DB568E07-C023-4BFC-A303-446293F17CF3}"/>
              </a:ext>
            </a:extLst>
          </p:cNvPr>
          <p:cNvSpPr txBox="1"/>
          <p:nvPr/>
        </p:nvSpPr>
        <p:spPr>
          <a:xfrm>
            <a:off x="8491471" y="2147952"/>
            <a:ext cx="3460517" cy="2554545"/>
          </a:xfrm>
          <a:prstGeom prst="rect">
            <a:avLst/>
          </a:prstGeom>
          <a:noFill/>
        </p:spPr>
        <p:txBody>
          <a:bodyPr wrap="square" rtlCol="0">
            <a:spAutoFit/>
          </a:bodyPr>
          <a:lstStyle/>
          <a:p>
            <a:pPr algn="ctr" defTabSz="914377"/>
            <a:r>
              <a:rPr lang="en-GB" sz="4000" b="1" dirty="0">
                <a:solidFill>
                  <a:srgbClr val="CD2D1E"/>
                </a:solidFill>
                <a:latin typeface="Calibri" panose="020F0502020204030204"/>
              </a:rPr>
              <a:t>Is our FOCUS appropriate for Children &amp; Adolescents?</a:t>
            </a:r>
          </a:p>
        </p:txBody>
      </p:sp>
      <p:sp>
        <p:nvSpPr>
          <p:cNvPr id="3" name="TextBox 2">
            <a:extLst>
              <a:ext uri="{FF2B5EF4-FFF2-40B4-BE49-F238E27FC236}">
                <a16:creationId xmlns:a16="http://schemas.microsoft.com/office/drawing/2014/main" id="{6D458846-1735-4055-8D4E-ACFA65C6FD2E}"/>
              </a:ext>
            </a:extLst>
          </p:cNvPr>
          <p:cNvSpPr txBox="1"/>
          <p:nvPr/>
        </p:nvSpPr>
        <p:spPr>
          <a:xfrm>
            <a:off x="1158828" y="4209840"/>
            <a:ext cx="1219787" cy="830997"/>
          </a:xfrm>
          <a:prstGeom prst="rect">
            <a:avLst/>
          </a:prstGeom>
          <a:noFill/>
        </p:spPr>
        <p:txBody>
          <a:bodyPr wrap="square" rtlCol="0">
            <a:spAutoFit/>
          </a:bodyPr>
          <a:lstStyle/>
          <a:p>
            <a:pPr algn="ctr" defTabSz="914377"/>
            <a:r>
              <a:rPr lang="en-GB" sz="2400" b="1" dirty="0">
                <a:solidFill>
                  <a:prstClr val="black"/>
                </a:solidFill>
                <a:latin typeface="Calibri" panose="020F0502020204030204"/>
              </a:rPr>
              <a:t>Weight Status</a:t>
            </a:r>
          </a:p>
        </p:txBody>
      </p:sp>
      <p:sp>
        <p:nvSpPr>
          <p:cNvPr id="20" name="TextBox 19">
            <a:extLst>
              <a:ext uri="{FF2B5EF4-FFF2-40B4-BE49-F238E27FC236}">
                <a16:creationId xmlns:a16="http://schemas.microsoft.com/office/drawing/2014/main" id="{839880F3-4463-487D-B6A1-17A0B46A521C}"/>
              </a:ext>
            </a:extLst>
          </p:cNvPr>
          <p:cNvSpPr txBox="1"/>
          <p:nvPr/>
        </p:nvSpPr>
        <p:spPr>
          <a:xfrm>
            <a:off x="2993957" y="1589779"/>
            <a:ext cx="1290319" cy="830997"/>
          </a:xfrm>
          <a:prstGeom prst="rect">
            <a:avLst/>
          </a:prstGeom>
          <a:noFill/>
        </p:spPr>
        <p:txBody>
          <a:bodyPr wrap="square" rtlCol="0">
            <a:spAutoFit/>
          </a:bodyPr>
          <a:lstStyle/>
          <a:p>
            <a:pPr algn="ctr" defTabSz="914377"/>
            <a:r>
              <a:rPr lang="en-GB" sz="2400" b="1" dirty="0">
                <a:solidFill>
                  <a:prstClr val="black"/>
                </a:solidFill>
                <a:latin typeface="Calibri" panose="020F0502020204030204"/>
              </a:rPr>
              <a:t>Physical Activity </a:t>
            </a:r>
          </a:p>
        </p:txBody>
      </p:sp>
      <p:sp>
        <p:nvSpPr>
          <p:cNvPr id="22" name="TextBox 21">
            <a:extLst>
              <a:ext uri="{FF2B5EF4-FFF2-40B4-BE49-F238E27FC236}">
                <a16:creationId xmlns:a16="http://schemas.microsoft.com/office/drawing/2014/main" id="{E10B41DA-1AAC-4C40-96AD-2A289F863DBA}"/>
              </a:ext>
            </a:extLst>
          </p:cNvPr>
          <p:cNvSpPr txBox="1"/>
          <p:nvPr/>
        </p:nvSpPr>
        <p:spPr>
          <a:xfrm>
            <a:off x="5013253" y="1882519"/>
            <a:ext cx="1219787" cy="461665"/>
          </a:xfrm>
          <a:prstGeom prst="rect">
            <a:avLst/>
          </a:prstGeom>
          <a:noFill/>
        </p:spPr>
        <p:txBody>
          <a:bodyPr wrap="square" rtlCol="0">
            <a:spAutoFit/>
          </a:bodyPr>
          <a:lstStyle/>
          <a:p>
            <a:pPr algn="ctr" defTabSz="914377"/>
            <a:r>
              <a:rPr lang="en-GB" sz="2400" b="1" dirty="0">
                <a:solidFill>
                  <a:prstClr val="black"/>
                </a:solidFill>
                <a:latin typeface="Calibri" panose="020F0502020204030204"/>
              </a:rPr>
              <a:t>Fitness</a:t>
            </a:r>
          </a:p>
        </p:txBody>
      </p:sp>
      <p:sp>
        <p:nvSpPr>
          <p:cNvPr id="23" name="TextBox 22">
            <a:extLst>
              <a:ext uri="{FF2B5EF4-FFF2-40B4-BE49-F238E27FC236}">
                <a16:creationId xmlns:a16="http://schemas.microsoft.com/office/drawing/2014/main" id="{4035FFFE-B688-41B9-998B-8DD2589E9DE4}"/>
              </a:ext>
            </a:extLst>
          </p:cNvPr>
          <p:cNvSpPr txBox="1"/>
          <p:nvPr/>
        </p:nvSpPr>
        <p:spPr>
          <a:xfrm>
            <a:off x="6809529" y="1589778"/>
            <a:ext cx="1824849" cy="830997"/>
          </a:xfrm>
          <a:prstGeom prst="rect">
            <a:avLst/>
          </a:prstGeom>
          <a:noFill/>
        </p:spPr>
        <p:txBody>
          <a:bodyPr wrap="square" rtlCol="0">
            <a:spAutoFit/>
          </a:bodyPr>
          <a:lstStyle/>
          <a:p>
            <a:pPr algn="ctr" defTabSz="914377"/>
            <a:r>
              <a:rPr lang="en-GB" sz="2400" b="1" dirty="0">
                <a:solidFill>
                  <a:prstClr val="black"/>
                </a:solidFill>
                <a:latin typeface="Calibri" panose="020F0502020204030204"/>
              </a:rPr>
              <a:t>Motor competence</a:t>
            </a:r>
          </a:p>
        </p:txBody>
      </p:sp>
      <p:sp>
        <p:nvSpPr>
          <p:cNvPr id="24" name="TextBox 23">
            <a:extLst>
              <a:ext uri="{FF2B5EF4-FFF2-40B4-BE49-F238E27FC236}">
                <a16:creationId xmlns:a16="http://schemas.microsoft.com/office/drawing/2014/main" id="{8349F626-E654-4FC7-BD58-D8A2E6503FA0}"/>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spTree>
    <p:extLst>
      <p:ext uri="{BB962C8B-B14F-4D97-AF65-F5344CB8AC3E}">
        <p14:creationId xmlns:p14="http://schemas.microsoft.com/office/powerpoint/2010/main" val="39517235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par>
                                <p:cTn id="19" presetID="26" presetClass="emph" presetSubtype="0" fill="hold" nodeType="withEffect">
                                  <p:stCondLst>
                                    <p:cond delay="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par>
                                <p:cTn id="22" presetID="26" presetClass="emph" presetSubtype="0" fill="hold" grpId="0" nodeType="with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par>
                                <p:cTn id="25" presetID="26" presetClass="emph" presetSubtype="0" fill="hold" grpId="0" nodeType="withEffect">
                                  <p:stCondLst>
                                    <p:cond delay="0"/>
                                  </p:stCondLst>
                                  <p:childTnLst>
                                    <p:animEffect transition="out" filter="fade">
                                      <p:cBhvr>
                                        <p:cTn id="26" dur="500" tmFilter="0, 0; .2, .5; .8, .5; 1, 0"/>
                                        <p:tgtEl>
                                          <p:spTgt spid="22"/>
                                        </p:tgtEl>
                                      </p:cBhvr>
                                    </p:animEffect>
                                    <p:animScale>
                                      <p:cBhvr>
                                        <p:cTn id="27" dur="250" autoRev="1" fill="hold"/>
                                        <p:tgtEl>
                                          <p:spTgt spid="22"/>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4"/>
                                        </p:tgtEl>
                                      </p:cBhvr>
                                    </p:animEffect>
                                    <p:animScale>
                                      <p:cBhvr>
                                        <p:cTn id="30" dur="250" autoRev="1" fill="hold"/>
                                        <p:tgtEl>
                                          <p:spTgt spid="4"/>
                                        </p:tgtEl>
                                      </p:cBhvr>
                                      <p:by x="105000" y="105000"/>
                                    </p:animScale>
                                  </p:childTnLst>
                                </p:cTn>
                              </p:par>
                              <p:par>
                                <p:cTn id="31" presetID="26" presetClass="emph" presetSubtype="0" fill="hold" grpId="0" nodeType="withEffect">
                                  <p:stCondLst>
                                    <p:cond delay="0"/>
                                  </p:stCondLst>
                                  <p:childTnLst>
                                    <p:animEffect transition="out" filter="fade">
                                      <p:cBhvr>
                                        <p:cTn id="32" dur="500" tmFilter="0, 0; .2, .5; .8, .5; 1, 0"/>
                                        <p:tgtEl>
                                          <p:spTgt spid="6"/>
                                        </p:tgtEl>
                                      </p:cBhvr>
                                    </p:animEffect>
                                    <p:animScale>
                                      <p:cBhvr>
                                        <p:cTn id="33" dur="250" autoRev="1" fill="hold"/>
                                        <p:tgtEl>
                                          <p:spTgt spid="6"/>
                                        </p:tgtEl>
                                      </p:cBhvr>
                                      <p:by x="105000" y="105000"/>
                                    </p:animScale>
                                  </p:childTnLst>
                                </p:cTn>
                              </p:par>
                              <p:par>
                                <p:cTn id="34" presetID="26" presetClass="emph" presetSubtype="0" fill="hold" grpId="0" nodeType="withEffect">
                                  <p:stCondLst>
                                    <p:cond delay="0"/>
                                  </p:stCondLst>
                                  <p:childTnLst>
                                    <p:animEffect transition="out" filter="fade">
                                      <p:cBhvr>
                                        <p:cTn id="35" dur="500" tmFilter="0, 0; .2, .5; .8, .5; 1, 0"/>
                                        <p:tgtEl>
                                          <p:spTgt spid="23"/>
                                        </p:tgtEl>
                                      </p:cBhvr>
                                    </p:animEffect>
                                    <p:animScale>
                                      <p:cBhvr>
                                        <p:cTn id="36" dur="250" autoRev="1" fill="hold"/>
                                        <p:tgtEl>
                                          <p:spTgt spid="23"/>
                                        </p:tgtEl>
                                      </p:cBhvr>
                                      <p:by x="105000" y="105000"/>
                                    </p:animScale>
                                  </p:childTnLst>
                                </p:cTn>
                              </p:par>
                              <p:par>
                                <p:cTn id="37" presetID="26" presetClass="emph" presetSubtype="0" fill="hold" nodeType="withEffect">
                                  <p:stCondLst>
                                    <p:cond delay="0"/>
                                  </p:stCondLst>
                                  <p:childTnLst>
                                    <p:animEffect transition="out" filter="fade">
                                      <p:cBhvr>
                                        <p:cTn id="38" dur="500" tmFilter="0, 0; .2, .5; .8, .5; 1, 0"/>
                                        <p:tgtEl>
                                          <p:spTgt spid="29"/>
                                        </p:tgtEl>
                                      </p:cBhvr>
                                    </p:animEffect>
                                    <p:animScale>
                                      <p:cBhvr>
                                        <p:cTn id="39" dur="250" autoRev="1" fill="hold"/>
                                        <p:tgtEl>
                                          <p:spTgt spid="29"/>
                                        </p:tgtEl>
                                      </p:cBhvr>
                                      <p:by x="105000" y="105000"/>
                                    </p:animScale>
                                  </p:childTnLst>
                                </p:cTn>
                              </p:par>
                              <p:par>
                                <p:cTn id="40" presetID="26" presetClass="emph" presetSubtype="0" fill="hold" grpId="0" nodeType="withEffect">
                                  <p:stCondLst>
                                    <p:cond delay="0"/>
                                  </p:stCondLst>
                                  <p:childTnLst>
                                    <p:animEffect transition="out" filter="fade">
                                      <p:cBhvr>
                                        <p:cTn id="41" dur="500" tmFilter="0, 0; .2, .5; .8, .5; 1, 0"/>
                                        <p:tgtEl>
                                          <p:spTgt spid="18"/>
                                        </p:tgtEl>
                                      </p:cBhvr>
                                    </p:animEffect>
                                    <p:animScale>
                                      <p:cBhvr>
                                        <p:cTn id="42" dur="250" autoRev="1" fill="hold"/>
                                        <p:tgtEl>
                                          <p:spTgt spid="18"/>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10000"/>
                                  </p:iterate>
                                  <p:childTnLst>
                                    <p:set>
                                      <p:cBhvr>
                                        <p:cTn id="46" dur="1" fill="hold">
                                          <p:stCondLst>
                                            <p:cond delay="0"/>
                                          </p:stCondLst>
                                        </p:cTn>
                                        <p:tgtEl>
                                          <p:spTgt spid="37"/>
                                        </p:tgtEl>
                                        <p:attrNameLst>
                                          <p:attrName>style.visibility</p:attrName>
                                        </p:attrNameLst>
                                      </p:cBhvr>
                                      <p:to>
                                        <p:strVal val="visible"/>
                                      </p:to>
                                    </p:set>
                                    <p:animEffect transition="in" filter="wipe(left)">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1" grpId="0" animBg="1"/>
      <p:bldP spid="18" grpId="0" animBg="1"/>
      <p:bldP spid="37" grpId="0"/>
      <p:bldP spid="3" grpId="0"/>
      <p:bldP spid="20"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3" name="Picture 2" descr="A picture containing text, diagram, map, line&#10;&#10;Description automatically generated">
            <a:extLst>
              <a:ext uri="{FF2B5EF4-FFF2-40B4-BE49-F238E27FC236}">
                <a16:creationId xmlns:a16="http://schemas.microsoft.com/office/drawing/2014/main" id="{F06E296E-B37D-420B-B8FE-B847965208CC}"/>
              </a:ext>
            </a:extLst>
          </p:cNvPr>
          <p:cNvPicPr>
            <a:picLocks noChangeAspect="1"/>
          </p:cNvPicPr>
          <p:nvPr/>
        </p:nvPicPr>
        <p:blipFill>
          <a:blip r:embed="rId4"/>
          <a:stretch>
            <a:fillRect/>
          </a:stretch>
        </p:blipFill>
        <p:spPr>
          <a:xfrm>
            <a:off x="0" y="1300452"/>
            <a:ext cx="12191999" cy="4257096"/>
          </a:xfrm>
          <a:prstGeom prst="rect">
            <a:avLst/>
          </a:prstGeom>
        </p:spPr>
      </p:pic>
      <p:sp>
        <p:nvSpPr>
          <p:cNvPr id="7" name="Title 6">
            <a:extLst>
              <a:ext uri="{FF2B5EF4-FFF2-40B4-BE49-F238E27FC236}">
                <a16:creationId xmlns:a16="http://schemas.microsoft.com/office/drawing/2014/main" id="{9FB805F0-11C0-4D9E-8E6D-2B01E68DD081}"/>
              </a:ext>
            </a:extLst>
          </p:cNvPr>
          <p:cNvSpPr txBox="1">
            <a:spLocks/>
          </p:cNvSpPr>
          <p:nvPr/>
        </p:nvSpPr>
        <p:spPr>
          <a:xfrm>
            <a:off x="1" y="261610"/>
            <a:ext cx="10683324"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Distance covered in the MSFT</a:t>
            </a:r>
          </a:p>
        </p:txBody>
      </p:sp>
      <p:sp>
        <p:nvSpPr>
          <p:cNvPr id="2" name="Rectangle 1">
            <a:extLst>
              <a:ext uri="{FF2B5EF4-FFF2-40B4-BE49-F238E27FC236}">
                <a16:creationId xmlns:a16="http://schemas.microsoft.com/office/drawing/2014/main" id="{52753F8A-68DA-491B-9B43-F9B33FF2902A}"/>
              </a:ext>
            </a:extLst>
          </p:cNvPr>
          <p:cNvSpPr/>
          <p:nvPr/>
        </p:nvSpPr>
        <p:spPr>
          <a:xfrm>
            <a:off x="815340" y="3131820"/>
            <a:ext cx="4206240" cy="655320"/>
          </a:xfrm>
          <a:prstGeom prst="rect">
            <a:avLst/>
          </a:prstGeom>
          <a:no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2D77C23-3AE7-4A38-9A10-31C6DB077E1F}"/>
              </a:ext>
            </a:extLst>
          </p:cNvPr>
          <p:cNvSpPr/>
          <p:nvPr/>
        </p:nvSpPr>
        <p:spPr>
          <a:xfrm>
            <a:off x="6903720" y="3743946"/>
            <a:ext cx="4587240" cy="751854"/>
          </a:xfrm>
          <a:prstGeom prst="rect">
            <a:avLst/>
          </a:prstGeom>
          <a:no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38101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sp>
        <p:nvSpPr>
          <p:cNvPr id="7" name="Title 6">
            <a:extLst>
              <a:ext uri="{FF2B5EF4-FFF2-40B4-BE49-F238E27FC236}">
                <a16:creationId xmlns:a16="http://schemas.microsoft.com/office/drawing/2014/main" id="{9FB805F0-11C0-4D9E-8E6D-2B01E68DD081}"/>
              </a:ext>
            </a:extLst>
          </p:cNvPr>
          <p:cNvSpPr txBox="1">
            <a:spLocks/>
          </p:cNvSpPr>
          <p:nvPr/>
        </p:nvSpPr>
        <p:spPr>
          <a:xfrm>
            <a:off x="0" y="261610"/>
            <a:ext cx="10683325"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latin typeface="Calibri" panose="020F0502020204030204" pitchFamily="34" charset="0"/>
                <a:cs typeface="Calibri" panose="020F0502020204030204" pitchFamily="34" charset="0"/>
              </a:rPr>
              <a:t>MSFT percentile curves for European children / adolescents</a:t>
            </a:r>
          </a:p>
        </p:txBody>
      </p:sp>
      <p:pic>
        <p:nvPicPr>
          <p:cNvPr id="9" name="Picture 8">
            <a:extLst>
              <a:ext uri="{FF2B5EF4-FFF2-40B4-BE49-F238E27FC236}">
                <a16:creationId xmlns:a16="http://schemas.microsoft.com/office/drawing/2014/main" id="{178BAB5A-A354-4CCA-8DCE-5CC98400DBC9}"/>
              </a:ext>
            </a:extLst>
          </p:cNvPr>
          <p:cNvPicPr>
            <a:picLocks noChangeAspect="1"/>
          </p:cNvPicPr>
          <p:nvPr/>
        </p:nvPicPr>
        <p:blipFill>
          <a:blip r:embed="rId4"/>
          <a:stretch>
            <a:fillRect/>
          </a:stretch>
        </p:blipFill>
        <p:spPr>
          <a:xfrm>
            <a:off x="0" y="1258085"/>
            <a:ext cx="12192000" cy="4765551"/>
          </a:xfrm>
          <a:prstGeom prst="rect">
            <a:avLst/>
          </a:prstGeom>
        </p:spPr>
      </p:pic>
      <p:sp>
        <p:nvSpPr>
          <p:cNvPr id="10" name="Rectangle 9">
            <a:extLst>
              <a:ext uri="{FF2B5EF4-FFF2-40B4-BE49-F238E27FC236}">
                <a16:creationId xmlns:a16="http://schemas.microsoft.com/office/drawing/2014/main" id="{C1697678-7B45-4E48-AD9C-0BE93186E6FB}"/>
              </a:ext>
            </a:extLst>
          </p:cNvPr>
          <p:cNvSpPr/>
          <p:nvPr/>
        </p:nvSpPr>
        <p:spPr>
          <a:xfrm rot="16200000">
            <a:off x="3138116" y="2786027"/>
            <a:ext cx="1515623" cy="4192621"/>
          </a:xfrm>
          <a:prstGeom prst="rect">
            <a:avLst/>
          </a:prstGeom>
          <a:no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897CB8E6-B65F-43CF-B20D-97E511D1A9EB}"/>
              </a:ext>
            </a:extLst>
          </p:cNvPr>
          <p:cNvSpPr txBox="1"/>
          <p:nvPr/>
        </p:nvSpPr>
        <p:spPr>
          <a:xfrm>
            <a:off x="6606073" y="6281768"/>
            <a:ext cx="5585927" cy="318100"/>
          </a:xfrm>
          <a:prstGeom prst="rect">
            <a:avLst/>
          </a:prstGeom>
          <a:noFill/>
        </p:spPr>
        <p:txBody>
          <a:bodyPr wrap="square" rtlCol="0">
            <a:spAutoFit/>
          </a:bodyPr>
          <a:lstStyle/>
          <a:p>
            <a:pPr algn="r"/>
            <a:r>
              <a:rPr lang="da-DK" sz="1467" dirty="0">
                <a:solidFill>
                  <a:schemeClr val="bg1"/>
                </a:solidFill>
                <a:latin typeface="Calibri" panose="020F0502020204030204" pitchFamily="34" charset="0"/>
              </a:rPr>
              <a:t>Ortega FB, et al. (2023) Br J Sports Med, 57: 299–310. </a:t>
            </a:r>
            <a:endParaRPr lang="en-GB" sz="1467" dirty="0">
              <a:solidFill>
                <a:schemeClr val="bg1"/>
              </a:solidFill>
              <a:latin typeface="Calibri" panose="020F0502020204030204" pitchFamily="34" charset="0"/>
            </a:endParaRPr>
          </a:p>
        </p:txBody>
      </p:sp>
      <p:sp>
        <p:nvSpPr>
          <p:cNvPr id="12" name="Rectangle 11">
            <a:extLst>
              <a:ext uri="{FF2B5EF4-FFF2-40B4-BE49-F238E27FC236}">
                <a16:creationId xmlns:a16="http://schemas.microsoft.com/office/drawing/2014/main" id="{929FF8CB-77C7-4D62-8BB0-C1A3F70B19A6}"/>
              </a:ext>
            </a:extLst>
          </p:cNvPr>
          <p:cNvSpPr/>
          <p:nvPr/>
        </p:nvSpPr>
        <p:spPr>
          <a:xfrm rot="16200000">
            <a:off x="9432579" y="2892372"/>
            <a:ext cx="1222469" cy="4192620"/>
          </a:xfrm>
          <a:prstGeom prst="rect">
            <a:avLst/>
          </a:prstGeom>
          <a:no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90248587"/>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4132"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sp>
        <p:nvSpPr>
          <p:cNvPr id="3" name="Title 6">
            <a:extLst>
              <a:ext uri="{FF2B5EF4-FFF2-40B4-BE49-F238E27FC236}">
                <a16:creationId xmlns:a16="http://schemas.microsoft.com/office/drawing/2014/main" id="{CE757096-A8B8-71EA-E9F0-E460FC1C525A}"/>
              </a:ext>
            </a:extLst>
          </p:cNvPr>
          <p:cNvSpPr txBox="1">
            <a:spLocks/>
          </p:cNvSpPr>
          <p:nvPr/>
        </p:nvSpPr>
        <p:spPr>
          <a:xfrm>
            <a:off x="0" y="261610"/>
            <a:ext cx="10495175"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Psychosocial</a:t>
            </a:r>
          </a:p>
        </p:txBody>
      </p:sp>
      <p:sp>
        <p:nvSpPr>
          <p:cNvPr id="9" name="TextBox 8">
            <a:extLst>
              <a:ext uri="{FF2B5EF4-FFF2-40B4-BE49-F238E27FC236}">
                <a16:creationId xmlns:a16="http://schemas.microsoft.com/office/drawing/2014/main" id="{A424D3A9-C8A8-4C54-88BB-64255B1E26CC}"/>
              </a:ext>
            </a:extLst>
          </p:cNvPr>
          <p:cNvSpPr txBox="1"/>
          <p:nvPr/>
        </p:nvSpPr>
        <p:spPr>
          <a:xfrm>
            <a:off x="485337" y="1157536"/>
            <a:ext cx="9398473" cy="1091966"/>
          </a:xfrm>
          <a:prstGeom prst="rect">
            <a:avLst/>
          </a:prstGeom>
          <a:noFill/>
        </p:spPr>
        <p:txBody>
          <a:bodyPr wrap="square" rtlCol="0">
            <a:spAutoFit/>
          </a:bodyPr>
          <a:lstStyle/>
          <a:p>
            <a:pPr marL="514350" indent="-514350">
              <a:lnSpc>
                <a:spcPct val="120000"/>
              </a:lnSpc>
              <a:spcAft>
                <a:spcPts val="1200"/>
              </a:spcAft>
              <a:buFont typeface="+mj-lt"/>
              <a:buAutoNum type="arabicPeriod" startAt="5"/>
            </a:pPr>
            <a:r>
              <a:rPr lang="en-GB" sz="2800" dirty="0">
                <a:solidFill>
                  <a:srgbClr val="CD2D1E"/>
                </a:solidFill>
                <a:latin typeface="+mj-lt"/>
                <a:cs typeface="MV Boli" panose="02000500030200090000" pitchFamily="2" charset="0"/>
              </a:rPr>
              <a:t>There is large variability in adolescents enjoyment and understanding of importance of physical activity.</a:t>
            </a:r>
          </a:p>
        </p:txBody>
      </p:sp>
      <p:pic>
        <p:nvPicPr>
          <p:cNvPr id="8" name="Graphic 7" descr="Head with gears with solid fill">
            <a:extLst>
              <a:ext uri="{FF2B5EF4-FFF2-40B4-BE49-F238E27FC236}">
                <a16:creationId xmlns:a16="http://schemas.microsoft.com/office/drawing/2014/main" id="{59D96C26-F56A-41DE-99FA-912131F54C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86400" y="0"/>
            <a:ext cx="2505600" cy="2505600"/>
          </a:xfrm>
          <a:prstGeom prst="rect">
            <a:avLst/>
          </a:prstGeom>
        </p:spPr>
      </p:pic>
    </p:spTree>
    <p:extLst>
      <p:ext uri="{BB962C8B-B14F-4D97-AF65-F5344CB8AC3E}">
        <p14:creationId xmlns:p14="http://schemas.microsoft.com/office/powerpoint/2010/main" val="2550187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3" name="Picture 2" descr="A picture containing diagram, line, plan, plot&#10;&#10;Description automatically generated">
            <a:extLst>
              <a:ext uri="{FF2B5EF4-FFF2-40B4-BE49-F238E27FC236}">
                <a16:creationId xmlns:a16="http://schemas.microsoft.com/office/drawing/2014/main" id="{E8CAB7C4-29B2-477E-9348-2515D6EFC6D6}"/>
              </a:ext>
            </a:extLst>
          </p:cNvPr>
          <p:cNvPicPr>
            <a:picLocks noChangeAspect="1"/>
          </p:cNvPicPr>
          <p:nvPr/>
        </p:nvPicPr>
        <p:blipFill>
          <a:blip r:embed="rId4"/>
          <a:stretch>
            <a:fillRect/>
          </a:stretch>
        </p:blipFill>
        <p:spPr>
          <a:xfrm>
            <a:off x="2117" y="261610"/>
            <a:ext cx="9071164" cy="3167390"/>
          </a:xfrm>
          <a:prstGeom prst="rect">
            <a:avLst/>
          </a:prstGeom>
        </p:spPr>
      </p:pic>
      <p:pic>
        <p:nvPicPr>
          <p:cNvPr id="9" name="Picture 8" descr="A picture containing diagram, text, line, plot&#10;&#10;Description automatically generated">
            <a:extLst>
              <a:ext uri="{FF2B5EF4-FFF2-40B4-BE49-F238E27FC236}">
                <a16:creationId xmlns:a16="http://schemas.microsoft.com/office/drawing/2014/main" id="{F80CD83E-1AFD-486E-8C54-6F3FF44BC660}"/>
              </a:ext>
            </a:extLst>
          </p:cNvPr>
          <p:cNvPicPr>
            <a:picLocks noChangeAspect="1"/>
          </p:cNvPicPr>
          <p:nvPr/>
        </p:nvPicPr>
        <p:blipFill>
          <a:blip r:embed="rId5"/>
          <a:stretch>
            <a:fillRect/>
          </a:stretch>
        </p:blipFill>
        <p:spPr>
          <a:xfrm>
            <a:off x="3120837" y="3429000"/>
            <a:ext cx="9071164" cy="3167390"/>
          </a:xfrm>
          <a:prstGeom prst="rect">
            <a:avLst/>
          </a:prstGeom>
        </p:spPr>
      </p:pic>
      <p:sp>
        <p:nvSpPr>
          <p:cNvPr id="12" name="Rectangle 11">
            <a:extLst>
              <a:ext uri="{FF2B5EF4-FFF2-40B4-BE49-F238E27FC236}">
                <a16:creationId xmlns:a16="http://schemas.microsoft.com/office/drawing/2014/main" id="{887CED37-0C56-4230-ACC1-EC0F50177940}"/>
              </a:ext>
            </a:extLst>
          </p:cNvPr>
          <p:cNvSpPr/>
          <p:nvPr/>
        </p:nvSpPr>
        <p:spPr>
          <a:xfrm rot="16200000">
            <a:off x="4778626" y="4038330"/>
            <a:ext cx="1512830" cy="2607016"/>
          </a:xfrm>
          <a:prstGeom prst="rect">
            <a:avLst/>
          </a:prstGeom>
          <a:no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7AF15135-493D-4EA0-BE07-43E788DE126C}"/>
              </a:ext>
            </a:extLst>
          </p:cNvPr>
          <p:cNvSpPr/>
          <p:nvPr/>
        </p:nvSpPr>
        <p:spPr>
          <a:xfrm rot="16200000">
            <a:off x="9947029" y="4605552"/>
            <a:ext cx="1292789" cy="1692611"/>
          </a:xfrm>
          <a:prstGeom prst="rect">
            <a:avLst/>
          </a:prstGeom>
          <a:no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CDDEEF43-7315-4921-8D60-51B644DECAC4}"/>
              </a:ext>
            </a:extLst>
          </p:cNvPr>
          <p:cNvSpPr/>
          <p:nvPr/>
        </p:nvSpPr>
        <p:spPr>
          <a:xfrm rot="16200000">
            <a:off x="6846869" y="1286760"/>
            <a:ext cx="1389752" cy="1892778"/>
          </a:xfrm>
          <a:prstGeom prst="rect">
            <a:avLst/>
          </a:prstGeom>
          <a:no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36E11C67-7EF3-4A15-A3B6-785E300A2030}"/>
              </a:ext>
            </a:extLst>
          </p:cNvPr>
          <p:cNvSpPr/>
          <p:nvPr/>
        </p:nvSpPr>
        <p:spPr>
          <a:xfrm rot="16200000">
            <a:off x="1606932" y="799534"/>
            <a:ext cx="1601327" cy="2655651"/>
          </a:xfrm>
          <a:prstGeom prst="rect">
            <a:avLst/>
          </a:prstGeom>
          <a:no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7EA676CA-D50E-C6A5-67D2-6A598183F54A}"/>
              </a:ext>
            </a:extLst>
          </p:cNvPr>
          <p:cNvSpPr txBox="1"/>
          <p:nvPr/>
        </p:nvSpPr>
        <p:spPr>
          <a:xfrm>
            <a:off x="10003785" y="1152807"/>
            <a:ext cx="2186098" cy="1384995"/>
          </a:xfrm>
          <a:prstGeom prst="rect">
            <a:avLst/>
          </a:prstGeom>
          <a:noFill/>
        </p:spPr>
        <p:txBody>
          <a:bodyPr wrap="square" rtlCol="0">
            <a:spAutoFit/>
          </a:bodyPr>
          <a:lstStyle/>
          <a:p>
            <a:r>
              <a:rPr lang="en-GB" sz="2800" b="1" dirty="0"/>
              <a:t>INTRINSIC REGULATION SCORES</a:t>
            </a:r>
          </a:p>
        </p:txBody>
      </p:sp>
      <p:sp>
        <p:nvSpPr>
          <p:cNvPr id="4" name="TextBox 3">
            <a:extLst>
              <a:ext uri="{FF2B5EF4-FFF2-40B4-BE49-F238E27FC236}">
                <a16:creationId xmlns:a16="http://schemas.microsoft.com/office/drawing/2014/main" id="{7067D535-C7E4-AC53-BE42-758F35C2B8BD}"/>
              </a:ext>
            </a:extLst>
          </p:cNvPr>
          <p:cNvSpPr txBox="1"/>
          <p:nvPr/>
        </p:nvSpPr>
        <p:spPr>
          <a:xfrm>
            <a:off x="0" y="4320197"/>
            <a:ext cx="2097843" cy="1384995"/>
          </a:xfrm>
          <a:prstGeom prst="rect">
            <a:avLst/>
          </a:prstGeom>
          <a:noFill/>
        </p:spPr>
        <p:txBody>
          <a:bodyPr wrap="square" rtlCol="0">
            <a:spAutoFit/>
          </a:bodyPr>
          <a:lstStyle/>
          <a:p>
            <a:r>
              <a:rPr lang="en-GB" sz="2800" b="1" dirty="0"/>
              <a:t>IDENTIFIED REGULATION SCORES</a:t>
            </a:r>
          </a:p>
        </p:txBody>
      </p:sp>
      <p:pic>
        <p:nvPicPr>
          <p:cNvPr id="13" name="Graphic 12" descr="Right pointing backhand index with solid fill">
            <a:extLst>
              <a:ext uri="{FF2B5EF4-FFF2-40B4-BE49-F238E27FC236}">
                <a16:creationId xmlns:a16="http://schemas.microsoft.com/office/drawing/2014/main" id="{4AB7EB68-CF5D-44E2-B7AF-8FC23B322E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842157" y="1389339"/>
            <a:ext cx="914400" cy="914400"/>
          </a:xfrm>
          <a:prstGeom prst="rect">
            <a:avLst/>
          </a:prstGeom>
        </p:spPr>
      </p:pic>
      <p:pic>
        <p:nvPicPr>
          <p:cNvPr id="15" name="Graphic 14" descr="Right pointing backhand index with solid fill">
            <a:extLst>
              <a:ext uri="{FF2B5EF4-FFF2-40B4-BE49-F238E27FC236}">
                <a16:creationId xmlns:a16="http://schemas.microsoft.com/office/drawing/2014/main" id="{FC589248-64B4-45D1-A79A-76513C0CDE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52140" y="4555494"/>
            <a:ext cx="914400" cy="914400"/>
          </a:xfrm>
          <a:prstGeom prst="rect">
            <a:avLst/>
          </a:prstGeom>
        </p:spPr>
      </p:pic>
    </p:spTree>
    <p:extLst>
      <p:ext uri="{BB962C8B-B14F-4D97-AF65-F5344CB8AC3E}">
        <p14:creationId xmlns:p14="http://schemas.microsoft.com/office/powerpoint/2010/main" val="4228048870"/>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4132"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sp>
        <p:nvSpPr>
          <p:cNvPr id="3" name="Title 6">
            <a:extLst>
              <a:ext uri="{FF2B5EF4-FFF2-40B4-BE49-F238E27FC236}">
                <a16:creationId xmlns:a16="http://schemas.microsoft.com/office/drawing/2014/main" id="{CE757096-A8B8-71EA-E9F0-E460FC1C525A}"/>
              </a:ext>
            </a:extLst>
          </p:cNvPr>
          <p:cNvSpPr txBox="1">
            <a:spLocks/>
          </p:cNvSpPr>
          <p:nvPr/>
        </p:nvSpPr>
        <p:spPr>
          <a:xfrm>
            <a:off x="0" y="256325"/>
            <a:ext cx="10495175"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Psychosocial</a:t>
            </a:r>
          </a:p>
        </p:txBody>
      </p:sp>
      <p:sp>
        <p:nvSpPr>
          <p:cNvPr id="9" name="TextBox 8">
            <a:extLst>
              <a:ext uri="{FF2B5EF4-FFF2-40B4-BE49-F238E27FC236}">
                <a16:creationId xmlns:a16="http://schemas.microsoft.com/office/drawing/2014/main" id="{A424D3A9-C8A8-4C54-88BB-64255B1E26CC}"/>
              </a:ext>
            </a:extLst>
          </p:cNvPr>
          <p:cNvSpPr txBox="1"/>
          <p:nvPr/>
        </p:nvSpPr>
        <p:spPr>
          <a:xfrm>
            <a:off x="485337" y="1157536"/>
            <a:ext cx="9398473" cy="3468001"/>
          </a:xfrm>
          <a:prstGeom prst="rect">
            <a:avLst/>
          </a:prstGeom>
          <a:noFill/>
        </p:spPr>
        <p:txBody>
          <a:bodyPr wrap="square" rtlCol="0">
            <a:spAutoFit/>
          </a:bodyPr>
          <a:lstStyle/>
          <a:p>
            <a:pPr marL="514350" indent="-514350">
              <a:lnSpc>
                <a:spcPct val="120000"/>
              </a:lnSpc>
              <a:spcAft>
                <a:spcPts val="1200"/>
              </a:spcAft>
              <a:buFont typeface="+mj-lt"/>
              <a:buAutoNum type="arabicPeriod" startAt="5"/>
            </a:pPr>
            <a:r>
              <a:rPr lang="en-GB" sz="2800" dirty="0">
                <a:solidFill>
                  <a:srgbClr val="CD2D1E"/>
                </a:solidFill>
                <a:latin typeface="+mj-lt"/>
                <a:cs typeface="MV Boli" panose="02000500030200090000" pitchFamily="2" charset="0"/>
              </a:rPr>
              <a:t>There is large variability in adolescents enjoyment and understanding of importance of physical activity.</a:t>
            </a:r>
          </a:p>
          <a:p>
            <a:pPr marL="514350" indent="-514350">
              <a:lnSpc>
                <a:spcPct val="120000"/>
              </a:lnSpc>
              <a:spcAft>
                <a:spcPts val="1200"/>
              </a:spcAft>
              <a:buFont typeface="+mj-lt"/>
              <a:buAutoNum type="arabicPeriod" startAt="5"/>
            </a:pPr>
            <a:endParaRPr lang="en-GB" sz="2800" dirty="0">
              <a:solidFill>
                <a:srgbClr val="CD2D1E"/>
              </a:solidFill>
              <a:latin typeface="+mj-lt"/>
              <a:cs typeface="MV Boli" panose="02000500030200090000" pitchFamily="2" charset="0"/>
            </a:endParaRPr>
          </a:p>
          <a:p>
            <a:pPr marL="514350" indent="-514350">
              <a:lnSpc>
                <a:spcPct val="120000"/>
              </a:lnSpc>
              <a:spcAft>
                <a:spcPts val="1200"/>
              </a:spcAft>
              <a:buFont typeface="+mj-lt"/>
              <a:buAutoNum type="arabicPeriod" startAt="5"/>
            </a:pPr>
            <a:r>
              <a:rPr lang="en-GB" sz="2800" dirty="0">
                <a:solidFill>
                  <a:srgbClr val="18284E"/>
                </a:solidFill>
                <a:latin typeface="+mj-lt"/>
                <a:cs typeface="MV Boli" panose="02000500030200090000" pitchFamily="2" charset="0"/>
              </a:rPr>
              <a:t>Females perceptions of motor competence and strength are lowest post-PHV, while males remains consistent across stages of maturity. </a:t>
            </a:r>
          </a:p>
        </p:txBody>
      </p:sp>
      <p:pic>
        <p:nvPicPr>
          <p:cNvPr id="8" name="Graphic 7" descr="Head with gears with solid fill">
            <a:extLst>
              <a:ext uri="{FF2B5EF4-FFF2-40B4-BE49-F238E27FC236}">
                <a16:creationId xmlns:a16="http://schemas.microsoft.com/office/drawing/2014/main" id="{59D96C26-F56A-41DE-99FA-912131F54C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86400" y="0"/>
            <a:ext cx="2505600" cy="2505600"/>
          </a:xfrm>
          <a:prstGeom prst="rect">
            <a:avLst/>
          </a:prstGeom>
        </p:spPr>
      </p:pic>
    </p:spTree>
    <p:extLst>
      <p:ext uri="{BB962C8B-B14F-4D97-AF65-F5344CB8AC3E}">
        <p14:creationId xmlns:p14="http://schemas.microsoft.com/office/powerpoint/2010/main" val="1567591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left)">
                                      <p:cBhvr>
                                        <p:cTn id="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3" name="Picture 2" descr="A picture containing diagram, line, plot&#10;&#10;Description automatically generated">
            <a:extLst>
              <a:ext uri="{FF2B5EF4-FFF2-40B4-BE49-F238E27FC236}">
                <a16:creationId xmlns:a16="http://schemas.microsoft.com/office/drawing/2014/main" id="{85CF4D5A-8CDA-41BF-B757-6BB15EB648F6}"/>
              </a:ext>
            </a:extLst>
          </p:cNvPr>
          <p:cNvPicPr>
            <a:picLocks noChangeAspect="1"/>
          </p:cNvPicPr>
          <p:nvPr/>
        </p:nvPicPr>
        <p:blipFill>
          <a:blip r:embed="rId4"/>
          <a:stretch>
            <a:fillRect/>
          </a:stretch>
        </p:blipFill>
        <p:spPr>
          <a:xfrm>
            <a:off x="3120833" y="3429000"/>
            <a:ext cx="9071167" cy="3167391"/>
          </a:xfrm>
          <a:prstGeom prst="rect">
            <a:avLst/>
          </a:prstGeom>
        </p:spPr>
      </p:pic>
      <p:pic>
        <p:nvPicPr>
          <p:cNvPr id="8" name="Picture 7" descr="A picture containing diagram, line, plot, text&#10;&#10;Description automatically generated">
            <a:extLst>
              <a:ext uri="{FF2B5EF4-FFF2-40B4-BE49-F238E27FC236}">
                <a16:creationId xmlns:a16="http://schemas.microsoft.com/office/drawing/2014/main" id="{C215B964-825D-4925-9B1E-0C3A07109110}"/>
              </a:ext>
            </a:extLst>
          </p:cNvPr>
          <p:cNvPicPr>
            <a:picLocks noChangeAspect="1"/>
          </p:cNvPicPr>
          <p:nvPr/>
        </p:nvPicPr>
        <p:blipFill>
          <a:blip r:embed="rId5"/>
          <a:stretch>
            <a:fillRect/>
          </a:stretch>
        </p:blipFill>
        <p:spPr>
          <a:xfrm>
            <a:off x="-1" y="232427"/>
            <a:ext cx="9071164" cy="3167390"/>
          </a:xfrm>
          <a:prstGeom prst="rect">
            <a:avLst/>
          </a:prstGeom>
        </p:spPr>
      </p:pic>
      <p:sp>
        <p:nvSpPr>
          <p:cNvPr id="7" name="Rectangle 6">
            <a:extLst>
              <a:ext uri="{FF2B5EF4-FFF2-40B4-BE49-F238E27FC236}">
                <a16:creationId xmlns:a16="http://schemas.microsoft.com/office/drawing/2014/main" id="{A12D5534-CB5A-43A9-8540-89B85657534E}"/>
              </a:ext>
            </a:extLst>
          </p:cNvPr>
          <p:cNvSpPr/>
          <p:nvPr/>
        </p:nvSpPr>
        <p:spPr>
          <a:xfrm>
            <a:off x="10817157" y="4084628"/>
            <a:ext cx="1040860" cy="2013626"/>
          </a:xfrm>
          <a:prstGeom prst="rect">
            <a:avLst/>
          </a:prstGeom>
          <a:no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678CD20A-7914-4679-9D92-587F82A681EB}"/>
              </a:ext>
            </a:extLst>
          </p:cNvPr>
          <p:cNvSpPr/>
          <p:nvPr/>
        </p:nvSpPr>
        <p:spPr>
          <a:xfrm>
            <a:off x="7608386" y="759747"/>
            <a:ext cx="1130762" cy="2071002"/>
          </a:xfrm>
          <a:prstGeom prst="rect">
            <a:avLst/>
          </a:prstGeom>
          <a:no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B0EB1252-BDB1-AADC-9297-985B023115A6}"/>
              </a:ext>
            </a:extLst>
          </p:cNvPr>
          <p:cNvSpPr txBox="1"/>
          <p:nvPr/>
        </p:nvSpPr>
        <p:spPr>
          <a:xfrm>
            <a:off x="9918302" y="1154041"/>
            <a:ext cx="2234448" cy="1384995"/>
          </a:xfrm>
          <a:prstGeom prst="rect">
            <a:avLst/>
          </a:prstGeom>
          <a:noFill/>
        </p:spPr>
        <p:txBody>
          <a:bodyPr wrap="square" rtlCol="0">
            <a:spAutoFit/>
          </a:bodyPr>
          <a:lstStyle/>
          <a:p>
            <a:r>
              <a:rPr lang="en-GB" sz="2800" b="1" dirty="0"/>
              <a:t>PERCEIVED MOTOR COMPETENCE</a:t>
            </a:r>
          </a:p>
        </p:txBody>
      </p:sp>
      <p:sp>
        <p:nvSpPr>
          <p:cNvPr id="4" name="TextBox 3">
            <a:extLst>
              <a:ext uri="{FF2B5EF4-FFF2-40B4-BE49-F238E27FC236}">
                <a16:creationId xmlns:a16="http://schemas.microsoft.com/office/drawing/2014/main" id="{A154B55E-B227-BB72-7C72-8CA5AC140EB3}"/>
              </a:ext>
            </a:extLst>
          </p:cNvPr>
          <p:cNvSpPr txBox="1"/>
          <p:nvPr/>
        </p:nvSpPr>
        <p:spPr>
          <a:xfrm>
            <a:off x="-3761" y="4398943"/>
            <a:ext cx="1821918" cy="1384995"/>
          </a:xfrm>
          <a:prstGeom prst="rect">
            <a:avLst/>
          </a:prstGeom>
          <a:noFill/>
        </p:spPr>
        <p:txBody>
          <a:bodyPr wrap="square" rtlCol="0">
            <a:spAutoFit/>
          </a:bodyPr>
          <a:lstStyle/>
          <a:p>
            <a:r>
              <a:rPr lang="en-GB" sz="2800" b="1" dirty="0"/>
              <a:t>PERCEIVED PHYSICAL STRENGTH</a:t>
            </a:r>
          </a:p>
        </p:txBody>
      </p:sp>
      <p:pic>
        <p:nvPicPr>
          <p:cNvPr id="10" name="Graphic 9" descr="Right pointing backhand index with solid fill">
            <a:extLst>
              <a:ext uri="{FF2B5EF4-FFF2-40B4-BE49-F238E27FC236}">
                <a16:creationId xmlns:a16="http://schemas.microsoft.com/office/drawing/2014/main" id="{464F12D4-F426-4921-9775-BE40025C8E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925569" y="1388105"/>
            <a:ext cx="914400" cy="914400"/>
          </a:xfrm>
          <a:prstGeom prst="rect">
            <a:avLst/>
          </a:prstGeom>
        </p:spPr>
      </p:pic>
      <p:pic>
        <p:nvPicPr>
          <p:cNvPr id="11" name="Graphic 10" descr="Right pointing backhand index with solid fill">
            <a:extLst>
              <a:ext uri="{FF2B5EF4-FFF2-40B4-BE49-F238E27FC236}">
                <a16:creationId xmlns:a16="http://schemas.microsoft.com/office/drawing/2014/main" id="{1B806C18-0432-49C3-B2F4-0963776824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12295" y="4555495"/>
            <a:ext cx="914400" cy="914400"/>
          </a:xfrm>
          <a:prstGeom prst="rect">
            <a:avLst/>
          </a:prstGeom>
        </p:spPr>
      </p:pic>
    </p:spTree>
    <p:extLst>
      <p:ext uri="{BB962C8B-B14F-4D97-AF65-F5344CB8AC3E}">
        <p14:creationId xmlns:p14="http://schemas.microsoft.com/office/powerpoint/2010/main" val="3008631018"/>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4132"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sp>
        <p:nvSpPr>
          <p:cNvPr id="3" name="Title 6">
            <a:extLst>
              <a:ext uri="{FF2B5EF4-FFF2-40B4-BE49-F238E27FC236}">
                <a16:creationId xmlns:a16="http://schemas.microsoft.com/office/drawing/2014/main" id="{CE757096-A8B8-71EA-E9F0-E460FC1C525A}"/>
              </a:ext>
            </a:extLst>
          </p:cNvPr>
          <p:cNvSpPr txBox="1">
            <a:spLocks/>
          </p:cNvSpPr>
          <p:nvPr/>
        </p:nvSpPr>
        <p:spPr>
          <a:xfrm>
            <a:off x="0" y="261610"/>
            <a:ext cx="10495175"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Physical activity</a:t>
            </a:r>
          </a:p>
        </p:txBody>
      </p:sp>
      <p:sp>
        <p:nvSpPr>
          <p:cNvPr id="9" name="TextBox 8">
            <a:extLst>
              <a:ext uri="{FF2B5EF4-FFF2-40B4-BE49-F238E27FC236}">
                <a16:creationId xmlns:a16="http://schemas.microsoft.com/office/drawing/2014/main" id="{A424D3A9-C8A8-4C54-88BB-64255B1E26CC}"/>
              </a:ext>
            </a:extLst>
          </p:cNvPr>
          <p:cNvSpPr txBox="1"/>
          <p:nvPr/>
        </p:nvSpPr>
        <p:spPr>
          <a:xfrm>
            <a:off x="485337" y="1157536"/>
            <a:ext cx="9398473" cy="1609030"/>
          </a:xfrm>
          <a:prstGeom prst="rect">
            <a:avLst/>
          </a:prstGeom>
          <a:noFill/>
        </p:spPr>
        <p:txBody>
          <a:bodyPr wrap="square" rtlCol="0">
            <a:spAutoFit/>
          </a:bodyPr>
          <a:lstStyle/>
          <a:p>
            <a:pPr marL="514350" indent="-514350">
              <a:lnSpc>
                <a:spcPct val="120000"/>
              </a:lnSpc>
              <a:spcAft>
                <a:spcPts val="1200"/>
              </a:spcAft>
              <a:buFont typeface="+mj-lt"/>
              <a:buAutoNum type="arabicPeriod" startAt="7"/>
            </a:pPr>
            <a:r>
              <a:rPr lang="en-GB" sz="2800" dirty="0">
                <a:solidFill>
                  <a:srgbClr val="CD2D1E"/>
                </a:solidFill>
                <a:latin typeface="+mj-lt"/>
                <a:cs typeface="MV Boli" panose="02000500030200090000" pitchFamily="2" charset="0"/>
              </a:rPr>
              <a:t>Moderate-vigorous physical activity appears lower in females than males across stages of maturity… likely due to females spending less time doing vigorous activities.</a:t>
            </a:r>
          </a:p>
        </p:txBody>
      </p:sp>
      <p:pic>
        <p:nvPicPr>
          <p:cNvPr id="7" name="Graphic 6" descr="Run">
            <a:extLst>
              <a:ext uri="{FF2B5EF4-FFF2-40B4-BE49-F238E27FC236}">
                <a16:creationId xmlns:a16="http://schemas.microsoft.com/office/drawing/2014/main" id="{55D4E5EC-4C98-461F-AEF4-4A7C57CB8E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86400" y="0"/>
            <a:ext cx="2505600" cy="2505600"/>
          </a:xfrm>
          <a:prstGeom prst="rect">
            <a:avLst/>
          </a:prstGeom>
        </p:spPr>
      </p:pic>
    </p:spTree>
    <p:extLst>
      <p:ext uri="{BB962C8B-B14F-4D97-AF65-F5344CB8AC3E}">
        <p14:creationId xmlns:p14="http://schemas.microsoft.com/office/powerpoint/2010/main" val="29846635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8" name="Picture 7" descr="A picture containing diagram, text, line, plot&#10;&#10;Description automatically generated">
            <a:extLst>
              <a:ext uri="{FF2B5EF4-FFF2-40B4-BE49-F238E27FC236}">
                <a16:creationId xmlns:a16="http://schemas.microsoft.com/office/drawing/2014/main" id="{4DCBE640-6070-4E12-8C80-5B456968327C}"/>
              </a:ext>
            </a:extLst>
          </p:cNvPr>
          <p:cNvPicPr>
            <a:picLocks noChangeAspect="1"/>
          </p:cNvPicPr>
          <p:nvPr/>
        </p:nvPicPr>
        <p:blipFill>
          <a:blip r:embed="rId4"/>
          <a:stretch>
            <a:fillRect/>
          </a:stretch>
        </p:blipFill>
        <p:spPr>
          <a:xfrm>
            <a:off x="-1" y="1340867"/>
            <a:ext cx="12192001" cy="4176266"/>
          </a:xfrm>
          <a:prstGeom prst="rect">
            <a:avLst/>
          </a:prstGeom>
        </p:spPr>
      </p:pic>
      <p:sp>
        <p:nvSpPr>
          <p:cNvPr id="4" name="Title 6">
            <a:extLst>
              <a:ext uri="{FF2B5EF4-FFF2-40B4-BE49-F238E27FC236}">
                <a16:creationId xmlns:a16="http://schemas.microsoft.com/office/drawing/2014/main" id="{30EFD54C-E446-0648-0888-CD41BAF2815D}"/>
              </a:ext>
            </a:extLst>
          </p:cNvPr>
          <p:cNvSpPr txBox="1">
            <a:spLocks/>
          </p:cNvSpPr>
          <p:nvPr/>
        </p:nvSpPr>
        <p:spPr>
          <a:xfrm>
            <a:off x="0" y="261610"/>
            <a:ext cx="10495175"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Moderate-vigorous physical activity</a:t>
            </a:r>
          </a:p>
        </p:txBody>
      </p:sp>
    </p:spTree>
    <p:extLst>
      <p:ext uri="{BB962C8B-B14F-4D97-AF65-F5344CB8AC3E}">
        <p14:creationId xmlns:p14="http://schemas.microsoft.com/office/powerpoint/2010/main" val="824138735"/>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7" name="Picture 6" descr="A picture containing diagram, text, line, plot&#10;&#10;Description automatically generated">
            <a:extLst>
              <a:ext uri="{FF2B5EF4-FFF2-40B4-BE49-F238E27FC236}">
                <a16:creationId xmlns:a16="http://schemas.microsoft.com/office/drawing/2014/main" id="{00764F06-D3A4-47AB-A771-BF624A1286AA}"/>
              </a:ext>
            </a:extLst>
          </p:cNvPr>
          <p:cNvPicPr>
            <a:picLocks noChangeAspect="1"/>
          </p:cNvPicPr>
          <p:nvPr/>
        </p:nvPicPr>
        <p:blipFill>
          <a:blip r:embed="rId4"/>
          <a:stretch>
            <a:fillRect/>
          </a:stretch>
        </p:blipFill>
        <p:spPr>
          <a:xfrm>
            <a:off x="-1" y="261610"/>
            <a:ext cx="7166220" cy="3167390"/>
          </a:xfrm>
          <a:prstGeom prst="rect">
            <a:avLst/>
          </a:prstGeom>
        </p:spPr>
      </p:pic>
      <p:pic>
        <p:nvPicPr>
          <p:cNvPr id="9" name="Picture 8" descr="A picture containing text, diagram, line, plot&#10;&#10;Description automatically generated">
            <a:extLst>
              <a:ext uri="{FF2B5EF4-FFF2-40B4-BE49-F238E27FC236}">
                <a16:creationId xmlns:a16="http://schemas.microsoft.com/office/drawing/2014/main" id="{463603CD-55B5-47E2-BB10-E54884307A5C}"/>
              </a:ext>
            </a:extLst>
          </p:cNvPr>
          <p:cNvPicPr>
            <a:picLocks noChangeAspect="1"/>
          </p:cNvPicPr>
          <p:nvPr/>
        </p:nvPicPr>
        <p:blipFill>
          <a:blip r:embed="rId5"/>
          <a:stretch>
            <a:fillRect/>
          </a:stretch>
        </p:blipFill>
        <p:spPr>
          <a:xfrm>
            <a:off x="5025779" y="3429000"/>
            <a:ext cx="7166220" cy="3167390"/>
          </a:xfrm>
          <a:prstGeom prst="rect">
            <a:avLst/>
          </a:prstGeom>
        </p:spPr>
      </p:pic>
      <p:sp>
        <p:nvSpPr>
          <p:cNvPr id="10" name="Rectangle 9">
            <a:extLst>
              <a:ext uri="{FF2B5EF4-FFF2-40B4-BE49-F238E27FC236}">
                <a16:creationId xmlns:a16="http://schemas.microsoft.com/office/drawing/2014/main" id="{1B194B05-8A2D-474E-9145-37BA7763FCC8}"/>
              </a:ext>
            </a:extLst>
          </p:cNvPr>
          <p:cNvSpPr/>
          <p:nvPr/>
        </p:nvSpPr>
        <p:spPr>
          <a:xfrm>
            <a:off x="9830734" y="5437762"/>
            <a:ext cx="2114832" cy="972766"/>
          </a:xfrm>
          <a:prstGeom prst="rect">
            <a:avLst/>
          </a:prstGeom>
          <a:no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9F894584-9236-27C4-73C3-C23BD5BAE563}"/>
              </a:ext>
            </a:extLst>
          </p:cNvPr>
          <p:cNvSpPr txBox="1"/>
          <p:nvPr/>
        </p:nvSpPr>
        <p:spPr>
          <a:xfrm>
            <a:off x="8722302" y="1368251"/>
            <a:ext cx="3469698" cy="954107"/>
          </a:xfrm>
          <a:prstGeom prst="rect">
            <a:avLst/>
          </a:prstGeom>
          <a:noFill/>
        </p:spPr>
        <p:txBody>
          <a:bodyPr wrap="square" rtlCol="0">
            <a:spAutoFit/>
          </a:bodyPr>
          <a:lstStyle/>
          <a:p>
            <a:r>
              <a:rPr lang="en-GB" sz="2800" b="1" dirty="0"/>
              <a:t>MODERATE PHYSICAL ACTIVITY</a:t>
            </a:r>
          </a:p>
        </p:txBody>
      </p:sp>
      <p:sp>
        <p:nvSpPr>
          <p:cNvPr id="3" name="TextBox 2">
            <a:extLst>
              <a:ext uri="{FF2B5EF4-FFF2-40B4-BE49-F238E27FC236}">
                <a16:creationId xmlns:a16="http://schemas.microsoft.com/office/drawing/2014/main" id="{2CF8195F-48FE-4415-FAD2-99723DA75B53}"/>
              </a:ext>
            </a:extLst>
          </p:cNvPr>
          <p:cNvSpPr txBox="1"/>
          <p:nvPr/>
        </p:nvSpPr>
        <p:spPr>
          <a:xfrm>
            <a:off x="0" y="4535640"/>
            <a:ext cx="3321110" cy="954107"/>
          </a:xfrm>
          <a:prstGeom prst="rect">
            <a:avLst/>
          </a:prstGeom>
          <a:noFill/>
        </p:spPr>
        <p:txBody>
          <a:bodyPr wrap="square" rtlCol="0">
            <a:spAutoFit/>
          </a:bodyPr>
          <a:lstStyle/>
          <a:p>
            <a:r>
              <a:rPr lang="en-GB" sz="2800" b="1" dirty="0"/>
              <a:t>VIGOROUS PHYSICAL ACTIVITY</a:t>
            </a:r>
          </a:p>
        </p:txBody>
      </p:sp>
      <p:pic>
        <p:nvPicPr>
          <p:cNvPr id="11" name="Graphic 10" descr="Right pointing backhand index with solid fill">
            <a:extLst>
              <a:ext uri="{FF2B5EF4-FFF2-40B4-BE49-F238E27FC236}">
                <a16:creationId xmlns:a16="http://schemas.microsoft.com/office/drawing/2014/main" id="{FB3EC04A-8F1C-4FC8-B8F2-81020B68C1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487060" y="1391597"/>
            <a:ext cx="914400" cy="914400"/>
          </a:xfrm>
          <a:prstGeom prst="rect">
            <a:avLst/>
          </a:prstGeom>
        </p:spPr>
      </p:pic>
      <p:pic>
        <p:nvPicPr>
          <p:cNvPr id="12" name="Graphic 11" descr="Right pointing backhand index with solid fill">
            <a:extLst>
              <a:ext uri="{FF2B5EF4-FFF2-40B4-BE49-F238E27FC236}">
                <a16:creationId xmlns:a16="http://schemas.microsoft.com/office/drawing/2014/main" id="{62B5DFE7-89C7-405E-B049-0AFCADCDE2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6244" y="4555495"/>
            <a:ext cx="914400" cy="914400"/>
          </a:xfrm>
          <a:prstGeom prst="rect">
            <a:avLst/>
          </a:prstGeom>
        </p:spPr>
      </p:pic>
    </p:spTree>
    <p:extLst>
      <p:ext uri="{BB962C8B-B14F-4D97-AF65-F5344CB8AC3E}">
        <p14:creationId xmlns:p14="http://schemas.microsoft.com/office/powerpoint/2010/main" val="139128483"/>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sp>
        <p:nvSpPr>
          <p:cNvPr id="3" name="Title 6">
            <a:extLst>
              <a:ext uri="{FF2B5EF4-FFF2-40B4-BE49-F238E27FC236}">
                <a16:creationId xmlns:a16="http://schemas.microsoft.com/office/drawing/2014/main" id="{CE757096-A8B8-71EA-E9F0-E460FC1C525A}"/>
              </a:ext>
            </a:extLst>
          </p:cNvPr>
          <p:cNvSpPr txBox="1">
            <a:spLocks/>
          </p:cNvSpPr>
          <p:nvPr/>
        </p:nvSpPr>
        <p:spPr>
          <a:xfrm>
            <a:off x="0" y="261610"/>
            <a:ext cx="10495175"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To summarise, we have a problem…</a:t>
            </a:r>
          </a:p>
        </p:txBody>
      </p:sp>
      <p:pic>
        <p:nvPicPr>
          <p:cNvPr id="7" name="Graphic 6" descr="Head with gears with solid fill">
            <a:extLst>
              <a:ext uri="{FF2B5EF4-FFF2-40B4-BE49-F238E27FC236}">
                <a16:creationId xmlns:a16="http://schemas.microsoft.com/office/drawing/2014/main" id="{01BC1B13-AB0A-4A7F-A622-26C9BD66C3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27326" y="1519694"/>
            <a:ext cx="1951011" cy="1951011"/>
          </a:xfrm>
          <a:prstGeom prst="rect">
            <a:avLst/>
          </a:prstGeom>
        </p:spPr>
      </p:pic>
      <p:pic>
        <p:nvPicPr>
          <p:cNvPr id="8" name="Graphic 7" descr="Run with solid fill">
            <a:extLst>
              <a:ext uri="{FF2B5EF4-FFF2-40B4-BE49-F238E27FC236}">
                <a16:creationId xmlns:a16="http://schemas.microsoft.com/office/drawing/2014/main" id="{52A67811-6FA9-4D6A-ADEB-4B47502715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40989" y="1519694"/>
            <a:ext cx="1951011" cy="1951011"/>
          </a:xfrm>
          <a:prstGeom prst="rect">
            <a:avLst/>
          </a:prstGeom>
        </p:spPr>
      </p:pic>
      <p:pic>
        <p:nvPicPr>
          <p:cNvPr id="9" name="Graphic 8" descr="Sport balls">
            <a:extLst>
              <a:ext uri="{FF2B5EF4-FFF2-40B4-BE49-F238E27FC236}">
                <a16:creationId xmlns:a16="http://schemas.microsoft.com/office/drawing/2014/main" id="{4106922E-5728-48CD-B615-FB72259977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1477989"/>
            <a:ext cx="1951011" cy="1951011"/>
          </a:xfrm>
          <a:prstGeom prst="rect">
            <a:avLst/>
          </a:prstGeom>
        </p:spPr>
      </p:pic>
      <p:pic>
        <p:nvPicPr>
          <p:cNvPr id="11" name="Graphic 10" descr="Body builder">
            <a:extLst>
              <a:ext uri="{FF2B5EF4-FFF2-40B4-BE49-F238E27FC236}">
                <a16:creationId xmlns:a16="http://schemas.microsoft.com/office/drawing/2014/main" id="{A2ED2C20-8E75-49C5-B4A2-CB65EBECAD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13663" y="1519693"/>
            <a:ext cx="1951011" cy="1951011"/>
          </a:xfrm>
          <a:prstGeom prst="rect">
            <a:avLst/>
          </a:prstGeom>
        </p:spPr>
      </p:pic>
      <p:sp>
        <p:nvSpPr>
          <p:cNvPr id="12" name="Title 6">
            <a:extLst>
              <a:ext uri="{FF2B5EF4-FFF2-40B4-BE49-F238E27FC236}">
                <a16:creationId xmlns:a16="http://schemas.microsoft.com/office/drawing/2014/main" id="{4D9E1784-3226-423E-A8A9-C5CEA5DD34BA}"/>
              </a:ext>
            </a:extLst>
          </p:cNvPr>
          <p:cNvSpPr txBox="1">
            <a:spLocks/>
          </p:cNvSpPr>
          <p:nvPr/>
        </p:nvSpPr>
        <p:spPr>
          <a:xfrm>
            <a:off x="848412" y="3732312"/>
            <a:ext cx="10495175" cy="2087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latin typeface="Calibri" panose="020F0502020204030204" pitchFamily="34" charset="0"/>
                <a:cs typeface="Calibri" panose="020F0502020204030204" pitchFamily="34" charset="0"/>
              </a:rPr>
              <a:t>There is high variability across multi-dimensional health related characteristics during adolescence…</a:t>
            </a:r>
          </a:p>
        </p:txBody>
      </p:sp>
    </p:spTree>
    <p:extLst>
      <p:ext uri="{BB962C8B-B14F-4D97-AF65-F5344CB8AC3E}">
        <p14:creationId xmlns:p14="http://schemas.microsoft.com/office/powerpoint/2010/main" val="2118545250"/>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3616"/>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3" name="Picture 2">
            <a:extLst>
              <a:ext uri="{FF2B5EF4-FFF2-40B4-BE49-F238E27FC236}">
                <a16:creationId xmlns:a16="http://schemas.microsoft.com/office/drawing/2014/main" id="{EEB014DD-5FA8-46F9-BB96-E337C53760EC}"/>
              </a:ext>
            </a:extLst>
          </p:cNvPr>
          <p:cNvPicPr>
            <a:picLocks noChangeAspect="1"/>
          </p:cNvPicPr>
          <p:nvPr/>
        </p:nvPicPr>
        <p:blipFill rotWithShape="1">
          <a:blip r:embed="rId4"/>
          <a:srcRect l="11873" t="16770" r="8916" b="2828"/>
          <a:stretch/>
        </p:blipFill>
        <p:spPr>
          <a:xfrm>
            <a:off x="1751068" y="1900570"/>
            <a:ext cx="8689865" cy="3056860"/>
          </a:xfrm>
          <a:prstGeom prst="rect">
            <a:avLst/>
          </a:prstGeom>
        </p:spPr>
      </p:pic>
    </p:spTree>
    <p:extLst>
      <p:ext uri="{BB962C8B-B14F-4D97-AF65-F5344CB8AC3E}">
        <p14:creationId xmlns:p14="http://schemas.microsoft.com/office/powerpoint/2010/main" val="997478259"/>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4132"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sp>
        <p:nvSpPr>
          <p:cNvPr id="3" name="Title 6">
            <a:extLst>
              <a:ext uri="{FF2B5EF4-FFF2-40B4-BE49-F238E27FC236}">
                <a16:creationId xmlns:a16="http://schemas.microsoft.com/office/drawing/2014/main" id="{CE757096-A8B8-71EA-E9F0-E460FC1C525A}"/>
              </a:ext>
            </a:extLst>
          </p:cNvPr>
          <p:cNvSpPr txBox="1">
            <a:spLocks/>
          </p:cNvSpPr>
          <p:nvPr/>
        </p:nvSpPr>
        <p:spPr>
          <a:xfrm>
            <a:off x="0" y="261610"/>
            <a:ext cx="10495175"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Is our FOCUS appropriate?</a:t>
            </a:r>
          </a:p>
        </p:txBody>
      </p:sp>
      <p:pic>
        <p:nvPicPr>
          <p:cNvPr id="10" name="Picture 9">
            <a:extLst>
              <a:ext uri="{FF2B5EF4-FFF2-40B4-BE49-F238E27FC236}">
                <a16:creationId xmlns:a16="http://schemas.microsoft.com/office/drawing/2014/main" id="{ED95BD31-5E1E-4F25-96B1-26C3378AF78B}"/>
              </a:ext>
            </a:extLst>
          </p:cNvPr>
          <p:cNvPicPr>
            <a:picLocks noChangeAspect="1"/>
          </p:cNvPicPr>
          <p:nvPr/>
        </p:nvPicPr>
        <p:blipFill>
          <a:blip r:embed="rId4"/>
          <a:stretch>
            <a:fillRect/>
          </a:stretch>
        </p:blipFill>
        <p:spPr>
          <a:xfrm>
            <a:off x="4132" y="1258084"/>
            <a:ext cx="6087735" cy="5599915"/>
          </a:xfrm>
          <a:prstGeom prst="rect">
            <a:avLst/>
          </a:prstGeom>
        </p:spPr>
      </p:pic>
      <p:pic>
        <p:nvPicPr>
          <p:cNvPr id="14" name="Picture 13">
            <a:extLst>
              <a:ext uri="{FF2B5EF4-FFF2-40B4-BE49-F238E27FC236}">
                <a16:creationId xmlns:a16="http://schemas.microsoft.com/office/drawing/2014/main" id="{991A3AAA-B26A-4099-BFB6-99B0A736B124}"/>
              </a:ext>
            </a:extLst>
          </p:cNvPr>
          <p:cNvPicPr>
            <a:picLocks noChangeAspect="1"/>
          </p:cNvPicPr>
          <p:nvPr/>
        </p:nvPicPr>
        <p:blipFill>
          <a:blip r:embed="rId5"/>
          <a:stretch>
            <a:fillRect/>
          </a:stretch>
        </p:blipFill>
        <p:spPr>
          <a:xfrm>
            <a:off x="6091868" y="1258083"/>
            <a:ext cx="6104264" cy="4943475"/>
          </a:xfrm>
          <a:prstGeom prst="rect">
            <a:avLst/>
          </a:prstGeom>
        </p:spPr>
      </p:pic>
    </p:spTree>
    <p:extLst>
      <p:ext uri="{BB962C8B-B14F-4D97-AF65-F5344CB8AC3E}">
        <p14:creationId xmlns:p14="http://schemas.microsoft.com/office/powerpoint/2010/main" val="1582491251"/>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3F6E8E-C0FE-F842-B8D8-48B2A76604EF}"/>
              </a:ext>
            </a:extLst>
          </p:cNvPr>
          <p:cNvPicPr>
            <a:picLocks noChangeAspect="1"/>
          </p:cNvPicPr>
          <p:nvPr/>
        </p:nvPicPr>
        <p:blipFill>
          <a:blip r:embed="rId3"/>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B44CD908-A264-264D-86A7-CCD919FCD4B6}"/>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B1D63F7-D5E7-8E4D-9039-E0C789546927}"/>
              </a:ext>
            </a:extLst>
          </p:cNvPr>
          <p:cNvSpPr txBox="1"/>
          <p:nvPr/>
        </p:nvSpPr>
        <p:spPr>
          <a:xfrm>
            <a:off x="774948" y="2905828"/>
            <a:ext cx="3653670" cy="634020"/>
          </a:xfrm>
          <a:prstGeom prst="rect">
            <a:avLst/>
          </a:prstGeom>
          <a:noFill/>
        </p:spPr>
        <p:txBody>
          <a:bodyPr wrap="square" rtlCol="0">
            <a:spAutoFit/>
          </a:bodyPr>
          <a:lstStyle/>
          <a:p>
            <a:pPr algn="ctr">
              <a:lnSpc>
                <a:spcPct val="80000"/>
              </a:lnSpc>
            </a:pPr>
            <a:r>
              <a:rPr lang="en-US" sz="4400" b="1" dirty="0">
                <a:solidFill>
                  <a:schemeClr val="bg1"/>
                </a:solidFill>
                <a:latin typeface="Arial" panose="020B0604020202020204" pitchFamily="34" charset="0"/>
                <a:cs typeface="Arial" panose="020B0604020202020204" pitchFamily="34" charset="0"/>
              </a:rPr>
              <a:t>THANK YOU.</a:t>
            </a:r>
          </a:p>
        </p:txBody>
      </p:sp>
      <p:pic>
        <p:nvPicPr>
          <p:cNvPr id="3" name="Picture 2">
            <a:extLst>
              <a:ext uri="{FF2B5EF4-FFF2-40B4-BE49-F238E27FC236}">
                <a16:creationId xmlns:a16="http://schemas.microsoft.com/office/drawing/2014/main" id="{16CC1615-CE9C-3C46-8595-152412208CB6}"/>
              </a:ext>
            </a:extLst>
          </p:cNvPr>
          <p:cNvPicPr>
            <a:picLocks noChangeAspect="1"/>
          </p:cNvPicPr>
          <p:nvPr/>
        </p:nvPicPr>
        <p:blipFill>
          <a:blip r:embed="rId5"/>
          <a:stretch>
            <a:fillRect/>
          </a:stretch>
        </p:blipFill>
        <p:spPr>
          <a:xfrm>
            <a:off x="786959" y="676315"/>
            <a:ext cx="4500706" cy="785935"/>
          </a:xfrm>
          <a:prstGeom prst="rect">
            <a:avLst/>
          </a:prstGeom>
        </p:spPr>
      </p:pic>
      <p:pic>
        <p:nvPicPr>
          <p:cNvPr id="4" name="Picture 3">
            <a:extLst>
              <a:ext uri="{FF2B5EF4-FFF2-40B4-BE49-F238E27FC236}">
                <a16:creationId xmlns:a16="http://schemas.microsoft.com/office/drawing/2014/main" id="{90F1B0B2-3C39-38C1-054E-86BA6CB2D1A6}"/>
              </a:ext>
            </a:extLst>
          </p:cNvPr>
          <p:cNvPicPr>
            <a:picLocks noChangeAspect="1"/>
          </p:cNvPicPr>
          <p:nvPr/>
        </p:nvPicPr>
        <p:blipFill>
          <a:blip r:embed="rId6"/>
          <a:stretch>
            <a:fillRect/>
          </a:stretch>
        </p:blipFill>
        <p:spPr>
          <a:xfrm>
            <a:off x="6933247" y="0"/>
            <a:ext cx="4557713" cy="6858000"/>
          </a:xfrm>
          <a:prstGeom prst="rect">
            <a:avLst/>
          </a:prstGeom>
        </p:spPr>
      </p:pic>
      <p:grpSp>
        <p:nvGrpSpPr>
          <p:cNvPr id="24" name="Group 23">
            <a:extLst>
              <a:ext uri="{FF2B5EF4-FFF2-40B4-BE49-F238E27FC236}">
                <a16:creationId xmlns:a16="http://schemas.microsoft.com/office/drawing/2014/main" id="{0049DBC8-DE96-4931-A1C6-4EAA353C2670}"/>
              </a:ext>
            </a:extLst>
          </p:cNvPr>
          <p:cNvGrpSpPr/>
          <p:nvPr/>
        </p:nvGrpSpPr>
        <p:grpSpPr>
          <a:xfrm>
            <a:off x="774948" y="4418402"/>
            <a:ext cx="3211516" cy="339740"/>
            <a:chOff x="348911" y="6144705"/>
            <a:chExt cx="2637412" cy="339740"/>
          </a:xfrm>
        </p:grpSpPr>
        <p:pic>
          <p:nvPicPr>
            <p:cNvPr id="25" name="Picture 24" descr="A picture containing ax, gear&#10;&#10;Description automatically generated">
              <a:extLst>
                <a:ext uri="{FF2B5EF4-FFF2-40B4-BE49-F238E27FC236}">
                  <a16:creationId xmlns:a16="http://schemas.microsoft.com/office/drawing/2014/main" id="{8C31D994-8CEC-4560-A264-97B2DA9DB10D}"/>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48911" y="6144705"/>
              <a:ext cx="416859" cy="339740"/>
            </a:xfrm>
            <a:prstGeom prst="rect">
              <a:avLst/>
            </a:prstGeom>
          </p:spPr>
        </p:pic>
        <p:sp>
          <p:nvSpPr>
            <p:cNvPr id="26" name="TextBox 25">
              <a:extLst>
                <a:ext uri="{FF2B5EF4-FFF2-40B4-BE49-F238E27FC236}">
                  <a16:creationId xmlns:a16="http://schemas.microsoft.com/office/drawing/2014/main" id="{2F9EF4E0-A101-4317-B742-A7520DFC21FE}"/>
                </a:ext>
              </a:extLst>
            </p:cNvPr>
            <p:cNvSpPr txBox="1"/>
            <p:nvPr/>
          </p:nvSpPr>
          <p:spPr>
            <a:xfrm>
              <a:off x="806977" y="6145298"/>
              <a:ext cx="2179346" cy="338554"/>
            </a:xfrm>
            <a:prstGeom prst="rect">
              <a:avLst/>
            </a:prstGeom>
            <a:noFill/>
          </p:spPr>
          <p:txBody>
            <a:bodyPr wrap="square" rtlCol="0">
              <a:spAutoFit/>
            </a:bodyPr>
            <a:lstStyle/>
            <a:p>
              <a:r>
                <a:rPr lang="en-GB" sz="1600" dirty="0">
                  <a:solidFill>
                    <a:schemeClr val="bg1"/>
                  </a:solidFill>
                </a:rPr>
                <a:t>AB__Coaching</a:t>
              </a:r>
            </a:p>
          </p:txBody>
        </p:sp>
      </p:grpSp>
      <p:grpSp>
        <p:nvGrpSpPr>
          <p:cNvPr id="27" name="Group 26">
            <a:extLst>
              <a:ext uri="{FF2B5EF4-FFF2-40B4-BE49-F238E27FC236}">
                <a16:creationId xmlns:a16="http://schemas.microsoft.com/office/drawing/2014/main" id="{7548E7B4-560D-46A3-92B5-9E93FFC7C046}"/>
              </a:ext>
            </a:extLst>
          </p:cNvPr>
          <p:cNvGrpSpPr/>
          <p:nvPr/>
        </p:nvGrpSpPr>
        <p:grpSpPr>
          <a:xfrm>
            <a:off x="774948" y="4948812"/>
            <a:ext cx="3211516" cy="416859"/>
            <a:chOff x="7154565" y="6314084"/>
            <a:chExt cx="2637412" cy="416859"/>
          </a:xfrm>
        </p:grpSpPr>
        <p:pic>
          <p:nvPicPr>
            <p:cNvPr id="28" name="Picture 27" descr="Logo&#10;&#10;Description automatically generated">
              <a:extLst>
                <a:ext uri="{FF2B5EF4-FFF2-40B4-BE49-F238E27FC236}">
                  <a16:creationId xmlns:a16="http://schemas.microsoft.com/office/drawing/2014/main" id="{D8462567-C86C-4082-8EE6-6864679E0475}"/>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154565" y="6314084"/>
              <a:ext cx="416859" cy="416859"/>
            </a:xfrm>
            <a:prstGeom prst="rect">
              <a:avLst/>
            </a:prstGeom>
          </p:spPr>
        </p:pic>
        <p:sp>
          <p:nvSpPr>
            <p:cNvPr id="29" name="TextBox 28">
              <a:extLst>
                <a:ext uri="{FF2B5EF4-FFF2-40B4-BE49-F238E27FC236}">
                  <a16:creationId xmlns:a16="http://schemas.microsoft.com/office/drawing/2014/main" id="{91B4B3CA-01D9-4306-B0DF-480E4C125FFC}"/>
                </a:ext>
              </a:extLst>
            </p:cNvPr>
            <p:cNvSpPr txBox="1"/>
            <p:nvPr/>
          </p:nvSpPr>
          <p:spPr>
            <a:xfrm>
              <a:off x="7612631" y="6348698"/>
              <a:ext cx="2179346" cy="338554"/>
            </a:xfrm>
            <a:prstGeom prst="rect">
              <a:avLst/>
            </a:prstGeom>
            <a:noFill/>
          </p:spPr>
          <p:txBody>
            <a:bodyPr wrap="square" rtlCol="0">
              <a:spAutoFit/>
            </a:bodyPr>
            <a:lstStyle/>
            <a:p>
              <a:r>
                <a:rPr lang="en-GB" sz="1600" dirty="0">
                  <a:solidFill>
                    <a:schemeClr val="bg1"/>
                  </a:solidFill>
                </a:rPr>
                <a:t>alanburton1996</a:t>
              </a:r>
            </a:p>
          </p:txBody>
        </p:sp>
      </p:grpSp>
      <p:grpSp>
        <p:nvGrpSpPr>
          <p:cNvPr id="2" name="Group 1">
            <a:extLst>
              <a:ext uri="{FF2B5EF4-FFF2-40B4-BE49-F238E27FC236}">
                <a16:creationId xmlns:a16="http://schemas.microsoft.com/office/drawing/2014/main" id="{406F2BBB-3E7D-4306-A088-6FDCA33A370A}"/>
              </a:ext>
            </a:extLst>
          </p:cNvPr>
          <p:cNvGrpSpPr/>
          <p:nvPr/>
        </p:nvGrpSpPr>
        <p:grpSpPr>
          <a:xfrm>
            <a:off x="774948" y="5556341"/>
            <a:ext cx="3437106" cy="701123"/>
            <a:chOff x="802669" y="5607067"/>
            <a:chExt cx="3437106" cy="701123"/>
          </a:xfrm>
        </p:grpSpPr>
        <p:sp>
          <p:nvSpPr>
            <p:cNvPr id="32" name="TextBox 31">
              <a:extLst>
                <a:ext uri="{FF2B5EF4-FFF2-40B4-BE49-F238E27FC236}">
                  <a16:creationId xmlns:a16="http://schemas.microsoft.com/office/drawing/2014/main" id="{DF87E31E-9C12-465D-B6EC-E6034C1D105F}"/>
                </a:ext>
              </a:extLst>
            </p:cNvPr>
            <p:cNvSpPr txBox="1"/>
            <p:nvPr/>
          </p:nvSpPr>
          <p:spPr>
            <a:xfrm>
              <a:off x="1360446" y="5723415"/>
              <a:ext cx="2879329" cy="584775"/>
            </a:xfrm>
            <a:prstGeom prst="rect">
              <a:avLst/>
            </a:prstGeom>
            <a:noFill/>
          </p:spPr>
          <p:txBody>
            <a:bodyPr wrap="square" rtlCol="0">
              <a:spAutoFit/>
            </a:bodyPr>
            <a:lstStyle/>
            <a:p>
              <a:r>
                <a:rPr lang="en-GB" sz="1600" dirty="0">
                  <a:solidFill>
                    <a:schemeClr val="bg1"/>
                  </a:solidFill>
                </a:rPr>
                <a:t>A.M.Burton@leedsbeckett.ac.uk</a:t>
              </a:r>
            </a:p>
          </p:txBody>
        </p:sp>
        <p:pic>
          <p:nvPicPr>
            <p:cNvPr id="7" name="Graphic 6" descr="Email with solid fill">
              <a:extLst>
                <a:ext uri="{FF2B5EF4-FFF2-40B4-BE49-F238E27FC236}">
                  <a16:creationId xmlns:a16="http://schemas.microsoft.com/office/drawing/2014/main" id="{55510EEA-BD4D-476A-919F-70AAB606BC6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2669" y="5607067"/>
              <a:ext cx="561600" cy="561600"/>
            </a:xfrm>
            <a:prstGeom prst="rect">
              <a:avLst/>
            </a:prstGeom>
          </p:spPr>
        </p:pic>
      </p:grpSp>
    </p:spTree>
    <p:extLst>
      <p:ext uri="{BB962C8B-B14F-4D97-AF65-F5344CB8AC3E}">
        <p14:creationId xmlns:p14="http://schemas.microsoft.com/office/powerpoint/2010/main" val="2180268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12" name="Picture 11">
            <a:extLst>
              <a:ext uri="{FF2B5EF4-FFF2-40B4-BE49-F238E27FC236}">
                <a16:creationId xmlns:a16="http://schemas.microsoft.com/office/drawing/2014/main" id="{895DE360-9913-4B19-AB15-C01904D09051}"/>
              </a:ext>
            </a:extLst>
          </p:cNvPr>
          <p:cNvPicPr>
            <a:picLocks noChangeAspect="1"/>
          </p:cNvPicPr>
          <p:nvPr/>
        </p:nvPicPr>
        <p:blipFill rotWithShape="1">
          <a:blip r:embed="rId4"/>
          <a:srcRect l="1" t="1014" r="1102"/>
          <a:stretch/>
        </p:blipFill>
        <p:spPr>
          <a:xfrm>
            <a:off x="1656560" y="1016164"/>
            <a:ext cx="8878881" cy="4825673"/>
          </a:xfrm>
          <a:prstGeom prst="rect">
            <a:avLst/>
          </a:prstGeom>
        </p:spPr>
      </p:pic>
      <p:sp>
        <p:nvSpPr>
          <p:cNvPr id="13" name="TextBox 12">
            <a:extLst>
              <a:ext uri="{FF2B5EF4-FFF2-40B4-BE49-F238E27FC236}">
                <a16:creationId xmlns:a16="http://schemas.microsoft.com/office/drawing/2014/main" id="{7A432684-FF49-4F3F-9BCC-01FDF6338167}"/>
              </a:ext>
            </a:extLst>
          </p:cNvPr>
          <p:cNvSpPr txBox="1"/>
          <p:nvPr/>
        </p:nvSpPr>
        <p:spPr>
          <a:xfrm>
            <a:off x="7548665" y="6202658"/>
            <a:ext cx="4643336" cy="544765"/>
          </a:xfrm>
          <a:prstGeom prst="rect">
            <a:avLst/>
          </a:prstGeom>
          <a:noFill/>
        </p:spPr>
        <p:txBody>
          <a:bodyPr wrap="square" rtlCol="0">
            <a:spAutoFit/>
          </a:bodyPr>
          <a:lstStyle/>
          <a:p>
            <a:pPr algn="r"/>
            <a:r>
              <a:rPr lang="en-GB" sz="1470" dirty="0">
                <a:solidFill>
                  <a:schemeClr val="bg1"/>
                </a:solidFill>
              </a:rPr>
              <a:t>Lloyd et al. (2014) J Strength Cond Res, 28(5): 1454–1464 (adapted from Stratton and Oliver 2013)</a:t>
            </a:r>
          </a:p>
        </p:txBody>
      </p:sp>
      <p:sp>
        <p:nvSpPr>
          <p:cNvPr id="14" name="Title 6">
            <a:extLst>
              <a:ext uri="{FF2B5EF4-FFF2-40B4-BE49-F238E27FC236}">
                <a16:creationId xmlns:a16="http://schemas.microsoft.com/office/drawing/2014/main" id="{540B6EBE-35A6-4761-8AB7-28EA2360F234}"/>
              </a:ext>
            </a:extLst>
          </p:cNvPr>
          <p:cNvSpPr txBox="1">
            <a:spLocks/>
          </p:cNvSpPr>
          <p:nvPr/>
        </p:nvSpPr>
        <p:spPr>
          <a:xfrm>
            <a:off x="1" y="261610"/>
            <a:ext cx="10683324"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The role of biological maturation</a:t>
            </a:r>
          </a:p>
        </p:txBody>
      </p:sp>
    </p:spTree>
    <p:extLst>
      <p:ext uri="{BB962C8B-B14F-4D97-AF65-F5344CB8AC3E}">
        <p14:creationId xmlns:p14="http://schemas.microsoft.com/office/powerpoint/2010/main" val="3813729451"/>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3616"/>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3" name="Picture 2">
            <a:extLst>
              <a:ext uri="{FF2B5EF4-FFF2-40B4-BE49-F238E27FC236}">
                <a16:creationId xmlns:a16="http://schemas.microsoft.com/office/drawing/2014/main" id="{EEB014DD-5FA8-46F9-BB96-E337C53760EC}"/>
              </a:ext>
            </a:extLst>
          </p:cNvPr>
          <p:cNvPicPr>
            <a:picLocks noChangeAspect="1"/>
          </p:cNvPicPr>
          <p:nvPr/>
        </p:nvPicPr>
        <p:blipFill>
          <a:blip r:embed="rId4"/>
          <a:stretch>
            <a:fillRect/>
          </a:stretch>
        </p:blipFill>
        <p:spPr>
          <a:xfrm>
            <a:off x="216665" y="397505"/>
            <a:ext cx="7318244" cy="2536176"/>
          </a:xfrm>
          <a:prstGeom prst="rect">
            <a:avLst/>
          </a:prstGeom>
        </p:spPr>
      </p:pic>
      <p:pic>
        <p:nvPicPr>
          <p:cNvPr id="7" name="Picture 6">
            <a:extLst>
              <a:ext uri="{FF2B5EF4-FFF2-40B4-BE49-F238E27FC236}">
                <a16:creationId xmlns:a16="http://schemas.microsoft.com/office/drawing/2014/main" id="{DFC8537A-457E-47F5-8F66-DB8B6A329E32}"/>
              </a:ext>
            </a:extLst>
          </p:cNvPr>
          <p:cNvPicPr>
            <a:picLocks noChangeAspect="1"/>
          </p:cNvPicPr>
          <p:nvPr/>
        </p:nvPicPr>
        <p:blipFill>
          <a:blip r:embed="rId5"/>
          <a:stretch>
            <a:fillRect/>
          </a:stretch>
        </p:blipFill>
        <p:spPr>
          <a:xfrm>
            <a:off x="2633596" y="1204144"/>
            <a:ext cx="6924807" cy="4449711"/>
          </a:xfrm>
          <a:prstGeom prst="rect">
            <a:avLst/>
          </a:prstGeom>
        </p:spPr>
      </p:pic>
      <p:sp>
        <p:nvSpPr>
          <p:cNvPr id="8" name="Rectangle 7">
            <a:extLst>
              <a:ext uri="{FF2B5EF4-FFF2-40B4-BE49-F238E27FC236}">
                <a16:creationId xmlns:a16="http://schemas.microsoft.com/office/drawing/2014/main" id="{8BC80450-0772-4E62-9C1C-6D5B915AF91E}"/>
              </a:ext>
            </a:extLst>
          </p:cNvPr>
          <p:cNvSpPr/>
          <p:nvPr/>
        </p:nvSpPr>
        <p:spPr>
          <a:xfrm>
            <a:off x="2875176" y="1489435"/>
            <a:ext cx="6683228" cy="1580141"/>
          </a:xfrm>
          <a:prstGeom prst="rect">
            <a:avLst/>
          </a:prstGeom>
          <a:noFill/>
          <a:ln w="28575">
            <a:solidFill>
              <a:srgbClr val="18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3684058"/>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sp>
        <p:nvSpPr>
          <p:cNvPr id="31" name="Title 6">
            <a:extLst>
              <a:ext uri="{FF2B5EF4-FFF2-40B4-BE49-F238E27FC236}">
                <a16:creationId xmlns:a16="http://schemas.microsoft.com/office/drawing/2014/main" id="{16319ED7-FAC0-4DE3-A46D-ECCBE8AB7893}"/>
              </a:ext>
            </a:extLst>
          </p:cNvPr>
          <p:cNvSpPr txBox="1">
            <a:spLocks/>
          </p:cNvSpPr>
          <p:nvPr/>
        </p:nvSpPr>
        <p:spPr>
          <a:xfrm>
            <a:off x="3841576" y="1629000"/>
            <a:ext cx="8350424" cy="36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dirty="0">
                <a:solidFill>
                  <a:srgbClr val="18284E"/>
                </a:solidFill>
                <a:latin typeface="Calibri" panose="020F0502020204030204" pitchFamily="34" charset="0"/>
                <a:cs typeface="Calibri" panose="020F0502020204030204" pitchFamily="34" charset="0"/>
              </a:rPr>
              <a:t>To multidimensionally assess health related characteristics across adolescence while accounting for </a:t>
            </a:r>
            <a:r>
              <a:rPr lang="en-GB" sz="4800" b="1" dirty="0">
                <a:solidFill>
                  <a:srgbClr val="18284E"/>
                </a:solidFill>
                <a:latin typeface="Calibri" panose="020F0502020204030204" pitchFamily="34" charset="0"/>
                <a:cs typeface="Calibri" panose="020F0502020204030204" pitchFamily="34" charset="0"/>
              </a:rPr>
              <a:t>age, maturity, and sex.</a:t>
            </a:r>
            <a:endParaRPr lang="en-GB" sz="4800" dirty="0">
              <a:solidFill>
                <a:srgbClr val="18284E"/>
              </a:solidFill>
              <a:latin typeface="Calibri" panose="020F0502020204030204" pitchFamily="34" charset="0"/>
              <a:cs typeface="Calibri" panose="020F0502020204030204" pitchFamily="34" charset="0"/>
            </a:endParaRPr>
          </a:p>
        </p:txBody>
      </p:sp>
      <p:pic>
        <p:nvPicPr>
          <p:cNvPr id="9" name="Graphic 8" descr="Bullseye with solid fill">
            <a:extLst>
              <a:ext uri="{FF2B5EF4-FFF2-40B4-BE49-F238E27FC236}">
                <a16:creationId xmlns:a16="http://schemas.microsoft.com/office/drawing/2014/main" id="{D1063B64-4453-4F7A-9A02-3E2B1E4404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576" y="1628999"/>
            <a:ext cx="3600000" cy="3600000"/>
          </a:xfrm>
          <a:prstGeom prst="rect">
            <a:avLst/>
          </a:prstGeom>
        </p:spPr>
      </p:pic>
    </p:spTree>
    <p:extLst>
      <p:ext uri="{BB962C8B-B14F-4D97-AF65-F5344CB8AC3E}">
        <p14:creationId xmlns:p14="http://schemas.microsoft.com/office/powerpoint/2010/main" val="26304680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left)">
                                      <p:cBhvr>
                                        <p:cTn id="7"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8" name="Graphic 7" descr="Business Growth with solid fill">
            <a:extLst>
              <a:ext uri="{FF2B5EF4-FFF2-40B4-BE49-F238E27FC236}">
                <a16:creationId xmlns:a16="http://schemas.microsoft.com/office/drawing/2014/main" id="{98638E2B-609C-486E-99E6-8F16307E22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25226" y="2349000"/>
            <a:ext cx="2160000" cy="2160000"/>
          </a:xfrm>
          <a:prstGeom prst="rect">
            <a:avLst/>
          </a:prstGeom>
        </p:spPr>
      </p:pic>
      <p:pic>
        <p:nvPicPr>
          <p:cNvPr id="15" name="Graphic 14" descr="Gender with solid fill">
            <a:extLst>
              <a:ext uri="{FF2B5EF4-FFF2-40B4-BE49-F238E27FC236}">
                <a16:creationId xmlns:a16="http://schemas.microsoft.com/office/drawing/2014/main" id="{B612E5D7-592E-4981-A8B2-47D0F1EAC2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774" y="2349000"/>
            <a:ext cx="2160000" cy="2160000"/>
          </a:xfrm>
          <a:prstGeom prst="rect">
            <a:avLst/>
          </a:prstGeom>
        </p:spPr>
      </p:pic>
      <p:grpSp>
        <p:nvGrpSpPr>
          <p:cNvPr id="26" name="Group 25">
            <a:extLst>
              <a:ext uri="{FF2B5EF4-FFF2-40B4-BE49-F238E27FC236}">
                <a16:creationId xmlns:a16="http://schemas.microsoft.com/office/drawing/2014/main" id="{89A5E9D4-83E9-4074-A188-F5A6C9C81772}"/>
              </a:ext>
            </a:extLst>
          </p:cNvPr>
          <p:cNvGrpSpPr/>
          <p:nvPr/>
        </p:nvGrpSpPr>
        <p:grpSpPr>
          <a:xfrm>
            <a:off x="3368783" y="738324"/>
            <a:ext cx="2160000" cy="2160000"/>
            <a:chOff x="3368783" y="738324"/>
            <a:chExt cx="2160000" cy="2160000"/>
          </a:xfrm>
        </p:grpSpPr>
        <p:pic>
          <p:nvPicPr>
            <p:cNvPr id="18" name="Graphic 17" descr="Classroom with solid fill">
              <a:extLst>
                <a:ext uri="{FF2B5EF4-FFF2-40B4-BE49-F238E27FC236}">
                  <a16:creationId xmlns:a16="http://schemas.microsoft.com/office/drawing/2014/main" id="{12489207-A584-4419-88A6-1249315CB5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68783" y="738324"/>
              <a:ext cx="2160000" cy="2160000"/>
            </a:xfrm>
            <a:prstGeom prst="rect">
              <a:avLst/>
            </a:prstGeom>
          </p:spPr>
        </p:pic>
        <p:pic>
          <p:nvPicPr>
            <p:cNvPr id="23" name="Graphic 22" descr="Badge 5 with solid fill">
              <a:extLst>
                <a:ext uri="{FF2B5EF4-FFF2-40B4-BE49-F238E27FC236}">
                  <a16:creationId xmlns:a16="http://schemas.microsoft.com/office/drawing/2014/main" id="{F839601B-0D8A-4744-895D-25C946C7DB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35664" y="1037927"/>
              <a:ext cx="479986" cy="479986"/>
            </a:xfrm>
            <a:prstGeom prst="rect">
              <a:avLst/>
            </a:prstGeom>
          </p:spPr>
        </p:pic>
      </p:grpSp>
      <p:grpSp>
        <p:nvGrpSpPr>
          <p:cNvPr id="27" name="Group 26">
            <a:extLst>
              <a:ext uri="{FF2B5EF4-FFF2-40B4-BE49-F238E27FC236}">
                <a16:creationId xmlns:a16="http://schemas.microsoft.com/office/drawing/2014/main" id="{0C949904-4177-4578-BCA4-F947F573491C}"/>
              </a:ext>
            </a:extLst>
          </p:cNvPr>
          <p:cNvGrpSpPr/>
          <p:nvPr/>
        </p:nvGrpSpPr>
        <p:grpSpPr>
          <a:xfrm>
            <a:off x="6663217" y="738324"/>
            <a:ext cx="2160000" cy="2160000"/>
            <a:chOff x="6663217" y="738324"/>
            <a:chExt cx="2160000" cy="2160000"/>
          </a:xfrm>
        </p:grpSpPr>
        <p:pic>
          <p:nvPicPr>
            <p:cNvPr id="19" name="Graphic 18" descr="Classroom with solid fill">
              <a:extLst>
                <a:ext uri="{FF2B5EF4-FFF2-40B4-BE49-F238E27FC236}">
                  <a16:creationId xmlns:a16="http://schemas.microsoft.com/office/drawing/2014/main" id="{A1CD649C-B0EF-4F86-93CA-9698BC7371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63217" y="738324"/>
              <a:ext cx="2160000" cy="2160000"/>
            </a:xfrm>
            <a:prstGeom prst="rect">
              <a:avLst/>
            </a:prstGeom>
          </p:spPr>
        </p:pic>
        <p:pic>
          <p:nvPicPr>
            <p:cNvPr id="25" name="Graphic 24" descr="Badge 6 with solid fill">
              <a:extLst>
                <a:ext uri="{FF2B5EF4-FFF2-40B4-BE49-F238E27FC236}">
                  <a16:creationId xmlns:a16="http://schemas.microsoft.com/office/drawing/2014/main" id="{CBF3B909-D25F-4E9F-8B47-2D43F9B132C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34527" y="1037927"/>
              <a:ext cx="478800" cy="478800"/>
            </a:xfrm>
            <a:prstGeom prst="rect">
              <a:avLst/>
            </a:prstGeom>
          </p:spPr>
        </p:pic>
      </p:grpSp>
      <p:grpSp>
        <p:nvGrpSpPr>
          <p:cNvPr id="30" name="Group 29">
            <a:extLst>
              <a:ext uri="{FF2B5EF4-FFF2-40B4-BE49-F238E27FC236}">
                <a16:creationId xmlns:a16="http://schemas.microsoft.com/office/drawing/2014/main" id="{64F778EE-5D24-4095-9751-098567560286}"/>
              </a:ext>
            </a:extLst>
          </p:cNvPr>
          <p:cNvGrpSpPr/>
          <p:nvPr/>
        </p:nvGrpSpPr>
        <p:grpSpPr>
          <a:xfrm>
            <a:off x="5016000" y="2479805"/>
            <a:ext cx="2160000" cy="2160000"/>
            <a:chOff x="3368783" y="3959676"/>
            <a:chExt cx="2160000" cy="2160000"/>
          </a:xfrm>
        </p:grpSpPr>
        <p:pic>
          <p:nvPicPr>
            <p:cNvPr id="21" name="Graphic 20" descr="Classroom with solid fill">
              <a:extLst>
                <a:ext uri="{FF2B5EF4-FFF2-40B4-BE49-F238E27FC236}">
                  <a16:creationId xmlns:a16="http://schemas.microsoft.com/office/drawing/2014/main" id="{4F9A0628-7A64-4C98-B62B-529C6B2CBA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68783" y="3959676"/>
              <a:ext cx="2160000" cy="2160000"/>
            </a:xfrm>
            <a:prstGeom prst="rect">
              <a:avLst/>
            </a:prstGeom>
          </p:spPr>
        </p:pic>
        <p:pic>
          <p:nvPicPr>
            <p:cNvPr id="29" name="Graphic 28" descr="Badge 7 with solid fill">
              <a:extLst>
                <a:ext uri="{FF2B5EF4-FFF2-40B4-BE49-F238E27FC236}">
                  <a16:creationId xmlns:a16="http://schemas.microsoft.com/office/drawing/2014/main" id="{982C1EA0-1DC3-4111-833A-16874716F86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35664" y="4269600"/>
              <a:ext cx="478800" cy="478800"/>
            </a:xfrm>
            <a:prstGeom prst="rect">
              <a:avLst/>
            </a:prstGeom>
          </p:spPr>
        </p:pic>
      </p:grpSp>
      <p:grpSp>
        <p:nvGrpSpPr>
          <p:cNvPr id="36" name="Group 35">
            <a:extLst>
              <a:ext uri="{FF2B5EF4-FFF2-40B4-BE49-F238E27FC236}">
                <a16:creationId xmlns:a16="http://schemas.microsoft.com/office/drawing/2014/main" id="{66C2B971-5062-4097-9FDD-84368CEC873B}"/>
              </a:ext>
            </a:extLst>
          </p:cNvPr>
          <p:cNvGrpSpPr/>
          <p:nvPr/>
        </p:nvGrpSpPr>
        <p:grpSpPr>
          <a:xfrm>
            <a:off x="3368783" y="3959676"/>
            <a:ext cx="2160000" cy="2160000"/>
            <a:chOff x="6663217" y="3959676"/>
            <a:chExt cx="2160000" cy="2160000"/>
          </a:xfrm>
        </p:grpSpPr>
        <p:pic>
          <p:nvPicPr>
            <p:cNvPr id="20" name="Graphic 19" descr="Classroom with solid fill">
              <a:extLst>
                <a:ext uri="{FF2B5EF4-FFF2-40B4-BE49-F238E27FC236}">
                  <a16:creationId xmlns:a16="http://schemas.microsoft.com/office/drawing/2014/main" id="{E19B9C1E-CB75-416C-9017-71F1C58A75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63217" y="3959676"/>
              <a:ext cx="2160000" cy="2160000"/>
            </a:xfrm>
            <a:prstGeom prst="rect">
              <a:avLst/>
            </a:prstGeom>
          </p:spPr>
        </p:pic>
        <p:pic>
          <p:nvPicPr>
            <p:cNvPr id="32" name="Graphic 31" descr="Badge 8 with solid fill">
              <a:extLst>
                <a:ext uri="{FF2B5EF4-FFF2-40B4-BE49-F238E27FC236}">
                  <a16:creationId xmlns:a16="http://schemas.microsoft.com/office/drawing/2014/main" id="{0F8D62CC-DCF1-4B04-B50D-3B7BDC4FAA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934527" y="4269600"/>
              <a:ext cx="478800" cy="478800"/>
            </a:xfrm>
            <a:prstGeom prst="rect">
              <a:avLst/>
            </a:prstGeom>
          </p:spPr>
        </p:pic>
      </p:grpSp>
      <p:grpSp>
        <p:nvGrpSpPr>
          <p:cNvPr id="37" name="Group 36">
            <a:extLst>
              <a:ext uri="{FF2B5EF4-FFF2-40B4-BE49-F238E27FC236}">
                <a16:creationId xmlns:a16="http://schemas.microsoft.com/office/drawing/2014/main" id="{56049FC4-792A-4CBF-BB5E-D96A1B89BBB1}"/>
              </a:ext>
            </a:extLst>
          </p:cNvPr>
          <p:cNvGrpSpPr/>
          <p:nvPr/>
        </p:nvGrpSpPr>
        <p:grpSpPr>
          <a:xfrm>
            <a:off x="6663217" y="3959676"/>
            <a:ext cx="2160000" cy="2160000"/>
            <a:chOff x="5016000" y="2349000"/>
            <a:chExt cx="2160000" cy="2160000"/>
          </a:xfrm>
        </p:grpSpPr>
        <p:pic>
          <p:nvPicPr>
            <p:cNvPr id="38" name="Graphic 37" descr="Classroom with solid fill">
              <a:extLst>
                <a:ext uri="{FF2B5EF4-FFF2-40B4-BE49-F238E27FC236}">
                  <a16:creationId xmlns:a16="http://schemas.microsoft.com/office/drawing/2014/main" id="{8E61E8F4-453B-4EB6-9557-B61F4A2422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16000" y="2349000"/>
              <a:ext cx="2160000" cy="2160000"/>
            </a:xfrm>
            <a:prstGeom prst="rect">
              <a:avLst/>
            </a:prstGeom>
          </p:spPr>
        </p:pic>
        <p:pic>
          <p:nvPicPr>
            <p:cNvPr id="39" name="Graphic 38" descr="Badge 9 with solid fill">
              <a:extLst>
                <a:ext uri="{FF2B5EF4-FFF2-40B4-BE49-F238E27FC236}">
                  <a16:creationId xmlns:a16="http://schemas.microsoft.com/office/drawing/2014/main" id="{FB8EF2B4-CA25-4A17-9A48-B8C03243124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287950" y="2649196"/>
              <a:ext cx="478800" cy="478800"/>
            </a:xfrm>
            <a:prstGeom prst="rect">
              <a:avLst/>
            </a:prstGeom>
          </p:spPr>
        </p:pic>
      </p:grpSp>
      <p:pic>
        <p:nvPicPr>
          <p:cNvPr id="3" name="Graphic 2" descr="Badge with solid fill">
            <a:extLst>
              <a:ext uri="{FF2B5EF4-FFF2-40B4-BE49-F238E27FC236}">
                <a16:creationId xmlns:a16="http://schemas.microsoft.com/office/drawing/2014/main" id="{D4EF1A7D-CFF9-48BC-B7EA-6B8F0245996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0" y="1565405"/>
            <a:ext cx="914400" cy="914400"/>
          </a:xfrm>
          <a:prstGeom prst="rect">
            <a:avLst/>
          </a:prstGeom>
        </p:spPr>
      </p:pic>
      <p:pic>
        <p:nvPicPr>
          <p:cNvPr id="7" name="Graphic 6" descr="Badge 1 with solid fill">
            <a:extLst>
              <a:ext uri="{FF2B5EF4-FFF2-40B4-BE49-F238E27FC236}">
                <a16:creationId xmlns:a16="http://schemas.microsoft.com/office/drawing/2014/main" id="{69BDACBE-F142-4D0A-A694-B2C6124DFA0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29574" y="1565405"/>
            <a:ext cx="914400" cy="914400"/>
          </a:xfrm>
          <a:prstGeom prst="rect">
            <a:avLst/>
          </a:prstGeom>
        </p:spPr>
      </p:pic>
      <p:pic>
        <p:nvPicPr>
          <p:cNvPr id="10" name="Graphic 9" descr="Badge 8 with solid fill">
            <a:extLst>
              <a:ext uri="{FF2B5EF4-FFF2-40B4-BE49-F238E27FC236}">
                <a16:creationId xmlns:a16="http://schemas.microsoft.com/office/drawing/2014/main" id="{A7ED8C31-94C5-4B12-AB10-9DC478C79B0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55906" y="1565405"/>
            <a:ext cx="914400" cy="914400"/>
          </a:xfrm>
          <a:prstGeom prst="rect">
            <a:avLst/>
          </a:prstGeom>
        </p:spPr>
      </p:pic>
    </p:spTree>
    <p:extLst>
      <p:ext uri="{BB962C8B-B14F-4D97-AF65-F5344CB8AC3E}">
        <p14:creationId xmlns:p14="http://schemas.microsoft.com/office/powerpoint/2010/main" val="13126290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26"/>
                                        </p:tgtEl>
                                      </p:cBhvr>
                                    </p:animEffect>
                                    <p:animScale>
                                      <p:cBhvr>
                                        <p:cTn id="21" dur="250" autoRev="1" fill="hold"/>
                                        <p:tgtEl>
                                          <p:spTgt spid="26"/>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27"/>
                                        </p:tgtEl>
                                      </p:cBhvr>
                                    </p:animEffect>
                                    <p:animScale>
                                      <p:cBhvr>
                                        <p:cTn id="24" dur="250" autoRev="1" fill="hold"/>
                                        <p:tgtEl>
                                          <p:spTgt spid="27"/>
                                        </p:tgtEl>
                                      </p:cBhvr>
                                      <p:by x="105000" y="105000"/>
                                    </p:animScale>
                                  </p:childTnLst>
                                </p:cTn>
                              </p:par>
                              <p:par>
                                <p:cTn id="25" presetID="26" presetClass="emph" presetSubtype="0" fill="hold" nodeType="withEffect">
                                  <p:stCondLst>
                                    <p:cond delay="0"/>
                                  </p:stCondLst>
                                  <p:childTnLst>
                                    <p:animEffect transition="out" filter="fade">
                                      <p:cBhvr>
                                        <p:cTn id="26" dur="500" tmFilter="0, 0; .2, .5; .8, .5; 1, 0"/>
                                        <p:tgtEl>
                                          <p:spTgt spid="30"/>
                                        </p:tgtEl>
                                      </p:cBhvr>
                                    </p:animEffect>
                                    <p:animScale>
                                      <p:cBhvr>
                                        <p:cTn id="27" dur="250" autoRev="1" fill="hold"/>
                                        <p:tgtEl>
                                          <p:spTgt spid="30"/>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36"/>
                                        </p:tgtEl>
                                      </p:cBhvr>
                                    </p:animEffect>
                                    <p:animScale>
                                      <p:cBhvr>
                                        <p:cTn id="30" dur="250" autoRev="1" fill="hold"/>
                                        <p:tgtEl>
                                          <p:spTgt spid="36"/>
                                        </p:tgtEl>
                                      </p:cBhvr>
                                      <p:by x="105000" y="105000"/>
                                    </p:animScale>
                                  </p:childTnLst>
                                </p:cTn>
                              </p:par>
                              <p:par>
                                <p:cTn id="31" presetID="26" presetClass="emph" presetSubtype="0" fill="hold" nodeType="withEffect">
                                  <p:stCondLst>
                                    <p:cond delay="0"/>
                                  </p:stCondLst>
                                  <p:childTnLst>
                                    <p:animEffect transition="out" filter="fade">
                                      <p:cBhvr>
                                        <p:cTn id="32" dur="500" tmFilter="0, 0; .2, .5; .8, .5; 1, 0"/>
                                        <p:tgtEl>
                                          <p:spTgt spid="37"/>
                                        </p:tgtEl>
                                      </p:cBhvr>
                                    </p:animEffect>
                                    <p:animScale>
                                      <p:cBhvr>
                                        <p:cTn id="33" dur="250" autoRev="1" fill="hold"/>
                                        <p:tgtEl>
                                          <p:spTgt spid="37"/>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8"/>
                                        </p:tgtEl>
                                      </p:cBhvr>
                                    </p:animEffect>
                                    <p:animScale>
                                      <p:cBhvr>
                                        <p:cTn id="3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1810"/>
            <a:ext cx="12192000" cy="6858000"/>
          </a:xfrm>
          <a:prstGeom prst="rect">
            <a:avLst/>
          </a:prstGeom>
          <a:solidFill>
            <a:srgbClr val="18284E"/>
          </a:solidFill>
        </p:spPr>
      </p:pic>
      <p:sp>
        <p:nvSpPr>
          <p:cNvPr id="18" name="Rectangle 17">
            <a:extLst>
              <a:ext uri="{FF2B5EF4-FFF2-40B4-BE49-F238E27FC236}">
                <a16:creationId xmlns:a16="http://schemas.microsoft.com/office/drawing/2014/main" id="{3CF160BA-BD22-4366-AAB7-E3BDB0F557FF}"/>
              </a:ext>
            </a:extLst>
          </p:cNvPr>
          <p:cNvSpPr/>
          <p:nvPr/>
        </p:nvSpPr>
        <p:spPr>
          <a:xfrm>
            <a:off x="6096000" y="237748"/>
            <a:ext cx="5327515" cy="3191630"/>
          </a:xfrm>
          <a:prstGeom prst="rect">
            <a:avLst/>
          </a:prstGeom>
          <a:solidFill>
            <a:srgbClr val="18284E"/>
          </a:solid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GB" sz="2800" b="1" dirty="0"/>
              <a:t>Psychosocial</a:t>
            </a:r>
          </a:p>
        </p:txBody>
      </p:sp>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9" name="Graphic 8" descr="Head with gears with solid fill">
            <a:extLst>
              <a:ext uri="{FF2B5EF4-FFF2-40B4-BE49-F238E27FC236}">
                <a16:creationId xmlns:a16="http://schemas.microsoft.com/office/drawing/2014/main" id="{9CD8FC56-4929-4FB0-BAC4-E7CB169468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5919" y="1476179"/>
            <a:ext cx="1951011" cy="1951011"/>
          </a:xfrm>
          <a:prstGeom prst="rect">
            <a:avLst/>
          </a:prstGeom>
        </p:spPr>
      </p:pic>
      <p:sp>
        <p:nvSpPr>
          <p:cNvPr id="20" name="Rectangle 19">
            <a:extLst>
              <a:ext uri="{FF2B5EF4-FFF2-40B4-BE49-F238E27FC236}">
                <a16:creationId xmlns:a16="http://schemas.microsoft.com/office/drawing/2014/main" id="{136B280F-AAF9-481F-B7E2-DB88D555455E}"/>
              </a:ext>
            </a:extLst>
          </p:cNvPr>
          <p:cNvSpPr/>
          <p:nvPr/>
        </p:nvSpPr>
        <p:spPr>
          <a:xfrm>
            <a:off x="6090697" y="3418894"/>
            <a:ext cx="5327515" cy="3191630"/>
          </a:xfrm>
          <a:prstGeom prst="rect">
            <a:avLst/>
          </a:prstGeom>
          <a:solidFill>
            <a:srgbClr val="18284E"/>
          </a:solid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2800" b="1" dirty="0"/>
              <a:t>Physical activity</a:t>
            </a:r>
          </a:p>
        </p:txBody>
      </p:sp>
      <p:pic>
        <p:nvPicPr>
          <p:cNvPr id="10" name="Graphic 9" descr="Run with solid fill">
            <a:extLst>
              <a:ext uri="{FF2B5EF4-FFF2-40B4-BE49-F238E27FC236}">
                <a16:creationId xmlns:a16="http://schemas.microsoft.com/office/drawing/2014/main" id="{CA27D30F-95F6-4434-89CE-89D98999CC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32541" y="3427190"/>
            <a:ext cx="1951011" cy="1951011"/>
          </a:xfrm>
          <a:prstGeom prst="rect">
            <a:avLst/>
          </a:prstGeom>
        </p:spPr>
      </p:pic>
      <p:sp>
        <p:nvSpPr>
          <p:cNvPr id="3" name="Rectangle 2">
            <a:extLst>
              <a:ext uri="{FF2B5EF4-FFF2-40B4-BE49-F238E27FC236}">
                <a16:creationId xmlns:a16="http://schemas.microsoft.com/office/drawing/2014/main" id="{58B31595-870A-4A01-9C83-C9B239C02D5E}"/>
              </a:ext>
            </a:extLst>
          </p:cNvPr>
          <p:cNvSpPr/>
          <p:nvPr/>
        </p:nvSpPr>
        <p:spPr>
          <a:xfrm>
            <a:off x="768485" y="235560"/>
            <a:ext cx="5327515" cy="3191630"/>
          </a:xfrm>
          <a:prstGeom prst="rect">
            <a:avLst/>
          </a:prstGeom>
          <a:solidFill>
            <a:srgbClr val="18284E"/>
          </a:solid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b="1" dirty="0"/>
              <a:t>Motor competence</a:t>
            </a:r>
          </a:p>
        </p:txBody>
      </p:sp>
      <p:pic>
        <p:nvPicPr>
          <p:cNvPr id="11" name="Graphic 10" descr="Sport balls">
            <a:extLst>
              <a:ext uri="{FF2B5EF4-FFF2-40B4-BE49-F238E27FC236}">
                <a16:creationId xmlns:a16="http://schemas.microsoft.com/office/drawing/2014/main" id="{7D0D2890-BEA0-4950-84D9-F6B94045D8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15070" y="1476179"/>
            <a:ext cx="1951011" cy="1951011"/>
          </a:xfrm>
          <a:prstGeom prst="rect">
            <a:avLst/>
          </a:prstGeom>
        </p:spPr>
      </p:pic>
      <p:sp>
        <p:nvSpPr>
          <p:cNvPr id="19" name="Rectangle 18">
            <a:extLst>
              <a:ext uri="{FF2B5EF4-FFF2-40B4-BE49-F238E27FC236}">
                <a16:creationId xmlns:a16="http://schemas.microsoft.com/office/drawing/2014/main" id="{0F429CBB-2B16-424F-8002-B1781B4BC2DD}"/>
              </a:ext>
            </a:extLst>
          </p:cNvPr>
          <p:cNvSpPr/>
          <p:nvPr/>
        </p:nvSpPr>
        <p:spPr>
          <a:xfrm>
            <a:off x="764060" y="3419650"/>
            <a:ext cx="5327515" cy="3191630"/>
          </a:xfrm>
          <a:prstGeom prst="rect">
            <a:avLst/>
          </a:prstGeom>
          <a:solidFill>
            <a:srgbClr val="18284E"/>
          </a:solid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800" b="1" dirty="0"/>
              <a:t>Physical fitness</a:t>
            </a:r>
          </a:p>
        </p:txBody>
      </p:sp>
      <p:pic>
        <p:nvPicPr>
          <p:cNvPr id="12" name="Graphic 11" descr="Body builder">
            <a:extLst>
              <a:ext uri="{FF2B5EF4-FFF2-40B4-BE49-F238E27FC236}">
                <a16:creationId xmlns:a16="http://schemas.microsoft.com/office/drawing/2014/main" id="{7A7289A0-512B-49C6-BC6E-588910F214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08448" y="3428999"/>
            <a:ext cx="1951011" cy="1951011"/>
          </a:xfrm>
          <a:prstGeom prst="rect">
            <a:avLst/>
          </a:prstGeom>
        </p:spPr>
      </p:pic>
      <p:sp>
        <p:nvSpPr>
          <p:cNvPr id="2" name="Oval 1">
            <a:extLst>
              <a:ext uri="{FF2B5EF4-FFF2-40B4-BE49-F238E27FC236}">
                <a16:creationId xmlns:a16="http://schemas.microsoft.com/office/drawing/2014/main" id="{5822B9B3-10E5-42A9-A513-67F66431B469}"/>
              </a:ext>
            </a:extLst>
          </p:cNvPr>
          <p:cNvSpPr/>
          <p:nvPr/>
        </p:nvSpPr>
        <p:spPr>
          <a:xfrm>
            <a:off x="5016000" y="2347190"/>
            <a:ext cx="2160000" cy="2160000"/>
          </a:xfrm>
          <a:prstGeom prst="ellipse">
            <a:avLst/>
          </a:prstGeom>
          <a:solidFill>
            <a:srgbClr val="18284E"/>
          </a:solid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Multi - Dimensional Assessment</a:t>
            </a:r>
          </a:p>
        </p:txBody>
      </p:sp>
      <p:sp>
        <p:nvSpPr>
          <p:cNvPr id="13" name="Oval 12">
            <a:extLst>
              <a:ext uri="{FF2B5EF4-FFF2-40B4-BE49-F238E27FC236}">
                <a16:creationId xmlns:a16="http://schemas.microsoft.com/office/drawing/2014/main" id="{23215D1D-9FCC-4984-AB33-7431933C889D}"/>
              </a:ext>
            </a:extLst>
          </p:cNvPr>
          <p:cNvSpPr/>
          <p:nvPr/>
        </p:nvSpPr>
        <p:spPr>
          <a:xfrm>
            <a:off x="3291423" y="416207"/>
            <a:ext cx="2160000" cy="2160000"/>
          </a:xfrm>
          <a:prstGeom prst="ellipse">
            <a:avLst/>
          </a:prstGeom>
          <a:solidFill>
            <a:srgbClr val="18284E"/>
          </a:solid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Dragon Challenge</a:t>
            </a:r>
          </a:p>
        </p:txBody>
      </p:sp>
      <p:sp>
        <p:nvSpPr>
          <p:cNvPr id="14" name="Oval 13">
            <a:extLst>
              <a:ext uri="{FF2B5EF4-FFF2-40B4-BE49-F238E27FC236}">
                <a16:creationId xmlns:a16="http://schemas.microsoft.com/office/drawing/2014/main" id="{84B91FEC-1E67-430F-BC0E-D10F38557CFA}"/>
              </a:ext>
            </a:extLst>
          </p:cNvPr>
          <p:cNvSpPr/>
          <p:nvPr/>
        </p:nvSpPr>
        <p:spPr>
          <a:xfrm>
            <a:off x="6730849" y="406166"/>
            <a:ext cx="2160000" cy="2160000"/>
          </a:xfrm>
          <a:prstGeom prst="ellipse">
            <a:avLst/>
          </a:prstGeom>
          <a:solidFill>
            <a:srgbClr val="18284E"/>
          </a:solid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BREQ-2;</a:t>
            </a:r>
          </a:p>
          <a:p>
            <a:pPr algn="ctr"/>
            <a:r>
              <a:rPr lang="en-GB" dirty="0">
                <a:solidFill>
                  <a:schemeClr val="bg1"/>
                </a:solidFill>
              </a:rPr>
              <a:t>Physical Self-Perception Profile</a:t>
            </a:r>
          </a:p>
        </p:txBody>
      </p:sp>
      <p:sp>
        <p:nvSpPr>
          <p:cNvPr id="15" name="Oval 14">
            <a:extLst>
              <a:ext uri="{FF2B5EF4-FFF2-40B4-BE49-F238E27FC236}">
                <a16:creationId xmlns:a16="http://schemas.microsoft.com/office/drawing/2014/main" id="{2AE2E753-B4F3-4D95-8293-76F1B47F8215}"/>
              </a:ext>
            </a:extLst>
          </p:cNvPr>
          <p:cNvSpPr/>
          <p:nvPr/>
        </p:nvSpPr>
        <p:spPr>
          <a:xfrm>
            <a:off x="6730849" y="4300010"/>
            <a:ext cx="2160000" cy="2160000"/>
          </a:xfrm>
          <a:prstGeom prst="ellipse">
            <a:avLst/>
          </a:prstGeom>
          <a:solidFill>
            <a:srgbClr val="18284E"/>
          </a:solid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Adolescent Physical Activity Recall Questionnaire</a:t>
            </a:r>
          </a:p>
        </p:txBody>
      </p:sp>
      <p:sp>
        <p:nvSpPr>
          <p:cNvPr id="16" name="Oval 15">
            <a:extLst>
              <a:ext uri="{FF2B5EF4-FFF2-40B4-BE49-F238E27FC236}">
                <a16:creationId xmlns:a16="http://schemas.microsoft.com/office/drawing/2014/main" id="{BA12B46E-F6E9-4C69-A2E2-1793645EF857}"/>
              </a:ext>
            </a:extLst>
          </p:cNvPr>
          <p:cNvSpPr/>
          <p:nvPr/>
        </p:nvSpPr>
        <p:spPr>
          <a:xfrm>
            <a:off x="3291423" y="4298201"/>
            <a:ext cx="2160000" cy="2160000"/>
          </a:xfrm>
          <a:prstGeom prst="ellipse">
            <a:avLst/>
          </a:prstGeom>
          <a:solidFill>
            <a:srgbClr val="18284E"/>
          </a:solidFill>
          <a:ln w="28575">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IMTP;</a:t>
            </a:r>
          </a:p>
          <a:p>
            <a:pPr algn="ctr"/>
            <a:r>
              <a:rPr lang="en-GB" dirty="0">
                <a:solidFill>
                  <a:schemeClr val="bg1"/>
                </a:solidFill>
              </a:rPr>
              <a:t>CMJ;</a:t>
            </a:r>
          </a:p>
          <a:p>
            <a:pPr algn="ctr"/>
            <a:r>
              <a:rPr lang="en-GB" dirty="0">
                <a:solidFill>
                  <a:schemeClr val="bg1"/>
                </a:solidFill>
              </a:rPr>
              <a:t>10m Sprint;</a:t>
            </a:r>
          </a:p>
          <a:p>
            <a:pPr algn="ctr"/>
            <a:r>
              <a:rPr lang="en-GB" dirty="0">
                <a:solidFill>
                  <a:schemeClr val="bg1"/>
                </a:solidFill>
              </a:rPr>
              <a:t>505 agility;</a:t>
            </a:r>
          </a:p>
          <a:p>
            <a:pPr algn="ctr"/>
            <a:r>
              <a:rPr lang="en-GB" dirty="0">
                <a:solidFill>
                  <a:schemeClr val="bg1"/>
                </a:solidFill>
              </a:rPr>
              <a:t>MSFT</a:t>
            </a:r>
          </a:p>
        </p:txBody>
      </p:sp>
      <p:sp>
        <p:nvSpPr>
          <p:cNvPr id="17" name="Freeform: Shape 16">
            <a:extLst>
              <a:ext uri="{FF2B5EF4-FFF2-40B4-BE49-F238E27FC236}">
                <a16:creationId xmlns:a16="http://schemas.microsoft.com/office/drawing/2014/main" id="{F2624F97-90FB-40C1-AB2A-7B3ED910BC2F}"/>
              </a:ext>
            </a:extLst>
          </p:cNvPr>
          <p:cNvSpPr/>
          <p:nvPr/>
        </p:nvSpPr>
        <p:spPr>
          <a:xfrm>
            <a:off x="5240122" y="1634348"/>
            <a:ext cx="1711756" cy="1327868"/>
          </a:xfrm>
          <a:custGeom>
            <a:avLst/>
            <a:gdLst>
              <a:gd name="connsiteX0" fmla="*/ 1397342 w 1711756"/>
              <a:gd name="connsiteY0" fmla="*/ 967769 h 1327868"/>
              <a:gd name="connsiteX1" fmla="*/ 1397342 w 1711756"/>
              <a:gd name="connsiteY1" fmla="*/ 1111967 h 1327868"/>
              <a:gd name="connsiteX2" fmla="*/ 1541540 w 1711756"/>
              <a:gd name="connsiteY2" fmla="*/ 1111967 h 1327868"/>
              <a:gd name="connsiteX3" fmla="*/ 1541540 w 1711756"/>
              <a:gd name="connsiteY3" fmla="*/ 967769 h 1327868"/>
              <a:gd name="connsiteX4" fmla="*/ 1203756 w 1711756"/>
              <a:gd name="connsiteY4" fmla="*/ 967769 h 1327868"/>
              <a:gd name="connsiteX5" fmla="*/ 1203756 w 1711756"/>
              <a:gd name="connsiteY5" fmla="*/ 1111967 h 1327868"/>
              <a:gd name="connsiteX6" fmla="*/ 1347954 w 1711756"/>
              <a:gd name="connsiteY6" fmla="*/ 1111967 h 1327868"/>
              <a:gd name="connsiteX7" fmla="*/ 1347954 w 1711756"/>
              <a:gd name="connsiteY7" fmla="*/ 967769 h 1327868"/>
              <a:gd name="connsiteX8" fmla="*/ 338692 w 1711756"/>
              <a:gd name="connsiteY8" fmla="*/ 956964 h 1327868"/>
              <a:gd name="connsiteX9" fmla="*/ 338692 w 1711756"/>
              <a:gd name="connsiteY9" fmla="*/ 1101162 h 1327868"/>
              <a:gd name="connsiteX10" fmla="*/ 482890 w 1711756"/>
              <a:gd name="connsiteY10" fmla="*/ 1101162 h 1327868"/>
              <a:gd name="connsiteX11" fmla="*/ 482890 w 1711756"/>
              <a:gd name="connsiteY11" fmla="*/ 956964 h 1327868"/>
              <a:gd name="connsiteX12" fmla="*/ 145106 w 1711756"/>
              <a:gd name="connsiteY12" fmla="*/ 956964 h 1327868"/>
              <a:gd name="connsiteX13" fmla="*/ 145106 w 1711756"/>
              <a:gd name="connsiteY13" fmla="*/ 1101162 h 1327868"/>
              <a:gd name="connsiteX14" fmla="*/ 289304 w 1711756"/>
              <a:gd name="connsiteY14" fmla="*/ 1101162 h 1327868"/>
              <a:gd name="connsiteX15" fmla="*/ 289304 w 1711756"/>
              <a:gd name="connsiteY15" fmla="*/ 956964 h 1327868"/>
              <a:gd name="connsiteX16" fmla="*/ 1397342 w 1711756"/>
              <a:gd name="connsiteY16" fmla="*/ 742678 h 1327868"/>
              <a:gd name="connsiteX17" fmla="*/ 1397342 w 1711756"/>
              <a:gd name="connsiteY17" fmla="*/ 886876 h 1327868"/>
              <a:gd name="connsiteX18" fmla="*/ 1541540 w 1711756"/>
              <a:gd name="connsiteY18" fmla="*/ 886876 h 1327868"/>
              <a:gd name="connsiteX19" fmla="*/ 1541540 w 1711756"/>
              <a:gd name="connsiteY19" fmla="*/ 742678 h 1327868"/>
              <a:gd name="connsiteX20" fmla="*/ 1203756 w 1711756"/>
              <a:gd name="connsiteY20" fmla="*/ 742678 h 1327868"/>
              <a:gd name="connsiteX21" fmla="*/ 1203756 w 1711756"/>
              <a:gd name="connsiteY21" fmla="*/ 886876 h 1327868"/>
              <a:gd name="connsiteX22" fmla="*/ 1347954 w 1711756"/>
              <a:gd name="connsiteY22" fmla="*/ 886876 h 1327868"/>
              <a:gd name="connsiteX23" fmla="*/ 1347954 w 1711756"/>
              <a:gd name="connsiteY23" fmla="*/ 742678 h 1327868"/>
              <a:gd name="connsiteX24" fmla="*/ 338692 w 1711756"/>
              <a:gd name="connsiteY24" fmla="*/ 731873 h 1327868"/>
              <a:gd name="connsiteX25" fmla="*/ 338692 w 1711756"/>
              <a:gd name="connsiteY25" fmla="*/ 876071 h 1327868"/>
              <a:gd name="connsiteX26" fmla="*/ 482890 w 1711756"/>
              <a:gd name="connsiteY26" fmla="*/ 876071 h 1327868"/>
              <a:gd name="connsiteX27" fmla="*/ 482890 w 1711756"/>
              <a:gd name="connsiteY27" fmla="*/ 731873 h 1327868"/>
              <a:gd name="connsiteX28" fmla="*/ 145106 w 1711756"/>
              <a:gd name="connsiteY28" fmla="*/ 731873 h 1327868"/>
              <a:gd name="connsiteX29" fmla="*/ 145106 w 1711756"/>
              <a:gd name="connsiteY29" fmla="*/ 876071 h 1327868"/>
              <a:gd name="connsiteX30" fmla="*/ 289304 w 1711756"/>
              <a:gd name="connsiteY30" fmla="*/ 876071 h 1327868"/>
              <a:gd name="connsiteX31" fmla="*/ 289304 w 1711756"/>
              <a:gd name="connsiteY31" fmla="*/ 731873 h 1327868"/>
              <a:gd name="connsiteX32" fmla="*/ 847104 w 1711756"/>
              <a:gd name="connsiteY32" fmla="*/ 344137 h 1327868"/>
              <a:gd name="connsiteX33" fmla="*/ 770904 w 1711756"/>
              <a:gd name="connsiteY33" fmla="*/ 420337 h 1327868"/>
              <a:gd name="connsiteX34" fmla="*/ 847104 w 1711756"/>
              <a:gd name="connsiteY34" fmla="*/ 496537 h 1327868"/>
              <a:gd name="connsiteX35" fmla="*/ 923304 w 1711756"/>
              <a:gd name="connsiteY35" fmla="*/ 420337 h 1327868"/>
              <a:gd name="connsiteX36" fmla="*/ 847104 w 1711756"/>
              <a:gd name="connsiteY36" fmla="*/ 344137 h 1327868"/>
              <a:gd name="connsiteX37" fmla="*/ 855879 w 1711756"/>
              <a:gd name="connsiteY37" fmla="*/ 0 h 1327868"/>
              <a:gd name="connsiteX38" fmla="*/ 1179729 w 1711756"/>
              <a:gd name="connsiteY38" fmla="*/ 323849 h 1327868"/>
              <a:gd name="connsiteX39" fmla="*/ 1179729 w 1711756"/>
              <a:gd name="connsiteY39" fmla="*/ 496535 h 1327868"/>
              <a:gd name="connsiteX40" fmla="*/ 1711756 w 1711756"/>
              <a:gd name="connsiteY40" fmla="*/ 496535 h 1327868"/>
              <a:gd name="connsiteX41" fmla="*/ 1711756 w 1711756"/>
              <a:gd name="connsiteY41" fmla="*/ 1327868 h 1327868"/>
              <a:gd name="connsiteX42" fmla="*/ 1031062 w 1711756"/>
              <a:gd name="connsiteY42" fmla="*/ 1327868 h 1327868"/>
              <a:gd name="connsiteX43" fmla="*/ 1031062 w 1711756"/>
              <a:gd name="connsiteY43" fmla="*/ 1317747 h 1327868"/>
              <a:gd name="connsiteX44" fmla="*/ 1039221 w 1711756"/>
              <a:gd name="connsiteY44" fmla="*/ 1317747 h 1327868"/>
              <a:gd name="connsiteX45" fmla="*/ 1039221 w 1711756"/>
              <a:gd name="connsiteY45" fmla="*/ 940926 h 1327868"/>
              <a:gd name="connsiteX46" fmla="*/ 855877 w 1711756"/>
              <a:gd name="connsiteY46" fmla="*/ 762161 h 1327868"/>
              <a:gd name="connsiteX47" fmla="*/ 672534 w 1711756"/>
              <a:gd name="connsiteY47" fmla="*/ 940926 h 1327868"/>
              <a:gd name="connsiteX48" fmla="*/ 672534 w 1711756"/>
              <a:gd name="connsiteY48" fmla="*/ 1317747 h 1327868"/>
              <a:gd name="connsiteX49" fmla="*/ 678824 w 1711756"/>
              <a:gd name="connsiteY49" fmla="*/ 1317747 h 1327868"/>
              <a:gd name="connsiteX50" fmla="*/ 678824 w 1711756"/>
              <a:gd name="connsiteY50" fmla="*/ 1327868 h 1327868"/>
              <a:gd name="connsiteX51" fmla="*/ 0 w 1711756"/>
              <a:gd name="connsiteY51" fmla="*/ 1327868 h 1327868"/>
              <a:gd name="connsiteX52" fmla="*/ 0 w 1711756"/>
              <a:gd name="connsiteY52" fmla="*/ 496535 h 1327868"/>
              <a:gd name="connsiteX53" fmla="*/ 532029 w 1711756"/>
              <a:gd name="connsiteY53" fmla="*/ 496535 h 1327868"/>
              <a:gd name="connsiteX54" fmla="*/ 532029 w 1711756"/>
              <a:gd name="connsiteY54" fmla="*/ 323849 h 132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11756" h="1327868">
                <a:moveTo>
                  <a:pt x="1397342" y="967769"/>
                </a:moveTo>
                <a:lnTo>
                  <a:pt x="1397342" y="1111967"/>
                </a:lnTo>
                <a:lnTo>
                  <a:pt x="1541540" y="1111967"/>
                </a:lnTo>
                <a:lnTo>
                  <a:pt x="1541540" y="967769"/>
                </a:lnTo>
                <a:close/>
                <a:moveTo>
                  <a:pt x="1203756" y="967769"/>
                </a:moveTo>
                <a:lnTo>
                  <a:pt x="1203756" y="1111967"/>
                </a:lnTo>
                <a:lnTo>
                  <a:pt x="1347954" y="1111967"/>
                </a:lnTo>
                <a:lnTo>
                  <a:pt x="1347954" y="967769"/>
                </a:lnTo>
                <a:close/>
                <a:moveTo>
                  <a:pt x="338692" y="956964"/>
                </a:moveTo>
                <a:lnTo>
                  <a:pt x="338692" y="1101162"/>
                </a:lnTo>
                <a:lnTo>
                  <a:pt x="482890" y="1101162"/>
                </a:lnTo>
                <a:lnTo>
                  <a:pt x="482890" y="956964"/>
                </a:lnTo>
                <a:close/>
                <a:moveTo>
                  <a:pt x="145106" y="956964"/>
                </a:moveTo>
                <a:lnTo>
                  <a:pt x="145106" y="1101162"/>
                </a:lnTo>
                <a:lnTo>
                  <a:pt x="289304" y="1101162"/>
                </a:lnTo>
                <a:lnTo>
                  <a:pt x="289304" y="956964"/>
                </a:lnTo>
                <a:close/>
                <a:moveTo>
                  <a:pt x="1397342" y="742678"/>
                </a:moveTo>
                <a:lnTo>
                  <a:pt x="1397342" y="886876"/>
                </a:lnTo>
                <a:lnTo>
                  <a:pt x="1541540" y="886876"/>
                </a:lnTo>
                <a:lnTo>
                  <a:pt x="1541540" y="742678"/>
                </a:lnTo>
                <a:close/>
                <a:moveTo>
                  <a:pt x="1203756" y="742678"/>
                </a:moveTo>
                <a:lnTo>
                  <a:pt x="1203756" y="886876"/>
                </a:lnTo>
                <a:lnTo>
                  <a:pt x="1347954" y="886876"/>
                </a:lnTo>
                <a:lnTo>
                  <a:pt x="1347954" y="742678"/>
                </a:lnTo>
                <a:close/>
                <a:moveTo>
                  <a:pt x="338692" y="731873"/>
                </a:moveTo>
                <a:lnTo>
                  <a:pt x="338692" y="876071"/>
                </a:lnTo>
                <a:lnTo>
                  <a:pt x="482890" y="876071"/>
                </a:lnTo>
                <a:lnTo>
                  <a:pt x="482890" y="731873"/>
                </a:lnTo>
                <a:close/>
                <a:moveTo>
                  <a:pt x="145106" y="731873"/>
                </a:moveTo>
                <a:lnTo>
                  <a:pt x="145106" y="876071"/>
                </a:lnTo>
                <a:lnTo>
                  <a:pt x="289304" y="876071"/>
                </a:lnTo>
                <a:lnTo>
                  <a:pt x="289304" y="731873"/>
                </a:lnTo>
                <a:close/>
                <a:moveTo>
                  <a:pt x="847104" y="344137"/>
                </a:moveTo>
                <a:cubicBezTo>
                  <a:pt x="805020" y="344137"/>
                  <a:pt x="770904" y="378253"/>
                  <a:pt x="770904" y="420337"/>
                </a:cubicBezTo>
                <a:cubicBezTo>
                  <a:pt x="770904" y="462421"/>
                  <a:pt x="805020" y="496537"/>
                  <a:pt x="847104" y="496537"/>
                </a:cubicBezTo>
                <a:cubicBezTo>
                  <a:pt x="889188" y="496537"/>
                  <a:pt x="923304" y="462421"/>
                  <a:pt x="923304" y="420337"/>
                </a:cubicBezTo>
                <a:cubicBezTo>
                  <a:pt x="923304" y="378253"/>
                  <a:pt x="889188" y="344137"/>
                  <a:pt x="847104" y="344137"/>
                </a:cubicBezTo>
                <a:close/>
                <a:moveTo>
                  <a:pt x="855879" y="0"/>
                </a:moveTo>
                <a:lnTo>
                  <a:pt x="1179729" y="323849"/>
                </a:lnTo>
                <a:lnTo>
                  <a:pt x="1179729" y="496535"/>
                </a:lnTo>
                <a:lnTo>
                  <a:pt x="1711756" y="496535"/>
                </a:lnTo>
                <a:lnTo>
                  <a:pt x="1711756" y="1327868"/>
                </a:lnTo>
                <a:lnTo>
                  <a:pt x="1031062" y="1327868"/>
                </a:lnTo>
                <a:lnTo>
                  <a:pt x="1031062" y="1317747"/>
                </a:lnTo>
                <a:lnTo>
                  <a:pt x="1039221" y="1317747"/>
                </a:lnTo>
                <a:lnTo>
                  <a:pt x="1039221" y="940926"/>
                </a:lnTo>
                <a:cubicBezTo>
                  <a:pt x="1039221" y="842207"/>
                  <a:pt x="957141" y="762161"/>
                  <a:pt x="855877" y="762161"/>
                </a:cubicBezTo>
                <a:cubicBezTo>
                  <a:pt x="754614" y="762161"/>
                  <a:pt x="672534" y="842207"/>
                  <a:pt x="672534" y="940926"/>
                </a:cubicBezTo>
                <a:lnTo>
                  <a:pt x="672534" y="1317747"/>
                </a:lnTo>
                <a:lnTo>
                  <a:pt x="678824" y="1317747"/>
                </a:lnTo>
                <a:lnTo>
                  <a:pt x="678824" y="1327868"/>
                </a:lnTo>
                <a:lnTo>
                  <a:pt x="0" y="1327868"/>
                </a:lnTo>
                <a:lnTo>
                  <a:pt x="0" y="496535"/>
                </a:lnTo>
                <a:lnTo>
                  <a:pt x="532029" y="496535"/>
                </a:lnTo>
                <a:lnTo>
                  <a:pt x="532029" y="323849"/>
                </a:lnTo>
                <a:close/>
              </a:path>
            </a:pathLst>
          </a:custGeom>
          <a:solidFill>
            <a:srgbClr val="CD2D1E"/>
          </a:solidFill>
          <a:ln>
            <a:solidFill>
              <a:srgbClr val="CD2D1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10840895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12"/>
                                        </p:tgtEl>
                                      </p:cBhvr>
                                    </p:animEffect>
                                    <p:animScale>
                                      <p:cBhvr>
                                        <p:cTn id="18" dur="250" autoRev="1" fill="hold"/>
                                        <p:tgtEl>
                                          <p:spTgt spid="12"/>
                                        </p:tgtEl>
                                      </p:cBhvr>
                                      <p:by x="105000" y="105000"/>
                                    </p:animScale>
                                  </p:childTnLst>
                                </p:cTn>
                              </p:par>
                              <p:par>
                                <p:cTn id="19" presetID="26" presetClass="emph" presetSubtype="0" fill="hold" grpId="0" nodeType="withEffect">
                                  <p:stCondLst>
                                    <p:cond delay="0"/>
                                  </p:stCondLst>
                                  <p:childTnLst>
                                    <p:animEffect transition="out" filter="fade">
                                      <p:cBhvr>
                                        <p:cTn id="20" dur="500" tmFilter="0, 0; .2, .5; .8, .5; 1, 0"/>
                                        <p:tgtEl>
                                          <p:spTgt spid="19"/>
                                        </p:tgtEl>
                                      </p:cBhvr>
                                    </p:animEffect>
                                    <p:animScale>
                                      <p:cBhvr>
                                        <p:cTn id="21" dur="250" autoRev="1" fill="hold"/>
                                        <p:tgtEl>
                                          <p:spTgt spid="19"/>
                                        </p:tgtEl>
                                      </p:cBhvr>
                                      <p:by x="105000" y="105000"/>
                                    </p:animScale>
                                  </p:childTnLst>
                                </p:cTn>
                              </p:par>
                              <p:par>
                                <p:cTn id="22" presetID="26" presetClass="emph" presetSubtype="0" fill="hold" grpId="0" nodeType="withEffect">
                                  <p:stCondLst>
                                    <p:cond delay="0"/>
                                  </p:stCondLst>
                                  <p:childTnLst>
                                    <p:animEffect transition="out" filter="fade">
                                      <p:cBhvr>
                                        <p:cTn id="23" dur="500" tmFilter="0, 0; .2, .5; .8, .5; 1, 0"/>
                                        <p:tgtEl>
                                          <p:spTgt spid="16"/>
                                        </p:tgtEl>
                                      </p:cBhvr>
                                    </p:animEffect>
                                    <p:animScale>
                                      <p:cBhvr>
                                        <p:cTn id="24" dur="250" autoRev="1" fill="hold"/>
                                        <p:tgtEl>
                                          <p:spTgt spid="1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18"/>
                                        </p:tgtEl>
                                      </p:cBhvr>
                                    </p:animEffect>
                                    <p:animScale>
                                      <p:cBhvr>
                                        <p:cTn id="29" dur="250" autoRev="1" fill="hold"/>
                                        <p:tgtEl>
                                          <p:spTgt spid="18"/>
                                        </p:tgtEl>
                                      </p:cBhvr>
                                      <p:by x="105000" y="105000"/>
                                    </p:animScale>
                                  </p:childTnLst>
                                </p:cTn>
                              </p:par>
                              <p:par>
                                <p:cTn id="30" presetID="26" presetClass="emph" presetSubtype="0" fill="hold" grpId="0" nodeType="withEffect">
                                  <p:stCondLst>
                                    <p:cond delay="0"/>
                                  </p:stCondLst>
                                  <p:childTnLst>
                                    <p:animEffect transition="out" filter="fade">
                                      <p:cBhvr>
                                        <p:cTn id="31" dur="500" tmFilter="0, 0; .2, .5; .8, .5; 1, 0"/>
                                        <p:tgtEl>
                                          <p:spTgt spid="14"/>
                                        </p:tgtEl>
                                      </p:cBhvr>
                                    </p:animEffect>
                                    <p:animScale>
                                      <p:cBhvr>
                                        <p:cTn id="32" dur="250" autoRev="1" fill="hold"/>
                                        <p:tgtEl>
                                          <p:spTgt spid="14"/>
                                        </p:tgtEl>
                                      </p:cBhvr>
                                      <p:by x="105000" y="105000"/>
                                    </p:animScale>
                                  </p:childTnLst>
                                </p:cTn>
                              </p:par>
                              <p:par>
                                <p:cTn id="33" presetID="26" presetClass="emph" presetSubtype="0" fill="hold"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20"/>
                                        </p:tgtEl>
                                      </p:cBhvr>
                                    </p:animEffect>
                                    <p:animScale>
                                      <p:cBhvr>
                                        <p:cTn id="40" dur="250" autoRev="1" fill="hold"/>
                                        <p:tgtEl>
                                          <p:spTgt spid="20"/>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10"/>
                                        </p:tgtEl>
                                      </p:cBhvr>
                                    </p:animEffect>
                                    <p:animScale>
                                      <p:cBhvr>
                                        <p:cTn id="43" dur="250" autoRev="1" fill="hold"/>
                                        <p:tgtEl>
                                          <p:spTgt spid="10"/>
                                        </p:tgtEl>
                                      </p:cBhvr>
                                      <p:by x="105000" y="105000"/>
                                    </p:animScale>
                                  </p:childTnLst>
                                </p:cTn>
                              </p:par>
                              <p:par>
                                <p:cTn id="44" presetID="26" presetClass="emph" presetSubtype="0" fill="hold" grpId="0" nodeType="withEffect">
                                  <p:stCondLst>
                                    <p:cond delay="0"/>
                                  </p:stCondLst>
                                  <p:childTnLst>
                                    <p:animEffect transition="out" filter="fade">
                                      <p:cBhvr>
                                        <p:cTn id="45" dur="500" tmFilter="0, 0; .2, .5; .8, .5; 1, 0"/>
                                        <p:tgtEl>
                                          <p:spTgt spid="15"/>
                                        </p:tgtEl>
                                      </p:cBhvr>
                                    </p:animEffect>
                                    <p:animScale>
                                      <p:cBhvr>
                                        <p:cTn id="46"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3" grpId="0" animBg="1"/>
      <p:bldP spid="19"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0A581-478A-58FA-97E6-C4AC7ECBFF8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789B68-72E7-8895-9CA6-064AE0507961}"/>
              </a:ext>
            </a:extLst>
          </p:cNvPr>
          <p:cNvSpPr txBox="1"/>
          <p:nvPr/>
        </p:nvSpPr>
        <p:spPr>
          <a:xfrm>
            <a:off x="-76747" y="0"/>
            <a:ext cx="10472862" cy="261610"/>
          </a:xfrm>
          <a:prstGeom prst="rect">
            <a:avLst/>
          </a:prstGeom>
          <a:noFill/>
        </p:spPr>
        <p:txBody>
          <a:bodyPr wrap="square" rtlCol="0">
            <a:spAutoFit/>
          </a:bodyPr>
          <a:lstStyle/>
          <a:p>
            <a:r>
              <a:rPr lang="en-US" sz="1100" dirty="0">
                <a:solidFill>
                  <a:srgbClr val="18284E"/>
                </a:solidFill>
                <a:latin typeface="Arial" panose="020B0604020202020204" pitchFamily="34" charset="0"/>
                <a:cs typeface="Arial" panose="020B0604020202020204" pitchFamily="34" charset="0"/>
              </a:rPr>
              <a:t>16/06/23 / Alan Burton / LTAD in schools conference 2023</a:t>
            </a:r>
          </a:p>
        </p:txBody>
      </p:sp>
      <p:pic>
        <p:nvPicPr>
          <p:cNvPr id="2" name="Graphic 1" descr="Sport balls">
            <a:extLst>
              <a:ext uri="{FF2B5EF4-FFF2-40B4-BE49-F238E27FC236}">
                <a16:creationId xmlns:a16="http://schemas.microsoft.com/office/drawing/2014/main" id="{7C2012DA-0D62-88F7-FE61-F8C86825EC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52000" y="0"/>
            <a:ext cx="1440000" cy="1440000"/>
          </a:xfrm>
          <a:prstGeom prst="rect">
            <a:avLst/>
          </a:prstGeom>
        </p:spPr>
      </p:pic>
      <p:sp>
        <p:nvSpPr>
          <p:cNvPr id="3" name="Title 6">
            <a:extLst>
              <a:ext uri="{FF2B5EF4-FFF2-40B4-BE49-F238E27FC236}">
                <a16:creationId xmlns:a16="http://schemas.microsoft.com/office/drawing/2014/main" id="{CE757096-A8B8-71EA-E9F0-E460FC1C525A}"/>
              </a:ext>
            </a:extLst>
          </p:cNvPr>
          <p:cNvSpPr txBox="1">
            <a:spLocks/>
          </p:cNvSpPr>
          <p:nvPr/>
        </p:nvSpPr>
        <p:spPr>
          <a:xfrm>
            <a:off x="0" y="256680"/>
            <a:ext cx="10495175" cy="996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latin typeface="Calibri" panose="020F0502020204030204" pitchFamily="34" charset="0"/>
                <a:cs typeface="Calibri" panose="020F0502020204030204" pitchFamily="34" charset="0"/>
              </a:rPr>
              <a:t>Example Scatterplot</a:t>
            </a:r>
          </a:p>
        </p:txBody>
      </p:sp>
      <p:pic>
        <p:nvPicPr>
          <p:cNvPr id="8" name="Graphic 7" descr="Body builder">
            <a:extLst>
              <a:ext uri="{FF2B5EF4-FFF2-40B4-BE49-F238E27FC236}">
                <a16:creationId xmlns:a16="http://schemas.microsoft.com/office/drawing/2014/main" id="{59E41EF4-FC74-4D6F-9454-E56173350F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2000" y="1527552"/>
            <a:ext cx="1440000" cy="1440000"/>
          </a:xfrm>
          <a:prstGeom prst="rect">
            <a:avLst/>
          </a:prstGeom>
        </p:spPr>
      </p:pic>
      <p:pic>
        <p:nvPicPr>
          <p:cNvPr id="9" name="Graphic 8" descr="Head with gears with solid fill">
            <a:extLst>
              <a:ext uri="{FF2B5EF4-FFF2-40B4-BE49-F238E27FC236}">
                <a16:creationId xmlns:a16="http://schemas.microsoft.com/office/drawing/2014/main" id="{535F584E-775D-4C6B-B3AA-7F3622BFF2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2000" y="3073864"/>
            <a:ext cx="1440000" cy="1440000"/>
          </a:xfrm>
          <a:prstGeom prst="rect">
            <a:avLst/>
          </a:prstGeom>
        </p:spPr>
      </p:pic>
      <p:pic>
        <p:nvPicPr>
          <p:cNvPr id="10" name="Graphic 9" descr="Run with solid fill">
            <a:extLst>
              <a:ext uri="{FF2B5EF4-FFF2-40B4-BE49-F238E27FC236}">
                <a16:creationId xmlns:a16="http://schemas.microsoft.com/office/drawing/2014/main" id="{82F4C224-CD3E-4AE0-BB08-C6C3B54074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52000" y="4620176"/>
            <a:ext cx="1440000" cy="1440000"/>
          </a:xfrm>
          <a:prstGeom prst="rect">
            <a:avLst/>
          </a:prstGeom>
        </p:spPr>
      </p:pic>
      <p:pic>
        <p:nvPicPr>
          <p:cNvPr id="13" name="Picture 12" descr="A picture containing diagram, line, text, plot&#10;&#10;Description automatically generated">
            <a:extLst>
              <a:ext uri="{FF2B5EF4-FFF2-40B4-BE49-F238E27FC236}">
                <a16:creationId xmlns:a16="http://schemas.microsoft.com/office/drawing/2014/main" id="{A574715E-5299-46E5-9CD1-A5E19AD9E882}"/>
              </a:ext>
            </a:extLst>
          </p:cNvPr>
          <p:cNvPicPr>
            <a:picLocks noChangeAspect="1"/>
          </p:cNvPicPr>
          <p:nvPr/>
        </p:nvPicPr>
        <p:blipFill>
          <a:blip r:embed="rId12"/>
          <a:stretch>
            <a:fillRect/>
          </a:stretch>
        </p:blipFill>
        <p:spPr>
          <a:xfrm>
            <a:off x="0" y="1552366"/>
            <a:ext cx="10749077" cy="3753269"/>
          </a:xfrm>
          <a:prstGeom prst="rect">
            <a:avLst/>
          </a:prstGeom>
        </p:spPr>
      </p:pic>
    </p:spTree>
    <p:extLst>
      <p:ext uri="{BB962C8B-B14F-4D97-AF65-F5344CB8AC3E}">
        <p14:creationId xmlns:p14="http://schemas.microsoft.com/office/powerpoint/2010/main" val="1805513966"/>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23141B87F1624281C131AF05CF8149" ma:contentTypeVersion="11" ma:contentTypeDescription="Create a new document." ma:contentTypeScope="" ma:versionID="580167dd985a76b175d64528a9671031">
  <xsd:schema xmlns:xsd="http://www.w3.org/2001/XMLSchema" xmlns:xs="http://www.w3.org/2001/XMLSchema" xmlns:p="http://schemas.microsoft.com/office/2006/metadata/properties" xmlns:ns2="0db1351d-3864-4f2e-be9d-085fceabdad5" xmlns:ns3="800ed7b1-1564-47a8-b553-460c83c36aee" targetNamespace="http://schemas.microsoft.com/office/2006/metadata/properties" ma:root="true" ma:fieldsID="12b38956b3fdb24744d736c56db34270" ns2:_="" ns3:_="">
    <xsd:import namespace="0db1351d-3864-4f2e-be9d-085fceabdad5"/>
    <xsd:import namespace="800ed7b1-1564-47a8-b553-460c83c36ae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b1351d-3864-4f2e-be9d-085fceabda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00ed7b1-1564-47a8-b553-460c83c36ae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69D024-AD9B-4D97-A676-6101B882287D}">
  <ds:schemaRefs>
    <ds:schemaRef ds:uri="http://purl.org/dc/terms/"/>
    <ds:schemaRef ds:uri="0db1351d-3864-4f2e-be9d-085fceabdad5"/>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800ed7b1-1564-47a8-b553-460c83c36aee"/>
    <ds:schemaRef ds:uri="http://www.w3.org/XML/1998/namespace"/>
    <ds:schemaRef ds:uri="http://purl.org/dc/dcmitype/"/>
  </ds:schemaRefs>
</ds:datastoreItem>
</file>

<file path=customXml/itemProps2.xml><?xml version="1.0" encoding="utf-8"?>
<ds:datastoreItem xmlns:ds="http://schemas.openxmlformats.org/officeDocument/2006/customXml" ds:itemID="{E69B2F15-D495-4DA6-B1D0-7B4FC4D608E3}">
  <ds:schemaRefs>
    <ds:schemaRef ds:uri="0db1351d-3864-4f2e-be9d-085fceabdad5"/>
    <ds:schemaRef ds:uri="800ed7b1-1564-47a8-b553-460c83c36a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3842967-7186-465F-8622-0D1D11F7EB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3982</TotalTime>
  <Words>1519</Words>
  <Application>Microsoft Office PowerPoint</Application>
  <PresentationFormat>Widescreen</PresentationFormat>
  <Paragraphs>168</Paragraphs>
  <Slides>31</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PowerPoint Presentation</vt:lpstr>
      <vt:lpstr>(Historical) global Concerns…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Reid, Dee</dc:creator>
  <cp:lastModifiedBy>Burton, Alan Matthew (Student)</cp:lastModifiedBy>
  <cp:revision>98</cp:revision>
  <cp:lastPrinted>2019-07-08T10:18:07Z</cp:lastPrinted>
  <dcterms:created xsi:type="dcterms:W3CDTF">2019-06-25T07:20:09Z</dcterms:created>
  <dcterms:modified xsi:type="dcterms:W3CDTF">2023-06-29T08:38:48Z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0x0101004E23141B87F1624281C131AF05CF8149</vt:lpwstr>
  </property>
</Properties>
</file>