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18"/>
  </p:notesMasterIdLst>
  <p:sldIdLst>
    <p:sldId id="265" r:id="rId6"/>
    <p:sldId id="325" r:id="rId7"/>
    <p:sldId id="332" r:id="rId8"/>
    <p:sldId id="323" r:id="rId9"/>
    <p:sldId id="335" r:id="rId10"/>
    <p:sldId id="333" r:id="rId11"/>
    <p:sldId id="326" r:id="rId12"/>
    <p:sldId id="327" r:id="rId13"/>
    <p:sldId id="328" r:id="rId14"/>
    <p:sldId id="329" r:id="rId15"/>
    <p:sldId id="330" r:id="rId16"/>
    <p:sldId id="321" r:id="rId17"/>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C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autoAdjust="0"/>
  </p:normalViewPr>
  <p:slideViewPr>
    <p:cSldViewPr snapToGrid="0">
      <p:cViewPr varScale="1">
        <p:scale>
          <a:sx n="128" d="100"/>
          <a:sy n="128" d="100"/>
        </p:scale>
        <p:origin x="480"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870" tIns="45935" rIns="91870" bIns="45935" rtlCol="0"/>
          <a:lstStyle>
            <a:lvl1pPr algn="l">
              <a:defRPr sz="1200"/>
            </a:lvl1pPr>
          </a:lstStyle>
          <a:p>
            <a:endParaRPr lang="en-GB"/>
          </a:p>
        </p:txBody>
      </p:sp>
      <p:sp>
        <p:nvSpPr>
          <p:cNvPr id="3" name="Date Placeholder 2"/>
          <p:cNvSpPr>
            <a:spLocks noGrp="1"/>
          </p:cNvSpPr>
          <p:nvPr>
            <p:ph type="dt" idx="1"/>
          </p:nvPr>
        </p:nvSpPr>
        <p:spPr>
          <a:xfrm>
            <a:off x="3884614" y="0"/>
            <a:ext cx="2971800" cy="499012"/>
          </a:xfrm>
          <a:prstGeom prst="rect">
            <a:avLst/>
          </a:prstGeom>
        </p:spPr>
        <p:txBody>
          <a:bodyPr vert="horz" lIns="91870" tIns="45935" rIns="91870" bIns="45935" rtlCol="0"/>
          <a:lstStyle>
            <a:lvl1pPr algn="r">
              <a:defRPr sz="1200"/>
            </a:lvl1pPr>
          </a:lstStyle>
          <a:p>
            <a:fld id="{E3D80160-6A59-4697-983F-1BAC2E047DC3}" type="datetimeFigureOut">
              <a:rPr lang="en-GB" smtClean="0"/>
              <a:t>10/04/2023</a:t>
            </a:fld>
            <a:endParaRPr lang="en-GB"/>
          </a:p>
        </p:txBody>
      </p:sp>
      <p:sp>
        <p:nvSpPr>
          <p:cNvPr id="4" name="Slide Image Placeholder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870" tIns="45935" rIns="91870" bIns="45935" rtlCol="0" anchor="ctr"/>
          <a:lstStyle/>
          <a:p>
            <a:endParaRPr lang="en-GB"/>
          </a:p>
        </p:txBody>
      </p:sp>
      <p:sp>
        <p:nvSpPr>
          <p:cNvPr id="5" name="Notes Placeholder 4"/>
          <p:cNvSpPr>
            <a:spLocks noGrp="1"/>
          </p:cNvSpPr>
          <p:nvPr>
            <p:ph type="body" sz="quarter" idx="3"/>
          </p:nvPr>
        </p:nvSpPr>
        <p:spPr>
          <a:xfrm>
            <a:off x="685801" y="4786362"/>
            <a:ext cx="5486400" cy="3916115"/>
          </a:xfrm>
          <a:prstGeom prst="rect">
            <a:avLst/>
          </a:prstGeom>
        </p:spPr>
        <p:txBody>
          <a:bodyPr vert="horz" lIns="91870" tIns="45935" rIns="91870" bIns="459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9"/>
            <a:ext cx="2971800" cy="499011"/>
          </a:xfrm>
          <a:prstGeom prst="rect">
            <a:avLst/>
          </a:prstGeom>
        </p:spPr>
        <p:txBody>
          <a:bodyPr vert="horz" lIns="91870" tIns="45935" rIns="91870" bIns="45935"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446679"/>
            <a:ext cx="2971800" cy="499011"/>
          </a:xfrm>
          <a:prstGeom prst="rect">
            <a:avLst/>
          </a:prstGeom>
        </p:spPr>
        <p:txBody>
          <a:bodyPr vert="horz" lIns="91870" tIns="45935" rIns="91870" bIns="45935" rtlCol="0" anchor="b"/>
          <a:lstStyle>
            <a:lvl1pPr algn="r">
              <a:defRPr sz="1200"/>
            </a:lvl1pPr>
          </a:lstStyle>
          <a:p>
            <a:fld id="{57ABB27D-7E06-4826-973B-CA9A56D56B01}" type="slidenum">
              <a:rPr lang="en-GB" smtClean="0"/>
              <a:t>‹#›</a:t>
            </a:fld>
            <a:endParaRPr lang="en-GB"/>
          </a:p>
        </p:txBody>
      </p:sp>
    </p:spTree>
    <p:extLst>
      <p:ext uri="{BB962C8B-B14F-4D97-AF65-F5344CB8AC3E}">
        <p14:creationId xmlns:p14="http://schemas.microsoft.com/office/powerpoint/2010/main" val="259083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ABB27D-7E06-4826-973B-CA9A56D56B01}" type="slidenum">
              <a:rPr lang="en-GB" smtClean="0"/>
              <a:t>1</a:t>
            </a:fld>
            <a:endParaRPr lang="en-GB"/>
          </a:p>
        </p:txBody>
      </p:sp>
    </p:spTree>
    <p:extLst>
      <p:ext uri="{BB962C8B-B14F-4D97-AF65-F5344CB8AC3E}">
        <p14:creationId xmlns:p14="http://schemas.microsoft.com/office/powerpoint/2010/main" val="81527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studies in human resource management (HRM) also called for building resilience for women to enable coping with stress and break the glass ceiling. Resilience is a management concept used to manage stress and cope with difficult situations (Tabassum et al, 2019) and embracing this practice also means building an ability to bounce back from hindrances whilst staying efficient and growing despite facing difficult situations or hostility (Cooper et al, 2013). Tabassum, Shafique, Konstantopoulou and Ahmad (2019) argued that resilience is also an ability of an individual to learn from negative experiences and turn them into meaningful actions to move forward, which also means maintaining control and breaking the glass ceiling. In that, authors proposed that managers should offer coaching, mentoring, career counselling, resilience training, role models and building networks to empower women and help them go ahead in their careers and earn promotions. </a:t>
            </a:r>
          </a:p>
          <a:p>
            <a:endParaRPr lang="en-GB" dirty="0"/>
          </a:p>
        </p:txBody>
      </p:sp>
      <p:sp>
        <p:nvSpPr>
          <p:cNvPr id="4" name="Slide Number Placeholder 3"/>
          <p:cNvSpPr>
            <a:spLocks noGrp="1"/>
          </p:cNvSpPr>
          <p:nvPr>
            <p:ph type="sldNum" sz="quarter" idx="5"/>
          </p:nvPr>
        </p:nvSpPr>
        <p:spPr/>
        <p:txBody>
          <a:bodyPr/>
          <a:lstStyle/>
          <a:p>
            <a:fld id="{57ABB27D-7E06-4826-973B-CA9A56D56B01}" type="slidenum">
              <a:rPr lang="en-GB" smtClean="0"/>
              <a:t>2</a:t>
            </a:fld>
            <a:endParaRPr lang="en-GB"/>
          </a:p>
        </p:txBody>
      </p:sp>
    </p:spTree>
    <p:extLst>
      <p:ext uri="{BB962C8B-B14F-4D97-AF65-F5344CB8AC3E}">
        <p14:creationId xmlns:p14="http://schemas.microsoft.com/office/powerpoint/2010/main" val="363019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7ABB27D-7E06-4826-973B-CA9A56D56B01}" type="slidenum">
              <a:rPr lang="en-GB" smtClean="0"/>
              <a:t>3</a:t>
            </a:fld>
            <a:endParaRPr lang="en-GB"/>
          </a:p>
        </p:txBody>
      </p:sp>
    </p:spTree>
    <p:extLst>
      <p:ext uri="{BB962C8B-B14F-4D97-AF65-F5344CB8AC3E}">
        <p14:creationId xmlns:p14="http://schemas.microsoft.com/office/powerpoint/2010/main" val="413937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Calibri" panose="020F0502020204030204" pitchFamily="34" charset="0"/>
              </a:rPr>
              <a:t>Therefore, this systematic literature review of available literature on women in SMEs is timely, exploring what is already known, identifying possible research gaps  and whether the current literature signals a particularly difficult situation for women in SMEs. </a:t>
            </a:r>
            <a:endParaRPr lang="en-GB" sz="1200" dirty="0"/>
          </a:p>
          <a:p>
            <a:endParaRPr lang="en-GB" dirty="0"/>
          </a:p>
          <a:p>
            <a:r>
              <a:rPr lang="en-GB" sz="1800" dirty="0">
                <a:effectLst/>
                <a:latin typeface="Times New Roman" panose="02020603050405020304" pitchFamily="18" charset="0"/>
                <a:ea typeface="Calibri" panose="020F0502020204030204" pitchFamily="34" charset="0"/>
              </a:rPr>
              <a:t>In searching for articles, we used keywords ‘women’ and ‘SME’ and the search was performed between March and May 2021. The selection criteria used was to select articles that directly discuss women in SMEs, which included women entrepreneurs. Following these criteria, a total of 106 articles was included in the analysis</a:t>
            </a:r>
          </a:p>
          <a:p>
            <a:endParaRPr lang="en-GB" sz="1800" dirty="0">
              <a:effectLst/>
              <a:latin typeface="Times New Roman" panose="02020603050405020304" pitchFamily="18" charset="0"/>
            </a:endParaRPr>
          </a:p>
          <a:p>
            <a:endParaRPr lang="en-GB" sz="1800" dirty="0">
              <a:effectLst/>
              <a:latin typeface="Times New Roman" panose="02020603050405020304" pitchFamily="18" charset="0"/>
            </a:endParaRPr>
          </a:p>
          <a:p>
            <a:r>
              <a:rPr lang="en-GB" sz="1800" dirty="0">
                <a:effectLst/>
                <a:latin typeface="Times New Roman" panose="02020603050405020304" pitchFamily="18" charset="0"/>
                <a:ea typeface="Calibri" panose="020F0502020204030204" pitchFamily="34" charset="0"/>
              </a:rPr>
              <a:t>Thematic analysis was carried out on each of the two analysed decades and then a final thematic analysis was conducted on both decades combined. </a:t>
            </a:r>
            <a:endParaRPr lang="en-GB" dirty="0"/>
          </a:p>
        </p:txBody>
      </p:sp>
      <p:sp>
        <p:nvSpPr>
          <p:cNvPr id="4" name="Slide Number Placeholder 3"/>
          <p:cNvSpPr>
            <a:spLocks noGrp="1"/>
          </p:cNvSpPr>
          <p:nvPr>
            <p:ph type="sldNum" sz="quarter" idx="5"/>
          </p:nvPr>
        </p:nvSpPr>
        <p:spPr/>
        <p:txBody>
          <a:bodyPr/>
          <a:lstStyle/>
          <a:p>
            <a:fld id="{57ABB27D-7E06-4826-973B-CA9A56D56B01}" type="slidenum">
              <a:rPr lang="en-GB" smtClean="0"/>
              <a:t>4</a:t>
            </a:fld>
            <a:endParaRPr lang="en-GB"/>
          </a:p>
        </p:txBody>
      </p:sp>
    </p:spTree>
    <p:extLst>
      <p:ext uri="{BB962C8B-B14F-4D97-AF65-F5344CB8AC3E}">
        <p14:creationId xmlns:p14="http://schemas.microsoft.com/office/powerpoint/2010/main" val="421482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Calibri" panose="020F0502020204030204" pitchFamily="34" charset="0"/>
              </a:rPr>
              <a:t>Therefore, this systematic literature review of available literature on women in SMEs is timely, exploring what is already known, identifying possible research gaps  and whether the current literature signals a particularly difficult situation for women in SMEs. </a:t>
            </a:r>
            <a:endParaRPr lang="en-GB" sz="1200" dirty="0"/>
          </a:p>
          <a:p>
            <a:endParaRPr lang="en-GB" dirty="0"/>
          </a:p>
          <a:p>
            <a:r>
              <a:rPr lang="en-GB" sz="1800" dirty="0">
                <a:effectLst/>
                <a:latin typeface="Times New Roman" panose="02020603050405020304" pitchFamily="18" charset="0"/>
                <a:ea typeface="Calibri" panose="020F0502020204030204" pitchFamily="34" charset="0"/>
              </a:rPr>
              <a:t>In searching for articles, we used keywords ‘women’ and ‘SME’ and the search was performed between March and May 2021. The selection criteria used was to select articles that directly discuss women in SMEs, which included women entrepreneurs. Following these criteria, a total of 106 articles was included in the analysis</a:t>
            </a:r>
          </a:p>
          <a:p>
            <a:endParaRPr lang="en-GB" sz="1800" dirty="0">
              <a:effectLst/>
              <a:latin typeface="Times New Roman" panose="02020603050405020304" pitchFamily="18" charset="0"/>
            </a:endParaRPr>
          </a:p>
          <a:p>
            <a:endParaRPr lang="en-GB" sz="1800" dirty="0">
              <a:effectLst/>
              <a:latin typeface="Times New Roman" panose="02020603050405020304" pitchFamily="18" charset="0"/>
            </a:endParaRPr>
          </a:p>
          <a:p>
            <a:r>
              <a:rPr lang="en-GB" sz="1800" dirty="0">
                <a:effectLst/>
                <a:latin typeface="Times New Roman" panose="02020603050405020304" pitchFamily="18" charset="0"/>
                <a:ea typeface="Calibri" panose="020F0502020204030204" pitchFamily="34" charset="0"/>
              </a:rPr>
              <a:t>Thematic analysis was carried out on each of the two analysed decades and then a final thematic analysis was conducted on both decades combined. </a:t>
            </a:r>
            <a:endParaRPr lang="en-GB" dirty="0"/>
          </a:p>
        </p:txBody>
      </p:sp>
      <p:sp>
        <p:nvSpPr>
          <p:cNvPr id="4" name="Slide Number Placeholder 3"/>
          <p:cNvSpPr>
            <a:spLocks noGrp="1"/>
          </p:cNvSpPr>
          <p:nvPr>
            <p:ph type="sldNum" sz="quarter" idx="5"/>
          </p:nvPr>
        </p:nvSpPr>
        <p:spPr/>
        <p:txBody>
          <a:bodyPr/>
          <a:lstStyle/>
          <a:p>
            <a:fld id="{57ABB27D-7E06-4826-973B-CA9A56D56B01}" type="slidenum">
              <a:rPr lang="en-GB" smtClean="0"/>
              <a:t>5</a:t>
            </a:fld>
            <a:endParaRPr lang="en-GB"/>
          </a:p>
        </p:txBody>
      </p:sp>
    </p:spTree>
    <p:extLst>
      <p:ext uri="{BB962C8B-B14F-4D97-AF65-F5344CB8AC3E}">
        <p14:creationId xmlns:p14="http://schemas.microsoft.com/office/powerpoint/2010/main" val="9733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ABB27D-7E06-4826-973B-CA9A56D56B01}" type="slidenum">
              <a:rPr lang="en-GB" smtClean="0"/>
              <a:t>11</a:t>
            </a:fld>
            <a:endParaRPr lang="en-GB"/>
          </a:p>
        </p:txBody>
      </p:sp>
    </p:spTree>
    <p:extLst>
      <p:ext uri="{BB962C8B-B14F-4D97-AF65-F5344CB8AC3E}">
        <p14:creationId xmlns:p14="http://schemas.microsoft.com/office/powerpoint/2010/main" val="1519109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ABB27D-7E06-4826-973B-CA9A56D56B01}" type="slidenum">
              <a:rPr lang="en-GB" smtClean="0"/>
              <a:t>12</a:t>
            </a:fld>
            <a:endParaRPr lang="en-GB"/>
          </a:p>
        </p:txBody>
      </p:sp>
    </p:spTree>
    <p:extLst>
      <p:ext uri="{BB962C8B-B14F-4D97-AF65-F5344CB8AC3E}">
        <p14:creationId xmlns:p14="http://schemas.microsoft.com/office/powerpoint/2010/main" val="297288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C709-D662-4A4A-964F-7AAF1C1837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B7A388-4DF1-4DA0-8C37-E3BEEDF20F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997AE8-9FA6-4213-A0FC-D321388DB70C}"/>
              </a:ext>
            </a:extLst>
          </p:cNvPr>
          <p:cNvSpPr>
            <a:spLocks noGrp="1"/>
          </p:cNvSpPr>
          <p:nvPr>
            <p:ph type="dt" sz="half" idx="10"/>
          </p:nvPr>
        </p:nvSpPr>
        <p:spPr/>
        <p:txBody>
          <a:bodyPr/>
          <a:lstStyle/>
          <a:p>
            <a:fld id="{A5BE9B48-32DA-47E6-B983-37506935CFF0}" type="datetimeFigureOut">
              <a:rPr lang="en-GB" smtClean="0"/>
              <a:t>10/04/2023</a:t>
            </a:fld>
            <a:endParaRPr lang="en-GB"/>
          </a:p>
        </p:txBody>
      </p:sp>
      <p:sp>
        <p:nvSpPr>
          <p:cNvPr id="5" name="Footer Placeholder 4">
            <a:extLst>
              <a:ext uri="{FF2B5EF4-FFF2-40B4-BE49-F238E27FC236}">
                <a16:creationId xmlns:a16="http://schemas.microsoft.com/office/drawing/2014/main" id="{BE07789D-B568-4DC8-A01C-3CA4DFB9DE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F1C536-AC79-4038-BBA9-3E3FA6805EAC}"/>
              </a:ext>
            </a:extLst>
          </p:cNvPr>
          <p:cNvSpPr>
            <a:spLocks noGrp="1"/>
          </p:cNvSpPr>
          <p:nvPr>
            <p:ph type="sldNum" sz="quarter" idx="12"/>
          </p:nvPr>
        </p:nvSpPr>
        <p:spPr/>
        <p:txBody>
          <a:bodyPr/>
          <a:lstStyle/>
          <a:p>
            <a:fld id="{22230C62-4E54-40D2-BBBD-6A5DE567DBAF}" type="slidenum">
              <a:rPr lang="en-GB" smtClean="0"/>
              <a:t>‹#›</a:t>
            </a:fld>
            <a:endParaRPr lang="en-GB"/>
          </a:p>
        </p:txBody>
      </p:sp>
    </p:spTree>
    <p:extLst>
      <p:ext uri="{BB962C8B-B14F-4D97-AF65-F5344CB8AC3E}">
        <p14:creationId xmlns:p14="http://schemas.microsoft.com/office/powerpoint/2010/main" val="4146992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1B08-E062-41D3-A20C-1AA95C2EB9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3E598A-077D-42A5-AAB1-E1F4F44E70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3F4F0C-12C2-4BCC-821A-98338F1DCBDE}"/>
              </a:ext>
            </a:extLst>
          </p:cNvPr>
          <p:cNvSpPr>
            <a:spLocks noGrp="1"/>
          </p:cNvSpPr>
          <p:nvPr>
            <p:ph type="dt" sz="half" idx="10"/>
          </p:nvPr>
        </p:nvSpPr>
        <p:spPr/>
        <p:txBody>
          <a:bodyPr/>
          <a:lstStyle/>
          <a:p>
            <a:fld id="{A5BE9B48-32DA-47E6-B983-37506935CFF0}" type="datetimeFigureOut">
              <a:rPr lang="en-GB" smtClean="0"/>
              <a:t>10/04/2023</a:t>
            </a:fld>
            <a:endParaRPr lang="en-GB"/>
          </a:p>
        </p:txBody>
      </p:sp>
      <p:sp>
        <p:nvSpPr>
          <p:cNvPr id="5" name="Footer Placeholder 4">
            <a:extLst>
              <a:ext uri="{FF2B5EF4-FFF2-40B4-BE49-F238E27FC236}">
                <a16:creationId xmlns:a16="http://schemas.microsoft.com/office/drawing/2014/main" id="{85E634ED-E60E-4E83-9FDA-200F7A601A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A4A4B9-32B7-474B-A0B4-07E021C3F88E}"/>
              </a:ext>
            </a:extLst>
          </p:cNvPr>
          <p:cNvSpPr>
            <a:spLocks noGrp="1"/>
          </p:cNvSpPr>
          <p:nvPr>
            <p:ph type="sldNum" sz="quarter" idx="12"/>
          </p:nvPr>
        </p:nvSpPr>
        <p:spPr/>
        <p:txBody>
          <a:bodyPr/>
          <a:lstStyle/>
          <a:p>
            <a:fld id="{22230C62-4E54-40D2-BBBD-6A5DE567DBAF}" type="slidenum">
              <a:rPr lang="en-GB" smtClean="0"/>
              <a:t>‹#›</a:t>
            </a:fld>
            <a:endParaRPr lang="en-GB"/>
          </a:p>
        </p:txBody>
      </p:sp>
    </p:spTree>
    <p:extLst>
      <p:ext uri="{BB962C8B-B14F-4D97-AF65-F5344CB8AC3E}">
        <p14:creationId xmlns:p14="http://schemas.microsoft.com/office/powerpoint/2010/main" val="3135069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D5FA7-9529-4940-B592-BCF789E9F6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13FEBF-AB21-4F27-AD78-14D19A9F3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AD2B31-CC87-4E92-822D-EBD2095EC3CB}"/>
              </a:ext>
            </a:extLst>
          </p:cNvPr>
          <p:cNvSpPr>
            <a:spLocks noGrp="1"/>
          </p:cNvSpPr>
          <p:nvPr>
            <p:ph type="dt" sz="half" idx="10"/>
          </p:nvPr>
        </p:nvSpPr>
        <p:spPr/>
        <p:txBody>
          <a:bodyPr/>
          <a:lstStyle/>
          <a:p>
            <a:fld id="{A5BE9B48-32DA-47E6-B983-37506935CFF0}" type="datetimeFigureOut">
              <a:rPr lang="en-GB" smtClean="0"/>
              <a:t>10/04/2023</a:t>
            </a:fld>
            <a:endParaRPr lang="en-GB"/>
          </a:p>
        </p:txBody>
      </p:sp>
      <p:sp>
        <p:nvSpPr>
          <p:cNvPr id="5" name="Footer Placeholder 4">
            <a:extLst>
              <a:ext uri="{FF2B5EF4-FFF2-40B4-BE49-F238E27FC236}">
                <a16:creationId xmlns:a16="http://schemas.microsoft.com/office/drawing/2014/main" id="{DACA81CB-052D-45A5-972C-ACBB64A04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6478DA-DBD8-4E04-9F3A-67BDBA750EB4}"/>
              </a:ext>
            </a:extLst>
          </p:cNvPr>
          <p:cNvSpPr>
            <a:spLocks noGrp="1"/>
          </p:cNvSpPr>
          <p:nvPr>
            <p:ph type="sldNum" sz="quarter" idx="12"/>
          </p:nvPr>
        </p:nvSpPr>
        <p:spPr/>
        <p:txBody>
          <a:bodyPr/>
          <a:lstStyle/>
          <a:p>
            <a:fld id="{22230C62-4E54-40D2-BBBD-6A5DE567DBAF}" type="slidenum">
              <a:rPr lang="en-GB" smtClean="0"/>
              <a:t>‹#›</a:t>
            </a:fld>
            <a:endParaRPr lang="en-GB"/>
          </a:p>
        </p:txBody>
      </p:sp>
    </p:spTree>
    <p:extLst>
      <p:ext uri="{BB962C8B-B14F-4D97-AF65-F5344CB8AC3E}">
        <p14:creationId xmlns:p14="http://schemas.microsoft.com/office/powerpoint/2010/main" val="1841118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rgbClr val="9CCABF"/>
                </a:solidFill>
              </a:defRPr>
            </a:lvl1pPr>
          </a:lstStyle>
          <a:p>
            <a:r>
              <a:rPr lang="en-US"/>
              <a:t>Insert heading</a:t>
            </a:r>
            <a:br>
              <a:rPr lang="en-US"/>
            </a:br>
            <a:r>
              <a:rPr lang="en-US"/>
              <a:t>text here</a:t>
            </a:r>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535667" y="0"/>
            <a:ext cx="4656333" cy="6858000"/>
          </a:xfrm>
        </p:spPr>
        <p:txBody>
          <a:bodyPr anchor="ctr"/>
          <a:lstStyle>
            <a:lvl1pPr algn="ctr">
              <a:defRPr/>
            </a:lvl1pPr>
          </a:lstStyle>
          <a:p>
            <a:r>
              <a:rPr lang="en-US"/>
              <a:t>Insert image here</a:t>
            </a:r>
          </a:p>
        </p:txBody>
      </p:sp>
      <p:pic>
        <p:nvPicPr>
          <p:cNvPr id="9" name="Picture 8">
            <a:extLst>
              <a:ext uri="{FF2B5EF4-FFF2-40B4-BE49-F238E27FC236}">
                <a16:creationId xmlns:a16="http://schemas.microsoft.com/office/drawing/2014/main" id="{D76731ED-F7FC-B141-8E1C-A90C287F59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580" y="6047990"/>
            <a:ext cx="2142067" cy="529567"/>
          </a:xfrm>
          <a:prstGeom prst="rect">
            <a:avLst/>
          </a:prstGeom>
        </p:spPr>
      </p:pic>
      <p:pic>
        <p:nvPicPr>
          <p:cNvPr id="13" name="Picture 12">
            <a:extLst>
              <a:ext uri="{FF2B5EF4-FFF2-40B4-BE49-F238E27FC236}">
                <a16:creationId xmlns:a16="http://schemas.microsoft.com/office/drawing/2014/main" id="{BEF82DFB-E52B-B745-B26C-F4EB732A7CD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1081" y="0"/>
            <a:ext cx="604175" cy="6858000"/>
          </a:xfrm>
          <a:prstGeom prst="rect">
            <a:avLst/>
          </a:prstGeom>
        </p:spPr>
      </p:pic>
    </p:spTree>
    <p:extLst>
      <p:ext uri="{BB962C8B-B14F-4D97-AF65-F5344CB8AC3E}">
        <p14:creationId xmlns:p14="http://schemas.microsoft.com/office/powerpoint/2010/main" val="1567963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0" y="0"/>
            <a:ext cx="4896167" cy="2286000"/>
          </a:xfrm>
        </p:spPr>
        <p:txBody>
          <a:bodyPr anchor="ctr"/>
          <a:lstStyle>
            <a:lvl1pPr algn="ctr">
              <a:defRPr/>
            </a:lvl1pPr>
          </a:lstStyle>
          <a:p>
            <a:r>
              <a:rPr lang="en-US"/>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0" y="4572000"/>
            <a:ext cx="4896167" cy="2286000"/>
          </a:xfrm>
        </p:spPr>
        <p:txBody>
          <a:bodyPr anchor="ctr"/>
          <a:lstStyle>
            <a:lvl1pPr algn="ctr">
              <a:defRPr/>
            </a:lvl1pPr>
          </a:lstStyle>
          <a:p>
            <a:r>
              <a:rPr lang="en-US"/>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0" y="2286000"/>
            <a:ext cx="4896167" cy="2286000"/>
          </a:xfrm>
        </p:spPr>
        <p:txBody>
          <a:bodyPr anchor="ctr"/>
          <a:lstStyle>
            <a:lvl1pPr algn="ctr">
              <a:defRPr/>
            </a:lvl1pPr>
          </a:lstStyle>
          <a:p>
            <a:r>
              <a:rPr lang="en-US"/>
              <a:t>Insert image here</a:t>
            </a:r>
          </a:p>
        </p:txBody>
      </p:sp>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2" y="476250"/>
            <a:ext cx="5606465" cy="1527024"/>
          </a:xfrm>
        </p:spPr>
        <p:txBody>
          <a:bodyPr anchor="b">
            <a:normAutofit/>
          </a:bodyPr>
          <a:lstStyle>
            <a:lvl1pPr algn="l">
              <a:defRPr sz="4400">
                <a:solidFill>
                  <a:srgbClr val="9CCABF"/>
                </a:solidFill>
              </a:defRPr>
            </a:lvl1pPr>
          </a:lstStyle>
          <a:p>
            <a:r>
              <a:rPr lang="en-US"/>
              <a:t>Insert heading</a:t>
            </a:r>
            <a:br>
              <a:rPr lang="en-US"/>
            </a:br>
            <a:r>
              <a:rPr lang="en-US"/>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0" y="2166295"/>
            <a:ext cx="5606878" cy="3519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82A64166-7FD1-A54F-9A88-5A82066D76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5047" y="6014123"/>
            <a:ext cx="2142067" cy="529567"/>
          </a:xfrm>
          <a:prstGeom prst="rect">
            <a:avLst/>
          </a:prstGeom>
        </p:spPr>
      </p:pic>
      <p:pic>
        <p:nvPicPr>
          <p:cNvPr id="12" name="Picture 11">
            <a:extLst>
              <a:ext uri="{FF2B5EF4-FFF2-40B4-BE49-F238E27FC236}">
                <a16:creationId xmlns:a16="http://schemas.microsoft.com/office/drawing/2014/main" id="{C0C36942-80DA-8345-8528-4688F1EDA83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56367" y="0"/>
            <a:ext cx="584239" cy="6858000"/>
          </a:xfrm>
          <a:prstGeom prst="rect">
            <a:avLst/>
          </a:prstGeom>
        </p:spPr>
      </p:pic>
    </p:spTree>
    <p:extLst>
      <p:ext uri="{BB962C8B-B14F-4D97-AF65-F5344CB8AC3E}">
        <p14:creationId xmlns:p14="http://schemas.microsoft.com/office/powerpoint/2010/main" val="2893115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0" y="0"/>
            <a:ext cx="5143404" cy="6858000"/>
          </a:xfrm>
          <a:prstGeom prst="rect">
            <a:avLst/>
          </a:prstGeom>
          <a:solidFill>
            <a:srgbClr val="9C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485466" y="3682554"/>
            <a:ext cx="5234547" cy="239196"/>
          </a:xfrm>
        </p:spPr>
        <p:txBody>
          <a:bodyPr>
            <a:normAutofit/>
          </a:bodyPr>
          <a:lstStyle>
            <a:lvl1pPr marL="0" indent="0" algn="l">
              <a:buNone/>
              <a:defRPr sz="2000">
                <a:solidFill>
                  <a:srgbClr val="47474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text here</a:t>
            </a:r>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485467" y="2935843"/>
            <a:ext cx="5228167"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a:solidFill>
                  <a:srgbClr val="9CCABF"/>
                </a:solidFill>
              </a:rPr>
              <a:t>Thank you</a:t>
            </a:r>
          </a:p>
        </p:txBody>
      </p:sp>
      <p:pic>
        <p:nvPicPr>
          <p:cNvPr id="8" name="Picture 7">
            <a:extLst>
              <a:ext uri="{FF2B5EF4-FFF2-40B4-BE49-F238E27FC236}">
                <a16:creationId xmlns:a16="http://schemas.microsoft.com/office/drawing/2014/main" id="{A2A3DEC5-1D31-1F44-B164-55920BEC3A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22" y="1876425"/>
            <a:ext cx="4492557" cy="3105150"/>
          </a:xfrm>
          <a:prstGeom prst="rect">
            <a:avLst/>
          </a:prstGeom>
        </p:spPr>
      </p:pic>
      <p:pic>
        <p:nvPicPr>
          <p:cNvPr id="11" name="Picture 10">
            <a:extLst>
              <a:ext uri="{FF2B5EF4-FFF2-40B4-BE49-F238E27FC236}">
                <a16:creationId xmlns:a16="http://schemas.microsoft.com/office/drawing/2014/main" id="{585E49D4-5BA8-3B41-85B7-D992E63518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35590" y="0"/>
            <a:ext cx="960411" cy="6858000"/>
          </a:xfrm>
          <a:prstGeom prst="rect">
            <a:avLst/>
          </a:prstGeom>
        </p:spPr>
      </p:pic>
    </p:spTree>
    <p:extLst>
      <p:ext uri="{BB962C8B-B14F-4D97-AF65-F5344CB8AC3E}">
        <p14:creationId xmlns:p14="http://schemas.microsoft.com/office/powerpoint/2010/main" val="4242260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0" y="0"/>
            <a:ext cx="3257207" cy="6858000"/>
          </a:xfrm>
        </p:spPr>
        <p:txBody>
          <a:bodyPr anchor="ctr"/>
          <a:lstStyle>
            <a:lvl1pPr algn="ctr">
              <a:defRPr/>
            </a:lvl1pPr>
          </a:lstStyle>
          <a:p>
            <a:r>
              <a:rPr lang="en-US"/>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476250"/>
            <a:ext cx="7015604" cy="1527024"/>
          </a:xfrm>
        </p:spPr>
        <p:txBody>
          <a:bodyPr anchor="b">
            <a:normAutofit/>
          </a:bodyPr>
          <a:lstStyle>
            <a:lvl1pPr algn="l">
              <a:defRPr sz="4400">
                <a:solidFill>
                  <a:srgbClr val="9CCABF"/>
                </a:solidFill>
              </a:defRPr>
            </a:lvl1pPr>
          </a:lstStyle>
          <a:p>
            <a:r>
              <a:rPr lang="en-US"/>
              <a:t>Insert heading</a:t>
            </a:r>
            <a:br>
              <a:rPr lang="en-US"/>
            </a:br>
            <a:r>
              <a:rPr lang="en-US"/>
              <a:t>text here</a:t>
            </a:r>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34EBEA1-BC20-3345-B9DC-527C1F9BA4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8572" y="5982241"/>
            <a:ext cx="2142067" cy="529567"/>
          </a:xfrm>
          <a:prstGeom prst="rect">
            <a:avLst/>
          </a:prstGeom>
        </p:spPr>
      </p:pic>
      <p:pic>
        <p:nvPicPr>
          <p:cNvPr id="13" name="Picture 12">
            <a:extLst>
              <a:ext uri="{FF2B5EF4-FFF2-40B4-BE49-F238E27FC236}">
                <a16:creationId xmlns:a16="http://schemas.microsoft.com/office/drawing/2014/main" id="{62519CF2-076C-A745-83D4-B4C1A52A2AF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65441" y="0"/>
            <a:ext cx="604175" cy="6858000"/>
          </a:xfrm>
          <a:prstGeom prst="rect">
            <a:avLst/>
          </a:prstGeom>
        </p:spPr>
      </p:pic>
    </p:spTree>
    <p:extLst>
      <p:ext uri="{BB962C8B-B14F-4D97-AF65-F5344CB8AC3E}">
        <p14:creationId xmlns:p14="http://schemas.microsoft.com/office/powerpoint/2010/main" val="2575860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1D93E5-8696-2C4A-9532-3A440B858F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538156" cy="6858000"/>
          </a:xfrm>
          <a:prstGeom prst="rect">
            <a:avLst/>
          </a:prstGeom>
        </p:spPr>
      </p:pic>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81687" y="2681218"/>
            <a:ext cx="6267054" cy="1463133"/>
          </a:xfrm>
        </p:spPr>
        <p:txBody>
          <a:bodyPr anchor="b">
            <a:noAutofit/>
          </a:bodyPr>
          <a:lstStyle>
            <a:lvl1pPr algn="l">
              <a:defRPr sz="5400">
                <a:solidFill>
                  <a:srgbClr val="9CCABF"/>
                </a:solidFill>
              </a:defRPr>
            </a:lvl1pPr>
          </a:lstStyle>
          <a:p>
            <a:r>
              <a:rPr lang="en-US"/>
              <a:t>Breaker</a:t>
            </a:r>
            <a:br>
              <a:rPr lang="en-US"/>
            </a:br>
            <a:r>
              <a:rPr lang="en-US"/>
              <a:t>heading text</a:t>
            </a:r>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981687" y="4324350"/>
            <a:ext cx="6267808" cy="282388"/>
          </a:xfrm>
        </p:spPr>
        <p:txBody>
          <a:bodyPr/>
          <a:lstStyle>
            <a:lvl1pPr>
              <a:defRPr>
                <a:solidFill>
                  <a:srgbClr val="47474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sp>
        <p:nvSpPr>
          <p:cNvPr id="2" name="Rectangle 1">
            <a:extLst>
              <a:ext uri="{FF2B5EF4-FFF2-40B4-BE49-F238E27FC236}">
                <a16:creationId xmlns:a16="http://schemas.microsoft.com/office/drawing/2014/main" id="{52A7A516-5B71-A943-886F-46F1D68411B9}"/>
              </a:ext>
            </a:extLst>
          </p:cNvPr>
          <p:cNvSpPr/>
          <p:nvPr userDrawn="1"/>
        </p:nvSpPr>
        <p:spPr>
          <a:xfrm>
            <a:off x="0" y="0"/>
            <a:ext cx="3397624" cy="6858000"/>
          </a:xfrm>
          <a:prstGeom prst="rect">
            <a:avLst/>
          </a:prstGeom>
          <a:solidFill>
            <a:srgbClr val="9C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4DFBFF-9155-1947-94C0-D4BDE015C3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247" y="2533650"/>
            <a:ext cx="2590800" cy="1790700"/>
          </a:xfrm>
          <a:prstGeom prst="rect">
            <a:avLst/>
          </a:prstGeom>
        </p:spPr>
      </p:pic>
    </p:spTree>
    <p:extLst>
      <p:ext uri="{BB962C8B-B14F-4D97-AF65-F5344CB8AC3E}">
        <p14:creationId xmlns:p14="http://schemas.microsoft.com/office/powerpoint/2010/main" val="1415619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472336-8000-384E-9CE5-06BED258CF4B}"/>
              </a:ext>
            </a:extLst>
          </p:cNvPr>
          <p:cNvSpPr/>
          <p:nvPr userDrawn="1"/>
        </p:nvSpPr>
        <p:spPr>
          <a:xfrm>
            <a:off x="0" y="0"/>
            <a:ext cx="3045600" cy="6858000"/>
          </a:xfrm>
          <a:prstGeom prst="rect">
            <a:avLst/>
          </a:prstGeom>
          <a:solidFill>
            <a:srgbClr val="9C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486CED8-3339-F24A-B1C4-300B7F1F9A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7114" y="260052"/>
            <a:ext cx="2590800" cy="1790700"/>
          </a:xfrm>
          <a:prstGeom prst="rect">
            <a:avLst/>
          </a:prstGeom>
        </p:spPr>
      </p:pic>
      <p:pic>
        <p:nvPicPr>
          <p:cNvPr id="4" name="Picture 3">
            <a:extLst>
              <a:ext uri="{FF2B5EF4-FFF2-40B4-BE49-F238E27FC236}">
                <a16:creationId xmlns:a16="http://schemas.microsoft.com/office/drawing/2014/main" id="{A7363E10-E824-F541-8630-1411F198506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6"/>
          <a:stretch/>
        </p:blipFill>
        <p:spPr>
          <a:xfrm>
            <a:off x="9136800" y="0"/>
            <a:ext cx="3055200" cy="6858000"/>
          </a:xfrm>
          <a:prstGeom prst="rect">
            <a:avLst/>
          </a:prstGeom>
        </p:spPr>
      </p:pic>
      <p:pic>
        <p:nvPicPr>
          <p:cNvPr id="8" name="Picture 7">
            <a:extLst>
              <a:ext uri="{FF2B5EF4-FFF2-40B4-BE49-F238E27FC236}">
                <a16:creationId xmlns:a16="http://schemas.microsoft.com/office/drawing/2014/main" id="{9B4F66B7-9AB6-4740-821E-BDCF5C49BB5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91200" y="0"/>
            <a:ext cx="3049772" cy="6858000"/>
          </a:xfrm>
          <a:prstGeom prst="rect">
            <a:avLst/>
          </a:prstGeom>
        </p:spPr>
      </p:pic>
      <p:pic>
        <p:nvPicPr>
          <p:cNvPr id="11" name="Picture 10">
            <a:extLst>
              <a:ext uri="{FF2B5EF4-FFF2-40B4-BE49-F238E27FC236}">
                <a16:creationId xmlns:a16="http://schemas.microsoft.com/office/drawing/2014/main" id="{C2AAD49A-FB06-9E42-B77F-D9A6021EF665}"/>
              </a:ext>
            </a:extLst>
          </p:cNvPr>
          <p:cNvPicPr>
            <a:picLocks/>
          </p:cNvPicPr>
          <p:nvPr userDrawn="1"/>
        </p:nvPicPr>
        <p:blipFill rotWithShape="1">
          <a:blip r:embed="rId5" cstate="screen">
            <a:extLst>
              <a:ext uri="{28A0092B-C50C-407E-A947-70E740481C1C}">
                <a14:useLocalDpi xmlns:a14="http://schemas.microsoft.com/office/drawing/2010/main"/>
              </a:ext>
            </a:extLst>
          </a:blip>
          <a:srcRect/>
          <a:stretch/>
        </p:blipFill>
        <p:spPr>
          <a:xfrm>
            <a:off x="3045600" y="0"/>
            <a:ext cx="3045600" cy="6858000"/>
          </a:xfrm>
          <a:prstGeom prst="rect">
            <a:avLst/>
          </a:prstGeom>
        </p:spPr>
      </p:pic>
      <p:sp>
        <p:nvSpPr>
          <p:cNvPr id="21" name="Title 1">
            <a:extLst>
              <a:ext uri="{FF2B5EF4-FFF2-40B4-BE49-F238E27FC236}">
                <a16:creationId xmlns:a16="http://schemas.microsoft.com/office/drawing/2014/main" id="{B4549F09-E3B0-CB42-B584-E86D1D28916A}"/>
              </a:ext>
            </a:extLst>
          </p:cNvPr>
          <p:cNvSpPr>
            <a:spLocks noGrp="1"/>
          </p:cNvSpPr>
          <p:nvPr>
            <p:ph type="ctrTitle" hasCustomPrompt="1"/>
          </p:nvPr>
        </p:nvSpPr>
        <p:spPr>
          <a:xfrm>
            <a:off x="335334" y="4072467"/>
            <a:ext cx="2374360" cy="1566333"/>
          </a:xfrm>
        </p:spPr>
        <p:txBody>
          <a:bodyPr anchor="b">
            <a:noAutofit/>
          </a:bodyPr>
          <a:lstStyle>
            <a:lvl1pPr algn="l">
              <a:defRPr sz="3600">
                <a:solidFill>
                  <a:schemeClr val="bg1"/>
                </a:solidFill>
              </a:defRPr>
            </a:lvl1pPr>
          </a:lstStyle>
          <a:p>
            <a:r>
              <a:rPr lang="en-US"/>
              <a:t>Breaker</a:t>
            </a:r>
            <a:br>
              <a:rPr lang="en-US"/>
            </a:br>
            <a:r>
              <a:rPr lang="en-US"/>
              <a:t>heading text</a:t>
            </a:r>
          </a:p>
        </p:txBody>
      </p:sp>
      <p:sp>
        <p:nvSpPr>
          <p:cNvPr id="23" name="Text Placeholder 8">
            <a:extLst>
              <a:ext uri="{FF2B5EF4-FFF2-40B4-BE49-F238E27FC236}">
                <a16:creationId xmlns:a16="http://schemas.microsoft.com/office/drawing/2014/main" id="{125687EA-6E63-D34C-AE50-3AADBAFC95D0}"/>
              </a:ext>
            </a:extLst>
          </p:cNvPr>
          <p:cNvSpPr>
            <a:spLocks noGrp="1"/>
          </p:cNvSpPr>
          <p:nvPr>
            <p:ph type="body" sz="quarter" idx="10" hasCustomPrompt="1"/>
          </p:nvPr>
        </p:nvSpPr>
        <p:spPr>
          <a:xfrm>
            <a:off x="335477" y="5834131"/>
            <a:ext cx="2374646" cy="702135"/>
          </a:xfrm>
        </p:spPr>
        <p:txBody>
          <a:bodyPr anchor="b"/>
          <a:lstStyle>
            <a:lvl1pPr>
              <a:defRPr>
                <a:solidFill>
                  <a:srgbClr val="47474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Breaker sub-heading text</a:t>
            </a:r>
          </a:p>
        </p:txBody>
      </p:sp>
    </p:spTree>
    <p:extLst>
      <p:ext uri="{BB962C8B-B14F-4D97-AF65-F5344CB8AC3E}">
        <p14:creationId xmlns:p14="http://schemas.microsoft.com/office/powerpoint/2010/main" val="2831354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14693A46-41F0-7548-9E73-E9D6D33364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02222"/>
            <a:ext cx="12192000" cy="436880"/>
          </a:xfrm>
          <a:prstGeom prst="rect">
            <a:avLst/>
          </a:prstGeom>
        </p:spPr>
      </p:pic>
      <p:sp>
        <p:nvSpPr>
          <p:cNvPr id="5" name="Rectangle 4">
            <a:extLst>
              <a:ext uri="{FF2B5EF4-FFF2-40B4-BE49-F238E27FC236}">
                <a16:creationId xmlns:a16="http://schemas.microsoft.com/office/drawing/2014/main" id="{72C9FACD-4D88-9442-803E-B729FA7BF71F}"/>
              </a:ext>
            </a:extLst>
          </p:cNvPr>
          <p:cNvSpPr/>
          <p:nvPr userDrawn="1"/>
        </p:nvSpPr>
        <p:spPr>
          <a:xfrm>
            <a:off x="0" y="0"/>
            <a:ext cx="12192000" cy="1133202"/>
          </a:xfrm>
          <a:prstGeom prst="rect">
            <a:avLst/>
          </a:prstGeom>
          <a:solidFill>
            <a:srgbClr val="9CC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4" y="0"/>
            <a:ext cx="11405980" cy="1133202"/>
          </a:xfrm>
        </p:spPr>
        <p:txBody>
          <a:bodyPr anchor="ctr">
            <a:normAutofit/>
          </a:bodyPr>
          <a:lstStyle>
            <a:lvl1pPr algn="l">
              <a:defRPr sz="4400">
                <a:solidFill>
                  <a:schemeClr val="bg1"/>
                </a:solidFill>
              </a:defRPr>
            </a:lvl1pPr>
          </a:lstStyle>
          <a:p>
            <a:r>
              <a:rPr lang="en-US"/>
              <a:t>Insert heading text here</a:t>
            </a:r>
          </a:p>
        </p:txBody>
      </p:sp>
      <p:pic>
        <p:nvPicPr>
          <p:cNvPr id="17" name="Picture 16">
            <a:extLst>
              <a:ext uri="{FF2B5EF4-FFF2-40B4-BE49-F238E27FC236}">
                <a16:creationId xmlns:a16="http://schemas.microsoft.com/office/drawing/2014/main" id="{42C3ACB5-86EB-F248-A480-E4611097C6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8580" y="6047990"/>
            <a:ext cx="2142067" cy="529567"/>
          </a:xfrm>
          <a:prstGeom prst="rect">
            <a:avLst/>
          </a:prstGeom>
        </p:spPr>
      </p:pic>
    </p:spTree>
    <p:extLst>
      <p:ext uri="{BB962C8B-B14F-4D97-AF65-F5344CB8AC3E}">
        <p14:creationId xmlns:p14="http://schemas.microsoft.com/office/powerpoint/2010/main" val="2742493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9CCABF"/>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0B7260C-6AEC-5746-9BB7-F0E44AA4ED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901952"/>
            <a:ext cx="12192001" cy="4956048"/>
          </a:xfrm>
          <a:prstGeom prst="rect">
            <a:avLst/>
          </a:prstGeom>
        </p:spPr>
      </p:pic>
      <p:sp>
        <p:nvSpPr>
          <p:cNvPr id="9" name="Rectangle 8">
            <a:extLst>
              <a:ext uri="{FF2B5EF4-FFF2-40B4-BE49-F238E27FC236}">
                <a16:creationId xmlns:a16="http://schemas.microsoft.com/office/drawing/2014/main" id="{1EF2469D-BB53-7044-9ABF-38DB96981451}"/>
              </a:ext>
            </a:extLst>
          </p:cNvPr>
          <p:cNvSpPr/>
          <p:nvPr userDrawn="1"/>
        </p:nvSpPr>
        <p:spPr>
          <a:xfrm rot="16200000">
            <a:off x="5390828" y="56826"/>
            <a:ext cx="1410346"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D06000FA-1837-4448-B550-66E01FE1FD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7125" y="377302"/>
            <a:ext cx="5118949" cy="1265518"/>
          </a:xfrm>
          <a:prstGeom prst="rect">
            <a:avLst/>
          </a:prstGeom>
        </p:spPr>
      </p:pic>
      <p:sp>
        <p:nvSpPr>
          <p:cNvPr id="13" name="Title 1">
            <a:extLst>
              <a:ext uri="{FF2B5EF4-FFF2-40B4-BE49-F238E27FC236}">
                <a16:creationId xmlns:a16="http://schemas.microsoft.com/office/drawing/2014/main" id="{09FAA11F-2CA1-2947-9E80-E6FBC84F2EB7}"/>
              </a:ext>
            </a:extLst>
          </p:cNvPr>
          <p:cNvSpPr>
            <a:spLocks noGrp="1"/>
          </p:cNvSpPr>
          <p:nvPr>
            <p:ph type="ctrTitle" hasCustomPrompt="1"/>
          </p:nvPr>
        </p:nvSpPr>
        <p:spPr>
          <a:xfrm>
            <a:off x="691032" y="2472387"/>
            <a:ext cx="10293624" cy="1757288"/>
          </a:xfrm>
        </p:spPr>
        <p:txBody>
          <a:bodyPr anchor="t">
            <a:normAutofit/>
          </a:bodyPr>
          <a:lstStyle>
            <a:lvl1pPr algn="l">
              <a:defRPr sz="5400">
                <a:solidFill>
                  <a:srgbClr val="474744"/>
                </a:solidFill>
              </a:defRPr>
            </a:lvl1pPr>
          </a:lstStyle>
          <a:p>
            <a:r>
              <a:rPr lang="en-US"/>
              <a:t>Insert presentation</a:t>
            </a:r>
            <a:br>
              <a:rPr lang="en-US"/>
            </a:br>
            <a:r>
              <a:rPr lang="en-US"/>
              <a:t>title here</a:t>
            </a:r>
          </a:p>
        </p:txBody>
      </p:sp>
      <p:sp>
        <p:nvSpPr>
          <p:cNvPr id="15" name="Subtitle 2">
            <a:extLst>
              <a:ext uri="{FF2B5EF4-FFF2-40B4-BE49-F238E27FC236}">
                <a16:creationId xmlns:a16="http://schemas.microsoft.com/office/drawing/2014/main" id="{E96D9036-6689-EC4E-BA19-694462061C4A}"/>
              </a:ext>
            </a:extLst>
          </p:cNvPr>
          <p:cNvSpPr>
            <a:spLocks noGrp="1"/>
          </p:cNvSpPr>
          <p:nvPr>
            <p:ph type="subTitle" idx="1" hasCustomPrompt="1"/>
          </p:nvPr>
        </p:nvSpPr>
        <p:spPr>
          <a:xfrm>
            <a:off x="691032" y="4229675"/>
            <a:ext cx="10293624" cy="555336"/>
          </a:xfrm>
        </p:spPr>
        <p:txBody>
          <a:bodyPr>
            <a:normAutofit/>
          </a:bodyPr>
          <a:lstStyle>
            <a:lvl1pPr marL="0" indent="0" algn="l">
              <a:buNone/>
              <a:defRPr sz="2000">
                <a:solidFill>
                  <a:srgbClr val="47474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17" name="Picture 16">
            <a:extLst>
              <a:ext uri="{FF2B5EF4-FFF2-40B4-BE49-F238E27FC236}">
                <a16:creationId xmlns:a16="http://schemas.microsoft.com/office/drawing/2014/main" id="{C30828CB-46BA-7448-A26C-20390DBD0D8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39854" y="5937895"/>
            <a:ext cx="995121" cy="355161"/>
          </a:xfrm>
          <a:prstGeom prst="rect">
            <a:avLst/>
          </a:prstGeom>
        </p:spPr>
      </p:pic>
      <p:pic>
        <p:nvPicPr>
          <p:cNvPr id="19" name="Picture 18">
            <a:extLst>
              <a:ext uri="{FF2B5EF4-FFF2-40B4-BE49-F238E27FC236}">
                <a16:creationId xmlns:a16="http://schemas.microsoft.com/office/drawing/2014/main" id="{9004E3B2-E3DE-7D43-8AE3-F65A101B13E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77125" y="5775062"/>
            <a:ext cx="2830802" cy="680826"/>
          </a:xfrm>
          <a:prstGeom prst="rect">
            <a:avLst/>
          </a:prstGeom>
        </p:spPr>
      </p:pic>
      <p:pic>
        <p:nvPicPr>
          <p:cNvPr id="21" name="Picture 20">
            <a:extLst>
              <a:ext uri="{FF2B5EF4-FFF2-40B4-BE49-F238E27FC236}">
                <a16:creationId xmlns:a16="http://schemas.microsoft.com/office/drawing/2014/main" id="{488E6A63-E05F-D147-9883-5AA94A646FF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47595" y="5619929"/>
            <a:ext cx="1010855" cy="991093"/>
          </a:xfrm>
          <a:prstGeom prst="rect">
            <a:avLst/>
          </a:prstGeom>
        </p:spPr>
      </p:pic>
      <p:pic>
        <p:nvPicPr>
          <p:cNvPr id="23" name="Picture 22">
            <a:extLst>
              <a:ext uri="{FF2B5EF4-FFF2-40B4-BE49-F238E27FC236}">
                <a16:creationId xmlns:a16="http://schemas.microsoft.com/office/drawing/2014/main" id="{9B1DB4BB-1D6A-4142-A508-F2E906626C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85830" y="5898439"/>
            <a:ext cx="2649794" cy="434073"/>
          </a:xfrm>
          <a:prstGeom prst="rect">
            <a:avLst/>
          </a:prstGeom>
        </p:spPr>
      </p:pic>
    </p:spTree>
    <p:extLst>
      <p:ext uri="{BB962C8B-B14F-4D97-AF65-F5344CB8AC3E}">
        <p14:creationId xmlns:p14="http://schemas.microsoft.com/office/powerpoint/2010/main" val="1772671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8B03-0624-413F-AC13-4A8F5D3AF5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751992-7071-4409-8D37-071C3C3662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732976-C1A9-489C-B404-55E2A80DF702}"/>
              </a:ext>
            </a:extLst>
          </p:cNvPr>
          <p:cNvSpPr>
            <a:spLocks noGrp="1"/>
          </p:cNvSpPr>
          <p:nvPr>
            <p:ph type="dt" sz="half" idx="10"/>
          </p:nvPr>
        </p:nvSpPr>
        <p:spPr/>
        <p:txBody>
          <a:bodyPr/>
          <a:lstStyle/>
          <a:p>
            <a:fld id="{A5BE9B48-32DA-47E6-B983-37506935CFF0}" type="datetimeFigureOut">
              <a:rPr lang="en-GB" smtClean="0"/>
              <a:t>10/04/2023</a:t>
            </a:fld>
            <a:endParaRPr lang="en-GB"/>
          </a:p>
        </p:txBody>
      </p:sp>
      <p:sp>
        <p:nvSpPr>
          <p:cNvPr id="5" name="Footer Placeholder 4">
            <a:extLst>
              <a:ext uri="{FF2B5EF4-FFF2-40B4-BE49-F238E27FC236}">
                <a16:creationId xmlns:a16="http://schemas.microsoft.com/office/drawing/2014/main" id="{BD3D91A0-6643-4825-97BD-F1CFB81F6D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D33475-55EC-450A-9CE7-238CECD38783}"/>
              </a:ext>
            </a:extLst>
          </p:cNvPr>
          <p:cNvSpPr>
            <a:spLocks noGrp="1"/>
          </p:cNvSpPr>
          <p:nvPr>
            <p:ph type="sldNum" sz="quarter" idx="12"/>
          </p:nvPr>
        </p:nvSpPr>
        <p:spPr/>
        <p:txBody>
          <a:bodyPr/>
          <a:lstStyle/>
          <a:p>
            <a:fld id="{22230C62-4E54-40D2-BBBD-6A5DE567DBAF}" type="slidenum">
              <a:rPr lang="en-GB" smtClean="0"/>
              <a:t>‹#›</a:t>
            </a:fld>
            <a:endParaRPr lang="en-GB"/>
          </a:p>
        </p:txBody>
      </p:sp>
    </p:spTree>
    <p:extLst>
      <p:ext uri="{BB962C8B-B14F-4D97-AF65-F5344CB8AC3E}">
        <p14:creationId xmlns:p14="http://schemas.microsoft.com/office/powerpoint/2010/main" val="3642658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FDBA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F2469D-BB53-7044-9ABF-38DB96981451}"/>
              </a:ext>
            </a:extLst>
          </p:cNvPr>
          <p:cNvSpPr/>
          <p:nvPr userDrawn="1"/>
        </p:nvSpPr>
        <p:spPr>
          <a:xfrm rot="16200000">
            <a:off x="5390828" y="56826"/>
            <a:ext cx="1410346"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D06000FA-1837-4448-B550-66E01FE1FD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125" y="377302"/>
            <a:ext cx="5118949" cy="1265518"/>
          </a:xfrm>
          <a:prstGeom prst="rect">
            <a:avLst/>
          </a:prstGeom>
        </p:spPr>
      </p:pic>
      <p:sp>
        <p:nvSpPr>
          <p:cNvPr id="13" name="Title 1">
            <a:extLst>
              <a:ext uri="{FF2B5EF4-FFF2-40B4-BE49-F238E27FC236}">
                <a16:creationId xmlns:a16="http://schemas.microsoft.com/office/drawing/2014/main" id="{09FAA11F-2CA1-2947-9E80-E6FBC84F2EB7}"/>
              </a:ext>
            </a:extLst>
          </p:cNvPr>
          <p:cNvSpPr>
            <a:spLocks noGrp="1"/>
          </p:cNvSpPr>
          <p:nvPr>
            <p:ph type="ctrTitle" hasCustomPrompt="1"/>
          </p:nvPr>
        </p:nvSpPr>
        <p:spPr>
          <a:xfrm>
            <a:off x="691032" y="2221377"/>
            <a:ext cx="10293624" cy="1757288"/>
          </a:xfrm>
        </p:spPr>
        <p:txBody>
          <a:bodyPr anchor="t">
            <a:normAutofit/>
          </a:bodyPr>
          <a:lstStyle>
            <a:lvl1pPr algn="l">
              <a:defRPr sz="5400">
                <a:solidFill>
                  <a:srgbClr val="474744"/>
                </a:solidFill>
              </a:defRPr>
            </a:lvl1pPr>
          </a:lstStyle>
          <a:p>
            <a:r>
              <a:rPr lang="en-US"/>
              <a:t>Insert presentation</a:t>
            </a:r>
            <a:br>
              <a:rPr lang="en-US"/>
            </a:br>
            <a:r>
              <a:rPr lang="en-US"/>
              <a:t>title here</a:t>
            </a:r>
          </a:p>
        </p:txBody>
      </p:sp>
      <p:sp>
        <p:nvSpPr>
          <p:cNvPr id="15" name="Subtitle 2">
            <a:extLst>
              <a:ext uri="{FF2B5EF4-FFF2-40B4-BE49-F238E27FC236}">
                <a16:creationId xmlns:a16="http://schemas.microsoft.com/office/drawing/2014/main" id="{E96D9036-6689-EC4E-BA19-694462061C4A}"/>
              </a:ext>
            </a:extLst>
          </p:cNvPr>
          <p:cNvSpPr>
            <a:spLocks noGrp="1"/>
          </p:cNvSpPr>
          <p:nvPr>
            <p:ph type="subTitle" idx="1" hasCustomPrompt="1"/>
          </p:nvPr>
        </p:nvSpPr>
        <p:spPr>
          <a:xfrm>
            <a:off x="691032" y="3978665"/>
            <a:ext cx="10258316" cy="555336"/>
          </a:xfrm>
        </p:spPr>
        <p:txBody>
          <a:bodyPr>
            <a:normAutofit/>
          </a:bodyPr>
          <a:lstStyle>
            <a:lvl1pPr marL="0" indent="0" algn="l">
              <a:buNone/>
              <a:defRPr sz="2000">
                <a:solidFill>
                  <a:srgbClr val="47474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pic>
        <p:nvPicPr>
          <p:cNvPr id="16" name="Picture 15">
            <a:extLst>
              <a:ext uri="{FF2B5EF4-FFF2-40B4-BE49-F238E27FC236}">
                <a16:creationId xmlns:a16="http://schemas.microsoft.com/office/drawing/2014/main" id="{42BC807F-4AFC-1644-AF3D-2A3F257F9F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39854" y="5937895"/>
            <a:ext cx="995121" cy="355161"/>
          </a:xfrm>
          <a:prstGeom prst="rect">
            <a:avLst/>
          </a:prstGeom>
        </p:spPr>
      </p:pic>
      <p:pic>
        <p:nvPicPr>
          <p:cNvPr id="17" name="Picture 16">
            <a:extLst>
              <a:ext uri="{FF2B5EF4-FFF2-40B4-BE49-F238E27FC236}">
                <a16:creationId xmlns:a16="http://schemas.microsoft.com/office/drawing/2014/main" id="{E3663D73-711D-EE47-ACC2-ACA0576A9B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7125" y="5775062"/>
            <a:ext cx="2830802" cy="680826"/>
          </a:xfrm>
          <a:prstGeom prst="rect">
            <a:avLst/>
          </a:prstGeom>
        </p:spPr>
      </p:pic>
      <p:pic>
        <p:nvPicPr>
          <p:cNvPr id="19" name="Picture 18">
            <a:extLst>
              <a:ext uri="{FF2B5EF4-FFF2-40B4-BE49-F238E27FC236}">
                <a16:creationId xmlns:a16="http://schemas.microsoft.com/office/drawing/2014/main" id="{41BF8616-5493-F841-9E64-D815962A87C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52957" y="5619928"/>
            <a:ext cx="1010855" cy="991093"/>
          </a:xfrm>
          <a:prstGeom prst="rect">
            <a:avLst/>
          </a:prstGeom>
        </p:spPr>
      </p:pic>
      <p:pic>
        <p:nvPicPr>
          <p:cNvPr id="21" name="Picture 20">
            <a:extLst>
              <a:ext uri="{FF2B5EF4-FFF2-40B4-BE49-F238E27FC236}">
                <a16:creationId xmlns:a16="http://schemas.microsoft.com/office/drawing/2014/main" id="{D8AB3337-5FF5-A44C-88A5-54BBF3C0A75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85830" y="5898439"/>
            <a:ext cx="2649794" cy="434073"/>
          </a:xfrm>
          <a:prstGeom prst="rect">
            <a:avLst/>
          </a:prstGeom>
        </p:spPr>
      </p:pic>
    </p:spTree>
    <p:extLst>
      <p:ext uri="{BB962C8B-B14F-4D97-AF65-F5344CB8AC3E}">
        <p14:creationId xmlns:p14="http://schemas.microsoft.com/office/powerpoint/2010/main" val="495571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9CCAB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1032" y="2221377"/>
            <a:ext cx="10293624" cy="1757288"/>
          </a:xfrm>
        </p:spPr>
        <p:txBody>
          <a:bodyPr anchor="t">
            <a:normAutofit/>
          </a:bodyPr>
          <a:lstStyle>
            <a:lvl1pPr algn="l">
              <a:defRPr sz="5400">
                <a:solidFill>
                  <a:schemeClr val="bg1"/>
                </a:solidFill>
              </a:defRPr>
            </a:lvl1pPr>
          </a:lstStyle>
          <a:p>
            <a:r>
              <a:rPr lang="en-US"/>
              <a:t>Insert presentation</a:t>
            </a:r>
            <a:br>
              <a:rPr lang="en-US"/>
            </a:br>
            <a:r>
              <a:rPr lang="en-US"/>
              <a:t>title here</a:t>
            </a:r>
          </a:p>
        </p:txBody>
      </p:sp>
      <p:sp>
        <p:nvSpPr>
          <p:cNvPr id="3" name="Subtitle 2"/>
          <p:cNvSpPr>
            <a:spLocks noGrp="1"/>
          </p:cNvSpPr>
          <p:nvPr>
            <p:ph type="subTitle" idx="1" hasCustomPrompt="1"/>
          </p:nvPr>
        </p:nvSpPr>
        <p:spPr>
          <a:xfrm>
            <a:off x="691032" y="3978665"/>
            <a:ext cx="10258316" cy="555336"/>
          </a:xfrm>
        </p:spPr>
        <p:txBody>
          <a:bodyPr>
            <a:normAutofit/>
          </a:bodyPr>
          <a:lstStyle>
            <a:lvl1pPr marL="0" indent="0" algn="l">
              <a:buNone/>
              <a:defRPr sz="2000">
                <a:solidFill>
                  <a:srgbClr val="47474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 </a:t>
            </a:r>
            <a:br>
              <a:rPr lang="en-US"/>
            </a:br>
            <a:r>
              <a:rPr lang="en-US"/>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rot="16200000">
            <a:off x="5390828" y="56826"/>
            <a:ext cx="1410346"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D06000FA-1837-4448-B550-66E01FE1FD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125" y="377302"/>
            <a:ext cx="5118949" cy="1265518"/>
          </a:xfrm>
          <a:prstGeom prst="rect">
            <a:avLst/>
          </a:prstGeom>
        </p:spPr>
      </p:pic>
      <p:pic>
        <p:nvPicPr>
          <p:cNvPr id="14" name="Picture 13">
            <a:extLst>
              <a:ext uri="{FF2B5EF4-FFF2-40B4-BE49-F238E27FC236}">
                <a16:creationId xmlns:a16="http://schemas.microsoft.com/office/drawing/2014/main" id="{C6322435-DB07-6243-87A0-C94BCDC20B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39854" y="5937895"/>
            <a:ext cx="995121" cy="355161"/>
          </a:xfrm>
          <a:prstGeom prst="rect">
            <a:avLst/>
          </a:prstGeom>
        </p:spPr>
      </p:pic>
      <p:pic>
        <p:nvPicPr>
          <p:cNvPr id="18" name="Picture 17">
            <a:extLst>
              <a:ext uri="{FF2B5EF4-FFF2-40B4-BE49-F238E27FC236}">
                <a16:creationId xmlns:a16="http://schemas.microsoft.com/office/drawing/2014/main" id="{465964CF-FB98-0B48-90D2-F9248E510FB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7125" y="5775062"/>
            <a:ext cx="2830802" cy="680826"/>
          </a:xfrm>
          <a:prstGeom prst="rect">
            <a:avLst/>
          </a:prstGeom>
        </p:spPr>
      </p:pic>
      <p:pic>
        <p:nvPicPr>
          <p:cNvPr id="20" name="Picture 19">
            <a:extLst>
              <a:ext uri="{FF2B5EF4-FFF2-40B4-BE49-F238E27FC236}">
                <a16:creationId xmlns:a16="http://schemas.microsoft.com/office/drawing/2014/main" id="{63046189-6D12-674F-A375-FE70EC6746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47595" y="5619929"/>
            <a:ext cx="1010855" cy="991093"/>
          </a:xfrm>
          <a:prstGeom prst="rect">
            <a:avLst/>
          </a:prstGeom>
        </p:spPr>
      </p:pic>
      <p:pic>
        <p:nvPicPr>
          <p:cNvPr id="6" name="Picture 5">
            <a:extLst>
              <a:ext uri="{FF2B5EF4-FFF2-40B4-BE49-F238E27FC236}">
                <a16:creationId xmlns:a16="http://schemas.microsoft.com/office/drawing/2014/main" id="{F5CCA878-DF9E-C74B-90BE-965D28FA58C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485830" y="5898439"/>
            <a:ext cx="2649794" cy="434073"/>
          </a:xfrm>
          <a:prstGeom prst="rect">
            <a:avLst/>
          </a:prstGeom>
        </p:spPr>
      </p:pic>
    </p:spTree>
    <p:extLst>
      <p:ext uri="{BB962C8B-B14F-4D97-AF65-F5344CB8AC3E}">
        <p14:creationId xmlns:p14="http://schemas.microsoft.com/office/powerpoint/2010/main" val="92765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590A-94CB-428D-87F8-80B87E00EF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DBDAD9-7A2A-494E-B23D-5400F3E4A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C7FAFA-89F6-47C4-B170-06D0CC159B69}"/>
              </a:ext>
            </a:extLst>
          </p:cNvPr>
          <p:cNvSpPr>
            <a:spLocks noGrp="1"/>
          </p:cNvSpPr>
          <p:nvPr>
            <p:ph type="dt" sz="half" idx="10"/>
          </p:nvPr>
        </p:nvSpPr>
        <p:spPr/>
        <p:txBody>
          <a:bodyPr/>
          <a:lstStyle/>
          <a:p>
            <a:fld id="{A5BE9B48-32DA-47E6-B983-37506935CFF0}" type="datetimeFigureOut">
              <a:rPr lang="en-GB" smtClean="0"/>
              <a:t>10/04/2023</a:t>
            </a:fld>
            <a:endParaRPr lang="en-GB"/>
          </a:p>
        </p:txBody>
      </p:sp>
      <p:sp>
        <p:nvSpPr>
          <p:cNvPr id="5" name="Footer Placeholder 4">
            <a:extLst>
              <a:ext uri="{FF2B5EF4-FFF2-40B4-BE49-F238E27FC236}">
                <a16:creationId xmlns:a16="http://schemas.microsoft.com/office/drawing/2014/main" id="{BC300F25-1188-4711-B2E9-2060A93F53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321BC0-2A18-4A7C-BDC1-471B544C6854}"/>
              </a:ext>
            </a:extLst>
          </p:cNvPr>
          <p:cNvSpPr>
            <a:spLocks noGrp="1"/>
          </p:cNvSpPr>
          <p:nvPr>
            <p:ph type="sldNum" sz="quarter" idx="12"/>
          </p:nvPr>
        </p:nvSpPr>
        <p:spPr/>
        <p:txBody>
          <a:bodyPr/>
          <a:lstStyle/>
          <a:p>
            <a:fld id="{22230C62-4E54-40D2-BBBD-6A5DE567DBAF}" type="slidenum">
              <a:rPr lang="en-GB" smtClean="0"/>
              <a:t>‹#›</a:t>
            </a:fld>
            <a:endParaRPr lang="en-GB"/>
          </a:p>
        </p:txBody>
      </p:sp>
    </p:spTree>
    <p:extLst>
      <p:ext uri="{BB962C8B-B14F-4D97-AF65-F5344CB8AC3E}">
        <p14:creationId xmlns:p14="http://schemas.microsoft.com/office/powerpoint/2010/main" val="3730025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F8B9-36AA-43CA-8400-A17535AF03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B31EB2-B1F3-421A-A1DD-B026803CDC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CB9BBF-8B4A-4243-BFC2-B38F08F41A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297439-A7D1-47ED-A1D3-5D2926E2214C}"/>
              </a:ext>
            </a:extLst>
          </p:cNvPr>
          <p:cNvSpPr>
            <a:spLocks noGrp="1"/>
          </p:cNvSpPr>
          <p:nvPr>
            <p:ph type="dt" sz="half" idx="10"/>
          </p:nvPr>
        </p:nvSpPr>
        <p:spPr/>
        <p:txBody>
          <a:bodyPr/>
          <a:lstStyle/>
          <a:p>
            <a:fld id="{A5BE9B48-32DA-47E6-B983-37506935CFF0}" type="datetimeFigureOut">
              <a:rPr lang="en-GB" smtClean="0"/>
              <a:t>10/04/2023</a:t>
            </a:fld>
            <a:endParaRPr lang="en-GB"/>
          </a:p>
        </p:txBody>
      </p:sp>
      <p:sp>
        <p:nvSpPr>
          <p:cNvPr id="6" name="Footer Placeholder 5">
            <a:extLst>
              <a:ext uri="{FF2B5EF4-FFF2-40B4-BE49-F238E27FC236}">
                <a16:creationId xmlns:a16="http://schemas.microsoft.com/office/drawing/2014/main" id="{69863325-8BC5-4247-8255-C60E44AF33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49A30B-958F-4738-9594-BA71641461B5}"/>
              </a:ext>
            </a:extLst>
          </p:cNvPr>
          <p:cNvSpPr>
            <a:spLocks noGrp="1"/>
          </p:cNvSpPr>
          <p:nvPr>
            <p:ph type="sldNum" sz="quarter" idx="12"/>
          </p:nvPr>
        </p:nvSpPr>
        <p:spPr/>
        <p:txBody>
          <a:bodyPr/>
          <a:lstStyle/>
          <a:p>
            <a:fld id="{22230C62-4E54-40D2-BBBD-6A5DE567DBAF}" type="slidenum">
              <a:rPr lang="en-GB" smtClean="0"/>
              <a:t>‹#›</a:t>
            </a:fld>
            <a:endParaRPr lang="en-GB"/>
          </a:p>
        </p:txBody>
      </p:sp>
    </p:spTree>
    <p:extLst>
      <p:ext uri="{BB962C8B-B14F-4D97-AF65-F5344CB8AC3E}">
        <p14:creationId xmlns:p14="http://schemas.microsoft.com/office/powerpoint/2010/main" val="3651262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9BBB-43C4-4D66-A7D6-342C5F3207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49FA94-075C-4A38-B404-EB688FA3E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442ABF-1902-4112-9567-DBEBDE76DE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C54BB9-7A39-4B21-B43A-722CF5584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1194DE-7DB1-4DDD-BD55-80605BADC6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206701-7CCC-422C-A45B-ABE933561DD1}"/>
              </a:ext>
            </a:extLst>
          </p:cNvPr>
          <p:cNvSpPr>
            <a:spLocks noGrp="1"/>
          </p:cNvSpPr>
          <p:nvPr>
            <p:ph type="dt" sz="half" idx="10"/>
          </p:nvPr>
        </p:nvSpPr>
        <p:spPr/>
        <p:txBody>
          <a:bodyPr/>
          <a:lstStyle/>
          <a:p>
            <a:fld id="{A5BE9B48-32DA-47E6-B983-37506935CFF0}" type="datetimeFigureOut">
              <a:rPr lang="en-GB" smtClean="0"/>
              <a:t>10/04/2023</a:t>
            </a:fld>
            <a:endParaRPr lang="en-GB"/>
          </a:p>
        </p:txBody>
      </p:sp>
      <p:sp>
        <p:nvSpPr>
          <p:cNvPr id="8" name="Footer Placeholder 7">
            <a:extLst>
              <a:ext uri="{FF2B5EF4-FFF2-40B4-BE49-F238E27FC236}">
                <a16:creationId xmlns:a16="http://schemas.microsoft.com/office/drawing/2014/main" id="{18DBFA96-A289-4370-BA66-87878115D7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3481BC-FE28-4FE9-9050-1EED2F7CFFBD}"/>
              </a:ext>
            </a:extLst>
          </p:cNvPr>
          <p:cNvSpPr>
            <a:spLocks noGrp="1"/>
          </p:cNvSpPr>
          <p:nvPr>
            <p:ph type="sldNum" sz="quarter" idx="12"/>
          </p:nvPr>
        </p:nvSpPr>
        <p:spPr/>
        <p:txBody>
          <a:bodyPr/>
          <a:lstStyle/>
          <a:p>
            <a:fld id="{22230C62-4E54-40D2-BBBD-6A5DE567DBAF}" type="slidenum">
              <a:rPr lang="en-GB" smtClean="0"/>
              <a:t>‹#›</a:t>
            </a:fld>
            <a:endParaRPr lang="en-GB"/>
          </a:p>
        </p:txBody>
      </p:sp>
    </p:spTree>
    <p:extLst>
      <p:ext uri="{BB962C8B-B14F-4D97-AF65-F5344CB8AC3E}">
        <p14:creationId xmlns:p14="http://schemas.microsoft.com/office/powerpoint/2010/main" val="1567243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0883-4D33-4BA3-88E2-52AE933FA4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9081A9-5FB4-4F64-958E-355C72E758F4}"/>
              </a:ext>
            </a:extLst>
          </p:cNvPr>
          <p:cNvSpPr>
            <a:spLocks noGrp="1"/>
          </p:cNvSpPr>
          <p:nvPr>
            <p:ph type="dt" sz="half" idx="10"/>
          </p:nvPr>
        </p:nvSpPr>
        <p:spPr/>
        <p:txBody>
          <a:bodyPr/>
          <a:lstStyle/>
          <a:p>
            <a:fld id="{A5BE9B48-32DA-47E6-B983-37506935CFF0}" type="datetimeFigureOut">
              <a:rPr lang="en-GB" smtClean="0"/>
              <a:t>10/04/2023</a:t>
            </a:fld>
            <a:endParaRPr lang="en-GB"/>
          </a:p>
        </p:txBody>
      </p:sp>
      <p:sp>
        <p:nvSpPr>
          <p:cNvPr id="4" name="Footer Placeholder 3">
            <a:extLst>
              <a:ext uri="{FF2B5EF4-FFF2-40B4-BE49-F238E27FC236}">
                <a16:creationId xmlns:a16="http://schemas.microsoft.com/office/drawing/2014/main" id="{FB27FD20-3AEE-4BE9-9FDE-4A8EA68737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C52ACB-288C-4B20-A138-72A2933B5E83}"/>
              </a:ext>
            </a:extLst>
          </p:cNvPr>
          <p:cNvSpPr>
            <a:spLocks noGrp="1"/>
          </p:cNvSpPr>
          <p:nvPr>
            <p:ph type="sldNum" sz="quarter" idx="12"/>
          </p:nvPr>
        </p:nvSpPr>
        <p:spPr/>
        <p:txBody>
          <a:bodyPr/>
          <a:lstStyle/>
          <a:p>
            <a:fld id="{22230C62-4E54-40D2-BBBD-6A5DE567DBAF}" type="slidenum">
              <a:rPr lang="en-GB" smtClean="0"/>
              <a:t>‹#›</a:t>
            </a:fld>
            <a:endParaRPr lang="en-GB"/>
          </a:p>
        </p:txBody>
      </p:sp>
    </p:spTree>
    <p:extLst>
      <p:ext uri="{BB962C8B-B14F-4D97-AF65-F5344CB8AC3E}">
        <p14:creationId xmlns:p14="http://schemas.microsoft.com/office/powerpoint/2010/main" val="2780115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749A9-3AED-474B-B94A-9A554D39C3E3}"/>
              </a:ext>
            </a:extLst>
          </p:cNvPr>
          <p:cNvSpPr>
            <a:spLocks noGrp="1"/>
          </p:cNvSpPr>
          <p:nvPr>
            <p:ph type="dt" sz="half" idx="10"/>
          </p:nvPr>
        </p:nvSpPr>
        <p:spPr/>
        <p:txBody>
          <a:bodyPr/>
          <a:lstStyle/>
          <a:p>
            <a:fld id="{A5BE9B48-32DA-47E6-B983-37506935CFF0}" type="datetimeFigureOut">
              <a:rPr lang="en-GB" smtClean="0"/>
              <a:t>10/04/2023</a:t>
            </a:fld>
            <a:endParaRPr lang="en-GB"/>
          </a:p>
        </p:txBody>
      </p:sp>
      <p:sp>
        <p:nvSpPr>
          <p:cNvPr id="3" name="Footer Placeholder 2">
            <a:extLst>
              <a:ext uri="{FF2B5EF4-FFF2-40B4-BE49-F238E27FC236}">
                <a16:creationId xmlns:a16="http://schemas.microsoft.com/office/drawing/2014/main" id="{C566A62A-7F1E-435F-9069-EA467649B1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59AEB1-D0C7-4934-9610-B47DF867D0F1}"/>
              </a:ext>
            </a:extLst>
          </p:cNvPr>
          <p:cNvSpPr>
            <a:spLocks noGrp="1"/>
          </p:cNvSpPr>
          <p:nvPr>
            <p:ph type="sldNum" sz="quarter" idx="12"/>
          </p:nvPr>
        </p:nvSpPr>
        <p:spPr/>
        <p:txBody>
          <a:bodyPr/>
          <a:lstStyle/>
          <a:p>
            <a:fld id="{22230C62-4E54-40D2-BBBD-6A5DE567DBAF}" type="slidenum">
              <a:rPr lang="en-GB" smtClean="0"/>
              <a:t>‹#›</a:t>
            </a:fld>
            <a:endParaRPr lang="en-GB"/>
          </a:p>
        </p:txBody>
      </p:sp>
    </p:spTree>
    <p:extLst>
      <p:ext uri="{BB962C8B-B14F-4D97-AF65-F5344CB8AC3E}">
        <p14:creationId xmlns:p14="http://schemas.microsoft.com/office/powerpoint/2010/main" val="27331679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9DE1-C660-4BB6-90EA-0826512FD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7D1028-8EC5-4B4B-BED8-9DA6CB0B1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4092FC-D387-47C0-8FC4-6CEEFF1DD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C7969-6340-4E86-9CA3-A580A5BF7415}"/>
              </a:ext>
            </a:extLst>
          </p:cNvPr>
          <p:cNvSpPr>
            <a:spLocks noGrp="1"/>
          </p:cNvSpPr>
          <p:nvPr>
            <p:ph type="dt" sz="half" idx="10"/>
          </p:nvPr>
        </p:nvSpPr>
        <p:spPr/>
        <p:txBody>
          <a:bodyPr/>
          <a:lstStyle/>
          <a:p>
            <a:fld id="{A5BE9B48-32DA-47E6-B983-37506935CFF0}" type="datetimeFigureOut">
              <a:rPr lang="en-GB" smtClean="0"/>
              <a:t>10/04/2023</a:t>
            </a:fld>
            <a:endParaRPr lang="en-GB"/>
          </a:p>
        </p:txBody>
      </p:sp>
      <p:sp>
        <p:nvSpPr>
          <p:cNvPr id="6" name="Footer Placeholder 5">
            <a:extLst>
              <a:ext uri="{FF2B5EF4-FFF2-40B4-BE49-F238E27FC236}">
                <a16:creationId xmlns:a16="http://schemas.microsoft.com/office/drawing/2014/main" id="{3DE2C3A1-E8F1-4864-B2E1-196393DB7D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0868A3-0A0B-4E70-8637-FFD26220B511}"/>
              </a:ext>
            </a:extLst>
          </p:cNvPr>
          <p:cNvSpPr>
            <a:spLocks noGrp="1"/>
          </p:cNvSpPr>
          <p:nvPr>
            <p:ph type="sldNum" sz="quarter" idx="12"/>
          </p:nvPr>
        </p:nvSpPr>
        <p:spPr/>
        <p:txBody>
          <a:bodyPr/>
          <a:lstStyle/>
          <a:p>
            <a:fld id="{22230C62-4E54-40D2-BBBD-6A5DE567DBAF}" type="slidenum">
              <a:rPr lang="en-GB" smtClean="0"/>
              <a:t>‹#›</a:t>
            </a:fld>
            <a:endParaRPr lang="en-GB"/>
          </a:p>
        </p:txBody>
      </p:sp>
    </p:spTree>
    <p:extLst>
      <p:ext uri="{BB962C8B-B14F-4D97-AF65-F5344CB8AC3E}">
        <p14:creationId xmlns:p14="http://schemas.microsoft.com/office/powerpoint/2010/main" val="1679461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5B10-BC35-459D-83F3-43456D952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BA73B9-C167-4383-A82F-93EFA1F6EA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98A2A33-0E47-4C8B-9804-406BABE0D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19FC4-39DF-4270-8F8D-3A133A3665C4}"/>
              </a:ext>
            </a:extLst>
          </p:cNvPr>
          <p:cNvSpPr>
            <a:spLocks noGrp="1"/>
          </p:cNvSpPr>
          <p:nvPr>
            <p:ph type="dt" sz="half" idx="10"/>
          </p:nvPr>
        </p:nvSpPr>
        <p:spPr/>
        <p:txBody>
          <a:bodyPr/>
          <a:lstStyle/>
          <a:p>
            <a:fld id="{A5BE9B48-32DA-47E6-B983-37506935CFF0}" type="datetimeFigureOut">
              <a:rPr lang="en-GB" smtClean="0"/>
              <a:t>10/04/2023</a:t>
            </a:fld>
            <a:endParaRPr lang="en-GB"/>
          </a:p>
        </p:txBody>
      </p:sp>
      <p:sp>
        <p:nvSpPr>
          <p:cNvPr id="6" name="Footer Placeholder 5">
            <a:extLst>
              <a:ext uri="{FF2B5EF4-FFF2-40B4-BE49-F238E27FC236}">
                <a16:creationId xmlns:a16="http://schemas.microsoft.com/office/drawing/2014/main" id="{7C48BE94-6497-4658-8A95-D6F02DDF72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CB28D0-B78D-445E-8E57-211DD1FC00CA}"/>
              </a:ext>
            </a:extLst>
          </p:cNvPr>
          <p:cNvSpPr>
            <a:spLocks noGrp="1"/>
          </p:cNvSpPr>
          <p:nvPr>
            <p:ph type="sldNum" sz="quarter" idx="12"/>
          </p:nvPr>
        </p:nvSpPr>
        <p:spPr/>
        <p:txBody>
          <a:bodyPr/>
          <a:lstStyle/>
          <a:p>
            <a:fld id="{22230C62-4E54-40D2-BBBD-6A5DE567DBAF}" type="slidenum">
              <a:rPr lang="en-GB" smtClean="0"/>
              <a:t>‹#›</a:t>
            </a:fld>
            <a:endParaRPr lang="en-GB"/>
          </a:p>
        </p:txBody>
      </p:sp>
    </p:spTree>
    <p:extLst>
      <p:ext uri="{BB962C8B-B14F-4D97-AF65-F5344CB8AC3E}">
        <p14:creationId xmlns:p14="http://schemas.microsoft.com/office/powerpoint/2010/main" val="1030851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5AA5C3-0906-4E17-BCD4-DE54A6A169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A197CC-5A9B-4454-93F8-DB880DB99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A9B6DB-B425-4F95-88B0-8F9381EA2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E9B48-32DA-47E6-B983-37506935CFF0}" type="datetimeFigureOut">
              <a:rPr lang="en-GB" smtClean="0"/>
              <a:t>10/04/2023</a:t>
            </a:fld>
            <a:endParaRPr lang="en-GB"/>
          </a:p>
        </p:txBody>
      </p:sp>
      <p:sp>
        <p:nvSpPr>
          <p:cNvPr id="5" name="Footer Placeholder 4">
            <a:extLst>
              <a:ext uri="{FF2B5EF4-FFF2-40B4-BE49-F238E27FC236}">
                <a16:creationId xmlns:a16="http://schemas.microsoft.com/office/drawing/2014/main" id="{1526AF4F-1A1D-485A-8DF4-7F434BD95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148E0B-A45F-4A3C-935A-B43D9CCB51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30C62-4E54-40D2-BBBD-6A5DE567DBAF}" type="slidenum">
              <a:rPr lang="en-GB" smtClean="0"/>
              <a:t>‹#›</a:t>
            </a:fld>
            <a:endParaRPr lang="en-GB"/>
          </a:p>
        </p:txBody>
      </p:sp>
    </p:spTree>
    <p:extLst>
      <p:ext uri="{BB962C8B-B14F-4D97-AF65-F5344CB8AC3E}">
        <p14:creationId xmlns:p14="http://schemas.microsoft.com/office/powerpoint/2010/main" val="323509598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4" r:id="rId4"/>
    <p:sldLayoutId id="2147483725" r:id="rId5"/>
    <p:sldLayoutId id="2147483666" r:id="rId6"/>
    <p:sldLayoutId id="2147483667" r:id="rId7"/>
    <p:sldLayoutId id="2147483720" r:id="rId8"/>
    <p:sldLayoutId id="2147483669" r:id="rId9"/>
    <p:sldLayoutId id="2147483670" r:id="rId10"/>
    <p:sldLayoutId id="2147483726"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370200"/>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8" r:id="rId3"/>
    <p:sldLayoutId id="2147483677" r:id="rId4"/>
    <p:sldLayoutId id="2147483665" r:id="rId5"/>
    <p:sldLayoutId id="2147483724" r:id="rId6"/>
    <p:sldLayoutId id="2147483668" r:id="rId7"/>
    <p:sldLayoutId id="2147483719" r:id="rId8"/>
    <p:sldLayoutId id="2147483715" r:id="rId9"/>
    <p:sldLayoutId id="2147483663" r:id="rId10"/>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7378" userDrawn="1">
          <p15:clr>
            <a:srgbClr val="F26B43"/>
          </p15:clr>
        </p15:guide>
        <p15:guide id="4" pos="302" userDrawn="1">
          <p15:clr>
            <a:srgbClr val="F26B43"/>
          </p15:clr>
        </p15:guide>
        <p15:guide id="5" orient="horz" pos="4020" userDrawn="1">
          <p15:clr>
            <a:srgbClr val="F26B43"/>
          </p15:clr>
        </p15:guide>
        <p15:guide id="6" orient="horz" pos="300" userDrawn="1">
          <p15:clr>
            <a:srgbClr val="F26B43"/>
          </p15:clr>
        </p15:guide>
        <p15:guide id="8" orient="horz" pos="2795">
          <p15:clr>
            <a:srgbClr val="F26B43"/>
          </p15:clr>
        </p15:guide>
        <p15:guide id="9" orient="horz" pos="15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Topic@leedsbeckett.ac.uk%20/"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hyperlink" Target="mailto:martinahr@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E3D66-0DD0-804E-8D53-B64DCB833B5C}"/>
              </a:ext>
            </a:extLst>
          </p:cNvPr>
          <p:cNvSpPr>
            <a:spLocks noGrp="1"/>
          </p:cNvSpPr>
          <p:nvPr>
            <p:ph type="ctrTitle"/>
          </p:nvPr>
        </p:nvSpPr>
        <p:spPr/>
        <p:txBody>
          <a:bodyPr>
            <a:normAutofit fontScale="90000"/>
          </a:bodyPr>
          <a:lstStyle/>
          <a:p>
            <a:pPr algn="ctr"/>
            <a:r>
              <a:rPr lang="en-GB" sz="3600" b="1" dirty="0">
                <a:effectLst/>
                <a:latin typeface="Arial" panose="020B0604020202020204" pitchFamily="34" charset="0"/>
                <a:ea typeface="Times New Roman" panose="02020603050405020304" pitchFamily="18" charset="0"/>
              </a:rPr>
              <a:t>Barriers for Women in SMEs Cutting Across Borders: A Systematic Literature Review </a:t>
            </a:r>
            <a:r>
              <a:rPr lang="en-GB" sz="3600" b="1">
                <a:effectLst/>
                <a:latin typeface="Arial" panose="020B0604020202020204" pitchFamily="34" charset="0"/>
                <a:ea typeface="Times New Roman" panose="02020603050405020304" pitchFamily="18" charset="0"/>
              </a:rPr>
              <a:t>on the </a:t>
            </a:r>
            <a:r>
              <a:rPr lang="en-GB" sz="3600" b="1" dirty="0">
                <a:effectLst/>
                <a:latin typeface="Arial" panose="020B0604020202020204" pitchFamily="34" charset="0"/>
                <a:ea typeface="Times New Roman" panose="02020603050405020304" pitchFamily="18" charset="0"/>
              </a:rPr>
              <a:t>Position of Women in SMEs (2000-2021) </a:t>
            </a:r>
            <a:br>
              <a:rPr lang="en-GB" sz="1800" dirty="0">
                <a:effectLst/>
                <a:latin typeface="Times New Roman" panose="02020603050405020304" pitchFamily="18" charset="0"/>
                <a:ea typeface="Times New Roman" panose="02020603050405020304" pitchFamily="18" charset="0"/>
              </a:rPr>
            </a:br>
            <a:br>
              <a:rPr lang="en-US" dirty="0"/>
            </a:br>
            <a:endParaRPr lang="en-US" sz="3600" dirty="0"/>
          </a:p>
        </p:txBody>
      </p:sp>
      <p:sp>
        <p:nvSpPr>
          <p:cNvPr id="5" name="Subtitle 4">
            <a:extLst>
              <a:ext uri="{FF2B5EF4-FFF2-40B4-BE49-F238E27FC236}">
                <a16:creationId xmlns:a16="http://schemas.microsoft.com/office/drawing/2014/main" id="{70B9881C-4CF4-974A-93B9-D9A0EBEC648F}"/>
              </a:ext>
            </a:extLst>
          </p:cNvPr>
          <p:cNvSpPr>
            <a:spLocks noGrp="1"/>
          </p:cNvSpPr>
          <p:nvPr>
            <p:ph type="subTitle" idx="1"/>
          </p:nvPr>
        </p:nvSpPr>
        <p:spPr>
          <a:xfrm>
            <a:off x="691032" y="3978665"/>
            <a:ext cx="10258316" cy="1192942"/>
          </a:xfrm>
        </p:spPr>
        <p:txBody>
          <a:bodyPr>
            <a:normAutofit lnSpcReduction="10000"/>
          </a:bodyPr>
          <a:lstStyle/>
          <a:p>
            <a:r>
              <a:rPr lang="en-GB" sz="1800" dirty="0">
                <a:effectLst/>
                <a:latin typeface="Arial" panose="020B0604020202020204" pitchFamily="34" charset="0"/>
                <a:ea typeface="Times New Roman" panose="02020603050405020304" pitchFamily="18" charset="0"/>
              </a:rPr>
              <a:t>Martina Topić, Anastasia </a:t>
            </a:r>
            <a:r>
              <a:rPr lang="en-GB" sz="1800" dirty="0" err="1">
                <a:effectLst/>
                <a:latin typeface="Arial" panose="020B0604020202020204" pitchFamily="34" charset="0"/>
                <a:ea typeface="Times New Roman" panose="02020603050405020304" pitchFamily="18" charset="0"/>
              </a:rPr>
              <a:t>Konstantopoulou</a:t>
            </a:r>
            <a:r>
              <a:rPr lang="en-GB" sz="1800" dirty="0">
                <a:effectLst/>
                <a:latin typeface="Arial" panose="020B0604020202020204" pitchFamily="34" charset="0"/>
                <a:ea typeface="Times New Roman" panose="02020603050405020304" pitchFamily="18" charset="0"/>
              </a:rPr>
              <a:t>, </a:t>
            </a:r>
            <a:r>
              <a:rPr lang="en-GB" sz="1800" dirty="0" err="1">
                <a:effectLst/>
                <a:latin typeface="Arial" panose="020B0604020202020204" pitchFamily="34" charset="0"/>
                <a:ea typeface="Times New Roman" panose="02020603050405020304" pitchFamily="18" charset="0"/>
              </a:rPr>
              <a:t>Teela</a:t>
            </a:r>
            <a:r>
              <a:rPr lang="en-GB" sz="1800" dirty="0">
                <a:effectLst/>
                <a:latin typeface="Arial" panose="020B0604020202020204" pitchFamily="34" charset="0"/>
                <a:ea typeface="Times New Roman" panose="02020603050405020304" pitchFamily="18" charset="0"/>
              </a:rPr>
              <a:t> Clayton, Mary Leung, Emma Heron, Karen Vollum-Dix, Christine </a:t>
            </a:r>
            <a:r>
              <a:rPr lang="en-GB" sz="1800" dirty="0" err="1">
                <a:effectLst/>
                <a:latin typeface="Arial" panose="020B0604020202020204" pitchFamily="34" charset="0"/>
                <a:ea typeface="Times New Roman" panose="02020603050405020304" pitchFamily="18" charset="0"/>
              </a:rPr>
              <a:t>Carbery</a:t>
            </a:r>
            <a:r>
              <a:rPr lang="en-GB" sz="1800" dirty="0">
                <a:effectLst/>
                <a:latin typeface="Arial" panose="020B0604020202020204" pitchFamily="34" charset="0"/>
                <a:ea typeface="Times New Roman" panose="02020603050405020304" pitchFamily="18" charset="0"/>
              </a:rPr>
              <a:t>, Joy </a:t>
            </a:r>
            <a:r>
              <a:rPr lang="en-GB" sz="1800" dirty="0" err="1">
                <a:effectLst/>
                <a:latin typeface="Arial" panose="020B0604020202020204" pitchFamily="34" charset="0"/>
                <a:ea typeface="Times New Roman" panose="02020603050405020304" pitchFamily="18" charset="0"/>
              </a:rPr>
              <a:t>Ogbemudia</a:t>
            </a:r>
            <a:r>
              <a:rPr lang="en-GB" sz="1800" dirty="0">
                <a:effectLst/>
                <a:latin typeface="Arial" panose="020B0604020202020204" pitchFamily="34" charset="0"/>
                <a:ea typeface="Times New Roman" panose="02020603050405020304" pitchFamily="18" charset="0"/>
              </a:rPr>
              <a:t>, Martel Reynolds &amp; </a:t>
            </a:r>
            <a:r>
              <a:rPr lang="en-GB" sz="1800" dirty="0" err="1">
                <a:effectLst/>
                <a:latin typeface="Arial" panose="020B0604020202020204" pitchFamily="34" charset="0"/>
                <a:ea typeface="Times New Roman" panose="02020603050405020304" pitchFamily="18" charset="0"/>
              </a:rPr>
              <a:t>Tanbeen</a:t>
            </a:r>
            <a:r>
              <a:rPr lang="en-GB" sz="1800" dirty="0">
                <a:effectLst/>
                <a:latin typeface="Arial" panose="020B0604020202020204" pitchFamily="34" charset="0"/>
                <a:ea typeface="Times New Roman" panose="02020603050405020304" pitchFamily="18" charset="0"/>
              </a:rPr>
              <a:t> </a:t>
            </a:r>
            <a:r>
              <a:rPr lang="en-GB" sz="1800" dirty="0" err="1">
                <a:effectLst/>
                <a:latin typeface="Arial" panose="020B0604020202020204" pitchFamily="34" charset="0"/>
                <a:ea typeface="Times New Roman" panose="02020603050405020304" pitchFamily="18" charset="0"/>
              </a:rPr>
              <a:t>Mahtab</a:t>
            </a:r>
            <a:br>
              <a:rPr lang="en-GB" sz="1800" dirty="0">
                <a:effectLst/>
                <a:latin typeface="Arial" panose="020B0604020202020204" pitchFamily="34" charset="0"/>
                <a:ea typeface="Times New Roman" panose="02020603050405020304" pitchFamily="18" charset="0"/>
              </a:rPr>
            </a:br>
            <a:r>
              <a:rPr lang="en-GB" sz="1800" dirty="0">
                <a:effectLst/>
                <a:latin typeface="Arial" panose="020B0604020202020204" pitchFamily="34" charset="0"/>
                <a:ea typeface="Times New Roman" panose="02020603050405020304" pitchFamily="18" charset="0"/>
              </a:rPr>
              <a:t>Leeds Beckett University &amp; Edge Hill University, UK</a:t>
            </a:r>
          </a:p>
          <a:p>
            <a:r>
              <a:rPr lang="en-GB" sz="1800" dirty="0">
                <a:latin typeface="Arial" panose="020B0604020202020204" pitchFamily="34" charset="0"/>
                <a:ea typeface="Times New Roman" panose="02020603050405020304" pitchFamily="18" charset="0"/>
                <a:hlinkClick r:id="rId3"/>
              </a:rPr>
              <a:t>M.Topic@leedsbeckett.ac.uk </a:t>
            </a:r>
            <a:r>
              <a:rPr lang="en-GB" sz="1800" dirty="0">
                <a:latin typeface="Arial" panose="020B0604020202020204" pitchFamily="34" charset="0"/>
                <a:ea typeface="Times New Roman" panose="02020603050405020304" pitchFamily="18" charset="0"/>
              </a:rPr>
              <a:t>/ </a:t>
            </a:r>
            <a:r>
              <a:rPr lang="en-GB" sz="1800" dirty="0">
                <a:latin typeface="Arial" panose="020B0604020202020204" pitchFamily="34" charset="0"/>
                <a:ea typeface="Times New Roman" panose="02020603050405020304" pitchFamily="18" charset="0"/>
                <a:hlinkClick r:id="rId4"/>
              </a:rPr>
              <a:t>martinahr@gmail.com</a:t>
            </a:r>
            <a:r>
              <a:rPr lang="en-GB" sz="1800">
                <a:latin typeface="Arial" panose="020B060402020202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490024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ABA9F-6D4E-6D1E-D0CF-E46F1FBF2759}"/>
              </a:ext>
            </a:extLst>
          </p:cNvPr>
          <p:cNvSpPr>
            <a:spLocks noGrp="1"/>
          </p:cNvSpPr>
          <p:nvPr>
            <p:ph type="ctrTitle"/>
          </p:nvPr>
        </p:nvSpPr>
        <p:spPr/>
        <p:txBody>
          <a:bodyPr/>
          <a:lstStyle/>
          <a:p>
            <a:r>
              <a:rPr lang="en-GB" dirty="0"/>
              <a:t>Overall Findings (2000-2021)</a:t>
            </a:r>
          </a:p>
        </p:txBody>
      </p:sp>
      <p:pic>
        <p:nvPicPr>
          <p:cNvPr id="5" name="Picture 4" descr="Diagram&#10;&#10;Description automatically generated">
            <a:extLst>
              <a:ext uri="{FF2B5EF4-FFF2-40B4-BE49-F238E27FC236}">
                <a16:creationId xmlns:a16="http://schemas.microsoft.com/office/drawing/2014/main" id="{4933871F-80A2-F169-ACC1-1C82FF0C4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1865630"/>
            <a:ext cx="7772400" cy="4745874"/>
          </a:xfrm>
          <a:prstGeom prst="rect">
            <a:avLst/>
          </a:prstGeom>
        </p:spPr>
      </p:pic>
    </p:spTree>
    <p:extLst>
      <p:ext uri="{BB962C8B-B14F-4D97-AF65-F5344CB8AC3E}">
        <p14:creationId xmlns:p14="http://schemas.microsoft.com/office/powerpoint/2010/main" val="3486393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E00F49A-3159-CE5D-1DBA-42D6861EC9D5}"/>
              </a:ext>
            </a:extLst>
          </p:cNvPr>
          <p:cNvSpPr>
            <a:spLocks noGrp="1"/>
          </p:cNvSpPr>
          <p:nvPr>
            <p:ph type="pic" sz="quarter" idx="11"/>
          </p:nvPr>
        </p:nvSpPr>
        <p:spPr/>
      </p:sp>
      <p:sp>
        <p:nvSpPr>
          <p:cNvPr id="3" name="Title 2">
            <a:extLst>
              <a:ext uri="{FF2B5EF4-FFF2-40B4-BE49-F238E27FC236}">
                <a16:creationId xmlns:a16="http://schemas.microsoft.com/office/drawing/2014/main" id="{208DF381-9DBF-C56D-EDA6-B0353731B33C}"/>
              </a:ext>
            </a:extLst>
          </p:cNvPr>
          <p:cNvSpPr>
            <a:spLocks noGrp="1"/>
          </p:cNvSpPr>
          <p:nvPr>
            <p:ph type="ctrTitle"/>
          </p:nvPr>
        </p:nvSpPr>
        <p:spPr/>
        <p:txBody>
          <a:bodyPr/>
          <a:lstStyle/>
          <a:p>
            <a:r>
              <a:rPr lang="en-GB" dirty="0"/>
              <a:t>What next?</a:t>
            </a:r>
          </a:p>
        </p:txBody>
      </p:sp>
      <p:sp>
        <p:nvSpPr>
          <p:cNvPr id="4" name="Text Placeholder 3">
            <a:extLst>
              <a:ext uri="{FF2B5EF4-FFF2-40B4-BE49-F238E27FC236}">
                <a16:creationId xmlns:a16="http://schemas.microsoft.com/office/drawing/2014/main" id="{569FC30C-1CD0-C932-83C9-E92BE0D960AF}"/>
              </a:ext>
            </a:extLst>
          </p:cNvPr>
          <p:cNvSpPr>
            <a:spLocks noGrp="1"/>
          </p:cNvSpPr>
          <p:nvPr>
            <p:ph type="body" sz="quarter" idx="10"/>
          </p:nvPr>
        </p:nvSpPr>
        <p:spPr/>
        <p:txBody>
          <a:bodyPr>
            <a:normAutofit fontScale="92500" lnSpcReduction="10000"/>
          </a:bodyPr>
          <a:lstStyle/>
          <a:p>
            <a:pPr marL="342900" indent="-342900" algn="just">
              <a:buFont typeface="Arial" panose="020B0604020202020204" pitchFamily="34" charset="0"/>
              <a:buChar char="•"/>
            </a:pPr>
            <a:r>
              <a:rPr lang="en-GB" sz="1700" dirty="0"/>
              <a:t>Majority of studies in the existing literature focus on women entrepreneurs and women business owners</a:t>
            </a:r>
          </a:p>
          <a:p>
            <a:pPr marL="342900" indent="-342900" algn="just">
              <a:buFont typeface="Arial" panose="020B0604020202020204" pitchFamily="34" charset="0"/>
              <a:buChar char="•"/>
            </a:pPr>
            <a:r>
              <a:rPr lang="en-GB" sz="1700" dirty="0"/>
              <a:t>A limited number of studies that analyse organisational culture in SMEs </a:t>
            </a:r>
          </a:p>
          <a:p>
            <a:pPr marL="342900" indent="-342900" algn="just">
              <a:buFont typeface="Arial" panose="020B0604020202020204" pitchFamily="34" charset="0"/>
              <a:buChar char="•"/>
            </a:pPr>
            <a:r>
              <a:rPr lang="en-GB" sz="1800" dirty="0">
                <a:effectLst/>
                <a:latin typeface="+mj-lt"/>
                <a:ea typeface="Calibri" panose="020F0502020204030204" pitchFamily="34" charset="0"/>
              </a:rPr>
              <a:t>How do women lead SMEs, their leadership styles, and do they present role models for other staff members? Role models appeared in the second analysed period, but this research is far from developed or conclusive even though it is relevant because, if women face barriers and masculinities, the question automatically emerged, on what kind of women role models they have, if any. Also, for women employees, what is their position in SMEs and is SME culture different, either for better or worse, than organisational culture in corporations? How do they see management and leaders respective of diverse genders in leadership positions in SMEs? What about masculinity in SMEs as organisations?</a:t>
            </a:r>
            <a:endParaRPr lang="en-GB" sz="2400" dirty="0">
              <a:latin typeface="+mj-lt"/>
            </a:endParaRPr>
          </a:p>
        </p:txBody>
      </p:sp>
      <p:pic>
        <p:nvPicPr>
          <p:cNvPr id="5" name="Picture 4">
            <a:extLst>
              <a:ext uri="{FF2B5EF4-FFF2-40B4-BE49-F238E27FC236}">
                <a16:creationId xmlns:a16="http://schemas.microsoft.com/office/drawing/2014/main" id="{78F28E85-3E98-E6CA-70B7-4AECC36177BE}"/>
              </a:ext>
            </a:extLst>
          </p:cNvPr>
          <p:cNvPicPr>
            <a:picLocks noChangeAspect="1"/>
          </p:cNvPicPr>
          <p:nvPr/>
        </p:nvPicPr>
        <p:blipFill>
          <a:blip r:embed="rId3"/>
          <a:stretch>
            <a:fillRect/>
          </a:stretch>
        </p:blipFill>
        <p:spPr>
          <a:xfrm>
            <a:off x="0" y="0"/>
            <a:ext cx="3935896" cy="6858000"/>
          </a:xfrm>
          <a:prstGeom prst="rect">
            <a:avLst/>
          </a:prstGeom>
        </p:spPr>
      </p:pic>
    </p:spTree>
    <p:extLst>
      <p:ext uri="{BB962C8B-B14F-4D97-AF65-F5344CB8AC3E}">
        <p14:creationId xmlns:p14="http://schemas.microsoft.com/office/powerpoint/2010/main" val="195787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5B87E6-3773-EA4A-9F83-E2B4AA2F3E58}"/>
              </a:ext>
            </a:extLst>
          </p:cNvPr>
          <p:cNvSpPr>
            <a:spLocks noGrp="1"/>
          </p:cNvSpPr>
          <p:nvPr>
            <p:ph type="subTitle" idx="1"/>
          </p:nvPr>
        </p:nvSpPr>
        <p:spPr/>
        <p:txBody>
          <a:bodyPr>
            <a:normAutofit fontScale="92500" lnSpcReduction="20000"/>
          </a:bodyPr>
          <a:lstStyle/>
          <a:p>
            <a:r>
              <a:rPr lang="en-US"/>
              <a:t>Any questions?</a:t>
            </a:r>
          </a:p>
        </p:txBody>
      </p:sp>
    </p:spTree>
    <p:extLst>
      <p:ext uri="{BB962C8B-B14F-4D97-AF65-F5344CB8AC3E}">
        <p14:creationId xmlns:p14="http://schemas.microsoft.com/office/powerpoint/2010/main" val="299297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F6BAE7E-3B14-4049-916F-42CBE7C2A4D6}"/>
              </a:ext>
            </a:extLst>
          </p:cNvPr>
          <p:cNvSpPr>
            <a:spLocks noGrp="1"/>
          </p:cNvSpPr>
          <p:nvPr>
            <p:ph type="ctr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We already know that:</a:t>
            </a:r>
          </a:p>
        </p:txBody>
      </p:sp>
      <p:sp>
        <p:nvSpPr>
          <p:cNvPr id="6" name="Text Placeholder 5">
            <a:extLst>
              <a:ext uri="{FF2B5EF4-FFF2-40B4-BE49-F238E27FC236}">
                <a16:creationId xmlns:a16="http://schemas.microsoft.com/office/drawing/2014/main" id="{4E48A3D5-EE2A-997A-5806-395C10A859D1}"/>
              </a:ext>
            </a:extLst>
          </p:cNvPr>
          <p:cNvSpPr>
            <a:spLocks noGrp="1"/>
          </p:cNvSpPr>
          <p:nvPr>
            <p:ph type="body" sz="quarter" idx="10"/>
          </p:nvPr>
        </p:nvSpPr>
        <p:spPr>
          <a:xfrm>
            <a:off x="4086224" y="1914504"/>
            <a:ext cx="7467601" cy="4274262"/>
          </a:xfrm>
        </p:spPr>
        <p:txBody>
          <a:bodyPr>
            <a:normAutofit fontScale="92500" lnSpcReduction="20000"/>
          </a:bodyPr>
          <a:lstStyle/>
          <a:p>
            <a:pPr marL="342900" indent="-342900" algn="just">
              <a:buFont typeface="Arial" panose="020B0604020202020204" pitchFamily="34" charset="0"/>
              <a:buChar char="•"/>
            </a:pPr>
            <a:r>
              <a:rPr lang="en-GB" sz="1800" dirty="0">
                <a:latin typeface="+mj-lt"/>
              </a:rPr>
              <a:t>Women suffer from discrimination such as the pay gap and glass ceiling, difficulties in obtaining leadership positions (</a:t>
            </a:r>
            <a:r>
              <a:rPr lang="en-GB" sz="1800" dirty="0">
                <a:effectLst/>
                <a:latin typeface="+mj-lt"/>
                <a:ea typeface="Calibri" panose="020F0502020204030204" pitchFamily="34" charset="0"/>
              </a:rPr>
              <a:t>Tabassum et al, 2019, Larkin et al, 2013, </a:t>
            </a:r>
            <a:r>
              <a:rPr lang="en-GB" sz="1800" dirty="0" err="1">
                <a:effectLst/>
                <a:latin typeface="+mj-lt"/>
                <a:ea typeface="Calibri" panose="020F0502020204030204" pitchFamily="34" charset="0"/>
              </a:rPr>
              <a:t>Aldoory</a:t>
            </a:r>
            <a:r>
              <a:rPr lang="en-GB" sz="1800" dirty="0">
                <a:effectLst/>
                <a:latin typeface="+mj-lt"/>
                <a:ea typeface="Calibri" panose="020F0502020204030204" pitchFamily="34" charset="0"/>
              </a:rPr>
              <a:t>, 1998, </a:t>
            </a:r>
            <a:r>
              <a:rPr lang="en-GB" sz="1800" dirty="0" err="1">
                <a:effectLst/>
                <a:latin typeface="+mj-lt"/>
                <a:ea typeface="Calibri" panose="020F0502020204030204" pitchFamily="34" charset="0"/>
              </a:rPr>
              <a:t>Dubrowski</a:t>
            </a:r>
            <a:r>
              <a:rPr lang="en-GB" sz="1800" dirty="0">
                <a:effectLst/>
                <a:latin typeface="+mj-lt"/>
                <a:ea typeface="Calibri" panose="020F0502020204030204" pitchFamily="34" charset="0"/>
              </a:rPr>
              <a:t> et al, 2019, Place and </a:t>
            </a:r>
            <a:r>
              <a:rPr lang="en-GB" sz="1800" dirty="0" err="1">
                <a:effectLst/>
                <a:latin typeface="+mj-lt"/>
                <a:ea typeface="Calibri" panose="020F0502020204030204" pitchFamily="34" charset="0"/>
              </a:rPr>
              <a:t>Varderman</a:t>
            </a:r>
            <a:r>
              <a:rPr lang="en-GB" sz="1800" dirty="0">
                <a:effectLst/>
                <a:latin typeface="+mj-lt"/>
                <a:ea typeface="Calibri" panose="020F0502020204030204" pitchFamily="34" charset="0"/>
              </a:rPr>
              <a:t> Winter, 2013, </a:t>
            </a:r>
            <a:r>
              <a:rPr lang="en-GB" sz="1800" dirty="0" err="1">
                <a:effectLst/>
                <a:latin typeface="+mj-lt"/>
                <a:ea typeface="Calibri" panose="020F0502020204030204" pitchFamily="34" charset="0"/>
              </a:rPr>
              <a:t>Tench</a:t>
            </a:r>
            <a:r>
              <a:rPr lang="en-GB" sz="1800" dirty="0">
                <a:effectLst/>
                <a:latin typeface="+mj-lt"/>
                <a:ea typeface="Calibri" panose="020F0502020204030204" pitchFamily="34" charset="0"/>
              </a:rPr>
              <a:t> et al, 2017, Christopher, 2008, de la Rey, 2005, van der Boon, 2003, </a:t>
            </a:r>
            <a:r>
              <a:rPr lang="en-GB" sz="1800" dirty="0" err="1">
                <a:effectLst/>
                <a:latin typeface="+mj-lt"/>
                <a:ea typeface="Calibri" panose="020F0502020204030204" pitchFamily="34" charset="0"/>
              </a:rPr>
              <a:t>Growe</a:t>
            </a:r>
            <a:r>
              <a:rPr lang="en-GB" sz="1800" dirty="0">
                <a:effectLst/>
                <a:latin typeface="+mj-lt"/>
                <a:ea typeface="Calibri" panose="020F0502020204030204" pitchFamily="34" charset="0"/>
              </a:rPr>
              <a:t> and Montgomery, 2000, Crawford, 1995, Stanford et al, 1995, </a:t>
            </a:r>
            <a:r>
              <a:rPr lang="en-GB" sz="1800" dirty="0" err="1">
                <a:effectLst/>
                <a:latin typeface="+mj-lt"/>
                <a:ea typeface="Calibri" panose="020F0502020204030204" pitchFamily="34" charset="0"/>
              </a:rPr>
              <a:t>Alimo</a:t>
            </a:r>
            <a:r>
              <a:rPr lang="en-GB" sz="1800" dirty="0">
                <a:effectLst/>
                <a:latin typeface="+mj-lt"/>
                <a:ea typeface="Calibri" panose="020F0502020204030204" pitchFamily="34" charset="0"/>
              </a:rPr>
              <a:t> Metcalfe, 1995)</a:t>
            </a:r>
            <a:endParaRPr lang="en-GB" sz="1800" dirty="0">
              <a:latin typeface="+mj-lt"/>
            </a:endParaRPr>
          </a:p>
          <a:p>
            <a:pPr marL="342900" indent="-342900" algn="just">
              <a:buFont typeface="Arial" panose="020B0604020202020204" pitchFamily="34" charset="0"/>
              <a:buChar char="•"/>
            </a:pPr>
            <a:r>
              <a:rPr lang="en-GB" sz="1800" dirty="0">
                <a:latin typeface="+mj-lt"/>
              </a:rPr>
              <a:t>Stereotyping and bias (</a:t>
            </a:r>
            <a:r>
              <a:rPr lang="en-GB" sz="1800" dirty="0" err="1">
                <a:effectLst/>
                <a:latin typeface="+mj-lt"/>
                <a:ea typeface="Calibri" panose="020F0502020204030204" pitchFamily="34" charset="0"/>
              </a:rPr>
              <a:t>Mihail</a:t>
            </a:r>
            <a:r>
              <a:rPr lang="en-GB" sz="1800" dirty="0">
                <a:effectLst/>
                <a:latin typeface="+mj-lt"/>
                <a:ea typeface="Calibri" panose="020F0502020204030204" pitchFamily="34" charset="0"/>
              </a:rPr>
              <a:t>, 2006, </a:t>
            </a:r>
            <a:r>
              <a:rPr lang="en-GB" sz="1800" dirty="0" err="1">
                <a:effectLst/>
                <a:latin typeface="+mj-lt"/>
                <a:ea typeface="Calibri" panose="020F0502020204030204" pitchFamily="34" charset="0"/>
              </a:rPr>
              <a:t>Weyer</a:t>
            </a:r>
            <a:r>
              <a:rPr lang="en-GB" sz="1800" dirty="0">
                <a:effectLst/>
                <a:latin typeface="+mj-lt"/>
                <a:ea typeface="Calibri" panose="020F0502020204030204" pitchFamily="34" charset="0"/>
              </a:rPr>
              <a:t>, 2007, </a:t>
            </a:r>
            <a:r>
              <a:rPr lang="en-GB" sz="1800" dirty="0" err="1">
                <a:effectLst/>
                <a:latin typeface="+mj-lt"/>
                <a:ea typeface="Calibri" panose="020F0502020204030204" pitchFamily="34" charset="0"/>
              </a:rPr>
              <a:t>Topić</a:t>
            </a:r>
            <a:r>
              <a:rPr lang="en-GB" sz="1800" dirty="0">
                <a:effectLst/>
                <a:latin typeface="+mj-lt"/>
                <a:ea typeface="Calibri" panose="020F0502020204030204" pitchFamily="34" charset="0"/>
              </a:rPr>
              <a:t> et al, 2020a, </a:t>
            </a:r>
            <a:r>
              <a:rPr lang="en-GB" sz="1800" dirty="0" err="1">
                <a:effectLst/>
                <a:latin typeface="+mj-lt"/>
                <a:ea typeface="Calibri" panose="020F0502020204030204" pitchFamily="34" charset="0"/>
              </a:rPr>
              <a:t>Topić</a:t>
            </a:r>
            <a:r>
              <a:rPr lang="en-GB" sz="1800" dirty="0">
                <a:effectLst/>
                <a:latin typeface="+mj-lt"/>
                <a:ea typeface="Calibri" panose="020F0502020204030204" pitchFamily="34" charset="0"/>
              </a:rPr>
              <a:t>, 2020) </a:t>
            </a:r>
            <a:endParaRPr lang="en-GB" sz="1800" dirty="0">
              <a:latin typeface="+mj-lt"/>
            </a:endParaRPr>
          </a:p>
          <a:p>
            <a:pPr marL="342900" indent="-342900" algn="just">
              <a:buFont typeface="Arial" panose="020B0604020202020204" pitchFamily="34" charset="0"/>
              <a:buChar char="•"/>
            </a:pPr>
            <a:r>
              <a:rPr lang="en-GB" sz="1800" dirty="0">
                <a:latin typeface="+mj-lt"/>
              </a:rPr>
              <a:t>Difficulties in navigating organisational culture often centred on masculinity </a:t>
            </a:r>
            <a:r>
              <a:rPr lang="en-GB" sz="1800" dirty="0">
                <a:effectLst/>
                <a:latin typeface="+mj-lt"/>
                <a:ea typeface="Calibri" panose="020F0502020204030204" pitchFamily="34" charset="0"/>
              </a:rPr>
              <a:t>(Alvesson, 1998, 2013, Bourdieu, 2007). </a:t>
            </a:r>
          </a:p>
          <a:p>
            <a:pPr marL="342900" indent="-342900" algn="just">
              <a:buFont typeface="Arial" panose="020B0604020202020204" pitchFamily="34" charset="0"/>
              <a:buChar char="•"/>
            </a:pPr>
            <a:r>
              <a:rPr lang="en-GB" sz="1800" dirty="0">
                <a:latin typeface="+mj-lt"/>
              </a:rPr>
              <a:t>Organisational studies: masculine practice; gendered organisations;</a:t>
            </a:r>
          </a:p>
          <a:p>
            <a:pPr marL="342900" indent="-342900" algn="just">
              <a:buFont typeface="Arial" panose="020B0604020202020204" pitchFamily="34" charset="0"/>
              <a:buChar char="•"/>
            </a:pPr>
            <a:r>
              <a:rPr lang="en-GB" sz="1800" dirty="0">
                <a:effectLst/>
                <a:latin typeface="+mj-lt"/>
                <a:ea typeface="Calibri" panose="020F0502020204030204" pitchFamily="34" charset="0"/>
              </a:rPr>
              <a:t>“…there was never a question that women would be able to move up the company ladder in the way men could, since it remained unfathomable for male executives to place women alongside them in managerial jobs (…) Men were allowed to think of themselves as middle-class so long as women, from their perspective, remained something like the office proletariat, took office jobs to help their families until they married” (</a:t>
            </a:r>
            <a:r>
              <a:rPr lang="en-GB" sz="1800" dirty="0" err="1">
                <a:effectLst/>
                <a:latin typeface="+mj-lt"/>
                <a:ea typeface="Calibri" panose="020F0502020204030204" pitchFamily="34" charset="0"/>
              </a:rPr>
              <a:t>Saval</a:t>
            </a:r>
            <a:r>
              <a:rPr lang="en-GB" sz="1800" dirty="0">
                <a:effectLst/>
                <a:latin typeface="+mj-lt"/>
                <a:ea typeface="Calibri" panose="020F0502020204030204" pitchFamily="34" charset="0"/>
              </a:rPr>
              <a:t>, 2015, p. 77-78).</a:t>
            </a:r>
            <a:r>
              <a:rPr lang="en-GB" sz="1600" dirty="0">
                <a:effectLst/>
                <a:latin typeface="+mj-lt"/>
              </a:rPr>
              <a:t> </a:t>
            </a:r>
            <a:endParaRPr lang="en-GB" sz="1800" dirty="0">
              <a:latin typeface="+mj-lt"/>
            </a:endParaRPr>
          </a:p>
          <a:p>
            <a:endParaRPr lang="en-GB" sz="2800" dirty="0"/>
          </a:p>
        </p:txBody>
      </p:sp>
    </p:spTree>
    <p:extLst>
      <p:ext uri="{BB962C8B-B14F-4D97-AF65-F5344CB8AC3E}">
        <p14:creationId xmlns:p14="http://schemas.microsoft.com/office/powerpoint/2010/main" val="1864885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F6BAE7E-3B14-4049-916F-42CBE7C2A4D6}"/>
              </a:ext>
            </a:extLst>
          </p:cNvPr>
          <p:cNvSpPr>
            <a:spLocks noGrp="1"/>
          </p:cNvSpPr>
          <p:nvPr>
            <p:ph type="ctrTitle"/>
          </p:nvPr>
        </p:nvSpPr>
        <p:spPr>
          <a:xfrm>
            <a:off x="838200" y="171162"/>
            <a:ext cx="2840182" cy="2371148"/>
          </a:xfrm>
        </p:spPr>
        <p:txBody>
          <a:bodyPr vert="horz" lIns="91440" tIns="45720" rIns="91440" bIns="45720" rtlCol="0" anchor="ctr">
            <a:normAutofit/>
          </a:bodyPr>
          <a:lstStyle/>
          <a:p>
            <a:r>
              <a:rPr lang="en-GB" sz="3200" dirty="0"/>
              <a:t>What we need to learn:</a:t>
            </a:r>
            <a:endParaRPr lang="en-US" sz="3200" kern="1200" dirty="0">
              <a:solidFill>
                <a:srgbClr val="FFFFFF"/>
              </a:solidFill>
              <a:latin typeface="+mj-lt"/>
              <a:ea typeface="+mj-ea"/>
              <a:cs typeface="+mj-cs"/>
            </a:endParaRPr>
          </a:p>
        </p:txBody>
      </p:sp>
      <p:sp>
        <p:nvSpPr>
          <p:cNvPr id="6" name="Text Placeholder 5">
            <a:extLst>
              <a:ext uri="{FF2B5EF4-FFF2-40B4-BE49-F238E27FC236}">
                <a16:creationId xmlns:a16="http://schemas.microsoft.com/office/drawing/2014/main" id="{4E48A3D5-EE2A-997A-5806-395C10A859D1}"/>
              </a:ext>
            </a:extLst>
          </p:cNvPr>
          <p:cNvSpPr>
            <a:spLocks noGrp="1"/>
          </p:cNvSpPr>
          <p:nvPr>
            <p:ph type="body" sz="quarter" idx="10"/>
          </p:nvPr>
        </p:nvSpPr>
        <p:spPr>
          <a:xfrm>
            <a:off x="4086224" y="1914504"/>
            <a:ext cx="7467601" cy="4274262"/>
          </a:xfrm>
        </p:spPr>
        <p:txBody>
          <a:bodyPr>
            <a:normAutofit/>
          </a:bodyPr>
          <a:lstStyle/>
          <a:p>
            <a:pPr algn="just">
              <a:lnSpc>
                <a:spcPct val="150000"/>
              </a:lnSpc>
              <a:spcAft>
                <a:spcPts val="800"/>
              </a:spcAft>
            </a:pPr>
            <a:r>
              <a:rPr lang="en-GB" sz="1800" b="1" dirty="0">
                <a:effectLst/>
                <a:latin typeface="+mj-lt"/>
                <a:ea typeface="Calibri" panose="020F0502020204030204" pitchFamily="34" charset="0"/>
                <a:cs typeface="Times New Roman" panose="02020603050405020304" pitchFamily="18" charset="0"/>
              </a:rPr>
              <a:t>The main research questions for this study </a:t>
            </a:r>
            <a:r>
              <a:rPr lang="en-GB" sz="1800" b="1" dirty="0">
                <a:latin typeface="+mj-lt"/>
                <a:ea typeface="Calibri" panose="020F0502020204030204" pitchFamily="34" charset="0"/>
                <a:cs typeface="Times New Roman" panose="02020603050405020304" pitchFamily="18" charset="0"/>
              </a:rPr>
              <a:t>were</a:t>
            </a:r>
            <a:r>
              <a:rPr lang="en-GB" sz="1800" b="1" dirty="0">
                <a:effectLst/>
                <a:latin typeface="+mj-lt"/>
                <a:ea typeface="Calibri" panose="020F0502020204030204" pitchFamily="34" charset="0"/>
                <a:cs typeface="Times New Roman" panose="02020603050405020304" pitchFamily="18" charset="0"/>
              </a:rPr>
              <a:t>: </a:t>
            </a:r>
          </a:p>
          <a:p>
            <a:pPr algn="just">
              <a:lnSpc>
                <a:spcPct val="150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Has the position of women in SMEs been of interest in research?</a:t>
            </a:r>
          </a:p>
          <a:p>
            <a:pPr algn="just">
              <a:lnSpc>
                <a:spcPct val="150000"/>
              </a:lnSpc>
              <a:spcAft>
                <a:spcPts val="800"/>
              </a:spcAft>
            </a:pPr>
            <a:r>
              <a:rPr lang="en-GB" sz="1800" dirty="0">
                <a:effectLst/>
                <a:latin typeface="+mj-lt"/>
                <a:ea typeface="Calibri" panose="020F0502020204030204" pitchFamily="34" charset="0"/>
                <a:cs typeface="Times New Roman" panose="02020603050405020304" pitchFamily="18" charset="0"/>
              </a:rPr>
              <a:t>• What is the role of women working in SMEs? </a:t>
            </a:r>
          </a:p>
          <a:p>
            <a:pPr algn="just">
              <a:lnSpc>
                <a:spcPct val="150000"/>
              </a:lnSpc>
              <a:spcAft>
                <a:spcPts val="800"/>
              </a:spcAft>
            </a:pPr>
            <a:r>
              <a:rPr lang="en-GB" sz="1800" dirty="0">
                <a:effectLst/>
                <a:latin typeface="+mj-lt"/>
                <a:ea typeface="Calibri" panose="020F0502020204030204" pitchFamily="34" charset="0"/>
                <a:cs typeface="Times New Roman" panose="02020603050405020304" pitchFamily="18" charset="0"/>
              </a:rPr>
              <a:t>• Is scholarship on women in SMEs locally specific to certain areas of the world or is it international? If international, are there cultural differences between regions respective of the role of women in SMEs? </a:t>
            </a:r>
          </a:p>
          <a:p>
            <a:pPr algn="just">
              <a:lnSpc>
                <a:spcPct val="150000"/>
              </a:lnSpc>
              <a:spcAft>
                <a:spcPts val="800"/>
              </a:spcAft>
            </a:pPr>
            <a:r>
              <a:rPr lang="en-GB" sz="1800" b="1" dirty="0">
                <a:latin typeface="+mj-lt"/>
                <a:ea typeface="Calibri" panose="020F0502020204030204" pitchFamily="34" charset="0"/>
                <a:cs typeface="Times New Roman" panose="02020603050405020304" pitchFamily="18" charset="0"/>
              </a:rPr>
              <a:t>SMEs: </a:t>
            </a:r>
            <a:r>
              <a:rPr lang="en-GB" sz="1800" dirty="0">
                <a:latin typeface="+mj-lt"/>
                <a:ea typeface="Calibri" panose="020F0502020204030204" pitchFamily="34" charset="0"/>
                <a:cs typeface="Times New Roman" panose="02020603050405020304" pitchFamily="18" charset="0"/>
              </a:rPr>
              <a:t>a large focus of economic policies, investment and development. What is the position of women? Can SMEs advance or reduce already existent gains in women’s rights?</a:t>
            </a:r>
            <a:endParaRPr lang="en-GB" sz="1800" dirty="0">
              <a:effectLst/>
              <a:latin typeface="+mj-lt"/>
              <a:ea typeface="Calibri" panose="020F0502020204030204" pitchFamily="34" charset="0"/>
              <a:cs typeface="Times New Roman" panose="02020603050405020304" pitchFamily="18" charset="0"/>
            </a:endParaRPr>
          </a:p>
          <a:p>
            <a:endParaRPr lang="en-GB" sz="2800" dirty="0"/>
          </a:p>
        </p:txBody>
      </p:sp>
    </p:spTree>
    <p:extLst>
      <p:ext uri="{BB962C8B-B14F-4D97-AF65-F5344CB8AC3E}">
        <p14:creationId xmlns:p14="http://schemas.microsoft.com/office/powerpoint/2010/main" val="1138495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0AF15-857D-563D-02F1-A375C6789CA1}"/>
              </a:ext>
            </a:extLst>
          </p:cNvPr>
          <p:cNvSpPr>
            <a:spLocks noGrp="1"/>
          </p:cNvSpPr>
          <p:nvPr>
            <p:ph type="ctrTitle"/>
          </p:nvPr>
        </p:nvSpPr>
        <p:spPr>
          <a:xfrm>
            <a:off x="4695574" y="476250"/>
            <a:ext cx="7015604" cy="756202"/>
          </a:xfrm>
        </p:spPr>
        <p:txBody>
          <a:bodyPr/>
          <a:lstStyle/>
          <a:p>
            <a:r>
              <a:rPr lang="en-GB" dirty="0"/>
              <a:t>Method</a:t>
            </a:r>
          </a:p>
        </p:txBody>
      </p:sp>
      <p:sp>
        <p:nvSpPr>
          <p:cNvPr id="9" name="TextBox 8">
            <a:extLst>
              <a:ext uri="{FF2B5EF4-FFF2-40B4-BE49-F238E27FC236}">
                <a16:creationId xmlns:a16="http://schemas.microsoft.com/office/drawing/2014/main" id="{F39B0F57-5A48-B2C4-F8AD-536120E173A2}"/>
              </a:ext>
            </a:extLst>
          </p:cNvPr>
          <p:cNvSpPr txBox="1"/>
          <p:nvPr/>
        </p:nvSpPr>
        <p:spPr>
          <a:xfrm>
            <a:off x="4367977" y="1329577"/>
            <a:ext cx="7189382" cy="3170099"/>
          </a:xfrm>
          <a:prstGeom prst="rect">
            <a:avLst/>
          </a:prstGeom>
          <a:noFill/>
        </p:spPr>
        <p:txBody>
          <a:bodyPr wrap="square">
            <a:spAutoFit/>
          </a:bodyPr>
          <a:lstStyle/>
          <a:p>
            <a:pPr marL="285750" indent="-285750" algn="just">
              <a:buFont typeface="Arial" panose="020B0604020202020204" pitchFamily="34" charset="0"/>
              <a:buChar char="•"/>
            </a:pPr>
            <a:r>
              <a:rPr lang="en-GB" sz="2000" dirty="0">
                <a:effectLst/>
                <a:latin typeface="Times New Roman" panose="02020603050405020304" pitchFamily="18" charset="0"/>
                <a:ea typeface="Calibri" panose="020F0502020204030204" pitchFamily="34" charset="0"/>
              </a:rPr>
              <a:t>Identified women and gender studies journals for the analysis using the </a:t>
            </a:r>
            <a:r>
              <a:rPr lang="en-GB" sz="2000" dirty="0" err="1">
                <a:effectLst/>
                <a:latin typeface="Times New Roman" panose="02020603050405020304" pitchFamily="18" charset="0"/>
                <a:ea typeface="Calibri" panose="020F0502020204030204" pitchFamily="34" charset="0"/>
              </a:rPr>
              <a:t>Scimago</a:t>
            </a:r>
            <a:r>
              <a:rPr lang="en-GB" sz="2000" dirty="0">
                <a:effectLst/>
                <a:latin typeface="Times New Roman" panose="02020603050405020304" pitchFamily="18" charset="0"/>
                <a:ea typeface="Calibri" panose="020F0502020204030204" pitchFamily="34" charset="0"/>
              </a:rPr>
              <a:t> list of journals (women and gender journals + business and management journals)</a:t>
            </a:r>
          </a:p>
          <a:p>
            <a:pPr marL="285750" indent="-285750" algn="just">
              <a:buFont typeface="Arial" panose="020B0604020202020204" pitchFamily="34" charset="0"/>
              <a:buChar char="•"/>
            </a:pPr>
            <a:r>
              <a:rPr lang="en-GB" sz="2000" dirty="0">
                <a:effectLst/>
                <a:latin typeface="Times New Roman" panose="02020603050405020304" pitchFamily="18" charset="0"/>
                <a:ea typeface="Calibri" panose="020F0502020204030204" pitchFamily="34" charset="0"/>
              </a:rPr>
              <a:t>Used keywords ‘women’ and ‘SME’ </a:t>
            </a:r>
          </a:p>
          <a:p>
            <a:pPr marL="285750" indent="-285750" algn="just">
              <a:buFont typeface="Arial" panose="020B0604020202020204" pitchFamily="34" charset="0"/>
              <a:buChar char="•"/>
            </a:pPr>
            <a:r>
              <a:rPr lang="en-GB" sz="2000" dirty="0">
                <a:effectLst/>
                <a:latin typeface="Times New Roman" panose="02020603050405020304" pitchFamily="18" charset="0"/>
                <a:ea typeface="Calibri" panose="020F0502020204030204" pitchFamily="34" charset="0"/>
              </a:rPr>
              <a:t>The search was performed between March and May 2021; again in March 2022</a:t>
            </a:r>
          </a:p>
          <a:p>
            <a:pPr marL="285750" indent="-285750" algn="just">
              <a:buFont typeface="Arial" panose="020B0604020202020204" pitchFamily="34" charset="0"/>
              <a:buChar char="•"/>
            </a:pPr>
            <a:r>
              <a:rPr lang="en-GB" sz="2000" dirty="0">
                <a:effectLst/>
                <a:latin typeface="Times New Roman" panose="02020603050405020304" pitchFamily="18" charset="0"/>
                <a:ea typeface="Calibri" panose="020F0502020204030204" pitchFamily="34" charset="0"/>
              </a:rPr>
              <a:t>Above selection criteria were used to select articles that directly discuss women in SMEs, which included women entrepreneurs.</a:t>
            </a:r>
          </a:p>
          <a:p>
            <a:pPr marL="285750" indent="-285750">
              <a:buFont typeface="Arial" panose="020B0604020202020204" pitchFamily="34" charset="0"/>
              <a:buChar char="•"/>
            </a:pPr>
            <a:endParaRPr lang="en-GB" sz="2000" dirty="0">
              <a:latin typeface="Times New Roman" panose="02020603050405020304" pitchFamily="18" charset="0"/>
            </a:endParaRPr>
          </a:p>
          <a:p>
            <a:pPr marL="285750" indent="-285750">
              <a:buFont typeface="Arial" panose="020B0604020202020204" pitchFamily="34" charset="0"/>
              <a:buChar char="•"/>
            </a:pPr>
            <a:endParaRPr lang="en-GB" sz="2000" dirty="0"/>
          </a:p>
        </p:txBody>
      </p:sp>
      <p:pic>
        <p:nvPicPr>
          <p:cNvPr id="1027" name="Picture 3" descr="Women's Entrepreneurship Finance Community of Practice (CoP) - Alternatives  to Lack of Consistent Data in Financing W-SMEs | SME Finance Forum">
            <a:extLst>
              <a:ext uri="{FF2B5EF4-FFF2-40B4-BE49-F238E27FC236}">
                <a16:creationId xmlns:a16="http://schemas.microsoft.com/office/drawing/2014/main" id="{9CC409E3-A103-A01A-EB33-5B38BFA0E056}"/>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33969" r="33969"/>
          <a:stretch>
            <a:fillRect/>
          </a:stretch>
        </p:blipFill>
        <p:spPr bwMode="auto">
          <a:xfrm>
            <a:off x="0" y="0"/>
            <a:ext cx="385638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DA58E7CC-DC06-BF71-A1BB-99DD676F04A4}"/>
              </a:ext>
            </a:extLst>
          </p:cNvPr>
          <p:cNvGraphicFramePr>
            <a:graphicFrameLocks noGrp="1"/>
          </p:cNvGraphicFramePr>
          <p:nvPr>
            <p:extLst>
              <p:ext uri="{D42A27DB-BD31-4B8C-83A1-F6EECF244321}">
                <p14:modId xmlns:p14="http://schemas.microsoft.com/office/powerpoint/2010/main" val="2090025142"/>
              </p:ext>
            </p:extLst>
          </p:nvPr>
        </p:nvGraphicFramePr>
        <p:xfrm>
          <a:off x="4717375" y="4033520"/>
          <a:ext cx="6490586" cy="1778000"/>
        </p:xfrm>
        <a:graphic>
          <a:graphicData uri="http://schemas.openxmlformats.org/drawingml/2006/table">
            <a:tbl>
              <a:tblPr firstRow="1" firstCol="1" bandRow="1">
                <a:tableStyleId>{5C22544A-7EE6-4342-B048-85BDC9FD1C3A}</a:tableStyleId>
              </a:tblPr>
              <a:tblGrid>
                <a:gridCol w="3245293">
                  <a:extLst>
                    <a:ext uri="{9D8B030D-6E8A-4147-A177-3AD203B41FA5}">
                      <a16:colId xmlns:a16="http://schemas.microsoft.com/office/drawing/2014/main" val="3040009181"/>
                    </a:ext>
                  </a:extLst>
                </a:gridCol>
                <a:gridCol w="3245293">
                  <a:extLst>
                    <a:ext uri="{9D8B030D-6E8A-4147-A177-3AD203B41FA5}">
                      <a16:colId xmlns:a16="http://schemas.microsoft.com/office/drawing/2014/main" val="325706197"/>
                    </a:ext>
                  </a:extLst>
                </a:gridCol>
              </a:tblGrid>
              <a:tr h="414020">
                <a:tc>
                  <a:txBody>
                    <a:bodyPr/>
                    <a:lstStyle/>
                    <a:p>
                      <a:pPr algn="just">
                        <a:lnSpc>
                          <a:spcPct val="106000"/>
                        </a:lnSpc>
                        <a:spcAft>
                          <a:spcPts val="800"/>
                        </a:spcAft>
                      </a:pPr>
                      <a:r>
                        <a:rPr lang="en-US" sz="1000">
                          <a:effectLst/>
                        </a:rPr>
                        <a:t>DECADE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NUMBER OF ARTICLES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1867956"/>
                  </a:ext>
                </a:extLst>
              </a:tr>
              <a:tr h="454660">
                <a:tc>
                  <a:txBody>
                    <a:bodyPr/>
                    <a:lstStyle/>
                    <a:p>
                      <a:pPr algn="just">
                        <a:lnSpc>
                          <a:spcPct val="106000"/>
                        </a:lnSpc>
                        <a:spcAft>
                          <a:spcPts val="800"/>
                        </a:spcAft>
                      </a:pPr>
                      <a:r>
                        <a:rPr lang="en-US" sz="1000">
                          <a:effectLst/>
                        </a:rPr>
                        <a:t>2000-2009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958416"/>
                  </a:ext>
                </a:extLst>
              </a:tr>
              <a:tr h="454660">
                <a:tc>
                  <a:txBody>
                    <a:bodyPr/>
                    <a:lstStyle/>
                    <a:p>
                      <a:pPr algn="just">
                        <a:lnSpc>
                          <a:spcPct val="106000"/>
                        </a:lnSpc>
                        <a:spcAft>
                          <a:spcPts val="800"/>
                        </a:spcAft>
                      </a:pPr>
                      <a:r>
                        <a:rPr lang="en-US" sz="1000">
                          <a:effectLst/>
                        </a:rPr>
                        <a:t>2010-2021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780275"/>
                  </a:ext>
                </a:extLst>
              </a:tr>
              <a:tr h="454660">
                <a:tc>
                  <a:txBody>
                    <a:bodyPr/>
                    <a:lstStyle/>
                    <a:p>
                      <a:pPr algn="just">
                        <a:lnSpc>
                          <a:spcPct val="106000"/>
                        </a:lnSpc>
                        <a:spcAft>
                          <a:spcPts val="800"/>
                        </a:spcAft>
                      </a:pPr>
                      <a:r>
                        <a:rPr lang="en-US" sz="10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dirty="0">
                          <a:effectLst/>
                        </a:rPr>
                        <a:t>110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2468878"/>
                  </a:ext>
                </a:extLst>
              </a:tr>
            </a:tbl>
          </a:graphicData>
        </a:graphic>
      </p:graphicFrame>
    </p:spTree>
    <p:extLst>
      <p:ext uri="{BB962C8B-B14F-4D97-AF65-F5344CB8AC3E}">
        <p14:creationId xmlns:p14="http://schemas.microsoft.com/office/powerpoint/2010/main" val="1903143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0AF15-857D-563D-02F1-A375C6789CA1}"/>
              </a:ext>
            </a:extLst>
          </p:cNvPr>
          <p:cNvSpPr>
            <a:spLocks noGrp="1"/>
          </p:cNvSpPr>
          <p:nvPr>
            <p:ph type="ctrTitle"/>
          </p:nvPr>
        </p:nvSpPr>
        <p:spPr>
          <a:xfrm>
            <a:off x="4695574" y="476250"/>
            <a:ext cx="7015604" cy="756202"/>
          </a:xfrm>
        </p:spPr>
        <p:txBody>
          <a:bodyPr/>
          <a:lstStyle/>
          <a:p>
            <a:r>
              <a:rPr lang="en-GB" dirty="0"/>
              <a:t>Method</a:t>
            </a:r>
          </a:p>
        </p:txBody>
      </p:sp>
      <p:sp>
        <p:nvSpPr>
          <p:cNvPr id="9" name="TextBox 8">
            <a:extLst>
              <a:ext uri="{FF2B5EF4-FFF2-40B4-BE49-F238E27FC236}">
                <a16:creationId xmlns:a16="http://schemas.microsoft.com/office/drawing/2014/main" id="{F39B0F57-5A48-B2C4-F8AD-536120E173A2}"/>
              </a:ext>
            </a:extLst>
          </p:cNvPr>
          <p:cNvSpPr txBox="1"/>
          <p:nvPr/>
        </p:nvSpPr>
        <p:spPr>
          <a:xfrm>
            <a:off x="4367977" y="1370217"/>
            <a:ext cx="7189382" cy="5170646"/>
          </a:xfrm>
          <a:prstGeom prst="rect">
            <a:avLst/>
          </a:prstGeom>
          <a:noFill/>
        </p:spPr>
        <p:txBody>
          <a:bodyPr wrap="square">
            <a:spAutoFit/>
          </a:bodyPr>
          <a:lstStyle/>
          <a:p>
            <a:pPr marL="285750" indent="-285750" algn="just">
              <a:buFont typeface="Arial" panose="020B0604020202020204" pitchFamily="34" charset="0"/>
              <a:buChar char="•"/>
            </a:pPr>
            <a:r>
              <a:rPr lang="en-GB" sz="2000" u="sng" dirty="0">
                <a:effectLst/>
                <a:latin typeface="+mj-lt"/>
                <a:ea typeface="Calibri" panose="020F0502020204030204" pitchFamily="34" charset="0"/>
              </a:rPr>
              <a:t>A thematic analysis</a:t>
            </a:r>
            <a:endParaRPr lang="en-GB" sz="2000" dirty="0">
              <a:latin typeface="+mj-lt"/>
              <a:ea typeface="Calibri" panose="020F0502020204030204" pitchFamily="34" charset="0"/>
            </a:endParaRPr>
          </a:p>
          <a:p>
            <a:pPr marL="285750" indent="-285750" algn="just">
              <a:buFont typeface="Arial" panose="020B0604020202020204" pitchFamily="34" charset="0"/>
              <a:buChar char="•"/>
            </a:pPr>
            <a:r>
              <a:rPr lang="en-GB" sz="1800" i="1" dirty="0">
                <a:effectLst/>
                <a:latin typeface="+mj-lt"/>
                <a:ea typeface="Calibri" panose="020F0502020204030204" pitchFamily="34" charset="0"/>
              </a:rPr>
              <a:t>“…a systematic approach to the analysis of qualitative data that involves identifying themes or patterns of cultural meaning; coding and classifying data, usually textual, according to themes; and interpreting the resulting thematic structures by seeking commonalities, relationships, overarching patterns, theoretical constructs, or explanatory principles” (</a:t>
            </a:r>
            <a:r>
              <a:rPr lang="en-GB" sz="1800" i="1" dirty="0" err="1">
                <a:effectLst/>
                <a:latin typeface="+mj-lt"/>
                <a:ea typeface="Calibri" panose="020F0502020204030204" pitchFamily="34" charset="0"/>
              </a:rPr>
              <a:t>Lapadat</a:t>
            </a:r>
            <a:r>
              <a:rPr lang="en-GB" sz="1800" i="1" dirty="0">
                <a:effectLst/>
                <a:latin typeface="+mj-lt"/>
                <a:ea typeface="Calibri" panose="020F0502020204030204" pitchFamily="34" charset="0"/>
              </a:rPr>
              <a:t> 2010, p. 926). </a:t>
            </a:r>
            <a:endParaRPr lang="en-GB" i="1" dirty="0">
              <a:latin typeface="+mj-lt"/>
              <a:ea typeface="Calibri" panose="020F0502020204030204" pitchFamily="34" charset="0"/>
            </a:endParaRPr>
          </a:p>
          <a:p>
            <a:pPr marL="285750" indent="-285750" algn="just">
              <a:buFont typeface="Arial" panose="020B0604020202020204" pitchFamily="34" charset="0"/>
              <a:buChar char="•"/>
            </a:pPr>
            <a:r>
              <a:rPr lang="en-GB" u="sng" dirty="0">
                <a:effectLst/>
                <a:latin typeface="+mj-lt"/>
                <a:ea typeface="Calibri" panose="020F0502020204030204" pitchFamily="34" charset="0"/>
              </a:rPr>
              <a:t>Coding by Strauss and Corbin (2002): </a:t>
            </a:r>
          </a:p>
          <a:p>
            <a:pPr marL="285750" indent="-285750" algn="just">
              <a:buFont typeface="Arial" panose="020B0604020202020204" pitchFamily="34" charset="0"/>
              <a:buChar char="•"/>
            </a:pPr>
            <a:r>
              <a:rPr lang="en-GB" dirty="0">
                <a:effectLst/>
                <a:latin typeface="+mj-lt"/>
                <a:ea typeface="Calibri" panose="020F0502020204030204" pitchFamily="34" charset="0"/>
              </a:rPr>
              <a:t>(key findings, highlights of the article, theories used, abstracts, keywords and locations of research)</a:t>
            </a:r>
            <a:endParaRPr lang="en-GB" dirty="0">
              <a:latin typeface="+mj-lt"/>
              <a:ea typeface="Calibri" panose="020F0502020204030204" pitchFamily="34" charset="0"/>
            </a:endParaRPr>
          </a:p>
          <a:p>
            <a:pPr marL="285750" indent="-285750" algn="just">
              <a:buFont typeface="Arial" panose="020B0604020202020204" pitchFamily="34" charset="0"/>
              <a:buChar char="•"/>
            </a:pPr>
            <a:r>
              <a:rPr lang="en-GB" dirty="0">
                <a:effectLst/>
                <a:latin typeface="+mj-lt"/>
                <a:ea typeface="Calibri" panose="020F0502020204030204" pitchFamily="34" charset="0"/>
              </a:rPr>
              <a:t>2000-2009</a:t>
            </a:r>
          </a:p>
          <a:p>
            <a:pPr marL="285750" indent="-285750" algn="just">
              <a:buFont typeface="Arial" panose="020B0604020202020204" pitchFamily="34" charset="0"/>
              <a:buChar char="•"/>
            </a:pPr>
            <a:r>
              <a:rPr lang="en-GB" dirty="0">
                <a:latin typeface="+mj-lt"/>
                <a:ea typeface="Calibri" panose="020F0502020204030204" pitchFamily="34" charset="0"/>
              </a:rPr>
              <a:t>2010-2021</a:t>
            </a:r>
          </a:p>
          <a:p>
            <a:pPr marL="285750" indent="-285750" algn="just">
              <a:buFont typeface="Arial" panose="020B0604020202020204" pitchFamily="34" charset="0"/>
              <a:buChar char="•"/>
            </a:pPr>
            <a:r>
              <a:rPr lang="en-GB" dirty="0">
                <a:effectLst/>
                <a:latin typeface="+mj-lt"/>
                <a:ea typeface="Calibri" panose="020F0502020204030204" pitchFamily="34" charset="0"/>
              </a:rPr>
              <a:t>2000-2021</a:t>
            </a:r>
          </a:p>
          <a:p>
            <a:pPr marL="285750" indent="-285750" algn="just">
              <a:buFont typeface="Arial" panose="020B0604020202020204" pitchFamily="34" charset="0"/>
              <a:buChar char="•"/>
            </a:pPr>
            <a:r>
              <a:rPr lang="en-GB" dirty="0">
                <a:latin typeface="+mj-lt"/>
                <a:ea typeface="Calibri" panose="020F0502020204030204" pitchFamily="34" charset="0"/>
              </a:rPr>
              <a:t>Open coding (identifying themes from each article); Axial coding (contextualising data); Selective coding (most relevant themes across decades and the whole dataset)</a:t>
            </a:r>
            <a:endParaRPr lang="en-GB" dirty="0">
              <a:effectLst/>
              <a:latin typeface="+mj-lt"/>
              <a:ea typeface="Calibri" panose="020F0502020204030204" pitchFamily="34" charset="0"/>
            </a:endParaRPr>
          </a:p>
          <a:p>
            <a:pPr marL="285750" indent="-285750">
              <a:buFont typeface="Arial" panose="020B0604020202020204" pitchFamily="34" charset="0"/>
              <a:buChar char="•"/>
            </a:pPr>
            <a:endParaRPr lang="en-GB" sz="2000" dirty="0">
              <a:latin typeface="Times New Roman" panose="02020603050405020304" pitchFamily="18" charset="0"/>
            </a:endParaRPr>
          </a:p>
          <a:p>
            <a:pPr marL="285750" indent="-285750">
              <a:buFont typeface="Arial" panose="020B0604020202020204" pitchFamily="34" charset="0"/>
              <a:buChar char="•"/>
            </a:pPr>
            <a:endParaRPr lang="en-GB" sz="2000" dirty="0"/>
          </a:p>
        </p:txBody>
      </p:sp>
      <p:pic>
        <p:nvPicPr>
          <p:cNvPr id="1027" name="Picture 3" descr="Women's Entrepreneurship Finance Community of Practice (CoP) - Alternatives  to Lack of Consistent Data in Financing W-SMEs | SME Finance Forum">
            <a:extLst>
              <a:ext uri="{FF2B5EF4-FFF2-40B4-BE49-F238E27FC236}">
                <a16:creationId xmlns:a16="http://schemas.microsoft.com/office/drawing/2014/main" id="{9CC409E3-A103-A01A-EB33-5B38BFA0E056}"/>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33969" r="33969"/>
          <a:stretch>
            <a:fillRect/>
          </a:stretch>
        </p:blipFill>
        <p:spPr bwMode="auto">
          <a:xfrm>
            <a:off x="0" y="0"/>
            <a:ext cx="38563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07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6E3F58-4938-C398-80D0-2A85D3C17143}"/>
              </a:ext>
            </a:extLst>
          </p:cNvPr>
          <p:cNvSpPr>
            <a:spLocks noGrp="1"/>
          </p:cNvSpPr>
          <p:nvPr>
            <p:ph type="ctrTitle"/>
          </p:nvPr>
        </p:nvSpPr>
        <p:spPr/>
        <p:txBody>
          <a:bodyPr/>
          <a:lstStyle/>
          <a:p>
            <a:r>
              <a:rPr lang="en-US" dirty="0"/>
              <a:t>Findings</a:t>
            </a:r>
          </a:p>
        </p:txBody>
      </p:sp>
      <p:graphicFrame>
        <p:nvGraphicFramePr>
          <p:cNvPr id="4" name="Table 3">
            <a:extLst>
              <a:ext uri="{FF2B5EF4-FFF2-40B4-BE49-F238E27FC236}">
                <a16:creationId xmlns:a16="http://schemas.microsoft.com/office/drawing/2014/main" id="{04675A16-FBDA-720E-92FB-A679DD309BF5}"/>
              </a:ext>
            </a:extLst>
          </p:cNvPr>
          <p:cNvGraphicFramePr>
            <a:graphicFrameLocks noGrp="1"/>
          </p:cNvGraphicFramePr>
          <p:nvPr>
            <p:extLst>
              <p:ext uri="{D42A27DB-BD31-4B8C-83A1-F6EECF244321}">
                <p14:modId xmlns:p14="http://schemas.microsoft.com/office/powerpoint/2010/main" val="3726718430"/>
              </p:ext>
            </p:extLst>
          </p:nvPr>
        </p:nvGraphicFramePr>
        <p:xfrm>
          <a:off x="2661920" y="1724846"/>
          <a:ext cx="6776720" cy="4909640"/>
        </p:xfrm>
        <a:graphic>
          <a:graphicData uri="http://schemas.openxmlformats.org/drawingml/2006/table">
            <a:tbl>
              <a:tblPr firstRow="1" firstCol="1" bandRow="1">
                <a:tableStyleId>{5C22544A-7EE6-4342-B048-85BDC9FD1C3A}</a:tableStyleId>
              </a:tblPr>
              <a:tblGrid>
                <a:gridCol w="3388360">
                  <a:extLst>
                    <a:ext uri="{9D8B030D-6E8A-4147-A177-3AD203B41FA5}">
                      <a16:colId xmlns:a16="http://schemas.microsoft.com/office/drawing/2014/main" val="1672106704"/>
                    </a:ext>
                  </a:extLst>
                </a:gridCol>
                <a:gridCol w="3388360">
                  <a:extLst>
                    <a:ext uri="{9D8B030D-6E8A-4147-A177-3AD203B41FA5}">
                      <a16:colId xmlns:a16="http://schemas.microsoft.com/office/drawing/2014/main" val="3232991424"/>
                    </a:ext>
                  </a:extLst>
                </a:gridCol>
              </a:tblGrid>
              <a:tr h="257016">
                <a:tc>
                  <a:txBody>
                    <a:bodyPr/>
                    <a:lstStyle/>
                    <a:p>
                      <a:pPr algn="just">
                        <a:lnSpc>
                          <a:spcPct val="106000"/>
                        </a:lnSpc>
                        <a:spcAft>
                          <a:spcPts val="800"/>
                        </a:spcAft>
                      </a:pPr>
                      <a:r>
                        <a:rPr lang="en-US" sz="1000">
                          <a:effectLst/>
                        </a:rPr>
                        <a:t>JOURNAL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NUMBER OF PUBLISHED ARTICLES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0604078"/>
                  </a:ext>
                </a:extLst>
              </a:tr>
              <a:tr h="527200">
                <a:tc>
                  <a:txBody>
                    <a:bodyPr/>
                    <a:lstStyle/>
                    <a:p>
                      <a:pPr algn="just">
                        <a:lnSpc>
                          <a:spcPct val="106000"/>
                        </a:lnSpc>
                        <a:spcAft>
                          <a:spcPts val="800"/>
                        </a:spcAft>
                      </a:pPr>
                      <a:r>
                        <a:rPr lang="en-US" sz="1000">
                          <a:effectLst/>
                        </a:rPr>
                        <a:t>International Journal of Gender and Entrepreneurship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70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0886764"/>
                  </a:ext>
                </a:extLst>
              </a:tr>
              <a:tr h="527200">
                <a:tc>
                  <a:txBody>
                    <a:bodyPr/>
                    <a:lstStyle/>
                    <a:p>
                      <a:pPr algn="just">
                        <a:lnSpc>
                          <a:spcPct val="106000"/>
                        </a:lnSpc>
                        <a:spcAft>
                          <a:spcPts val="800"/>
                        </a:spcAft>
                      </a:pPr>
                      <a:r>
                        <a:rPr lang="en-US" sz="1000">
                          <a:effectLst/>
                        </a:rPr>
                        <a:t>Gender in Management (Women in Management Review)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34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5717488"/>
                  </a:ext>
                </a:extLst>
              </a:tr>
              <a:tr h="257016">
                <a:tc>
                  <a:txBody>
                    <a:bodyPr/>
                    <a:lstStyle/>
                    <a:p>
                      <a:pPr algn="just">
                        <a:lnSpc>
                          <a:spcPct val="106000"/>
                        </a:lnSpc>
                        <a:spcAft>
                          <a:spcPts val="800"/>
                        </a:spcAft>
                      </a:pPr>
                      <a:r>
                        <a:rPr lang="en-US" sz="1000">
                          <a:effectLst/>
                        </a:rPr>
                        <a:t>Feminist Economics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4302359"/>
                  </a:ext>
                </a:extLst>
              </a:tr>
              <a:tr h="257016">
                <a:tc>
                  <a:txBody>
                    <a:bodyPr/>
                    <a:lstStyle/>
                    <a:p>
                      <a:pPr algn="just">
                        <a:lnSpc>
                          <a:spcPct val="106000"/>
                        </a:lnSpc>
                        <a:spcAft>
                          <a:spcPts val="800"/>
                        </a:spcAft>
                      </a:pPr>
                      <a:r>
                        <a:rPr lang="en-US" sz="1000">
                          <a:effectLst/>
                        </a:rPr>
                        <a:t>Gender, Work &amp; Organization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2239090"/>
                  </a:ext>
                </a:extLst>
              </a:tr>
              <a:tr h="257016">
                <a:tc>
                  <a:txBody>
                    <a:bodyPr/>
                    <a:lstStyle/>
                    <a:p>
                      <a:pPr algn="just">
                        <a:lnSpc>
                          <a:spcPct val="106000"/>
                        </a:lnSpc>
                        <a:spcAft>
                          <a:spcPts val="800"/>
                        </a:spcAft>
                      </a:pPr>
                      <a:r>
                        <a:rPr lang="en-US" sz="1000">
                          <a:effectLst/>
                        </a:rPr>
                        <a:t>Women’s Studies International Forum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7985973"/>
                  </a:ext>
                </a:extLst>
              </a:tr>
              <a:tr h="257016">
                <a:tc>
                  <a:txBody>
                    <a:bodyPr/>
                    <a:lstStyle/>
                    <a:p>
                      <a:pPr algn="just">
                        <a:lnSpc>
                          <a:spcPct val="106000"/>
                        </a:lnSpc>
                        <a:spcAft>
                          <a:spcPts val="800"/>
                        </a:spcAft>
                      </a:pPr>
                      <a:r>
                        <a:rPr lang="en-US" sz="1000">
                          <a:effectLst/>
                        </a:rPr>
                        <a:t>European Journal of Women’s Studies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2425085"/>
                  </a:ext>
                </a:extLst>
              </a:tr>
              <a:tr h="257016">
                <a:tc>
                  <a:txBody>
                    <a:bodyPr/>
                    <a:lstStyle/>
                    <a:p>
                      <a:pPr algn="just">
                        <a:lnSpc>
                          <a:spcPct val="106000"/>
                        </a:lnSpc>
                        <a:spcAft>
                          <a:spcPts val="800"/>
                        </a:spcAft>
                      </a:pPr>
                      <a:r>
                        <a:rPr lang="en-US" sz="1000">
                          <a:effectLst/>
                        </a:rPr>
                        <a:t>Feminist Review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5276413"/>
                  </a:ext>
                </a:extLst>
              </a:tr>
              <a:tr h="257016">
                <a:tc>
                  <a:txBody>
                    <a:bodyPr/>
                    <a:lstStyle/>
                    <a:p>
                      <a:pPr algn="just">
                        <a:lnSpc>
                          <a:spcPct val="106000"/>
                        </a:lnSpc>
                        <a:spcAft>
                          <a:spcPts val="800"/>
                        </a:spcAft>
                      </a:pPr>
                      <a:r>
                        <a:rPr lang="en-US" sz="1000">
                          <a:effectLst/>
                        </a:rPr>
                        <a:t>Feminist Theory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9531062"/>
                  </a:ext>
                </a:extLst>
              </a:tr>
              <a:tr h="257016">
                <a:tc>
                  <a:txBody>
                    <a:bodyPr/>
                    <a:lstStyle/>
                    <a:p>
                      <a:pPr algn="just">
                        <a:lnSpc>
                          <a:spcPct val="106000"/>
                        </a:lnSpc>
                        <a:spcAft>
                          <a:spcPts val="800"/>
                        </a:spcAft>
                      </a:pPr>
                      <a:r>
                        <a:rPr lang="en-US" sz="1000">
                          <a:effectLst/>
                        </a:rPr>
                        <a:t>Gender &amp; Society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962480"/>
                  </a:ext>
                </a:extLst>
              </a:tr>
              <a:tr h="257016">
                <a:tc>
                  <a:txBody>
                    <a:bodyPr/>
                    <a:lstStyle/>
                    <a:p>
                      <a:pPr algn="just">
                        <a:lnSpc>
                          <a:spcPct val="106000"/>
                        </a:lnSpc>
                        <a:spcAft>
                          <a:spcPts val="800"/>
                        </a:spcAft>
                      </a:pPr>
                      <a:r>
                        <a:rPr lang="en-US" sz="1000">
                          <a:effectLst/>
                        </a:rPr>
                        <a:t>Journal of Gender Studies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693724"/>
                  </a:ext>
                </a:extLst>
              </a:tr>
              <a:tr h="257016">
                <a:tc>
                  <a:txBody>
                    <a:bodyPr/>
                    <a:lstStyle/>
                    <a:p>
                      <a:pPr algn="just">
                        <a:lnSpc>
                          <a:spcPct val="106000"/>
                        </a:lnSpc>
                        <a:spcAft>
                          <a:spcPts val="800"/>
                        </a:spcAft>
                      </a:pPr>
                      <a:r>
                        <a:rPr lang="en-US" sz="1000">
                          <a:effectLst/>
                        </a:rPr>
                        <a:t>Frontiers: A Journal of Women Studies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105800"/>
                  </a:ext>
                </a:extLst>
              </a:tr>
              <a:tr h="257016">
                <a:tc>
                  <a:txBody>
                    <a:bodyPr/>
                    <a:lstStyle/>
                    <a:p>
                      <a:pPr algn="just">
                        <a:lnSpc>
                          <a:spcPct val="106000"/>
                        </a:lnSpc>
                        <a:spcAft>
                          <a:spcPts val="800"/>
                        </a:spcAft>
                      </a:pPr>
                      <a:r>
                        <a:rPr lang="en-US" sz="1000">
                          <a:effectLst/>
                        </a:rPr>
                        <a:t>Signs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4190547"/>
                  </a:ext>
                </a:extLst>
              </a:tr>
              <a:tr h="257016">
                <a:tc>
                  <a:txBody>
                    <a:bodyPr/>
                    <a:lstStyle/>
                    <a:p>
                      <a:pPr algn="just">
                        <a:lnSpc>
                          <a:spcPct val="106000"/>
                        </a:lnSpc>
                        <a:spcAft>
                          <a:spcPts val="800"/>
                        </a:spcAft>
                      </a:pPr>
                      <a:r>
                        <a:rPr lang="en-US" sz="1000">
                          <a:effectLst/>
                        </a:rPr>
                        <a:t>Women Studies Quarterly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6614903"/>
                  </a:ext>
                </a:extLst>
              </a:tr>
              <a:tr h="257016">
                <a:tc>
                  <a:txBody>
                    <a:bodyPr/>
                    <a:lstStyle/>
                    <a:p>
                      <a:pPr algn="just">
                        <a:lnSpc>
                          <a:spcPct val="106000"/>
                        </a:lnSpc>
                        <a:spcAft>
                          <a:spcPts val="800"/>
                        </a:spcAft>
                      </a:pPr>
                      <a:r>
                        <a:rPr lang="en-US" sz="1000">
                          <a:effectLst/>
                        </a:rPr>
                        <a:t>Feminist Studies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4813706"/>
                  </a:ext>
                </a:extLst>
              </a:tr>
              <a:tr h="257016">
                <a:tc>
                  <a:txBody>
                    <a:bodyPr/>
                    <a:lstStyle/>
                    <a:p>
                      <a:pPr algn="just">
                        <a:lnSpc>
                          <a:spcPct val="106000"/>
                        </a:lnSpc>
                        <a:spcAft>
                          <a:spcPts val="800"/>
                        </a:spcAft>
                      </a:pPr>
                      <a:r>
                        <a:rPr lang="en-US" sz="1000">
                          <a:effectLst/>
                        </a:rPr>
                        <a:t>Hypatia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a:effectLst/>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8755437"/>
                  </a:ext>
                </a:extLst>
              </a:tr>
              <a:tr h="257016">
                <a:tc>
                  <a:txBody>
                    <a:bodyPr/>
                    <a:lstStyle/>
                    <a:p>
                      <a:pPr algn="just">
                        <a:lnSpc>
                          <a:spcPct val="106000"/>
                        </a:lnSpc>
                        <a:spcAft>
                          <a:spcPts val="800"/>
                        </a:spcAft>
                      </a:pPr>
                      <a:r>
                        <a:rPr lang="en-US" sz="10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6000"/>
                        </a:lnSpc>
                        <a:spcAft>
                          <a:spcPts val="800"/>
                        </a:spcAft>
                      </a:pPr>
                      <a:r>
                        <a:rPr lang="en-US" sz="1000" dirty="0">
                          <a:effectLst/>
                        </a:rPr>
                        <a:t>110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562355"/>
                  </a:ext>
                </a:extLst>
              </a:tr>
            </a:tbl>
          </a:graphicData>
        </a:graphic>
      </p:graphicFrame>
    </p:spTree>
    <p:extLst>
      <p:ext uri="{BB962C8B-B14F-4D97-AF65-F5344CB8AC3E}">
        <p14:creationId xmlns:p14="http://schemas.microsoft.com/office/powerpoint/2010/main" val="3505520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3F4CC2-2F59-A2FE-8E60-76029DE5381F}"/>
              </a:ext>
            </a:extLst>
          </p:cNvPr>
          <p:cNvSpPr>
            <a:spLocks noGrp="1"/>
          </p:cNvSpPr>
          <p:nvPr>
            <p:ph type="body" sz="quarter" idx="10"/>
          </p:nvPr>
        </p:nvSpPr>
        <p:spPr>
          <a:xfrm>
            <a:off x="490184" y="2133600"/>
            <a:ext cx="3313190" cy="3551981"/>
          </a:xfrm>
        </p:spPr>
        <p:txBody>
          <a:bodyPr/>
          <a:lstStyle/>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Whilst the number of countries conducting these studies is high and very diverse, the number of studies per most of the countries remains low, which signals already emphasised interest but also the underdevelopment of this field of research.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DC9828EA-CDCF-BB23-EDD4-DD2948EF0958}"/>
              </a:ext>
            </a:extLst>
          </p:cNvPr>
          <p:cNvSpPr>
            <a:spLocks noGrp="1"/>
          </p:cNvSpPr>
          <p:nvPr>
            <p:ph type="ctrTitle"/>
          </p:nvPr>
        </p:nvSpPr>
        <p:spPr/>
        <p:txBody>
          <a:bodyPr/>
          <a:lstStyle/>
          <a:p>
            <a:r>
              <a:rPr lang="en-GB" dirty="0"/>
              <a:t>Findings</a:t>
            </a:r>
          </a:p>
        </p:txBody>
      </p:sp>
      <p:pic>
        <p:nvPicPr>
          <p:cNvPr id="6" name="Picture 5" descr="Chart, line chart&#10;&#10;Description automatically generated">
            <a:extLst>
              <a:ext uri="{FF2B5EF4-FFF2-40B4-BE49-F238E27FC236}">
                <a16:creationId xmlns:a16="http://schemas.microsoft.com/office/drawing/2014/main" id="{10583366-3754-C24F-1B86-5086B8269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764" y="1755140"/>
            <a:ext cx="7772400" cy="4660999"/>
          </a:xfrm>
          <a:prstGeom prst="rect">
            <a:avLst/>
          </a:prstGeom>
        </p:spPr>
      </p:pic>
    </p:spTree>
    <p:extLst>
      <p:ext uri="{BB962C8B-B14F-4D97-AF65-F5344CB8AC3E}">
        <p14:creationId xmlns:p14="http://schemas.microsoft.com/office/powerpoint/2010/main" val="13614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ABA9F-6D4E-6D1E-D0CF-E46F1FBF2759}"/>
              </a:ext>
            </a:extLst>
          </p:cNvPr>
          <p:cNvSpPr>
            <a:spLocks noGrp="1"/>
          </p:cNvSpPr>
          <p:nvPr>
            <p:ph type="ctrTitle"/>
          </p:nvPr>
        </p:nvSpPr>
        <p:spPr/>
        <p:txBody>
          <a:bodyPr/>
          <a:lstStyle/>
          <a:p>
            <a:r>
              <a:rPr lang="en-GB" dirty="0"/>
              <a:t>Findings (2000-2009)</a:t>
            </a:r>
          </a:p>
        </p:txBody>
      </p:sp>
      <p:pic>
        <p:nvPicPr>
          <p:cNvPr id="5" name="Picture 4" descr="Diagram&#10;&#10;Description automatically generated">
            <a:extLst>
              <a:ext uri="{FF2B5EF4-FFF2-40B4-BE49-F238E27FC236}">
                <a16:creationId xmlns:a16="http://schemas.microsoft.com/office/drawing/2014/main" id="{2EDE9C49-F2F5-867C-CFF7-987B23904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740" y="1532890"/>
            <a:ext cx="7696200" cy="4991100"/>
          </a:xfrm>
          <a:prstGeom prst="rect">
            <a:avLst/>
          </a:prstGeom>
        </p:spPr>
      </p:pic>
      <p:sp>
        <p:nvSpPr>
          <p:cNvPr id="6" name="TextBox 5">
            <a:extLst>
              <a:ext uri="{FF2B5EF4-FFF2-40B4-BE49-F238E27FC236}">
                <a16:creationId xmlns:a16="http://schemas.microsoft.com/office/drawing/2014/main" id="{CAC904FE-BFAA-30FA-4745-2461722549C2}"/>
              </a:ext>
            </a:extLst>
          </p:cNvPr>
          <p:cNvSpPr txBox="1"/>
          <p:nvPr/>
        </p:nvSpPr>
        <p:spPr>
          <a:xfrm>
            <a:off x="9601200" y="5242560"/>
            <a:ext cx="1472004" cy="1015663"/>
          </a:xfrm>
          <a:prstGeom prst="rect">
            <a:avLst/>
          </a:prstGeom>
          <a:noFill/>
        </p:spPr>
        <p:txBody>
          <a:bodyPr wrap="square" rtlCol="0">
            <a:spAutoFit/>
          </a:bodyPr>
          <a:lstStyle/>
          <a:p>
            <a:r>
              <a:rPr lang="en-US" sz="1200" dirty="0"/>
              <a:t>Ways of doing jobs &amp; confidence; transformational leadership styles; green business</a:t>
            </a:r>
          </a:p>
        </p:txBody>
      </p:sp>
      <p:sp>
        <p:nvSpPr>
          <p:cNvPr id="7" name="TextBox 6">
            <a:extLst>
              <a:ext uri="{FF2B5EF4-FFF2-40B4-BE49-F238E27FC236}">
                <a16:creationId xmlns:a16="http://schemas.microsoft.com/office/drawing/2014/main" id="{648D9B3E-248D-15BA-88D5-4975B10B9129}"/>
              </a:ext>
            </a:extLst>
          </p:cNvPr>
          <p:cNvSpPr txBox="1"/>
          <p:nvPr/>
        </p:nvSpPr>
        <p:spPr>
          <a:xfrm>
            <a:off x="883920" y="4947920"/>
            <a:ext cx="1706880" cy="1015663"/>
          </a:xfrm>
          <a:prstGeom prst="rect">
            <a:avLst/>
          </a:prstGeom>
          <a:noFill/>
        </p:spPr>
        <p:txBody>
          <a:bodyPr wrap="square" rtlCol="0">
            <a:spAutoFit/>
          </a:bodyPr>
          <a:lstStyle/>
          <a:p>
            <a:r>
              <a:rPr lang="en-US" sz="1200" dirty="0"/>
              <a:t>Pressure from family (social roles); gendered work divide in co-owned businesses</a:t>
            </a:r>
          </a:p>
        </p:txBody>
      </p:sp>
      <p:sp>
        <p:nvSpPr>
          <p:cNvPr id="8" name="TextBox 7">
            <a:extLst>
              <a:ext uri="{FF2B5EF4-FFF2-40B4-BE49-F238E27FC236}">
                <a16:creationId xmlns:a16="http://schemas.microsoft.com/office/drawing/2014/main" id="{F150A606-43A3-DAA8-B7F2-61BAC300C477}"/>
              </a:ext>
            </a:extLst>
          </p:cNvPr>
          <p:cNvSpPr txBox="1"/>
          <p:nvPr/>
        </p:nvSpPr>
        <p:spPr>
          <a:xfrm>
            <a:off x="762000" y="1808480"/>
            <a:ext cx="1729740" cy="461665"/>
          </a:xfrm>
          <a:prstGeom prst="rect">
            <a:avLst/>
          </a:prstGeom>
          <a:noFill/>
        </p:spPr>
        <p:txBody>
          <a:bodyPr wrap="square" rtlCol="0">
            <a:spAutoFit/>
          </a:bodyPr>
          <a:lstStyle/>
          <a:p>
            <a:r>
              <a:rPr lang="en-US" sz="1200" dirty="0"/>
              <a:t>Women business owners as a focus</a:t>
            </a:r>
          </a:p>
        </p:txBody>
      </p:sp>
    </p:spTree>
    <p:extLst>
      <p:ext uri="{BB962C8B-B14F-4D97-AF65-F5344CB8AC3E}">
        <p14:creationId xmlns:p14="http://schemas.microsoft.com/office/powerpoint/2010/main" val="2036228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ABA9F-6D4E-6D1E-D0CF-E46F1FBF2759}"/>
              </a:ext>
            </a:extLst>
          </p:cNvPr>
          <p:cNvSpPr>
            <a:spLocks noGrp="1"/>
          </p:cNvSpPr>
          <p:nvPr>
            <p:ph type="ctrTitle"/>
          </p:nvPr>
        </p:nvSpPr>
        <p:spPr/>
        <p:txBody>
          <a:bodyPr/>
          <a:lstStyle/>
          <a:p>
            <a:r>
              <a:rPr lang="en-GB" dirty="0"/>
              <a:t>Findings (2010-2021)</a:t>
            </a:r>
          </a:p>
        </p:txBody>
      </p:sp>
      <p:pic>
        <p:nvPicPr>
          <p:cNvPr id="5" name="Picture 4" descr="Chart, diagram, bubble chart&#10;&#10;Description automatically generated">
            <a:extLst>
              <a:ext uri="{FF2B5EF4-FFF2-40B4-BE49-F238E27FC236}">
                <a16:creationId xmlns:a16="http://schemas.microsoft.com/office/drawing/2014/main" id="{2F168164-B488-4221-F210-29EC93B42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930" y="1963525"/>
            <a:ext cx="7772400" cy="4803035"/>
          </a:xfrm>
          <a:prstGeom prst="rect">
            <a:avLst/>
          </a:prstGeom>
        </p:spPr>
      </p:pic>
      <p:sp>
        <p:nvSpPr>
          <p:cNvPr id="6" name="TextBox 5">
            <a:extLst>
              <a:ext uri="{FF2B5EF4-FFF2-40B4-BE49-F238E27FC236}">
                <a16:creationId xmlns:a16="http://schemas.microsoft.com/office/drawing/2014/main" id="{9654CB33-3ADD-E6BD-9ECC-13B76C352407}"/>
              </a:ext>
            </a:extLst>
          </p:cNvPr>
          <p:cNvSpPr txBox="1"/>
          <p:nvPr/>
        </p:nvSpPr>
        <p:spPr>
          <a:xfrm>
            <a:off x="2801620" y="3708400"/>
            <a:ext cx="1422400" cy="1569660"/>
          </a:xfrm>
          <a:prstGeom prst="rect">
            <a:avLst/>
          </a:prstGeom>
          <a:noFill/>
        </p:spPr>
        <p:txBody>
          <a:bodyPr wrap="square" rtlCol="0">
            <a:spAutoFit/>
          </a:bodyPr>
          <a:lstStyle/>
          <a:p>
            <a:r>
              <a:rPr lang="en-US" sz="1200" dirty="0"/>
              <a:t>Family commitments; social expectations on </a:t>
            </a:r>
            <a:r>
              <a:rPr lang="en-US" sz="1200" dirty="0" err="1"/>
              <a:t>behaviour</a:t>
            </a:r>
            <a:r>
              <a:rPr lang="en-US" sz="1200" dirty="0"/>
              <a:t> (cultural norms); institutional barriers</a:t>
            </a:r>
          </a:p>
        </p:txBody>
      </p:sp>
      <p:sp>
        <p:nvSpPr>
          <p:cNvPr id="7" name="TextBox 6">
            <a:extLst>
              <a:ext uri="{FF2B5EF4-FFF2-40B4-BE49-F238E27FC236}">
                <a16:creationId xmlns:a16="http://schemas.microsoft.com/office/drawing/2014/main" id="{D55DA34A-BB2D-7EE0-B389-69416C3766A1}"/>
              </a:ext>
            </a:extLst>
          </p:cNvPr>
          <p:cNvSpPr txBox="1"/>
          <p:nvPr/>
        </p:nvSpPr>
        <p:spPr>
          <a:xfrm>
            <a:off x="8605520" y="3992880"/>
            <a:ext cx="2407920" cy="830997"/>
          </a:xfrm>
          <a:prstGeom prst="rect">
            <a:avLst/>
          </a:prstGeom>
          <a:noFill/>
        </p:spPr>
        <p:txBody>
          <a:bodyPr wrap="square" rtlCol="0">
            <a:spAutoFit/>
          </a:bodyPr>
          <a:lstStyle/>
          <a:p>
            <a:r>
              <a:rPr lang="en-US" sz="1200" dirty="0"/>
              <a:t>What should training constitute? Training to increase business success, self-esteem or a victim blame? </a:t>
            </a:r>
          </a:p>
        </p:txBody>
      </p:sp>
      <p:sp>
        <p:nvSpPr>
          <p:cNvPr id="9" name="TextBox 8">
            <a:extLst>
              <a:ext uri="{FF2B5EF4-FFF2-40B4-BE49-F238E27FC236}">
                <a16:creationId xmlns:a16="http://schemas.microsoft.com/office/drawing/2014/main" id="{97A92BB1-A3EC-D282-9951-61BB6A20C5D6}"/>
              </a:ext>
            </a:extLst>
          </p:cNvPr>
          <p:cNvSpPr txBox="1"/>
          <p:nvPr/>
        </p:nvSpPr>
        <p:spPr>
          <a:xfrm>
            <a:off x="8016240" y="5496560"/>
            <a:ext cx="2235200" cy="646331"/>
          </a:xfrm>
          <a:prstGeom prst="rect">
            <a:avLst/>
          </a:prstGeom>
          <a:noFill/>
        </p:spPr>
        <p:txBody>
          <a:bodyPr wrap="square" rtlCol="0">
            <a:spAutoFit/>
          </a:bodyPr>
          <a:lstStyle/>
          <a:p>
            <a:r>
              <a:rPr lang="en-US" sz="1200" dirty="0"/>
              <a:t>Personal characteristics as relevant for success</a:t>
            </a:r>
          </a:p>
          <a:p>
            <a:r>
              <a:rPr lang="en-US" sz="1200" dirty="0"/>
              <a:t>Different business goals </a:t>
            </a:r>
          </a:p>
        </p:txBody>
      </p:sp>
    </p:spTree>
    <p:extLst>
      <p:ext uri="{BB962C8B-B14F-4D97-AF65-F5344CB8AC3E}">
        <p14:creationId xmlns:p14="http://schemas.microsoft.com/office/powerpoint/2010/main" val="4206128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ECAN">
      <a:dk1>
        <a:srgbClr val="474744"/>
      </a:dk1>
      <a:lt1>
        <a:srgbClr val="FFFFFF"/>
      </a:lt1>
      <a:dk2>
        <a:srgbClr val="9CC9BF"/>
      </a:dk2>
      <a:lt2>
        <a:srgbClr val="F0DCA0"/>
      </a:lt2>
      <a:accent1>
        <a:srgbClr val="474744"/>
      </a:accent1>
      <a:accent2>
        <a:srgbClr val="666666"/>
      </a:accent2>
      <a:accent3>
        <a:srgbClr val="999999"/>
      </a:accent3>
      <a:accent4>
        <a:srgbClr val="B7B7B7"/>
      </a:accent4>
      <a:accent5>
        <a:srgbClr val="753BBD"/>
      </a:accent5>
      <a:accent6>
        <a:srgbClr val="9161CA"/>
      </a:accent6>
      <a:hlink>
        <a:srgbClr val="FE0209"/>
      </a:hlink>
      <a:folHlink>
        <a:srgbClr val="00B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6DDA0FC2-4950-490A-8A46-ACA73D3F1D35}" vid="{7847B0E2-83BD-40F8-BDDA-7BE6EA6CB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7F2EFE2C244E4E98DB2E9FDCEFDB15" ma:contentTypeVersion="13" ma:contentTypeDescription="Create a new document." ma:contentTypeScope="" ma:versionID="43f23298e589a4aad985ed02cb817064">
  <xsd:schema xmlns:xsd="http://www.w3.org/2001/XMLSchema" xmlns:xs="http://www.w3.org/2001/XMLSchema" xmlns:p="http://schemas.microsoft.com/office/2006/metadata/properties" xmlns:ns3="9a03c9cb-2082-490d-9cae-890e53043551" xmlns:ns4="861c559b-f7a2-4957-b33d-2544bce51ea4" targetNamespace="http://schemas.microsoft.com/office/2006/metadata/properties" ma:root="true" ma:fieldsID="c70c703cc80ae0a9709b52be211e7995" ns3:_="" ns4:_="">
    <xsd:import namespace="9a03c9cb-2082-490d-9cae-890e53043551"/>
    <xsd:import namespace="861c559b-f7a2-4957-b33d-2544bce51ea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3c9cb-2082-490d-9cae-890e530435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c559b-f7a2-4957-b33d-2544bce51ea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B345EB-58EA-4BC4-8E57-1279D45C6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3c9cb-2082-490d-9cae-890e53043551"/>
    <ds:schemaRef ds:uri="861c559b-f7a2-4957-b33d-2544bce51e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FDE54A-59F5-42A3-9FC6-1C1D9BC96D31}">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861c559b-f7a2-4957-b33d-2544bce51ea4"/>
    <ds:schemaRef ds:uri="http://www.w3.org/XML/1998/namespace"/>
    <ds:schemaRef ds:uri="http://schemas.microsoft.com/office/infopath/2007/PartnerControls"/>
    <ds:schemaRef ds:uri="http://schemas.openxmlformats.org/package/2006/metadata/core-properties"/>
    <ds:schemaRef ds:uri="9a03c9cb-2082-490d-9cae-890e53043551"/>
  </ds:schemaRefs>
</ds:datastoreItem>
</file>

<file path=customXml/itemProps3.xml><?xml version="1.0" encoding="utf-8"?>
<ds:datastoreItem xmlns:ds="http://schemas.openxmlformats.org/officeDocument/2006/customXml" ds:itemID="{05D3C133-F24B-497E-B391-A1DA43D61E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10252</TotalTime>
  <Words>1412</Words>
  <Application>Microsoft Macintosh PowerPoint</Application>
  <PresentationFormat>Widescreen</PresentationFormat>
  <Paragraphs>109</Paragraphs>
  <Slides>12</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Custom Design</vt:lpstr>
      <vt:lpstr>1_Office Theme</vt:lpstr>
      <vt:lpstr>Barriers for Women in SMEs Cutting Across Borders: A Systematic Literature Review on the Position of Women in SMEs (2000-2021)   </vt:lpstr>
      <vt:lpstr>We already know that:</vt:lpstr>
      <vt:lpstr>What we need to learn:</vt:lpstr>
      <vt:lpstr>Method</vt:lpstr>
      <vt:lpstr>Method</vt:lpstr>
      <vt:lpstr>Findings</vt:lpstr>
      <vt:lpstr>Findings</vt:lpstr>
      <vt:lpstr>Findings (2000-2009)</vt:lpstr>
      <vt:lpstr>Findings (2010-2021)</vt:lpstr>
      <vt:lpstr>Overall Findings (2000-2021)</vt:lpstr>
      <vt:lpstr>What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Change 1</dc:title>
  <dc:creator>Anastasia Konstantopoulou</dc:creator>
  <cp:lastModifiedBy>Martina Topic</cp:lastModifiedBy>
  <cp:revision>16</cp:revision>
  <cp:lastPrinted>2022-07-28T08:57:27Z</cp:lastPrinted>
  <dcterms:created xsi:type="dcterms:W3CDTF">2022-02-09T09:52:34Z</dcterms:created>
  <dcterms:modified xsi:type="dcterms:W3CDTF">2023-04-10T19:47:42Z</dcterms:modified>
</cp:coreProperties>
</file>