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Lst>
  <p:notesMasterIdLst>
    <p:notesMasterId r:id="rId39"/>
  </p:notesMasterIdLst>
  <p:sldIdLst>
    <p:sldId id="264" r:id="rId9"/>
    <p:sldId id="265" r:id="rId10"/>
    <p:sldId id="266" r:id="rId11"/>
    <p:sldId id="268" r:id="rId12"/>
    <p:sldId id="271" r:id="rId13"/>
    <p:sldId id="272" r:id="rId14"/>
    <p:sldId id="269" r:id="rId15"/>
    <p:sldId id="270" r:id="rId16"/>
    <p:sldId id="273" r:id="rId17"/>
    <p:sldId id="274" r:id="rId18"/>
    <p:sldId id="278" r:id="rId19"/>
    <p:sldId id="275" r:id="rId20"/>
    <p:sldId id="281" r:id="rId21"/>
    <p:sldId id="282" r:id="rId22"/>
    <p:sldId id="284" r:id="rId23"/>
    <p:sldId id="283" r:id="rId24"/>
    <p:sldId id="287" r:id="rId25"/>
    <p:sldId id="288" r:id="rId26"/>
    <p:sldId id="289" r:id="rId27"/>
    <p:sldId id="290" r:id="rId28"/>
    <p:sldId id="291" r:id="rId29"/>
    <p:sldId id="292" r:id="rId30"/>
    <p:sldId id="293" r:id="rId31"/>
    <p:sldId id="294" r:id="rId32"/>
    <p:sldId id="295" r:id="rId33"/>
    <p:sldId id="276" r:id="rId34"/>
    <p:sldId id="277" r:id="rId35"/>
    <p:sldId id="286" r:id="rId36"/>
    <p:sldId id="285"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140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eppa03\Desktop\Bradford%20OA%20event\Copy%20of%20In%20response%20to%20the%20HEFCE%20Open%20Access%20policy%20do%20you%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eppa03\Desktop\Bradford%20OA%20event\Copy%20of%20In%20response%20to%20the%20HEFCE%20Open%20Access%20policy%20do%20you%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In response to the HEFCE Open Access policy do you .xlsx]Column 1 results!PivotTable1</c:name>
    <c:fmtId val="3"/>
  </c:pivotSource>
  <c:chart>
    <c:title>
      <c:tx>
        <c:rich>
          <a:bodyPr/>
          <a:lstStyle/>
          <a:p>
            <a:pPr>
              <a:defRPr/>
            </a:pPr>
            <a:r>
              <a:rPr lang="en-US"/>
              <a:t>Plan</a:t>
            </a:r>
            <a:r>
              <a:rPr lang="en-US" baseline="0"/>
              <a:t> on reviewing your repository support team?</a:t>
            </a:r>
            <a:endParaRPr lang="en-US"/>
          </a:p>
        </c:rich>
      </c:tx>
      <c:layout/>
      <c:overlay val="0"/>
    </c:title>
    <c:autoTitleDeleted val="0"/>
    <c:pivotFmts>
      <c:pivotFmt>
        <c:idx val="0"/>
        <c:marker>
          <c:symbol val="none"/>
        </c:marker>
      </c:pivotFmt>
      <c:pivotFmt>
        <c:idx val="1"/>
        <c:marker>
          <c:symbol val="none"/>
        </c:marker>
      </c:pivotFmt>
      <c:pivotFmt>
        <c:idx val="2"/>
        <c:marker>
          <c:symbol val="none"/>
        </c:marker>
      </c:pivotFmt>
    </c:pivotFmts>
    <c:view3D>
      <c:rotX val="15"/>
      <c:rotY val="20"/>
      <c:rAngAx val="0"/>
      <c:perspective val="30"/>
    </c:view3D>
    <c:floor>
      <c:thickness val="0"/>
    </c:floor>
    <c:sideWall>
      <c:thickness val="0"/>
    </c:sideWall>
    <c:backWall>
      <c:thickness val="0"/>
    </c:backWall>
    <c:plotArea>
      <c:layout/>
      <c:bar3DChart>
        <c:barDir val="bar"/>
        <c:grouping val="stacked"/>
        <c:varyColors val="0"/>
        <c:ser>
          <c:idx val="0"/>
          <c:order val="0"/>
          <c:tx>
            <c:strRef>
              <c:f>'Column 1 results'!$B$3</c:f>
              <c:strCache>
                <c:ptCount val="1"/>
                <c:pt idx="0">
                  <c:v>Total</c:v>
                </c:pt>
              </c:strCache>
            </c:strRef>
          </c:tx>
          <c:invertIfNegative val="0"/>
          <c:cat>
            <c:strRef>
              <c:f>'Column 1 results'!$A$4:$A$7</c:f>
              <c:strCache>
                <c:ptCount val="3"/>
                <c:pt idx="0">
                  <c:v>Don't know</c:v>
                </c:pt>
                <c:pt idx="1">
                  <c:v>No</c:v>
                </c:pt>
                <c:pt idx="2">
                  <c:v>Yes</c:v>
                </c:pt>
              </c:strCache>
            </c:strRef>
          </c:cat>
          <c:val>
            <c:numRef>
              <c:f>'Column 1 results'!$B$4:$B$7</c:f>
              <c:numCache>
                <c:formatCode>General</c:formatCode>
                <c:ptCount val="3"/>
                <c:pt idx="0">
                  <c:v>9</c:v>
                </c:pt>
                <c:pt idx="1">
                  <c:v>9</c:v>
                </c:pt>
                <c:pt idx="2">
                  <c:v>16</c:v>
                </c:pt>
              </c:numCache>
            </c:numRef>
          </c:val>
        </c:ser>
        <c:dLbls>
          <c:showLegendKey val="0"/>
          <c:showVal val="0"/>
          <c:showCatName val="0"/>
          <c:showSerName val="0"/>
          <c:showPercent val="0"/>
          <c:showBubbleSize val="0"/>
        </c:dLbls>
        <c:gapWidth val="150"/>
        <c:shape val="box"/>
        <c:axId val="85924864"/>
        <c:axId val="85947136"/>
        <c:axId val="0"/>
      </c:bar3DChart>
      <c:catAx>
        <c:axId val="85924864"/>
        <c:scaling>
          <c:orientation val="minMax"/>
        </c:scaling>
        <c:delete val="0"/>
        <c:axPos val="l"/>
        <c:majorTickMark val="out"/>
        <c:minorTickMark val="none"/>
        <c:tickLblPos val="nextTo"/>
        <c:crossAx val="85947136"/>
        <c:crosses val="autoZero"/>
        <c:auto val="1"/>
        <c:lblAlgn val="ctr"/>
        <c:lblOffset val="100"/>
        <c:noMultiLvlLbl val="0"/>
      </c:catAx>
      <c:valAx>
        <c:axId val="85947136"/>
        <c:scaling>
          <c:orientation val="minMax"/>
        </c:scaling>
        <c:delete val="0"/>
        <c:axPos val="b"/>
        <c:majorGridlines/>
        <c:numFmt formatCode="General" sourceLinked="1"/>
        <c:majorTickMark val="out"/>
        <c:minorTickMark val="none"/>
        <c:tickLblPos val="nextTo"/>
        <c:crossAx val="85924864"/>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In response to the HEFCE Open Access policy do you .xlsx]Column 2 results!PivotTable3</c:name>
    <c:fmtId val="7"/>
  </c:pivotSource>
  <c:chart>
    <c:title>
      <c:tx>
        <c:rich>
          <a:bodyPr/>
          <a:lstStyle/>
          <a:p>
            <a:pPr>
              <a:defRPr/>
            </a:pPr>
            <a:r>
              <a:rPr lang="en-US"/>
              <a:t>Plan on reviewing your repository infrastructure?</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view3D>
      <c:rotX val="15"/>
      <c:rotY val="20"/>
      <c:rAngAx val="0"/>
      <c:perspective val="30"/>
    </c:view3D>
    <c:floor>
      <c:thickness val="0"/>
    </c:floor>
    <c:sideWall>
      <c:thickness val="0"/>
    </c:sideWall>
    <c:backWall>
      <c:thickness val="0"/>
    </c:backWall>
    <c:plotArea>
      <c:layout/>
      <c:bar3DChart>
        <c:barDir val="bar"/>
        <c:grouping val="clustered"/>
        <c:varyColors val="0"/>
        <c:ser>
          <c:idx val="0"/>
          <c:order val="0"/>
          <c:tx>
            <c:strRef>
              <c:f>'Column 2 results'!$B$3</c:f>
              <c:strCache>
                <c:ptCount val="1"/>
                <c:pt idx="0">
                  <c:v>Total</c:v>
                </c:pt>
              </c:strCache>
            </c:strRef>
          </c:tx>
          <c:invertIfNegative val="0"/>
          <c:cat>
            <c:strRef>
              <c:f>'Column 2 results'!$A$4:$A$7</c:f>
              <c:strCache>
                <c:ptCount val="3"/>
                <c:pt idx="0">
                  <c:v>Don't know</c:v>
                </c:pt>
                <c:pt idx="1">
                  <c:v>No</c:v>
                </c:pt>
                <c:pt idx="2">
                  <c:v>Yes</c:v>
                </c:pt>
              </c:strCache>
            </c:strRef>
          </c:cat>
          <c:val>
            <c:numRef>
              <c:f>'Column 2 results'!$B$4:$B$7</c:f>
              <c:numCache>
                <c:formatCode>General</c:formatCode>
                <c:ptCount val="3"/>
                <c:pt idx="0">
                  <c:v>4</c:v>
                </c:pt>
                <c:pt idx="1">
                  <c:v>3</c:v>
                </c:pt>
                <c:pt idx="2">
                  <c:v>27</c:v>
                </c:pt>
              </c:numCache>
            </c:numRef>
          </c:val>
        </c:ser>
        <c:dLbls>
          <c:showLegendKey val="0"/>
          <c:showVal val="0"/>
          <c:showCatName val="0"/>
          <c:showSerName val="0"/>
          <c:showPercent val="0"/>
          <c:showBubbleSize val="0"/>
        </c:dLbls>
        <c:gapWidth val="150"/>
        <c:shape val="box"/>
        <c:axId val="86386944"/>
        <c:axId val="86388736"/>
        <c:axId val="0"/>
      </c:bar3DChart>
      <c:catAx>
        <c:axId val="86386944"/>
        <c:scaling>
          <c:orientation val="minMax"/>
        </c:scaling>
        <c:delete val="0"/>
        <c:axPos val="l"/>
        <c:majorTickMark val="out"/>
        <c:minorTickMark val="none"/>
        <c:tickLblPos val="nextTo"/>
        <c:crossAx val="86388736"/>
        <c:crosses val="autoZero"/>
        <c:auto val="1"/>
        <c:lblAlgn val="ctr"/>
        <c:lblOffset val="100"/>
        <c:noMultiLvlLbl val="0"/>
      </c:catAx>
      <c:valAx>
        <c:axId val="86388736"/>
        <c:scaling>
          <c:orientation val="minMax"/>
        </c:scaling>
        <c:delete val="0"/>
        <c:axPos val="b"/>
        <c:majorGridlines/>
        <c:numFmt formatCode="General" sourceLinked="1"/>
        <c:majorTickMark val="out"/>
        <c:minorTickMark val="none"/>
        <c:tickLblPos val="nextTo"/>
        <c:crossAx val="86386944"/>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89758-60F2-43B5-AA2E-37037AFFF425}" type="datetimeFigureOut">
              <a:rPr lang="en-GB" smtClean="0"/>
              <a:pPr/>
              <a:t>27/11/2014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29</a:t>
            </a:fld>
            <a:endParaRPr lang="en-GB"/>
          </a:p>
        </p:txBody>
      </p:sp>
    </p:spTree>
    <p:extLst>
      <p:ext uri="{BB962C8B-B14F-4D97-AF65-F5344CB8AC3E}">
        <p14:creationId xmlns:p14="http://schemas.microsoft.com/office/powerpoint/2010/main" val="265160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sc.hul.harvard.edu/policies" TargetMode="External"/><Relationship Id="rId2" Type="http://schemas.openxmlformats.org/officeDocument/2006/relationships/hyperlink" Target="http://libguides.leedsbeckett.ac.uk/OAworkflow" TargetMode="Externa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www.sherpa.ac.uk/juliet/" TargetMode="External"/><Relationship Id="rId2" Type="http://schemas.openxmlformats.org/officeDocument/2006/relationships/hyperlink" Target="http://www.sherpa.ac.uk/fact/" TargetMode="Externa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hyperlink" Target="http://rioxx.net/" TargetMode="Externa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ukcorr.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impactstory.org/" TargetMode="External"/><Relationship Id="rId7" Type="http://schemas.openxmlformats.org/officeDocument/2006/relationships/image" Target="../media/image27.jpg"/><Relationship Id="rId2" Type="http://schemas.openxmlformats.org/officeDocument/2006/relationships/hyperlink" Target="http://www.altmetric.com/" TargetMode="External"/><Relationship Id="rId1" Type="http://schemas.openxmlformats.org/officeDocument/2006/relationships/slideLayout" Target="../slideLayouts/slideLayout4.xml"/><Relationship Id="rId6" Type="http://schemas.openxmlformats.org/officeDocument/2006/relationships/hyperlink" Target="http://figshare.com/" TargetMode="External"/><Relationship Id="rId5" Type="http://schemas.openxmlformats.org/officeDocument/2006/relationships/hyperlink" Target="https://www.openaccessbutton.org/" TargetMode="External"/><Relationship Id="rId4" Type="http://schemas.openxmlformats.org/officeDocument/2006/relationships/hyperlink" Target="http://www.plumanalytic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sc.hul.harvard.edu/policies" TargetMode="External"/><Relationship Id="rId2" Type="http://schemas.openxmlformats.org/officeDocument/2006/relationships/hyperlink" Target="http://journals.ed.ac.uk/" TargetMode="Externa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hyperlink" Target="http://www.monbiot.com/2011/08/29/the-lairds-of-learnin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eprints.rclis.org/6375/" TargetMode="External"/><Relationship Id="rId2" Type="http://schemas.openxmlformats.org/officeDocument/2006/relationships/hyperlink" Target="http://www.earlham.edu/~peters/fos/overview.htm" TargetMode="External"/><Relationship Id="rId1" Type="http://schemas.openxmlformats.org/officeDocument/2006/relationships/slideLayout" Target="../slideLayouts/slideLayout4.xml"/><Relationship Id="rId5" Type="http://schemas.openxmlformats.org/officeDocument/2006/relationships/hyperlink" Target="http://ejournals.bc.edu/ojs/index.php/ital/article/view/3378" TargetMode="External"/><Relationship Id="rId4" Type="http://schemas.openxmlformats.org/officeDocument/2006/relationships/hyperlink" Target="http://www.soros.org/openaccess/read.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enry_Oldenburg.jpg" TargetMode="External"/><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hyperlink" Target="http://commons.wikimedia.org/wiki/File:1665_phil_trans_vol_i_title.png"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Content Placeholder 2"/>
          <p:cNvSpPr>
            <a:spLocks noGrp="1"/>
          </p:cNvSpPr>
          <p:nvPr>
            <p:ph sz="quarter" idx="11"/>
          </p:nvPr>
        </p:nvSpPr>
        <p:spPr/>
        <p:txBody>
          <a:bodyPr/>
          <a:lstStyle/>
          <a:p>
            <a:r>
              <a:rPr lang="en-US" dirty="0" smtClean="0"/>
              <a:t>Advocating Open Access</a:t>
            </a:r>
            <a:endParaRPr lang="en-US" dirty="0"/>
          </a:p>
        </p:txBody>
      </p:sp>
      <p:sp>
        <p:nvSpPr>
          <p:cNvPr id="4" name="Content Placeholder 3"/>
          <p:cNvSpPr>
            <a:spLocks noGrp="1"/>
          </p:cNvSpPr>
          <p:nvPr>
            <p:ph sz="quarter" idx="12"/>
          </p:nvPr>
        </p:nvSpPr>
        <p:spPr/>
        <p:txBody>
          <a:bodyPr/>
          <a:lstStyle/>
          <a:p>
            <a:r>
              <a:rPr lang="en-US" dirty="0" smtClean="0"/>
              <a:t>Before, during and after HEFCE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997458"/>
            <a:ext cx="2359954" cy="828163"/>
          </a:xfrm>
          <a:prstGeom prst="rect">
            <a:avLst/>
          </a:prstGeom>
        </p:spPr>
      </p:pic>
      <p:sp>
        <p:nvSpPr>
          <p:cNvPr id="7" name="TextBox 6"/>
          <p:cNvSpPr txBox="1"/>
          <p:nvPr/>
        </p:nvSpPr>
        <p:spPr>
          <a:xfrm>
            <a:off x="2483768" y="6088373"/>
            <a:ext cx="1872208" cy="646331"/>
          </a:xfrm>
          <a:prstGeom prst="rect">
            <a:avLst/>
          </a:prstGeom>
          <a:noFill/>
        </p:spPr>
        <p:txBody>
          <a:bodyPr wrap="square" rtlCol="0">
            <a:spAutoFit/>
          </a:bodyPr>
          <a:lstStyle/>
          <a:p>
            <a:pPr algn="r"/>
            <a:r>
              <a:rPr lang="en-GB" dirty="0" smtClean="0"/>
              <a:t>Nick Sheppard</a:t>
            </a:r>
          </a:p>
          <a:p>
            <a:pPr algn="r"/>
            <a:r>
              <a:rPr lang="en-GB" dirty="0" smtClean="0"/>
              <a:t>Jennie Wilson</a:t>
            </a:r>
            <a:endParaRPr lang="en-GB" dirty="0"/>
          </a:p>
        </p:txBody>
      </p:sp>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HEFCE bombshell (April 2013)</a:t>
            </a:r>
            <a:endParaRPr lang="en-GB" dirty="0"/>
          </a:p>
        </p:txBody>
      </p:sp>
      <p:sp>
        <p:nvSpPr>
          <p:cNvPr id="3" name="Content Placeholder 2"/>
          <p:cNvSpPr>
            <a:spLocks noGrp="1"/>
          </p:cNvSpPr>
          <p:nvPr>
            <p:ph sz="half" idx="1"/>
          </p:nvPr>
        </p:nvSpPr>
        <p:spPr>
          <a:xfrm>
            <a:off x="323528" y="1340768"/>
            <a:ext cx="4896544" cy="5256584"/>
          </a:xfrm>
        </p:spPr>
        <p:txBody>
          <a:bodyPr/>
          <a:lstStyle/>
          <a:p>
            <a:pPr marL="0" indent="0">
              <a:buNone/>
            </a:pPr>
            <a:r>
              <a:rPr lang="en-GB" sz="2200" b="1" i="1" dirty="0" smtClean="0"/>
              <a:t>“to </a:t>
            </a:r>
            <a:r>
              <a:rPr lang="en-GB" sz="2200" b="1" i="1" dirty="0"/>
              <a:t>be eligible for submission to the post-2014 REF, authors’ final peer-reviewed manuscripts must have been deposited in an institutional or subject repository on acceptance for </a:t>
            </a:r>
            <a:r>
              <a:rPr lang="en-GB" sz="2200" b="1" i="1" dirty="0" smtClean="0"/>
              <a:t>publication”</a:t>
            </a:r>
          </a:p>
          <a:p>
            <a:pPr marL="0" indent="0">
              <a:buNone/>
            </a:pPr>
            <a:endParaRPr lang="en-GB" sz="1800" b="1" i="1" dirty="0"/>
          </a:p>
          <a:p>
            <a:r>
              <a:rPr lang="en-GB" sz="1800" dirty="0" smtClean="0"/>
              <a:t>Applies </a:t>
            </a:r>
            <a:r>
              <a:rPr lang="en-GB" sz="1800" dirty="0"/>
              <a:t>to journal articles and conference proceedings accepted for publication after 1 April </a:t>
            </a:r>
            <a:r>
              <a:rPr lang="en-GB" sz="1800" dirty="0" smtClean="0"/>
              <a:t>2016</a:t>
            </a:r>
          </a:p>
          <a:p>
            <a:r>
              <a:rPr lang="en-GB" sz="1800" dirty="0"/>
              <a:t>U</a:t>
            </a:r>
            <a:r>
              <a:rPr lang="en-GB" sz="1800" dirty="0" smtClean="0"/>
              <a:t>rge HEIs to implement now</a:t>
            </a:r>
          </a:p>
          <a:p>
            <a:r>
              <a:rPr lang="en-GB" sz="1800" dirty="0" smtClean="0"/>
              <a:t>Where there is an embargo, </a:t>
            </a:r>
            <a:r>
              <a:rPr lang="en-GB" sz="1800" dirty="0"/>
              <a:t>authors can comply </a:t>
            </a:r>
            <a:r>
              <a:rPr lang="en-GB" sz="1800" dirty="0" smtClean="0"/>
              <a:t>by </a:t>
            </a:r>
            <a:r>
              <a:rPr lang="en-GB" sz="1800" dirty="0"/>
              <a:t>making a ‘closed’ deposit on </a:t>
            </a:r>
            <a:r>
              <a:rPr lang="en-GB" sz="1800" dirty="0" smtClean="0"/>
              <a:t>acceptance</a:t>
            </a:r>
          </a:p>
          <a:p>
            <a:r>
              <a:rPr lang="en-GB" sz="1800" dirty="0" smtClean="0"/>
              <a:t>Various exceptions</a:t>
            </a:r>
            <a:endParaRPr lang="en-GB"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6608" y="1412776"/>
            <a:ext cx="2845583" cy="3844925"/>
          </a:xfrm>
        </p:spPr>
      </p:pic>
    </p:spTree>
    <p:extLst>
      <p:ext uri="{BB962C8B-B14F-4D97-AF65-F5344CB8AC3E}">
        <p14:creationId xmlns:p14="http://schemas.microsoft.com/office/powerpoint/2010/main" val="2389305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sector reacts</a:t>
            </a:r>
            <a:endParaRPr lang="en-GB" dirty="0"/>
          </a:p>
        </p:txBody>
      </p:sp>
      <p:sp>
        <p:nvSpPr>
          <p:cNvPr id="3" name="Content Placeholder 2"/>
          <p:cNvSpPr>
            <a:spLocks noGrp="1"/>
          </p:cNvSpPr>
          <p:nvPr>
            <p:ph sz="half" idx="1"/>
          </p:nvPr>
        </p:nvSpPr>
        <p:spPr>
          <a:xfrm>
            <a:off x="323528" y="1052736"/>
            <a:ext cx="4824536" cy="5400600"/>
          </a:xfrm>
        </p:spPr>
        <p:txBody>
          <a:bodyPr/>
          <a:lstStyle/>
          <a:p>
            <a:r>
              <a:rPr lang="en-GB" sz="2200" dirty="0" smtClean="0"/>
              <a:t>Organisations:</a:t>
            </a:r>
          </a:p>
          <a:p>
            <a:pPr lvl="1"/>
            <a:r>
              <a:rPr lang="en-GB" sz="1600" dirty="0" err="1" smtClean="0"/>
              <a:t>Jisc</a:t>
            </a:r>
            <a:endParaRPr lang="en-GB" sz="1600" dirty="0" smtClean="0"/>
          </a:p>
          <a:p>
            <a:pPr lvl="1"/>
            <a:r>
              <a:rPr lang="en-GB" sz="1600" dirty="0" smtClean="0"/>
              <a:t>UKCoRR</a:t>
            </a:r>
          </a:p>
          <a:p>
            <a:pPr lvl="1"/>
            <a:r>
              <a:rPr lang="en-GB" sz="1600" dirty="0" smtClean="0"/>
              <a:t>CILIP</a:t>
            </a:r>
          </a:p>
          <a:p>
            <a:pPr lvl="1"/>
            <a:r>
              <a:rPr lang="en-GB" sz="1600" dirty="0" smtClean="0"/>
              <a:t>ARMA</a:t>
            </a:r>
          </a:p>
          <a:p>
            <a:r>
              <a:rPr lang="en-GB" sz="2200" dirty="0" smtClean="0"/>
              <a:t>Publishers</a:t>
            </a:r>
          </a:p>
          <a:p>
            <a:pPr lvl="1"/>
            <a:r>
              <a:rPr lang="en-GB" sz="1600" dirty="0" smtClean="0"/>
              <a:t>Hybrid journals	</a:t>
            </a:r>
          </a:p>
          <a:p>
            <a:pPr lvl="1"/>
            <a:r>
              <a:rPr lang="en-GB" sz="1600" dirty="0" smtClean="0"/>
              <a:t>Double dipping?</a:t>
            </a:r>
          </a:p>
          <a:p>
            <a:pPr lvl="1"/>
            <a:r>
              <a:rPr lang="en-GB" sz="1600" dirty="0" smtClean="0"/>
              <a:t>Predatory gold journals?</a:t>
            </a:r>
          </a:p>
          <a:p>
            <a:r>
              <a:rPr lang="en-GB" sz="2200" dirty="0" smtClean="0"/>
              <a:t>Funders</a:t>
            </a:r>
          </a:p>
          <a:p>
            <a:pPr lvl="1"/>
            <a:r>
              <a:rPr lang="en-GB" sz="1600" dirty="0" smtClean="0"/>
              <a:t>Cover APCs?</a:t>
            </a:r>
          </a:p>
          <a:p>
            <a:r>
              <a:rPr lang="en-GB" sz="2200" dirty="0" smtClean="0"/>
              <a:t>Institutions</a:t>
            </a:r>
          </a:p>
          <a:p>
            <a:pPr lvl="1"/>
            <a:r>
              <a:rPr lang="en-GB" sz="1600" dirty="0"/>
              <a:t>Infrastructure and </a:t>
            </a:r>
            <a:r>
              <a:rPr lang="en-GB" sz="1600" dirty="0" smtClean="0"/>
              <a:t>workflows*</a:t>
            </a:r>
          </a:p>
          <a:p>
            <a:pPr marL="457200" lvl="1" indent="0">
              <a:buNone/>
            </a:pPr>
            <a:r>
              <a:rPr lang="en-GB" sz="1600" dirty="0" smtClean="0"/>
              <a:t>* </a:t>
            </a:r>
            <a:r>
              <a:rPr lang="en-GB" sz="1600" dirty="0" smtClean="0">
                <a:hlinkClick r:id="rId2"/>
              </a:rPr>
              <a:t>Leeds Beckett prototype</a:t>
            </a:r>
            <a:endParaRPr lang="en-GB" sz="1600" dirty="0" smtClean="0"/>
          </a:p>
          <a:p>
            <a:pPr lvl="1"/>
            <a:r>
              <a:rPr lang="en-GB" sz="1600" dirty="0" smtClean="0"/>
              <a:t>Policy development*</a:t>
            </a:r>
          </a:p>
          <a:p>
            <a:pPr marL="457200" lvl="1" indent="0">
              <a:buNone/>
            </a:pPr>
            <a:r>
              <a:rPr lang="en-GB" sz="1600" dirty="0" smtClean="0"/>
              <a:t>* </a:t>
            </a:r>
            <a:r>
              <a:rPr lang="en-GB" sz="1600" dirty="0" smtClean="0">
                <a:hlinkClick r:id="rId3"/>
              </a:rPr>
              <a:t>Harvard style policy in the UK?</a:t>
            </a:r>
            <a:endParaRPr lang="en-GB" sz="1600" dirty="0" smtClean="0"/>
          </a:p>
          <a:p>
            <a:pPr lvl="1"/>
            <a:r>
              <a:rPr lang="en-GB" sz="1600" dirty="0" smtClean="0"/>
              <a:t>Knowledge transfer</a:t>
            </a:r>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1484784"/>
            <a:ext cx="3990975" cy="3000375"/>
          </a:xfrm>
        </p:spPr>
      </p:pic>
    </p:spTree>
    <p:extLst>
      <p:ext uri="{BB962C8B-B14F-4D97-AF65-F5344CB8AC3E}">
        <p14:creationId xmlns:p14="http://schemas.microsoft.com/office/powerpoint/2010/main" val="2033068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question of infrastructure</a:t>
            </a:r>
            <a:endParaRPr lang="en-GB" dirty="0"/>
          </a:p>
        </p:txBody>
      </p:sp>
      <p:sp>
        <p:nvSpPr>
          <p:cNvPr id="3" name="Content Placeholder 2"/>
          <p:cNvSpPr>
            <a:spLocks noGrp="1"/>
          </p:cNvSpPr>
          <p:nvPr>
            <p:ph sz="half" idx="1"/>
          </p:nvPr>
        </p:nvSpPr>
        <p:spPr>
          <a:xfrm>
            <a:off x="323528" y="1268760"/>
            <a:ext cx="4824536" cy="4997152"/>
          </a:xfrm>
        </p:spPr>
        <p:txBody>
          <a:bodyPr/>
          <a:lstStyle/>
          <a:p>
            <a:r>
              <a:rPr lang="en-GB" sz="2200" dirty="0" smtClean="0"/>
              <a:t>Repositories – </a:t>
            </a:r>
            <a:r>
              <a:rPr lang="en-GB" sz="2200" dirty="0" err="1" smtClean="0"/>
              <a:t>Eprints</a:t>
            </a:r>
            <a:r>
              <a:rPr lang="en-GB" sz="2200" dirty="0" smtClean="0"/>
              <a:t>, </a:t>
            </a:r>
            <a:r>
              <a:rPr lang="en-GB" sz="2200" dirty="0" err="1" smtClean="0"/>
              <a:t>Dspace</a:t>
            </a:r>
            <a:r>
              <a:rPr lang="en-GB" sz="2200" dirty="0" smtClean="0"/>
              <a:t> </a:t>
            </a:r>
            <a:r>
              <a:rPr lang="en-GB" sz="2200" dirty="0" err="1" smtClean="0"/>
              <a:t>etc</a:t>
            </a:r>
            <a:endParaRPr lang="en-GB" sz="2200" dirty="0" smtClean="0"/>
          </a:p>
          <a:p>
            <a:r>
              <a:rPr lang="en-GB" sz="2200" dirty="0" smtClean="0"/>
              <a:t>“CRIS” model – Pure, Symplectic, </a:t>
            </a:r>
            <a:r>
              <a:rPr lang="en-GB" sz="2200" dirty="0" err="1" smtClean="0"/>
              <a:t>Converis</a:t>
            </a:r>
            <a:r>
              <a:rPr lang="en-GB" sz="2200" dirty="0" smtClean="0"/>
              <a:t> </a:t>
            </a:r>
            <a:r>
              <a:rPr lang="en-GB" sz="2200" dirty="0" err="1" smtClean="0"/>
              <a:t>etc</a:t>
            </a:r>
            <a:endParaRPr lang="en-GB" sz="2200" dirty="0" smtClean="0"/>
          </a:p>
          <a:p>
            <a:r>
              <a:rPr lang="en-GB" sz="2200" dirty="0" err="1" smtClean="0"/>
              <a:t>Jisc</a:t>
            </a:r>
            <a:r>
              <a:rPr lang="en-GB" sz="2200" dirty="0" smtClean="0"/>
              <a:t> supported infrastructure</a:t>
            </a:r>
          </a:p>
          <a:p>
            <a:r>
              <a:rPr lang="en-GB" sz="2200" dirty="0" smtClean="0"/>
              <a:t>SHERPA services</a:t>
            </a:r>
          </a:p>
          <a:p>
            <a:pPr lvl="1"/>
            <a:r>
              <a:rPr lang="en-GB" sz="1800" dirty="0">
                <a:hlinkClick r:id="rId2"/>
              </a:rPr>
              <a:t>http://www.opendoar.org/</a:t>
            </a:r>
          </a:p>
          <a:p>
            <a:pPr lvl="1"/>
            <a:r>
              <a:rPr lang="en-GB" sz="1800" dirty="0" smtClean="0">
                <a:hlinkClick r:id="rId2"/>
              </a:rPr>
              <a:t>http</a:t>
            </a:r>
            <a:r>
              <a:rPr lang="en-GB" sz="1800" dirty="0">
                <a:hlinkClick r:id="rId2"/>
              </a:rPr>
              <a:t>://www.sherpa.ac.uk/romeo</a:t>
            </a:r>
            <a:r>
              <a:rPr lang="en-GB" sz="1800" dirty="0" smtClean="0">
                <a:hlinkClick r:id="rId2"/>
              </a:rPr>
              <a:t>/</a:t>
            </a:r>
          </a:p>
          <a:p>
            <a:pPr lvl="1"/>
            <a:r>
              <a:rPr lang="en-GB" sz="1800" dirty="0">
                <a:hlinkClick r:id="rId3"/>
              </a:rPr>
              <a:t>http://www.sherpa.ac.uk/juliet</a:t>
            </a:r>
            <a:r>
              <a:rPr lang="en-GB" sz="1800" dirty="0" smtClean="0">
                <a:hlinkClick r:id="rId3"/>
              </a:rPr>
              <a:t>/</a:t>
            </a:r>
            <a:endParaRPr lang="en-GB" sz="1800" dirty="0">
              <a:hlinkClick r:id="rId2"/>
            </a:endParaRPr>
          </a:p>
          <a:p>
            <a:pPr lvl="1"/>
            <a:r>
              <a:rPr lang="en-GB" sz="1800" dirty="0" smtClean="0">
                <a:hlinkClick r:id="rId2"/>
              </a:rPr>
              <a:t>http</a:t>
            </a:r>
            <a:r>
              <a:rPr lang="en-GB" sz="1800" dirty="0">
                <a:hlinkClick r:id="rId2"/>
              </a:rPr>
              <a:t>://www.sherpa.ac.uk/fact</a:t>
            </a:r>
            <a:r>
              <a:rPr lang="en-GB" sz="1800" dirty="0" smtClean="0">
                <a:hlinkClick r:id="rId2"/>
              </a:rPr>
              <a:t>/</a:t>
            </a:r>
            <a:endParaRPr lang="en-GB" sz="1800" dirty="0" smtClean="0"/>
          </a:p>
          <a:p>
            <a:r>
              <a:rPr lang="en-GB" sz="2200" dirty="0" smtClean="0"/>
              <a:t>Publications Router</a:t>
            </a:r>
          </a:p>
          <a:p>
            <a:r>
              <a:rPr lang="en-GB" sz="2200" dirty="0"/>
              <a:t>RIOXX - </a:t>
            </a:r>
            <a:r>
              <a:rPr lang="en-GB" sz="2200" dirty="0">
                <a:hlinkClick r:id="rId4"/>
              </a:rPr>
              <a:t>http://rioxx.net</a:t>
            </a:r>
            <a:r>
              <a:rPr lang="en-GB" sz="2200" dirty="0" smtClean="0">
                <a:hlinkClick r:id="rId4"/>
              </a:rPr>
              <a:t>/</a:t>
            </a:r>
            <a:r>
              <a:rPr lang="en-GB" sz="2200" dirty="0" smtClean="0"/>
              <a:t> </a:t>
            </a:r>
          </a:p>
          <a:p>
            <a:r>
              <a:rPr lang="en-GB" sz="2200" dirty="0" smtClean="0"/>
              <a:t>Open Mirror</a:t>
            </a:r>
          </a:p>
          <a:p>
            <a:r>
              <a:rPr lang="en-GB" sz="2200" dirty="0" smtClean="0"/>
              <a:t>CORE (</a:t>
            </a:r>
            <a:r>
              <a:rPr lang="en-GB" sz="2200" dirty="0" err="1" smtClean="0"/>
              <a:t>COnnecting</a:t>
            </a:r>
            <a:r>
              <a:rPr lang="en-GB" sz="2200" dirty="0" smtClean="0"/>
              <a:t> Repositories)</a:t>
            </a:r>
          </a:p>
          <a:p>
            <a:r>
              <a:rPr lang="en-GB" sz="2200" dirty="0" err="1" smtClean="0"/>
              <a:t>Jisc</a:t>
            </a:r>
            <a:r>
              <a:rPr lang="en-GB" sz="2200" dirty="0" smtClean="0"/>
              <a:t> Monitor</a:t>
            </a:r>
          </a:p>
          <a:p>
            <a:pPr marL="0" indent="0">
              <a:buNone/>
            </a:pPr>
            <a:endParaRPr lang="en-GB" dirty="0"/>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837093" y="2420888"/>
            <a:ext cx="4127395" cy="2328108"/>
          </a:xfrm>
          <a:ln>
            <a:solidFill>
              <a:schemeClr val="accent1"/>
            </a:solidFill>
          </a:ln>
        </p:spPr>
      </p:pic>
    </p:spTree>
    <p:extLst>
      <p:ext uri="{BB962C8B-B14F-4D97-AF65-F5344CB8AC3E}">
        <p14:creationId xmlns:p14="http://schemas.microsoft.com/office/powerpoint/2010/main" val="245200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0" dirty="0"/>
              <a:t>At your library/institution, in response to the HEFCE Open Access policy do you:</a:t>
            </a:r>
          </a:p>
        </p:txBody>
      </p:sp>
      <p:graphicFrame>
        <p:nvGraphicFramePr>
          <p:cNvPr id="11" name="Chart 10"/>
          <p:cNvGraphicFramePr>
            <a:graphicFrameLocks/>
          </p:cNvGraphicFramePr>
          <p:nvPr/>
        </p:nvGraphicFramePr>
        <p:xfrm>
          <a:off x="956310" y="1864995"/>
          <a:ext cx="7231380" cy="312801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827584" y="4725144"/>
            <a:ext cx="792088" cy="369332"/>
          </a:xfrm>
          <a:prstGeom prst="rect">
            <a:avLst/>
          </a:prstGeom>
          <a:noFill/>
        </p:spPr>
        <p:txBody>
          <a:bodyPr wrap="square" rtlCol="0">
            <a:spAutoFit/>
          </a:bodyPr>
          <a:lstStyle/>
          <a:p>
            <a:r>
              <a:rPr lang="en-GB" dirty="0" smtClean="0"/>
              <a:t>N=35</a:t>
            </a:r>
            <a:endParaRPr lang="en-GB" dirty="0"/>
          </a:p>
        </p:txBody>
      </p:sp>
    </p:spTree>
    <p:extLst>
      <p:ext uri="{BB962C8B-B14F-4D97-AF65-F5344CB8AC3E}">
        <p14:creationId xmlns:p14="http://schemas.microsoft.com/office/powerpoint/2010/main" val="335564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0" dirty="0"/>
              <a:t>At your library/institution, in response to the HEFCE Open Access policy do you:</a:t>
            </a:r>
            <a:endParaRPr lang="en-GB" sz="3600" dirty="0"/>
          </a:p>
        </p:txBody>
      </p:sp>
      <p:graphicFrame>
        <p:nvGraphicFramePr>
          <p:cNvPr id="5" name="Chart 4"/>
          <p:cNvGraphicFramePr>
            <a:graphicFrameLocks/>
          </p:cNvGraphicFramePr>
          <p:nvPr/>
        </p:nvGraphicFramePr>
        <p:xfrm>
          <a:off x="914400" y="1977390"/>
          <a:ext cx="7315200" cy="29032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7584" y="4725144"/>
            <a:ext cx="792088" cy="369332"/>
          </a:xfrm>
          <a:prstGeom prst="rect">
            <a:avLst/>
          </a:prstGeom>
          <a:noFill/>
        </p:spPr>
        <p:txBody>
          <a:bodyPr wrap="square" rtlCol="0">
            <a:spAutoFit/>
          </a:bodyPr>
          <a:lstStyle/>
          <a:p>
            <a:r>
              <a:rPr lang="en-GB" dirty="0" smtClean="0"/>
              <a:t>N=35</a:t>
            </a:r>
            <a:endParaRPr lang="en-GB" dirty="0"/>
          </a:p>
        </p:txBody>
      </p:sp>
    </p:spTree>
    <p:extLst>
      <p:ext uri="{BB962C8B-B14F-4D97-AF65-F5344CB8AC3E}">
        <p14:creationId xmlns:p14="http://schemas.microsoft.com/office/powerpoint/2010/main" val="2680125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quotes…</a:t>
            </a:r>
            <a:endParaRPr lang="en-GB" dirty="0"/>
          </a:p>
        </p:txBody>
      </p:sp>
      <p:sp>
        <p:nvSpPr>
          <p:cNvPr id="8" name="PubOvalCallout"/>
          <p:cNvSpPr>
            <a:spLocks noEditPoints="1" noChangeArrowheads="1"/>
          </p:cNvSpPr>
          <p:nvPr/>
        </p:nvSpPr>
        <p:spPr bwMode="auto">
          <a:xfrm>
            <a:off x="3707904" y="764704"/>
            <a:ext cx="3384376" cy="936104"/>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We'll have to review staffing because there'll be too much to do!</a:t>
            </a:r>
          </a:p>
        </p:txBody>
      </p:sp>
      <p:sp>
        <p:nvSpPr>
          <p:cNvPr id="9" name="PubOvalCallout"/>
          <p:cNvSpPr>
            <a:spLocks noEditPoints="1" noChangeArrowheads="1"/>
          </p:cNvSpPr>
          <p:nvPr/>
        </p:nvSpPr>
        <p:spPr bwMode="auto">
          <a:xfrm>
            <a:off x="827584" y="1408262"/>
            <a:ext cx="3672408" cy="1444674"/>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I would say OA support is fairly well embedded in the Library, and progress is being made in the wider institution, all be it from a very low starting point.</a:t>
            </a:r>
          </a:p>
        </p:txBody>
      </p:sp>
      <p:sp>
        <p:nvSpPr>
          <p:cNvPr id="10" name="PubOvalCallout"/>
          <p:cNvSpPr>
            <a:spLocks noEditPoints="1" noChangeArrowheads="1"/>
          </p:cNvSpPr>
          <p:nvPr/>
        </p:nvSpPr>
        <p:spPr bwMode="auto">
          <a:xfrm>
            <a:off x="3779912" y="2280650"/>
            <a:ext cx="2880320" cy="1432603"/>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in process of putting together request for extra staff hours to process/record/chase for compliant deposits</a:t>
            </a:r>
          </a:p>
        </p:txBody>
      </p:sp>
      <p:sp>
        <p:nvSpPr>
          <p:cNvPr id="11" name="PubOvalCallout"/>
          <p:cNvSpPr>
            <a:spLocks noEditPoints="1" noChangeArrowheads="1"/>
          </p:cNvSpPr>
          <p:nvPr/>
        </p:nvSpPr>
        <p:spPr bwMode="auto">
          <a:xfrm>
            <a:off x="144016" y="3140968"/>
            <a:ext cx="4427984" cy="1351136"/>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At the moment there is only one person (me) working on the repository (mediated deposit) and responsible for advocacy and advising on HEFCE OA policy</a:t>
            </a:r>
          </a:p>
        </p:txBody>
      </p:sp>
      <p:sp>
        <p:nvSpPr>
          <p:cNvPr id="12" name="PubOvalCallout"/>
          <p:cNvSpPr>
            <a:spLocks noEditPoints="1" noChangeArrowheads="1"/>
          </p:cNvSpPr>
          <p:nvPr/>
        </p:nvSpPr>
        <p:spPr bwMode="auto">
          <a:xfrm>
            <a:off x="6372200" y="1480550"/>
            <a:ext cx="2376264" cy="1372386"/>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I'm hoping the HEFCE policy will act as a real catalyst for engagement with OA here</a:t>
            </a:r>
          </a:p>
        </p:txBody>
      </p:sp>
      <p:sp>
        <p:nvSpPr>
          <p:cNvPr id="13" name="PubOvalCallout"/>
          <p:cNvSpPr>
            <a:spLocks noEditPoints="1" noChangeArrowheads="1"/>
          </p:cNvSpPr>
          <p:nvPr/>
        </p:nvSpPr>
        <p:spPr bwMode="auto">
          <a:xfrm>
            <a:off x="4860032" y="3573016"/>
            <a:ext cx="4176464" cy="2143224"/>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000" dirty="0"/>
              <a:t>Our IR is not up to the job of supporting the OA/RMD mandates as it currently stands, but there is no formal review.</a:t>
            </a:r>
          </a:p>
          <a:p>
            <a:endParaRPr lang="en-GB" sz="1000" dirty="0"/>
          </a:p>
          <a:p>
            <a:r>
              <a:rPr lang="en-GB" sz="1000" dirty="0"/>
              <a:t>There is a pressing need for more staff resource in supporting the IR, yet we are not aware of a review in this area.</a:t>
            </a:r>
          </a:p>
        </p:txBody>
      </p:sp>
      <p:sp>
        <p:nvSpPr>
          <p:cNvPr id="14" name="PubOvalCallout"/>
          <p:cNvSpPr>
            <a:spLocks noEditPoints="1" noChangeArrowheads="1"/>
          </p:cNvSpPr>
          <p:nvPr/>
        </p:nvSpPr>
        <p:spPr bwMode="auto">
          <a:xfrm>
            <a:off x="7020272" y="364654"/>
            <a:ext cx="1828800" cy="8001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 I expect we will need extra staff!</a:t>
            </a:r>
          </a:p>
        </p:txBody>
      </p:sp>
      <p:sp>
        <p:nvSpPr>
          <p:cNvPr id="15" name="PubOvalCallout"/>
          <p:cNvSpPr>
            <a:spLocks noEditPoints="1" noChangeArrowheads="1"/>
          </p:cNvSpPr>
          <p:nvPr/>
        </p:nvSpPr>
        <p:spPr bwMode="auto">
          <a:xfrm>
            <a:off x="107504" y="4988148"/>
            <a:ext cx="6084168" cy="139318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GB" sz="1100" dirty="0"/>
              <a:t>Essentially we've 'reviewed' infrastructure but don't have funds to make any changes. It's likely that we will increase staffing, at least to support HEFCE requirements, to compensate infrastructure lack. Workflow is being assessed and changed, too.</a:t>
            </a:r>
          </a:p>
        </p:txBody>
      </p:sp>
    </p:spTree>
    <p:extLst>
      <p:ext uri="{BB962C8B-B14F-4D97-AF65-F5344CB8AC3E}">
        <p14:creationId xmlns:p14="http://schemas.microsoft.com/office/powerpoint/2010/main" val="878869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44624"/>
            <a:ext cx="7848872" cy="5313082"/>
          </a:xfrm>
        </p:spPr>
      </p:pic>
    </p:spTree>
    <p:extLst>
      <p:ext uri="{BB962C8B-B14F-4D97-AF65-F5344CB8AC3E}">
        <p14:creationId xmlns:p14="http://schemas.microsoft.com/office/powerpoint/2010/main" val="6582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373616" cy="1143000"/>
          </a:xfrm>
        </p:spPr>
        <p:txBody>
          <a:bodyPr/>
          <a:lstStyle/>
          <a:p>
            <a:r>
              <a:rPr lang="en-GB" dirty="0" smtClean="0"/>
              <a:t>The Librarian at Leeds </a:t>
            </a:r>
            <a:r>
              <a:rPr lang="en-GB" dirty="0"/>
              <a:t>B</a:t>
            </a:r>
            <a:r>
              <a:rPr lang="en-GB" dirty="0" smtClean="0"/>
              <a:t>eckett</a:t>
            </a:r>
            <a:endParaRPr lang="en-GB" dirty="0"/>
          </a:p>
        </p:txBody>
      </p:sp>
      <p:sp>
        <p:nvSpPr>
          <p:cNvPr id="4" name="TextBox 3"/>
          <p:cNvSpPr txBox="1"/>
          <p:nvPr/>
        </p:nvSpPr>
        <p:spPr>
          <a:xfrm>
            <a:off x="467544" y="1970134"/>
            <a:ext cx="8352928" cy="5275290"/>
          </a:xfrm>
          <a:prstGeom prst="rect">
            <a:avLst/>
          </a:prstGeom>
          <a:noFill/>
        </p:spPr>
        <p:txBody>
          <a:bodyPr wrap="square" rtlCol="0">
            <a:spAutoFit/>
          </a:bodyPr>
          <a:lstStyle/>
          <a:p>
            <a:pPr marL="342900" lvl="0" indent="-342900" defTabSz="457200">
              <a:spcBef>
                <a:spcPct val="20000"/>
              </a:spcBef>
              <a:buFont typeface="Arial"/>
              <a:buChar char="•"/>
            </a:pPr>
            <a:r>
              <a:rPr lang="en-GB" sz="3200" b="1" dirty="0" smtClean="0">
                <a:solidFill>
                  <a:srgbClr val="321959"/>
                </a:solidFill>
              </a:rPr>
              <a:t>Academic Librarians at Leeds Beckett</a:t>
            </a:r>
          </a:p>
          <a:p>
            <a:pPr marL="342900" lvl="0" indent="-342900" defTabSz="457200">
              <a:spcBef>
                <a:spcPct val="20000"/>
              </a:spcBef>
              <a:buFont typeface="Arial"/>
              <a:buChar char="•"/>
            </a:pPr>
            <a:r>
              <a:rPr lang="en-GB" sz="3200" b="1" dirty="0" smtClean="0">
                <a:solidFill>
                  <a:srgbClr val="321959"/>
                </a:solidFill>
              </a:rPr>
              <a:t>Waiting for institutional response and planning</a:t>
            </a:r>
          </a:p>
          <a:p>
            <a:pPr marL="342900" lvl="0" indent="-342900" defTabSz="457200">
              <a:spcBef>
                <a:spcPct val="20000"/>
              </a:spcBef>
              <a:buFont typeface="Arial"/>
              <a:buChar char="•"/>
            </a:pPr>
            <a:r>
              <a:rPr lang="en-GB" sz="3200" b="1" dirty="0" smtClean="0">
                <a:solidFill>
                  <a:srgbClr val="321959"/>
                </a:solidFill>
              </a:rPr>
              <a:t>Potentially good timing, many staff have started PhDs</a:t>
            </a:r>
          </a:p>
          <a:p>
            <a:pPr marL="342900" lvl="0" indent="-342900" defTabSz="457200">
              <a:spcBef>
                <a:spcPct val="20000"/>
              </a:spcBef>
              <a:buFont typeface="Arial"/>
              <a:buChar char="•"/>
            </a:pPr>
            <a:r>
              <a:rPr lang="en-GB" sz="3200" b="1" dirty="0" smtClean="0">
                <a:solidFill>
                  <a:srgbClr val="321959"/>
                </a:solidFill>
              </a:rPr>
              <a:t>It must be easy…</a:t>
            </a:r>
            <a:endParaRPr lang="en-GB" sz="3600" b="1" dirty="0" smtClean="0">
              <a:solidFill>
                <a:srgbClr val="321959"/>
              </a:solidFill>
            </a:endParaRPr>
          </a:p>
          <a:p>
            <a:pPr marL="342900" lvl="0" indent="-342900" defTabSz="457200">
              <a:spcBef>
                <a:spcPct val="20000"/>
              </a:spcBef>
              <a:buFont typeface="Arial"/>
              <a:buChar char="•"/>
            </a:pPr>
            <a:endParaRPr lang="en-GB" sz="3200" dirty="0" smtClean="0">
              <a:solidFill>
                <a:srgbClr val="321959"/>
              </a:solidFill>
            </a:endParaRPr>
          </a:p>
          <a:p>
            <a:pPr marL="342900" lvl="0" indent="-342900" defTabSz="457200">
              <a:spcBef>
                <a:spcPct val="20000"/>
              </a:spcBef>
              <a:buFont typeface="Arial"/>
              <a:buChar char="•"/>
            </a:pPr>
            <a:endParaRPr lang="en-GB" sz="2800" dirty="0" smtClean="0">
              <a:solidFill>
                <a:srgbClr val="321959"/>
              </a:solidFill>
            </a:endParaRPr>
          </a:p>
          <a:p>
            <a:pPr marL="342900" lvl="0" indent="-342900" defTabSz="457200">
              <a:spcBef>
                <a:spcPct val="20000"/>
              </a:spcBef>
              <a:buFont typeface="Arial"/>
              <a:buChar char="•"/>
            </a:pPr>
            <a:endParaRPr lang="en-GB" sz="2800" dirty="0">
              <a:solidFill>
                <a:srgbClr val="321959"/>
              </a:solidFill>
            </a:endParaRPr>
          </a:p>
          <a:p>
            <a:endParaRPr lang="en-GB" sz="2000" dirty="0"/>
          </a:p>
        </p:txBody>
      </p:sp>
    </p:spTree>
    <p:extLst>
      <p:ext uri="{BB962C8B-B14F-4D97-AF65-F5344CB8AC3E}">
        <p14:creationId xmlns:p14="http://schemas.microsoft.com/office/powerpoint/2010/main" val="1779779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373616" cy="1143000"/>
          </a:xfrm>
        </p:spPr>
        <p:txBody>
          <a:bodyPr>
            <a:normAutofit/>
          </a:bodyPr>
          <a:lstStyle/>
          <a:p>
            <a:pPr lvl="0"/>
            <a:r>
              <a:rPr lang="en-GB" dirty="0">
                <a:solidFill>
                  <a:srgbClr val="321959"/>
                </a:solidFill>
              </a:rPr>
              <a:t>The Library will</a:t>
            </a:r>
            <a:r>
              <a:rPr lang="en-GB" dirty="0" smtClean="0">
                <a:solidFill>
                  <a:srgbClr val="321959"/>
                </a:solidFill>
              </a:rPr>
              <a:t>…</a:t>
            </a:r>
            <a:endParaRPr lang="en-GB" dirty="0"/>
          </a:p>
        </p:txBody>
      </p:sp>
      <p:sp>
        <p:nvSpPr>
          <p:cNvPr id="4" name="Content Placeholder 3"/>
          <p:cNvSpPr>
            <a:spLocks noGrp="1"/>
          </p:cNvSpPr>
          <p:nvPr>
            <p:ph sz="quarter" idx="11"/>
          </p:nvPr>
        </p:nvSpPr>
        <p:spPr>
          <a:xfrm>
            <a:off x="250825" y="2205038"/>
            <a:ext cx="8353425" cy="4032274"/>
          </a:xfrm>
        </p:spPr>
        <p:txBody>
          <a:bodyPr/>
          <a:lstStyle/>
          <a:p>
            <a:pPr marL="457200" lvl="0" indent="-457200">
              <a:buFont typeface="Arial" pitchFamily="34" charset="0"/>
              <a:buChar char="•"/>
            </a:pPr>
            <a:r>
              <a:rPr lang="en-GB" sz="3200" b="1" dirty="0">
                <a:solidFill>
                  <a:srgbClr val="321959"/>
                </a:solidFill>
              </a:rPr>
              <a:t>C</a:t>
            </a:r>
            <a:r>
              <a:rPr lang="en-GB" sz="3200" b="1" dirty="0" smtClean="0">
                <a:solidFill>
                  <a:srgbClr val="321959"/>
                </a:solidFill>
              </a:rPr>
              <a:t>heck </a:t>
            </a:r>
            <a:r>
              <a:rPr lang="en-GB" sz="3200" b="1" dirty="0">
                <a:solidFill>
                  <a:srgbClr val="321959"/>
                </a:solidFill>
              </a:rPr>
              <a:t>requests for </a:t>
            </a:r>
            <a:r>
              <a:rPr lang="en-GB" sz="3200" b="1" dirty="0" smtClean="0">
                <a:solidFill>
                  <a:srgbClr val="321959"/>
                </a:solidFill>
              </a:rPr>
              <a:t>compliance </a:t>
            </a:r>
            <a:r>
              <a:rPr lang="en-GB" sz="3200" b="1" dirty="0">
                <a:solidFill>
                  <a:srgbClr val="321959"/>
                </a:solidFill>
              </a:rPr>
              <a:t>with policies</a:t>
            </a:r>
          </a:p>
          <a:p>
            <a:pPr marL="457200" lvl="0" indent="-457200">
              <a:buFont typeface="Arial" pitchFamily="34" charset="0"/>
              <a:buChar char="•"/>
            </a:pPr>
            <a:r>
              <a:rPr lang="en-GB" sz="3200" b="1" dirty="0">
                <a:solidFill>
                  <a:srgbClr val="321959"/>
                </a:solidFill>
              </a:rPr>
              <a:t>Keep researchers informed of </a:t>
            </a:r>
            <a:r>
              <a:rPr lang="en-GB" sz="3200" b="1" dirty="0" smtClean="0">
                <a:solidFill>
                  <a:srgbClr val="321959"/>
                </a:solidFill>
              </a:rPr>
              <a:t>the progress </a:t>
            </a:r>
            <a:r>
              <a:rPr lang="en-GB" sz="3200" b="1" dirty="0">
                <a:solidFill>
                  <a:srgbClr val="321959"/>
                </a:solidFill>
              </a:rPr>
              <a:t>of their request</a:t>
            </a:r>
          </a:p>
          <a:p>
            <a:pPr marL="457200" lvl="0" indent="-457200">
              <a:buFont typeface="Arial" pitchFamily="34" charset="0"/>
              <a:buChar char="•"/>
            </a:pPr>
            <a:r>
              <a:rPr lang="en-GB" sz="3200" b="1" dirty="0">
                <a:solidFill>
                  <a:srgbClr val="321959"/>
                </a:solidFill>
              </a:rPr>
              <a:t>Provide advice on the payment </a:t>
            </a:r>
            <a:r>
              <a:rPr lang="en-GB" sz="3200" b="1" dirty="0" smtClean="0">
                <a:solidFill>
                  <a:srgbClr val="321959"/>
                </a:solidFill>
              </a:rPr>
              <a:t>process</a:t>
            </a:r>
          </a:p>
          <a:p>
            <a:pPr marL="457200" lvl="0" indent="-457200">
              <a:buFont typeface="Arial" pitchFamily="34" charset="0"/>
              <a:buChar char="•"/>
            </a:pPr>
            <a:r>
              <a:rPr lang="en-GB" sz="3200" b="1" dirty="0" smtClean="0">
                <a:solidFill>
                  <a:srgbClr val="321959"/>
                </a:solidFill>
              </a:rPr>
              <a:t>Advocate OA </a:t>
            </a:r>
            <a:endParaRPr lang="en-GB" sz="3200" b="1" dirty="0">
              <a:solidFill>
                <a:srgbClr val="321959"/>
              </a:solidFill>
            </a:endParaRPr>
          </a:p>
          <a:p>
            <a:endParaRPr lang="en-GB" dirty="0"/>
          </a:p>
        </p:txBody>
      </p:sp>
    </p:spTree>
    <p:extLst>
      <p:ext uri="{BB962C8B-B14F-4D97-AF65-F5344CB8AC3E}">
        <p14:creationId xmlns:p14="http://schemas.microsoft.com/office/powerpoint/2010/main" val="361306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Open Access Advocacy: using Twitter</a:t>
            </a:r>
          </a:p>
        </p:txBody>
      </p:sp>
      <p:pic>
        <p:nvPicPr>
          <p:cNvPr id="6" name="Picture 1" descr="cid:image001.jpg@01CFFFF3.994AB6A0"/>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161054" y="1772816"/>
            <a:ext cx="6651306" cy="3887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5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23850" y="333375"/>
            <a:ext cx="6696422" cy="1295400"/>
          </a:xfrm>
        </p:spPr>
        <p:txBody>
          <a:bodyPr/>
          <a:lstStyle/>
          <a:p>
            <a:r>
              <a:rPr lang="en-US" sz="4400" dirty="0" smtClean="0"/>
              <a:t>Repository Developer</a:t>
            </a:r>
          </a:p>
        </p:txBody>
      </p:sp>
      <p:sp>
        <p:nvSpPr>
          <p:cNvPr id="6" name="Content Placeholder 5"/>
          <p:cNvSpPr>
            <a:spLocks noGrp="1"/>
          </p:cNvSpPr>
          <p:nvPr>
            <p:ph sz="quarter" idx="11"/>
          </p:nvPr>
        </p:nvSpPr>
        <p:spPr>
          <a:xfrm>
            <a:off x="323577" y="1412776"/>
            <a:ext cx="6120631" cy="4320480"/>
          </a:xfrm>
        </p:spPr>
        <p:txBody>
          <a:bodyPr/>
          <a:lstStyle/>
          <a:p>
            <a:pPr marL="342900" indent="-342900">
              <a:buFont typeface="Arial" pitchFamily="34" charset="0"/>
              <a:buChar char="•"/>
            </a:pPr>
            <a:r>
              <a:rPr lang="en-US" sz="2400" dirty="0" smtClean="0"/>
              <a:t>Began working at Leeds Metropolitan University in 2007</a:t>
            </a:r>
          </a:p>
          <a:p>
            <a:pPr marL="342900" indent="-342900">
              <a:buFont typeface="Arial" pitchFamily="34" charset="0"/>
              <a:buChar char="•"/>
            </a:pPr>
            <a:r>
              <a:rPr lang="en-GB" sz="2400" dirty="0"/>
              <a:t>Repositories Start-up and Enhancement projects (</a:t>
            </a:r>
            <a:r>
              <a:rPr lang="en-GB" sz="2400" dirty="0" err="1"/>
              <a:t>Jisc</a:t>
            </a:r>
            <a:r>
              <a:rPr lang="en-GB" sz="2400" dirty="0" smtClean="0"/>
              <a:t>)</a:t>
            </a:r>
            <a:endParaRPr lang="en-US" sz="2400" dirty="0" smtClean="0"/>
          </a:p>
          <a:p>
            <a:pPr marL="342900" indent="-342900">
              <a:buFont typeface="Arial" pitchFamily="34" charset="0"/>
              <a:buChar char="•"/>
            </a:pPr>
            <a:r>
              <a:rPr lang="en-US" sz="2400" dirty="0"/>
              <a:t>N</a:t>
            </a:r>
            <a:r>
              <a:rPr lang="en-US" sz="2400" dirty="0" smtClean="0"/>
              <a:t>ew to information management</a:t>
            </a:r>
          </a:p>
          <a:p>
            <a:pPr marL="342900" indent="-342900">
              <a:buFont typeface="Arial" pitchFamily="34" charset="0"/>
              <a:buChar char="•"/>
            </a:pPr>
            <a:r>
              <a:rPr lang="en-US" sz="2400" dirty="0" smtClean="0"/>
              <a:t>Technical Officer for UKCoRR (UK Council of Research Repositories)</a:t>
            </a:r>
          </a:p>
          <a:p>
            <a:pPr marL="1085850" lvl="1" indent="-342900">
              <a:buFont typeface="Arial" pitchFamily="34" charset="0"/>
              <a:buChar char="•"/>
            </a:pPr>
            <a:r>
              <a:rPr lang="en-US" sz="3200" dirty="0" smtClean="0">
                <a:hlinkClick r:id="rId2"/>
              </a:rPr>
              <a:t>http</a:t>
            </a:r>
            <a:r>
              <a:rPr lang="en-US" sz="3200" dirty="0">
                <a:hlinkClick r:id="rId2"/>
              </a:rPr>
              <a:t>://ukcorr.org</a:t>
            </a:r>
            <a:r>
              <a:rPr lang="en-US" sz="3200" dirty="0" smtClean="0">
                <a:hlinkClick r:id="rId2"/>
              </a:rPr>
              <a:t>/</a:t>
            </a:r>
            <a:r>
              <a:rPr lang="en-US" sz="3200" dirty="0" smtClean="0"/>
              <a:t> </a:t>
            </a:r>
          </a:p>
          <a:p>
            <a:pPr marL="342900" indent="-342900">
              <a:buFont typeface="Arial" pitchFamily="34" charset="0"/>
              <a:buChar char="•"/>
            </a:pPr>
            <a:r>
              <a:rPr lang="en-US" sz="2400" dirty="0" smtClean="0"/>
              <a:t>Over 300 members</a:t>
            </a:r>
          </a:p>
          <a:p>
            <a:pPr marL="342900" indent="-342900">
              <a:buFont typeface="Arial" pitchFamily="34" charset="0"/>
              <a:buChar char="•"/>
            </a:pPr>
            <a:r>
              <a:rPr lang="en-US" sz="2400" dirty="0" smtClean="0"/>
              <a:t>Repository practitioners across UK HE</a:t>
            </a:r>
            <a:endParaRPr lang="en-GB" sz="2400" dirty="0" smtClean="0"/>
          </a:p>
        </p:txBody>
      </p:sp>
    </p:spTree>
    <p:extLst>
      <p:ext uri="{BB962C8B-B14F-4D97-AF65-F5344CB8AC3E}">
        <p14:creationId xmlns:p14="http://schemas.microsoft.com/office/powerpoint/2010/main" val="3560227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Open Access Advocacy: using </a:t>
            </a:r>
            <a:r>
              <a:rPr lang="en-GB" dirty="0" err="1"/>
              <a:t>Symplectic</a:t>
            </a:r>
            <a:r>
              <a:rPr lang="en-GB" dirty="0"/>
              <a:t> &amp; </a:t>
            </a:r>
            <a:r>
              <a:rPr lang="en-GB" dirty="0" err="1"/>
              <a:t>Libguides</a:t>
            </a:r>
            <a:endParaRPr lang="en-GB" dirty="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078" t="9151" r="22009" b="7102"/>
          <a:stretch/>
        </p:blipFill>
        <p:spPr bwMode="auto">
          <a:xfrm>
            <a:off x="1907704" y="1687317"/>
            <a:ext cx="5449516" cy="45107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96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Response from Academic Staff</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66" t="36148" r="36600" b="39556"/>
          <a:stretch/>
        </p:blipFill>
        <p:spPr bwMode="auto">
          <a:xfrm>
            <a:off x="539552" y="1844824"/>
            <a:ext cx="8023056" cy="4011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02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Twitter analytics</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34" t="16593" r="26734" b="20830"/>
          <a:stretch/>
        </p:blipFill>
        <p:spPr bwMode="auto">
          <a:xfrm>
            <a:off x="1043609" y="1356868"/>
            <a:ext cx="6984776" cy="53064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12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Instagram</a:t>
            </a:r>
            <a:endParaRPr lang="en-GB"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20139" r="23359" b="24722"/>
          <a:stretch/>
        </p:blipFill>
        <p:spPr bwMode="auto">
          <a:xfrm>
            <a:off x="864758" y="1556792"/>
            <a:ext cx="7644798" cy="4437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35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Librarians do?</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65985333"/>
              </p:ext>
            </p:extLst>
          </p:nvPr>
        </p:nvGraphicFramePr>
        <p:xfrm>
          <a:off x="179512" y="1628800"/>
          <a:ext cx="6696744" cy="4824538"/>
        </p:xfrm>
        <a:graphic>
          <a:graphicData uri="http://schemas.openxmlformats.org/drawingml/2006/table">
            <a:tbl>
              <a:tblPr firstRow="1" firstCol="1" bandRow="1">
                <a:tableStyleId>{5C22544A-7EE6-4342-B048-85BDC9FD1C3A}</a:tableStyleId>
              </a:tblPr>
              <a:tblGrid>
                <a:gridCol w="6696744"/>
              </a:tblGrid>
              <a:tr h="438594">
                <a:tc>
                  <a:txBody>
                    <a:bodyPr/>
                    <a:lstStyle/>
                    <a:p>
                      <a:pPr>
                        <a:spcAft>
                          <a:spcPts val="0"/>
                        </a:spcAft>
                      </a:pPr>
                      <a:r>
                        <a:rPr lang="en-GB" sz="2400" dirty="0">
                          <a:effectLst/>
                        </a:rPr>
                        <a:t>We can:</a:t>
                      </a:r>
                      <a:endParaRPr lang="en-GB" sz="2400" dirty="0">
                        <a:effectLst/>
                        <a:latin typeface="Calibri"/>
                        <a:ea typeface="Calibri"/>
                        <a:cs typeface="Times New Roman"/>
                      </a:endParaRPr>
                    </a:p>
                  </a:txBody>
                  <a:tcPr marL="68580" marR="68580" marT="0" marB="0"/>
                </a:tc>
              </a:tr>
              <a:tr h="438594">
                <a:tc>
                  <a:txBody>
                    <a:bodyPr/>
                    <a:lstStyle/>
                    <a:p>
                      <a:pPr>
                        <a:spcAft>
                          <a:spcPts val="0"/>
                        </a:spcAft>
                      </a:pPr>
                      <a:r>
                        <a:rPr lang="en-GB" sz="2400" dirty="0">
                          <a:effectLst/>
                        </a:rPr>
                        <a:t>Support staff throughout the process</a:t>
                      </a:r>
                      <a:endParaRPr lang="en-GB" sz="2400" dirty="0">
                        <a:effectLst/>
                        <a:latin typeface="Calibri"/>
                        <a:ea typeface="Calibri"/>
                        <a:cs typeface="Times New Roman"/>
                      </a:endParaRPr>
                    </a:p>
                  </a:txBody>
                  <a:tcPr marL="68580" marR="68580" marT="0" marB="0"/>
                </a:tc>
              </a:tr>
              <a:tr h="877189">
                <a:tc>
                  <a:txBody>
                    <a:bodyPr/>
                    <a:lstStyle/>
                    <a:p>
                      <a:pPr>
                        <a:spcAft>
                          <a:spcPts val="0"/>
                        </a:spcAft>
                      </a:pPr>
                      <a:r>
                        <a:rPr lang="en-GB" sz="2400" dirty="0">
                          <a:effectLst/>
                        </a:rPr>
                        <a:t>Educate staff on respectable gold journals, ones to avoid.</a:t>
                      </a:r>
                      <a:endParaRPr lang="en-GB" sz="2400" dirty="0">
                        <a:effectLst/>
                        <a:latin typeface="Calibri"/>
                        <a:ea typeface="Calibri"/>
                        <a:cs typeface="Times New Roman"/>
                      </a:endParaRPr>
                    </a:p>
                  </a:txBody>
                  <a:tcPr marL="68580" marR="68580" marT="0" marB="0"/>
                </a:tc>
              </a:tr>
              <a:tr h="438594">
                <a:tc>
                  <a:txBody>
                    <a:bodyPr/>
                    <a:lstStyle/>
                    <a:p>
                      <a:pPr>
                        <a:spcAft>
                          <a:spcPts val="0"/>
                        </a:spcAft>
                      </a:pPr>
                      <a:r>
                        <a:rPr lang="en-GB" sz="2400" dirty="0">
                          <a:effectLst/>
                        </a:rPr>
                        <a:t>Guide staff on OA and copyright</a:t>
                      </a:r>
                      <a:endParaRPr lang="en-GB" sz="2400" dirty="0">
                        <a:effectLst/>
                        <a:latin typeface="Calibri"/>
                        <a:ea typeface="Calibri"/>
                        <a:cs typeface="Times New Roman"/>
                      </a:endParaRPr>
                    </a:p>
                  </a:txBody>
                  <a:tcPr marL="68580" marR="68580" marT="0" marB="0"/>
                </a:tc>
              </a:tr>
              <a:tr h="877189">
                <a:tc>
                  <a:txBody>
                    <a:bodyPr/>
                    <a:lstStyle/>
                    <a:p>
                      <a:pPr>
                        <a:spcAft>
                          <a:spcPts val="0"/>
                        </a:spcAft>
                      </a:pPr>
                      <a:r>
                        <a:rPr lang="en-GB" sz="2400" dirty="0">
                          <a:effectLst/>
                        </a:rPr>
                        <a:t>Provide technical support during transition</a:t>
                      </a:r>
                      <a:endParaRPr lang="en-GB" sz="2400" dirty="0">
                        <a:effectLst/>
                        <a:latin typeface="Calibri"/>
                        <a:ea typeface="Calibri"/>
                        <a:cs typeface="Times New Roman"/>
                      </a:endParaRPr>
                    </a:p>
                  </a:txBody>
                  <a:tcPr marL="68580" marR="68580" marT="0" marB="0"/>
                </a:tc>
              </a:tr>
              <a:tr h="877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smtClean="0">
                          <a:effectLst/>
                        </a:rPr>
                        <a:t>Work closely with early career researchers</a:t>
                      </a:r>
                    </a:p>
                  </a:txBody>
                  <a:tcPr marL="68580" marR="68580" marT="0" marB="0"/>
                </a:tc>
              </a:tr>
              <a:tr h="877189">
                <a:tc>
                  <a:txBody>
                    <a:bodyPr/>
                    <a:lstStyle/>
                    <a:p>
                      <a:pPr>
                        <a:spcAft>
                          <a:spcPts val="0"/>
                        </a:spcAft>
                      </a:pPr>
                      <a:r>
                        <a:rPr lang="en-GB" sz="2400" dirty="0" smtClean="0">
                          <a:effectLst/>
                          <a:latin typeface="+mj-lt"/>
                          <a:ea typeface="Calibri"/>
                          <a:cs typeface="Times New Roman"/>
                        </a:rPr>
                        <a:t>Manage</a:t>
                      </a:r>
                      <a:r>
                        <a:rPr lang="en-GB" sz="2400" baseline="0" dirty="0" smtClean="0">
                          <a:effectLst/>
                          <a:latin typeface="+mj-lt"/>
                          <a:ea typeface="Calibri"/>
                          <a:cs typeface="Times New Roman"/>
                        </a:rPr>
                        <a:t> budget and recommend tools</a:t>
                      </a:r>
                      <a:endParaRPr lang="en-GB" sz="24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6383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we don’t know…</a:t>
            </a:r>
            <a:endParaRPr lang="en-GB" dirty="0"/>
          </a:p>
        </p:txBody>
      </p:sp>
      <p:sp>
        <p:nvSpPr>
          <p:cNvPr id="3" name="Content Placeholder 2"/>
          <p:cNvSpPr>
            <a:spLocks noGrp="1"/>
          </p:cNvSpPr>
          <p:nvPr>
            <p:ph sz="quarter" idx="10"/>
          </p:nvPr>
        </p:nvSpPr>
        <p:spPr>
          <a:xfrm>
            <a:off x="251520" y="1557338"/>
            <a:ext cx="8352730" cy="4391942"/>
          </a:xfrm>
        </p:spPr>
        <p:txBody>
          <a:bodyPr/>
          <a:lstStyle/>
          <a:p>
            <a:endParaRPr lang="en-GB" sz="3200" dirty="0" smtClean="0"/>
          </a:p>
          <a:p>
            <a:pPr marL="457200" indent="-457200">
              <a:buFont typeface="Arial" pitchFamily="34" charset="0"/>
              <a:buChar char="•"/>
            </a:pPr>
            <a:r>
              <a:rPr lang="en-GB" sz="3200" dirty="0" smtClean="0"/>
              <a:t>What about the budget?</a:t>
            </a:r>
          </a:p>
          <a:p>
            <a:pPr marL="457200" indent="-457200">
              <a:buFont typeface="Arial" pitchFamily="34" charset="0"/>
              <a:buChar char="•"/>
            </a:pPr>
            <a:r>
              <a:rPr lang="en-GB" sz="3200" dirty="0" smtClean="0"/>
              <a:t>What about quality control?</a:t>
            </a:r>
          </a:p>
          <a:p>
            <a:endParaRPr lang="en-GB" dirty="0" smtClean="0"/>
          </a:p>
          <a:p>
            <a:endParaRPr lang="en-GB" dirty="0"/>
          </a:p>
        </p:txBody>
      </p:sp>
    </p:spTree>
    <p:extLst>
      <p:ext uri="{BB962C8B-B14F-4D97-AF65-F5344CB8AC3E}">
        <p14:creationId xmlns:p14="http://schemas.microsoft.com/office/powerpoint/2010/main" val="979265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tools &amp; network effects</a:t>
            </a:r>
            <a:endParaRPr lang="en-GB" dirty="0"/>
          </a:p>
        </p:txBody>
      </p:sp>
      <p:sp>
        <p:nvSpPr>
          <p:cNvPr id="3" name="Content Placeholder 2"/>
          <p:cNvSpPr>
            <a:spLocks noGrp="1"/>
          </p:cNvSpPr>
          <p:nvPr>
            <p:ph sz="half" idx="1"/>
          </p:nvPr>
        </p:nvSpPr>
        <p:spPr>
          <a:xfrm>
            <a:off x="323528" y="1124744"/>
            <a:ext cx="7560840" cy="5616624"/>
          </a:xfrm>
        </p:spPr>
        <p:txBody>
          <a:bodyPr/>
          <a:lstStyle/>
          <a:p>
            <a:r>
              <a:rPr lang="en-GB" sz="2200" dirty="0" smtClean="0"/>
              <a:t>Social media</a:t>
            </a:r>
          </a:p>
          <a:p>
            <a:pPr lvl="1"/>
            <a:r>
              <a:rPr lang="en-GB" sz="1800" dirty="0" smtClean="0"/>
              <a:t>Twitter</a:t>
            </a:r>
          </a:p>
          <a:p>
            <a:pPr lvl="1"/>
            <a:r>
              <a:rPr lang="en-GB" sz="1800" dirty="0" smtClean="0"/>
              <a:t>#</a:t>
            </a:r>
            <a:r>
              <a:rPr lang="en-GB" sz="1800" dirty="0" err="1" smtClean="0"/>
              <a:t>IHazPDF</a:t>
            </a:r>
            <a:endParaRPr lang="en-GB" sz="1800" dirty="0" smtClean="0"/>
          </a:p>
          <a:p>
            <a:pPr lvl="1"/>
            <a:r>
              <a:rPr lang="en-GB" sz="1800" dirty="0" err="1" smtClean="0"/>
              <a:t>Mendeley</a:t>
            </a:r>
            <a:endParaRPr lang="en-GB" sz="1800" dirty="0" smtClean="0"/>
          </a:p>
          <a:p>
            <a:pPr lvl="1"/>
            <a:r>
              <a:rPr lang="en-GB" sz="1800" dirty="0" err="1" smtClean="0"/>
              <a:t>ResearchGate</a:t>
            </a:r>
            <a:endParaRPr lang="en-GB" sz="1800" dirty="0" smtClean="0"/>
          </a:p>
          <a:p>
            <a:r>
              <a:rPr lang="en-GB" sz="2200" dirty="0" smtClean="0"/>
              <a:t>Article level metrics</a:t>
            </a:r>
          </a:p>
          <a:p>
            <a:r>
              <a:rPr lang="en-GB" sz="2200" dirty="0" smtClean="0"/>
              <a:t>The end of JIF??</a:t>
            </a:r>
          </a:p>
          <a:p>
            <a:r>
              <a:rPr lang="en-GB" sz="2200" dirty="0" smtClean="0"/>
              <a:t>Alternative or “</a:t>
            </a:r>
            <a:r>
              <a:rPr lang="en-GB" sz="2200" dirty="0" err="1" smtClean="0"/>
              <a:t>altmetrics</a:t>
            </a:r>
            <a:r>
              <a:rPr lang="en-GB" sz="2200" dirty="0" smtClean="0"/>
              <a:t>”</a:t>
            </a:r>
          </a:p>
          <a:p>
            <a:pPr lvl="1"/>
            <a:r>
              <a:rPr lang="en-GB" sz="1800" dirty="0" smtClean="0"/>
              <a:t>The donut </a:t>
            </a:r>
            <a:r>
              <a:rPr lang="en-GB" sz="1800" dirty="0"/>
              <a:t>people </a:t>
            </a:r>
            <a:r>
              <a:rPr lang="en-GB" sz="1800" dirty="0" smtClean="0"/>
              <a:t>- </a:t>
            </a:r>
            <a:r>
              <a:rPr lang="en-GB" sz="1800" dirty="0" smtClean="0">
                <a:hlinkClick r:id="rId2"/>
              </a:rPr>
              <a:t>http</a:t>
            </a:r>
            <a:r>
              <a:rPr lang="en-GB" sz="1800" dirty="0">
                <a:hlinkClick r:id="rId2"/>
              </a:rPr>
              <a:t>://www.altmetric.com</a:t>
            </a:r>
            <a:r>
              <a:rPr lang="en-GB" sz="1800" dirty="0" smtClean="0">
                <a:hlinkClick r:id="rId2"/>
              </a:rPr>
              <a:t>/</a:t>
            </a:r>
            <a:r>
              <a:rPr lang="en-GB" sz="1800" dirty="0" smtClean="0"/>
              <a:t> </a:t>
            </a:r>
          </a:p>
          <a:p>
            <a:pPr lvl="1"/>
            <a:r>
              <a:rPr lang="en-GB" sz="1800" dirty="0" smtClean="0"/>
              <a:t>Impact </a:t>
            </a:r>
            <a:r>
              <a:rPr lang="en-GB" sz="1800" dirty="0"/>
              <a:t>story - </a:t>
            </a:r>
            <a:r>
              <a:rPr lang="en-GB" sz="1800" dirty="0">
                <a:hlinkClick r:id="rId3"/>
              </a:rPr>
              <a:t>https://impactstory.org</a:t>
            </a:r>
            <a:r>
              <a:rPr lang="en-GB" sz="1800" dirty="0" smtClean="0">
                <a:hlinkClick r:id="rId3"/>
              </a:rPr>
              <a:t>/</a:t>
            </a:r>
            <a:r>
              <a:rPr lang="en-GB" sz="1800" dirty="0" smtClean="0"/>
              <a:t> </a:t>
            </a:r>
          </a:p>
          <a:p>
            <a:pPr lvl="1"/>
            <a:r>
              <a:rPr lang="en-GB" sz="1800" dirty="0" smtClean="0"/>
              <a:t>Plum </a:t>
            </a:r>
            <a:r>
              <a:rPr lang="en-GB" sz="1800" dirty="0"/>
              <a:t>analytics </a:t>
            </a:r>
            <a:r>
              <a:rPr lang="en-GB" sz="1800" dirty="0" smtClean="0"/>
              <a:t>-</a:t>
            </a:r>
            <a:r>
              <a:rPr lang="en-GB" sz="1800" dirty="0"/>
              <a:t> </a:t>
            </a:r>
            <a:r>
              <a:rPr lang="en-GB" sz="1800" dirty="0" smtClean="0">
                <a:hlinkClick r:id="rId4"/>
              </a:rPr>
              <a:t>http</a:t>
            </a:r>
            <a:r>
              <a:rPr lang="en-GB" sz="1800" dirty="0">
                <a:hlinkClick r:id="rId4"/>
              </a:rPr>
              <a:t>://www.plumanalytics.com</a:t>
            </a:r>
            <a:r>
              <a:rPr lang="en-GB" sz="2200" dirty="0" smtClean="0">
                <a:hlinkClick r:id="rId4"/>
              </a:rPr>
              <a:t>/</a:t>
            </a:r>
            <a:r>
              <a:rPr lang="en-GB" sz="2200" dirty="0" smtClean="0"/>
              <a:t> </a:t>
            </a:r>
          </a:p>
          <a:p>
            <a:r>
              <a:rPr lang="en-GB" sz="2200" dirty="0" smtClean="0"/>
              <a:t>The Open Access </a:t>
            </a:r>
            <a:r>
              <a:rPr lang="en-GB" sz="2200" dirty="0"/>
              <a:t>Button - </a:t>
            </a:r>
            <a:r>
              <a:rPr lang="en-GB" sz="2200" dirty="0">
                <a:hlinkClick r:id="rId5"/>
              </a:rPr>
              <a:t>https://www.openaccessbutton.org</a:t>
            </a:r>
            <a:r>
              <a:rPr lang="en-GB" sz="2200" dirty="0" smtClean="0">
                <a:hlinkClick r:id="rId5"/>
              </a:rPr>
              <a:t>/</a:t>
            </a:r>
            <a:r>
              <a:rPr lang="en-GB" sz="2200" dirty="0" smtClean="0"/>
              <a:t> </a:t>
            </a:r>
          </a:p>
          <a:p>
            <a:r>
              <a:rPr lang="en-GB" sz="2200" dirty="0" smtClean="0"/>
              <a:t>Open Library of the Humanities (</a:t>
            </a:r>
            <a:r>
              <a:rPr lang="en-GB" sz="2200" dirty="0" err="1" smtClean="0"/>
              <a:t>OpenLibHums</a:t>
            </a:r>
            <a:r>
              <a:rPr lang="en-GB" sz="2200" dirty="0" smtClean="0"/>
              <a:t>)</a:t>
            </a:r>
          </a:p>
          <a:p>
            <a:r>
              <a:rPr lang="en-GB" sz="2200" dirty="0" err="1" smtClean="0"/>
              <a:t>Figshare</a:t>
            </a:r>
            <a:r>
              <a:rPr lang="en-GB" sz="2200" dirty="0"/>
              <a:t> - </a:t>
            </a:r>
            <a:r>
              <a:rPr lang="en-GB" sz="2200" dirty="0">
                <a:hlinkClick r:id="rId6"/>
              </a:rPr>
              <a:t>http://figshare.com</a:t>
            </a:r>
            <a:r>
              <a:rPr lang="en-GB" sz="2200" dirty="0" smtClean="0">
                <a:hlinkClick r:id="rId6"/>
              </a:rPr>
              <a:t>/</a:t>
            </a:r>
            <a:r>
              <a:rPr lang="en-GB" sz="2200" dirty="0" smtClean="0"/>
              <a:t> </a:t>
            </a:r>
          </a:p>
          <a:p>
            <a:pPr marL="0" indent="0">
              <a:buNone/>
            </a:pPr>
            <a:endParaRPr lang="en-GB" dirty="0" smtClean="0"/>
          </a:p>
          <a:p>
            <a:endParaRPr lang="en-GB" dirty="0"/>
          </a:p>
        </p:txBody>
      </p:sp>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220072" y="1196752"/>
            <a:ext cx="3672408" cy="2850706"/>
          </a:xfrm>
          <a:ln>
            <a:solidFill>
              <a:schemeClr val="accent1"/>
            </a:solidFill>
          </a:ln>
        </p:spPr>
      </p:pic>
    </p:spTree>
    <p:extLst>
      <p:ext uri="{BB962C8B-B14F-4D97-AF65-F5344CB8AC3E}">
        <p14:creationId xmlns:p14="http://schemas.microsoft.com/office/powerpoint/2010/main" val="761542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shift?</a:t>
            </a:r>
            <a:endParaRPr lang="en-GB" dirty="0"/>
          </a:p>
        </p:txBody>
      </p:sp>
      <p:sp>
        <p:nvSpPr>
          <p:cNvPr id="3" name="Content Placeholder 2"/>
          <p:cNvSpPr>
            <a:spLocks noGrp="1"/>
          </p:cNvSpPr>
          <p:nvPr>
            <p:ph sz="half" idx="1"/>
          </p:nvPr>
        </p:nvSpPr>
        <p:spPr>
          <a:xfrm>
            <a:off x="323528" y="1196752"/>
            <a:ext cx="4536504" cy="5400600"/>
          </a:xfrm>
        </p:spPr>
        <p:txBody>
          <a:bodyPr/>
          <a:lstStyle/>
          <a:p>
            <a:r>
              <a:rPr lang="en-GB" sz="2000" dirty="0" smtClean="0"/>
              <a:t>Is green a long term solution?</a:t>
            </a:r>
          </a:p>
          <a:p>
            <a:r>
              <a:rPr lang="en-GB" sz="2000" dirty="0" smtClean="0"/>
              <a:t>Maintains subscription model</a:t>
            </a:r>
          </a:p>
          <a:p>
            <a:r>
              <a:rPr lang="en-GB" sz="2000" dirty="0" smtClean="0"/>
              <a:t>Is gold sustainable?</a:t>
            </a:r>
          </a:p>
          <a:p>
            <a:r>
              <a:rPr lang="en-GB" sz="2000" dirty="0" smtClean="0"/>
              <a:t>New serials crisis?</a:t>
            </a:r>
          </a:p>
          <a:p>
            <a:r>
              <a:rPr lang="en-GB" sz="2000" dirty="0" smtClean="0"/>
              <a:t>Predatory OA journals?</a:t>
            </a:r>
          </a:p>
          <a:p>
            <a:r>
              <a:rPr lang="en-GB" sz="2000" dirty="0" smtClean="0"/>
              <a:t>Books and monographs</a:t>
            </a:r>
          </a:p>
          <a:p>
            <a:r>
              <a:rPr lang="en-GB" sz="2000" dirty="0" smtClean="0"/>
              <a:t>What might a new paradigm look like?</a:t>
            </a:r>
          </a:p>
          <a:p>
            <a:r>
              <a:rPr lang="en-GB" sz="2000" dirty="0" smtClean="0"/>
              <a:t>Institutional/library publishing?</a:t>
            </a:r>
          </a:p>
          <a:p>
            <a:pPr lvl="1"/>
            <a:r>
              <a:rPr lang="en-GB" sz="1600" dirty="0" smtClean="0"/>
              <a:t>PKP - Open Journal </a:t>
            </a:r>
            <a:r>
              <a:rPr lang="en-GB" sz="1600" dirty="0"/>
              <a:t>System e.g. </a:t>
            </a:r>
            <a:r>
              <a:rPr lang="en-GB" sz="1600" dirty="0">
                <a:hlinkClick r:id="rId2"/>
              </a:rPr>
              <a:t>http://journals.ed.ac.uk</a:t>
            </a:r>
            <a:r>
              <a:rPr lang="en-GB" sz="1600" dirty="0" smtClean="0">
                <a:hlinkClick r:id="rId2"/>
              </a:rPr>
              <a:t>/</a:t>
            </a:r>
            <a:r>
              <a:rPr lang="en-GB" sz="1600" dirty="0" smtClean="0"/>
              <a:t> </a:t>
            </a:r>
          </a:p>
          <a:p>
            <a:pPr lvl="1"/>
            <a:r>
              <a:rPr lang="en-GB" sz="1600" dirty="0" err="1" smtClean="0"/>
              <a:t>Eprints</a:t>
            </a:r>
            <a:r>
              <a:rPr lang="en-GB" sz="1600" dirty="0" smtClean="0"/>
              <a:t> e.g. HOAP</a:t>
            </a:r>
          </a:p>
          <a:p>
            <a:r>
              <a:rPr lang="en-GB" sz="2000" dirty="0" smtClean="0"/>
              <a:t>Harvard style policy in the UK?</a:t>
            </a:r>
          </a:p>
          <a:p>
            <a:pPr lvl="1"/>
            <a:r>
              <a:rPr lang="en-GB" sz="1600" dirty="0">
                <a:hlinkClick r:id="rId3"/>
              </a:rPr>
              <a:t>https://</a:t>
            </a:r>
            <a:r>
              <a:rPr lang="en-GB" sz="1600" dirty="0" smtClean="0">
                <a:hlinkClick r:id="rId3"/>
              </a:rPr>
              <a:t>osc.hul.harvard.edu/policies</a:t>
            </a:r>
            <a:endParaRPr lang="en-GB" sz="1600" dirty="0" smtClean="0"/>
          </a:p>
          <a:p>
            <a:pPr lvl="1"/>
            <a:r>
              <a:rPr lang="en-US" sz="1600" dirty="0"/>
              <a:t>Researchers should be offering the publisher a </a:t>
            </a:r>
            <a:r>
              <a:rPr lang="en-US" sz="1600" dirty="0" err="1"/>
              <a:t>licence</a:t>
            </a:r>
            <a:r>
              <a:rPr lang="en-US" sz="1600" dirty="0"/>
              <a:t> to publish</a:t>
            </a:r>
            <a:r>
              <a:rPr lang="en-GB" sz="1600" dirty="0" smtClean="0"/>
              <a:t> </a:t>
            </a:r>
          </a:p>
          <a:p>
            <a:endParaRPr lang="en-GB" sz="2400" dirty="0" smtClean="0"/>
          </a:p>
          <a:p>
            <a:endParaRPr lang="en-GB"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49688" y="1299576"/>
            <a:ext cx="4114800" cy="3209544"/>
          </a:xfrm>
        </p:spPr>
      </p:pic>
    </p:spTree>
    <p:extLst>
      <p:ext uri="{BB962C8B-B14F-4D97-AF65-F5344CB8AC3E}">
        <p14:creationId xmlns:p14="http://schemas.microsoft.com/office/powerpoint/2010/main" val="3358108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692696"/>
            <a:ext cx="8352928" cy="3785652"/>
          </a:xfrm>
          <a:prstGeom prst="rect">
            <a:avLst/>
          </a:prstGeom>
        </p:spPr>
        <p:txBody>
          <a:bodyPr wrap="square">
            <a:spAutoFit/>
          </a:bodyPr>
          <a:lstStyle/>
          <a:p>
            <a:r>
              <a:rPr lang="en-GB" sz="2000" i="1" dirty="0">
                <a:solidFill>
                  <a:schemeClr val="accent1"/>
                </a:solidFill>
              </a:rPr>
              <a:t>In the short-term, governments should refer the academic publishers to their competition watchdogs, and insist that all papers arising from publicly-funded research are placed in a free public database(19). In the longer term, they should work with researchers to cut out the middleman altogether, creating, along the lines proposed by Bjorn </a:t>
            </a:r>
            <a:r>
              <a:rPr lang="en-GB" sz="2000" i="1" dirty="0" err="1">
                <a:solidFill>
                  <a:schemeClr val="accent1"/>
                </a:solidFill>
              </a:rPr>
              <a:t>Brembs</a:t>
            </a:r>
            <a:r>
              <a:rPr lang="en-GB" sz="2000" i="1" dirty="0">
                <a:solidFill>
                  <a:schemeClr val="accent1"/>
                </a:solidFill>
              </a:rPr>
              <a:t>, a single global archive of academic literature and data(20). Peer-review would be overseen by an independent body. It could be funded by the library budgets which are currently being diverted into the hands of privateers</a:t>
            </a:r>
            <a:r>
              <a:rPr lang="en-GB" sz="2000" i="1" dirty="0" smtClean="0">
                <a:solidFill>
                  <a:schemeClr val="accent1"/>
                </a:solidFill>
              </a:rPr>
              <a:t>.</a:t>
            </a:r>
          </a:p>
          <a:p>
            <a:endParaRPr lang="en-GB" sz="2000" i="1" dirty="0">
              <a:solidFill>
                <a:schemeClr val="accent1"/>
              </a:solidFill>
            </a:endParaRPr>
          </a:p>
          <a:p>
            <a:r>
              <a:rPr lang="en-GB" sz="2000" i="1" dirty="0" smtClean="0">
                <a:solidFill>
                  <a:schemeClr val="accent1"/>
                </a:solidFill>
              </a:rPr>
              <a:t>George </a:t>
            </a:r>
            <a:r>
              <a:rPr lang="en-GB" sz="2000" i="1" dirty="0" err="1" smtClean="0">
                <a:solidFill>
                  <a:schemeClr val="accent1"/>
                </a:solidFill>
              </a:rPr>
              <a:t>Monbiot</a:t>
            </a:r>
            <a:r>
              <a:rPr lang="en-GB" sz="2000" i="1" dirty="0" smtClean="0">
                <a:solidFill>
                  <a:schemeClr val="accent1"/>
                </a:solidFill>
              </a:rPr>
              <a:t> 2011</a:t>
            </a:r>
          </a:p>
          <a:p>
            <a:endParaRPr lang="en-GB" sz="2000" i="1" dirty="0">
              <a:solidFill>
                <a:schemeClr val="accent1"/>
              </a:solidFill>
            </a:endParaRPr>
          </a:p>
          <a:p>
            <a:r>
              <a:rPr lang="en-GB" sz="2000" i="1" dirty="0">
                <a:solidFill>
                  <a:schemeClr val="accent1"/>
                </a:solidFill>
                <a:hlinkClick r:id="rId2"/>
              </a:rPr>
              <a:t>http://www.monbiot.com/2011/08/29/the-lairds-of-learning</a:t>
            </a:r>
            <a:r>
              <a:rPr lang="en-GB" sz="2000" i="1" dirty="0" smtClean="0">
                <a:solidFill>
                  <a:schemeClr val="accent1"/>
                </a:solidFill>
                <a:hlinkClick r:id="rId2"/>
              </a:rPr>
              <a:t>/</a:t>
            </a:r>
            <a:r>
              <a:rPr lang="en-GB" sz="2000" i="1" dirty="0" smtClean="0">
                <a:solidFill>
                  <a:schemeClr val="accent1"/>
                </a:solidFill>
              </a:rPr>
              <a:t> </a:t>
            </a:r>
            <a:endParaRPr lang="en-GB" sz="2000" i="1" dirty="0">
              <a:solidFill>
                <a:schemeClr val="accent1"/>
              </a:solidFill>
            </a:endParaRPr>
          </a:p>
        </p:txBody>
      </p:sp>
    </p:spTree>
    <p:extLst>
      <p:ext uri="{BB962C8B-B14F-4D97-AF65-F5344CB8AC3E}">
        <p14:creationId xmlns:p14="http://schemas.microsoft.com/office/powerpoint/2010/main" val="107776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boldly go (and other split infinitives)</a:t>
            </a:r>
            <a:endParaRPr lang="en-GB" dirty="0"/>
          </a:p>
        </p:txBody>
      </p:sp>
      <p:pic>
        <p:nvPicPr>
          <p:cNvPr id="4098" name="Picture 2" descr="http://www.nottingham.ac.uk/xpert/attribution/pictureattrib/mangle.php?url=https://farm5.static.flickr.com/59/231365249_c8d8acc959_b.jpg&amp;original_url=https://www.flickr.com/23429318@N00/231365249/&amp;license=flickr_1&amp;flickr_id=231365249&amp;size=full&amp;picturename=Picture_1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59" y="2204864"/>
            <a:ext cx="3502469"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sz="half" idx="1"/>
          </p:nvPr>
        </p:nvSpPr>
        <p:spPr>
          <a:xfrm>
            <a:off x="4139952" y="2060848"/>
            <a:ext cx="5040560" cy="3157811"/>
          </a:xfrm>
        </p:spPr>
        <p:txBody>
          <a:bodyPr/>
          <a:lstStyle/>
          <a:p>
            <a:r>
              <a:rPr lang="en-GB" sz="2200" dirty="0" smtClean="0"/>
              <a:t>To intrepidly </a:t>
            </a:r>
            <a:r>
              <a:rPr lang="en-GB" sz="2200" dirty="0"/>
              <a:t>manage Research </a:t>
            </a:r>
            <a:r>
              <a:rPr lang="en-GB" sz="2200" dirty="0" smtClean="0"/>
              <a:t>Data (RDM)</a:t>
            </a:r>
          </a:p>
          <a:p>
            <a:r>
              <a:rPr lang="en-GB" sz="2400" dirty="0"/>
              <a:t>To daringly cut out the middle man</a:t>
            </a:r>
            <a:endParaRPr lang="en-GB" sz="2200" dirty="0" smtClean="0"/>
          </a:p>
          <a:p>
            <a:r>
              <a:rPr lang="en-GB" sz="2200" dirty="0" smtClean="0"/>
              <a:t>To fearlessly license openly</a:t>
            </a:r>
          </a:p>
          <a:p>
            <a:pPr lvl="1"/>
            <a:r>
              <a:rPr lang="en-GB" sz="1800" dirty="0" smtClean="0"/>
              <a:t>Creative Commons</a:t>
            </a:r>
          </a:p>
          <a:p>
            <a:r>
              <a:rPr lang="en-GB" sz="2200" dirty="0" smtClean="0"/>
              <a:t>To valiantly share your practice</a:t>
            </a:r>
          </a:p>
          <a:p>
            <a:r>
              <a:rPr lang="en-GB" sz="2200" dirty="0"/>
              <a:t>To dauntlessly advocate </a:t>
            </a:r>
            <a:r>
              <a:rPr lang="en-GB" sz="2200" dirty="0" smtClean="0"/>
              <a:t>Open</a:t>
            </a:r>
            <a:endParaRPr lang="en-GB" sz="2400" dirty="0" smtClean="0"/>
          </a:p>
        </p:txBody>
      </p:sp>
    </p:spTree>
    <p:extLst>
      <p:ext uri="{BB962C8B-B14F-4D97-AF65-F5344CB8AC3E}">
        <p14:creationId xmlns:p14="http://schemas.microsoft.com/office/powerpoint/2010/main" val="4212931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smtClean="0"/>
              <a:t>What I learned</a:t>
            </a:r>
            <a:endParaRPr lang="en-US" dirty="0"/>
          </a:p>
        </p:txBody>
      </p:sp>
      <p:sp>
        <p:nvSpPr>
          <p:cNvPr id="5" name="Content Placeholder 4"/>
          <p:cNvSpPr>
            <a:spLocks noGrp="1"/>
          </p:cNvSpPr>
          <p:nvPr>
            <p:ph sz="quarter" idx="11"/>
          </p:nvPr>
        </p:nvSpPr>
        <p:spPr>
          <a:xfrm>
            <a:off x="323577" y="1556792"/>
            <a:ext cx="4536455" cy="3168625"/>
          </a:xfrm>
        </p:spPr>
        <p:txBody>
          <a:bodyPr/>
          <a:lstStyle/>
          <a:p>
            <a:pPr marL="342900" indent="-342900">
              <a:buFont typeface="Arial" pitchFamily="34" charset="0"/>
              <a:buChar char="•"/>
            </a:pPr>
            <a:r>
              <a:rPr lang="en-US" dirty="0">
                <a:latin typeface="Arial" pitchFamily="34" charset="0"/>
                <a:cs typeface="Arial" pitchFamily="34" charset="0"/>
              </a:rPr>
              <a:t>L</a:t>
            </a:r>
            <a:r>
              <a:rPr lang="en-US" dirty="0" smtClean="0">
                <a:latin typeface="Arial" pitchFamily="34" charset="0"/>
                <a:cs typeface="Arial" pitchFamily="34" charset="0"/>
              </a:rPr>
              <a:t>imited research management infrastructure</a:t>
            </a:r>
          </a:p>
          <a:p>
            <a:pPr marL="342900" indent="-342900">
              <a:buFont typeface="Arial" pitchFamily="34" charset="0"/>
              <a:buChar char="•"/>
            </a:pPr>
            <a:r>
              <a:rPr lang="en-US" dirty="0" smtClean="0">
                <a:latin typeface="Arial" pitchFamily="34" charset="0"/>
                <a:cs typeface="Arial" pitchFamily="34" charset="0"/>
              </a:rPr>
              <a:t>Advocating green OA is hard</a:t>
            </a:r>
          </a:p>
          <a:p>
            <a:pPr marL="342900" indent="-342900">
              <a:buFont typeface="Arial" pitchFamily="34" charset="0"/>
              <a:buChar char="•"/>
            </a:pPr>
            <a:r>
              <a:rPr lang="en-US" dirty="0" smtClean="0">
                <a:latin typeface="Arial" pitchFamily="34" charset="0"/>
                <a:cs typeface="Arial" pitchFamily="34" charset="0"/>
              </a:rPr>
              <a:t>Carrots don’t work (please give me a stick!) </a:t>
            </a:r>
          </a:p>
          <a:p>
            <a:pPr marL="342900" indent="-342900">
              <a:buFont typeface="Arial" pitchFamily="34" charset="0"/>
              <a:buChar char="•"/>
            </a:pPr>
            <a:r>
              <a:rPr lang="en-US" dirty="0" smtClean="0">
                <a:latin typeface="Arial" pitchFamily="34" charset="0"/>
                <a:cs typeface="Arial" pitchFamily="34" charset="0"/>
              </a:rPr>
              <a:t>Software is important</a:t>
            </a:r>
            <a:r>
              <a:rPr lang="en-US" dirty="0">
                <a:latin typeface="Arial" pitchFamily="34" charset="0"/>
                <a:cs typeface="Arial" pitchFamily="34" charset="0"/>
              </a:rPr>
              <a:t> </a:t>
            </a:r>
            <a:endParaRPr lang="en-US" dirty="0" smtClean="0">
              <a:latin typeface="Arial" pitchFamily="34" charset="0"/>
              <a:cs typeface="Arial" pitchFamily="34" charset="0"/>
            </a:endParaRPr>
          </a:p>
          <a:p>
            <a:pPr marL="342900" indent="-342900">
              <a:buFont typeface="Arial" pitchFamily="34" charset="0"/>
              <a:buChar char="•"/>
            </a:pPr>
            <a:r>
              <a:rPr lang="en-US" dirty="0" smtClean="0">
                <a:latin typeface="Arial" pitchFamily="34" charset="0"/>
                <a:cs typeface="Arial" pitchFamily="34" charset="0"/>
              </a:rPr>
              <a:t>Local infrastructure AND www</a:t>
            </a:r>
          </a:p>
          <a:p>
            <a:pPr marL="342900" indent="-342900">
              <a:buFont typeface="Arial" pitchFamily="34" charset="0"/>
              <a:buChar char="•"/>
            </a:pPr>
            <a:r>
              <a:rPr lang="en-US" dirty="0" smtClean="0">
                <a:latin typeface="Arial" pitchFamily="34" charset="0"/>
                <a:cs typeface="Arial" pitchFamily="34" charset="0"/>
              </a:rPr>
              <a:t>Interoperability</a:t>
            </a:r>
          </a:p>
          <a:p>
            <a:pPr marL="342900" indent="-342900">
              <a:buFont typeface="Arial" pitchFamily="34" charset="0"/>
              <a:buChar char="•"/>
            </a:pPr>
            <a:r>
              <a:rPr lang="en-US" dirty="0" smtClean="0">
                <a:latin typeface="Arial" pitchFamily="34" charset="0"/>
                <a:cs typeface="Arial" pitchFamily="34" charset="0"/>
              </a:rPr>
              <a:t>Network effects</a:t>
            </a:r>
          </a:p>
        </p:txBody>
      </p:sp>
      <p:pic>
        <p:nvPicPr>
          <p:cNvPr id="6" name="Content Placeholder 1"/>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8236" y="1628800"/>
            <a:ext cx="3805076" cy="2664296"/>
          </a:xfrm>
          <a:prstGeom prst="rect">
            <a:avLst/>
          </a:prstGeom>
        </p:spPr>
      </p:pic>
    </p:spTree>
    <p:extLst>
      <p:ext uri="{BB962C8B-B14F-4D97-AF65-F5344CB8AC3E}">
        <p14:creationId xmlns:p14="http://schemas.microsoft.com/office/powerpoint/2010/main" val="2672764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&amp; bibliography</a:t>
            </a:r>
            <a:endParaRPr lang="en-GB" dirty="0"/>
          </a:p>
        </p:txBody>
      </p:sp>
      <p:sp>
        <p:nvSpPr>
          <p:cNvPr id="4" name="Content Placeholder 3"/>
          <p:cNvSpPr>
            <a:spLocks noGrp="1"/>
          </p:cNvSpPr>
          <p:nvPr>
            <p:ph sz="half" idx="2"/>
          </p:nvPr>
        </p:nvSpPr>
        <p:spPr>
          <a:xfrm>
            <a:off x="395536" y="1124744"/>
            <a:ext cx="8280920" cy="2952328"/>
          </a:xfrm>
        </p:spPr>
        <p:txBody>
          <a:bodyPr/>
          <a:lstStyle/>
          <a:p>
            <a:pPr fontAlgn="base"/>
            <a:r>
              <a:rPr lang="en-GB" sz="1200" dirty="0" err="1"/>
              <a:t>Suber</a:t>
            </a:r>
            <a:r>
              <a:rPr lang="en-GB" sz="1200" dirty="0"/>
              <a:t>, P. Open Access Overview. Available at: </a:t>
            </a:r>
            <a:r>
              <a:rPr lang="en-GB" sz="1200" dirty="0">
                <a:hlinkClick r:id="rId2"/>
              </a:rPr>
              <a:t>http://www.earlham.edu/~peters/fos/overview.htm</a:t>
            </a:r>
            <a:r>
              <a:rPr lang="en-GB" sz="1200" dirty="0"/>
              <a:t> [Accessed 17 November 2014]</a:t>
            </a:r>
          </a:p>
          <a:p>
            <a:pPr marL="0" indent="0">
              <a:buNone/>
            </a:pPr>
            <a:endParaRPr lang="en-GB" sz="800" dirty="0"/>
          </a:p>
          <a:p>
            <a:r>
              <a:rPr lang="en-GB" sz="1200" dirty="0" err="1"/>
              <a:t>Guédon</a:t>
            </a:r>
            <a:r>
              <a:rPr lang="en-GB" sz="1200" dirty="0"/>
              <a:t>, J.-C. (2001) In Oldenburg’s long shadow: librarians, research scientists, publishers, and the control of scientific publishing. Available at: </a:t>
            </a:r>
            <a:r>
              <a:rPr lang="en-GB" sz="1200" dirty="0">
                <a:hlinkClick r:id="rId3"/>
              </a:rPr>
              <a:t>http://eprints.rclis.org/6375/</a:t>
            </a:r>
            <a:r>
              <a:rPr lang="en-GB" sz="1200" dirty="0"/>
              <a:t> [Accessed 17 November 2016]</a:t>
            </a:r>
          </a:p>
          <a:p>
            <a:endParaRPr lang="en-GB" sz="800" dirty="0"/>
          </a:p>
          <a:p>
            <a:pPr fontAlgn="base"/>
            <a:r>
              <a:rPr lang="en-GB" sz="1200" dirty="0"/>
              <a:t>Budapest Open Access Initiative (2002) Available at: </a:t>
            </a:r>
            <a:r>
              <a:rPr lang="en-GB" sz="1200" dirty="0">
                <a:hlinkClick r:id="rId4"/>
              </a:rPr>
              <a:t>http://www.soros.org/openaccess/read.shtml</a:t>
            </a:r>
            <a:r>
              <a:rPr lang="en-GB" sz="1200" dirty="0"/>
              <a:t> [Accessed 17 November 2014]</a:t>
            </a:r>
          </a:p>
          <a:p>
            <a:pPr marL="0" indent="0" fontAlgn="base">
              <a:buNone/>
            </a:pPr>
            <a:endParaRPr lang="en-GB" sz="800" dirty="0"/>
          </a:p>
          <a:p>
            <a:r>
              <a:rPr lang="en-GB" sz="1200" dirty="0" err="1"/>
              <a:t>Yiotis</a:t>
            </a:r>
            <a:r>
              <a:rPr lang="en-GB" sz="1200" dirty="0"/>
              <a:t>, K. (2005) The Open Access Initiative: a new paradigm for scholarly communications. Information Technology and Libraries 24(4). Available at: </a:t>
            </a:r>
            <a:r>
              <a:rPr lang="en-GB" sz="1200" dirty="0">
                <a:hlinkClick r:id="rId5"/>
              </a:rPr>
              <a:t>http://ejournals.bc.edu/ojs/index.php/ital/article/view/3378</a:t>
            </a:r>
            <a:r>
              <a:rPr lang="en-GB" sz="1200" dirty="0"/>
              <a:t> [Accessed 17th November 2014]</a:t>
            </a:r>
          </a:p>
          <a:p>
            <a:pPr marL="0" indent="0">
              <a:buNone/>
            </a:pPr>
            <a:endParaRPr lang="en-GB" sz="800" dirty="0"/>
          </a:p>
          <a:p>
            <a:r>
              <a:rPr lang="en-GB" sz="1200" dirty="0" err="1"/>
              <a:t>Monbiot</a:t>
            </a:r>
            <a:r>
              <a:rPr lang="en-GB" sz="1200" dirty="0"/>
              <a:t>, G. (2011). The Lairds of Learning | George </a:t>
            </a:r>
            <a:r>
              <a:rPr lang="en-GB" sz="1200" dirty="0" err="1"/>
              <a:t>Monbiot</a:t>
            </a:r>
            <a:r>
              <a:rPr lang="en-GB" sz="1200" dirty="0"/>
              <a:t>. [online] Monbiot.com. Available at: http://www.monbiot.com/2011/08/29/the-lairds-of-learning/ [Accessed 17 Nov. 2014].</a:t>
            </a:r>
          </a:p>
          <a:p>
            <a:endParaRPr lang="en-GB" sz="1200" dirty="0"/>
          </a:p>
          <a:p>
            <a:endParaRPr lang="en-GB" sz="1200" dirty="0"/>
          </a:p>
          <a:p>
            <a:endParaRPr lang="en-GB" sz="1200" dirty="0"/>
          </a:p>
        </p:txBody>
      </p:sp>
      <p:sp>
        <p:nvSpPr>
          <p:cNvPr id="9" name="Content Placeholder 3"/>
          <p:cNvSpPr txBox="1">
            <a:spLocks/>
          </p:cNvSpPr>
          <p:nvPr/>
        </p:nvSpPr>
        <p:spPr>
          <a:xfrm>
            <a:off x="395536" y="4077072"/>
            <a:ext cx="6624736" cy="324036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base"/>
            <a:r>
              <a:rPr lang="en-GB" sz="1200" dirty="0"/>
              <a:t>Accessibility, sustainability, excellence: how to expand access to research publications:    Report of the Working Group on Expanding Access to Published Research Findings (June 2012) Available at http://www.researchinfonet.org/wp-content/uploads/2012/06/Finch-Group-report-FINAL-VERSION.pdf [Accessed 17 November 2014]</a:t>
            </a:r>
          </a:p>
          <a:p>
            <a:pPr fontAlgn="base"/>
            <a:endParaRPr lang="en-GB" sz="800" dirty="0"/>
          </a:p>
          <a:p>
            <a:pPr fontAlgn="base"/>
            <a:r>
              <a:rPr lang="en-GB" sz="1200" dirty="0"/>
              <a:t>RCUK Policy on Open Access (April 2012) Available at http://www.rcuk.ac.uk/research/openaccess/policy/ [Accessed 17 November 2014]</a:t>
            </a:r>
          </a:p>
          <a:p>
            <a:pPr fontAlgn="base"/>
            <a:endParaRPr lang="en-GB" sz="800" dirty="0"/>
          </a:p>
          <a:p>
            <a:pPr fontAlgn="base"/>
            <a:r>
              <a:rPr lang="en-GB" sz="1200" dirty="0"/>
              <a:t>HEFCE (2013) Policy for open access in the post-2014 Research Excellence Framework Available at http://www.hefce.ac.uk/pubs/year/2014/201407/ [Accessed 17 November 2014</a:t>
            </a:r>
            <a:r>
              <a:rPr lang="en-GB" sz="1200" dirty="0" smtClean="0"/>
              <a:t>]</a:t>
            </a:r>
          </a:p>
          <a:p>
            <a:endParaRPr lang="en-GB" sz="1200" dirty="0" smtClean="0"/>
          </a:p>
          <a:p>
            <a:endParaRPr lang="en-GB" sz="1200" dirty="0"/>
          </a:p>
        </p:txBody>
      </p:sp>
    </p:spTree>
    <p:extLst>
      <p:ext uri="{BB962C8B-B14F-4D97-AF65-F5344CB8AC3E}">
        <p14:creationId xmlns:p14="http://schemas.microsoft.com/office/powerpoint/2010/main" val="2771375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(oh WHY) is advocating green OA so hard?</a:t>
            </a:r>
            <a:endParaRPr lang="en-US" dirty="0"/>
          </a:p>
        </p:txBody>
      </p:sp>
      <p:sp>
        <p:nvSpPr>
          <p:cNvPr id="3" name="Content Placeholder 2"/>
          <p:cNvSpPr>
            <a:spLocks noGrp="1"/>
          </p:cNvSpPr>
          <p:nvPr>
            <p:ph sz="half" idx="1"/>
          </p:nvPr>
        </p:nvSpPr>
        <p:spPr>
          <a:xfrm>
            <a:off x="323528" y="1855365"/>
            <a:ext cx="4464496" cy="4741987"/>
          </a:xfrm>
        </p:spPr>
        <p:txBody>
          <a:bodyPr/>
          <a:lstStyle/>
          <a:p>
            <a:r>
              <a:rPr lang="en-US" sz="2000" dirty="0" smtClean="0"/>
              <a:t>I wish I knew…</a:t>
            </a:r>
          </a:p>
          <a:p>
            <a:r>
              <a:rPr lang="en-US" sz="2000" dirty="0" smtClean="0"/>
              <a:t>Inertia</a:t>
            </a:r>
          </a:p>
          <a:p>
            <a:r>
              <a:rPr lang="en-US" sz="2000" dirty="0" smtClean="0"/>
              <a:t>Confusion around models </a:t>
            </a:r>
          </a:p>
          <a:p>
            <a:pPr lvl="1"/>
            <a:r>
              <a:rPr lang="en-US" sz="1600" dirty="0" smtClean="0"/>
              <a:t>green </a:t>
            </a:r>
            <a:r>
              <a:rPr lang="en-US" sz="1600" dirty="0" err="1" smtClean="0"/>
              <a:t>vs</a:t>
            </a:r>
            <a:r>
              <a:rPr lang="en-US" sz="1600" dirty="0" smtClean="0"/>
              <a:t> gold</a:t>
            </a:r>
          </a:p>
          <a:p>
            <a:pPr lvl="1"/>
            <a:r>
              <a:rPr lang="en-US" sz="1600" dirty="0"/>
              <a:t>g</a:t>
            </a:r>
            <a:r>
              <a:rPr lang="en-US" sz="1600" dirty="0" smtClean="0"/>
              <a:t>ratis </a:t>
            </a:r>
            <a:r>
              <a:rPr lang="en-US" sz="1600" dirty="0" err="1" smtClean="0"/>
              <a:t>vs</a:t>
            </a:r>
            <a:r>
              <a:rPr lang="en-US" sz="1600" dirty="0" smtClean="0"/>
              <a:t> </a:t>
            </a:r>
            <a:r>
              <a:rPr lang="en-US" sz="1600" dirty="0" err="1" smtClean="0"/>
              <a:t>libre</a:t>
            </a:r>
            <a:endParaRPr lang="en-US" sz="1600" dirty="0" smtClean="0"/>
          </a:p>
          <a:p>
            <a:r>
              <a:rPr lang="en-US" sz="2000" dirty="0"/>
              <a:t>Legal right to </a:t>
            </a:r>
            <a:r>
              <a:rPr lang="en-US" sz="2000" dirty="0" smtClean="0"/>
              <a:t>self-archive?</a:t>
            </a:r>
          </a:p>
          <a:p>
            <a:r>
              <a:rPr lang="en-US" sz="2000" dirty="0" smtClean="0"/>
              <a:t>How do I do it? </a:t>
            </a:r>
          </a:p>
          <a:p>
            <a:pPr lvl="1"/>
            <a:r>
              <a:rPr lang="en-US" sz="1600" dirty="0" smtClean="0"/>
              <a:t>software </a:t>
            </a:r>
            <a:r>
              <a:rPr lang="en-US" sz="1600" dirty="0"/>
              <a:t>/ </a:t>
            </a:r>
            <a:r>
              <a:rPr lang="en-US" sz="1600" dirty="0" smtClean="0"/>
              <a:t>infrastructure</a:t>
            </a:r>
          </a:p>
          <a:p>
            <a:pPr lvl="1"/>
            <a:r>
              <a:rPr lang="en-US" sz="1600" dirty="0"/>
              <a:t>w</a:t>
            </a:r>
            <a:r>
              <a:rPr lang="en-US" sz="1600" dirty="0" smtClean="0"/>
              <a:t>orkflow</a:t>
            </a:r>
            <a:endParaRPr lang="en-US" sz="1600" dirty="0"/>
          </a:p>
          <a:p>
            <a:r>
              <a:rPr lang="en-US" sz="2000" dirty="0" smtClean="0"/>
              <a:t>Version of record</a:t>
            </a:r>
          </a:p>
          <a:p>
            <a:r>
              <a:rPr lang="en-US" sz="2000" dirty="0" smtClean="0"/>
              <a:t>Citation / pagination</a:t>
            </a:r>
          </a:p>
          <a:p>
            <a:r>
              <a:rPr lang="en-US" sz="2000" dirty="0" smtClean="0"/>
              <a:t>Disciplinary differences</a:t>
            </a:r>
          </a:p>
          <a:p>
            <a:r>
              <a:rPr lang="en-US" sz="2000" dirty="0" smtClean="0"/>
              <a:t>STEM </a:t>
            </a:r>
            <a:r>
              <a:rPr lang="en-US" sz="2000" dirty="0" err="1" smtClean="0"/>
              <a:t>vs</a:t>
            </a:r>
            <a:r>
              <a:rPr lang="en-US" sz="2000" dirty="0" smtClean="0"/>
              <a:t> HSS</a:t>
            </a:r>
          </a:p>
          <a:p>
            <a:r>
              <a:rPr lang="en-US" sz="2000" dirty="0" smtClean="0"/>
              <a:t>Politics and commercial interests</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38700" y="2420888"/>
            <a:ext cx="3581400" cy="2390775"/>
          </a:xfrm>
        </p:spPr>
      </p:pic>
      <p:sp>
        <p:nvSpPr>
          <p:cNvPr id="6" name="TextBox 5"/>
          <p:cNvSpPr txBox="1"/>
          <p:nvPr/>
        </p:nvSpPr>
        <p:spPr>
          <a:xfrm>
            <a:off x="4788024" y="4797152"/>
            <a:ext cx="3600400" cy="369332"/>
          </a:xfrm>
          <a:prstGeom prst="rect">
            <a:avLst/>
          </a:prstGeom>
          <a:noFill/>
        </p:spPr>
        <p:txBody>
          <a:bodyPr wrap="square" rtlCol="0">
            <a:spAutoFit/>
          </a:bodyPr>
          <a:lstStyle/>
          <a:p>
            <a:r>
              <a:rPr lang="en-GB" sz="600" dirty="0"/>
              <a:t>This image is in the public domain because it contains materials that originally came from the U.S. National Oceanic and Atmospheric Administration, taken or made as part of an employee's official duties (via Wikimedia Commons)</a:t>
            </a:r>
          </a:p>
        </p:txBody>
      </p:sp>
    </p:spTree>
    <p:extLst>
      <p:ext uri="{BB962C8B-B14F-4D97-AF65-F5344CB8AC3E}">
        <p14:creationId xmlns:p14="http://schemas.microsoft.com/office/powerpoint/2010/main" val="110398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(Centuries) before HEFCE</a:t>
            </a:r>
            <a:endParaRPr lang="en-GB" dirty="0"/>
          </a:p>
        </p:txBody>
      </p:sp>
      <p:sp>
        <p:nvSpPr>
          <p:cNvPr id="3" name="Content Placeholder 2"/>
          <p:cNvSpPr>
            <a:spLocks noGrp="1"/>
          </p:cNvSpPr>
          <p:nvPr>
            <p:ph sz="half" idx="1"/>
          </p:nvPr>
        </p:nvSpPr>
        <p:spPr>
          <a:xfrm>
            <a:off x="323528" y="1351309"/>
            <a:ext cx="4032448" cy="4525963"/>
          </a:xfrm>
        </p:spPr>
        <p:txBody>
          <a:bodyPr/>
          <a:lstStyle/>
          <a:p>
            <a:r>
              <a:rPr lang="en-GB" sz="2200" dirty="0" smtClean="0"/>
              <a:t>Henry Oldenburg</a:t>
            </a:r>
          </a:p>
          <a:p>
            <a:r>
              <a:rPr lang="en-GB" sz="2200" dirty="0"/>
              <a:t>First secretary of the Royal </a:t>
            </a:r>
            <a:r>
              <a:rPr lang="en-GB" sz="2200" dirty="0" smtClean="0"/>
              <a:t>Society</a:t>
            </a:r>
          </a:p>
          <a:p>
            <a:r>
              <a:rPr lang="en-GB" sz="2200" dirty="0"/>
              <a:t>The Philosophical Transactions of the Royal Society of London (Phil Trans</a:t>
            </a:r>
            <a:r>
              <a:rPr lang="en-GB" sz="2200" dirty="0" smtClean="0"/>
              <a:t>)</a:t>
            </a:r>
          </a:p>
          <a:p>
            <a:r>
              <a:rPr lang="en-GB" sz="2200" dirty="0"/>
              <a:t>E</a:t>
            </a:r>
            <a:r>
              <a:rPr lang="en-GB" sz="2200" dirty="0" smtClean="0"/>
              <a:t>stablished principles </a:t>
            </a:r>
            <a:r>
              <a:rPr lang="en-GB" sz="2200" dirty="0"/>
              <a:t>of scientific priority &amp;</a:t>
            </a:r>
            <a:r>
              <a:rPr lang="en-GB" sz="2200" dirty="0" smtClean="0"/>
              <a:t> </a:t>
            </a:r>
            <a:r>
              <a:rPr lang="en-GB" sz="2200" dirty="0"/>
              <a:t>peer </a:t>
            </a:r>
            <a:r>
              <a:rPr lang="en-GB" sz="2200" dirty="0" smtClean="0"/>
              <a:t>review</a:t>
            </a:r>
          </a:p>
          <a:p>
            <a:r>
              <a:rPr lang="en-GB" sz="2200" dirty="0"/>
              <a:t>E</a:t>
            </a:r>
            <a:r>
              <a:rPr lang="en-GB" sz="2200" dirty="0" smtClean="0"/>
              <a:t>volved </a:t>
            </a:r>
            <a:r>
              <a:rPr lang="en-GB" sz="2200" dirty="0"/>
              <a:t>in the age of </a:t>
            </a:r>
            <a:r>
              <a:rPr lang="en-GB" sz="2200" dirty="0" smtClean="0"/>
              <a:t>print</a:t>
            </a:r>
          </a:p>
          <a:p>
            <a:r>
              <a:rPr lang="en-GB" sz="2200" dirty="0"/>
              <a:t>M</a:t>
            </a:r>
            <a:r>
              <a:rPr lang="en-GB" sz="2200" dirty="0" smtClean="0"/>
              <a:t>odern </a:t>
            </a:r>
            <a:r>
              <a:rPr lang="en-GB" sz="2200" dirty="0"/>
              <a:t>scholarly journals do not pay authors for their articles</a:t>
            </a:r>
          </a:p>
          <a:p>
            <a:endParaRPr lang="en-GB" sz="2400"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1484784"/>
            <a:ext cx="2393516" cy="3111570"/>
          </a:xfrm>
        </p:spPr>
      </p:pic>
      <p:sp>
        <p:nvSpPr>
          <p:cNvPr id="6" name="TextBox 5"/>
          <p:cNvSpPr txBox="1"/>
          <p:nvPr/>
        </p:nvSpPr>
        <p:spPr>
          <a:xfrm>
            <a:off x="4499992" y="4576772"/>
            <a:ext cx="2160240" cy="292388"/>
          </a:xfrm>
          <a:prstGeom prst="rect">
            <a:avLst/>
          </a:prstGeom>
          <a:noFill/>
        </p:spPr>
        <p:txBody>
          <a:bodyPr wrap="square" rtlCol="0">
            <a:spAutoFit/>
          </a:bodyPr>
          <a:lstStyle/>
          <a:p>
            <a:r>
              <a:rPr lang="en-GB" sz="500" dirty="0"/>
              <a:t>Source: </a:t>
            </a:r>
            <a:r>
              <a:rPr lang="en-GB" sz="500" dirty="0">
                <a:hlinkClick r:id="rId3"/>
              </a:rPr>
              <a:t>http://</a:t>
            </a:r>
            <a:r>
              <a:rPr lang="en-GB" sz="500" dirty="0" smtClean="0">
                <a:hlinkClick r:id="rId3"/>
              </a:rPr>
              <a:t>commons.wikimedia.org/wiki/File:Henry_Oldenburg.jpg</a:t>
            </a:r>
            <a:endParaRPr lang="en-GB" sz="500" dirty="0"/>
          </a:p>
          <a:p>
            <a:r>
              <a:rPr lang="en-GB" sz="500" dirty="0" smtClean="0"/>
              <a:t>This </a:t>
            </a:r>
            <a:r>
              <a:rPr lang="en-GB" sz="500" dirty="0"/>
              <a:t>image </a:t>
            </a:r>
            <a:r>
              <a:rPr lang="en-GB" sz="500" dirty="0" smtClean="0"/>
              <a:t>is </a:t>
            </a:r>
            <a:r>
              <a:rPr lang="en-GB" sz="500" dirty="0"/>
              <a:t>in the public domain because its copyright has expired</a:t>
            </a:r>
            <a:r>
              <a:rPr lang="en-GB" sz="800" dirty="0"/>
              <a:t>.</a:t>
            </a:r>
          </a:p>
        </p:txBody>
      </p:sp>
      <p:pic>
        <p:nvPicPr>
          <p:cNvPr id="1026" name="Picture 2" descr="http://kneefin.com/ftp2/xertetoolkits_2.1/USER-FILES/11-nick-Nottingham/media/philtr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484784"/>
            <a:ext cx="2088232" cy="31115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32240" y="4597015"/>
            <a:ext cx="2448272" cy="292388"/>
          </a:xfrm>
          <a:prstGeom prst="rect">
            <a:avLst/>
          </a:prstGeom>
          <a:noFill/>
        </p:spPr>
        <p:txBody>
          <a:bodyPr wrap="square" rtlCol="0">
            <a:spAutoFit/>
          </a:bodyPr>
          <a:lstStyle/>
          <a:p>
            <a:r>
              <a:rPr lang="en-GB" sz="500" dirty="0" smtClean="0"/>
              <a:t>Source </a:t>
            </a:r>
            <a:r>
              <a:rPr lang="en-GB" sz="500" dirty="0" smtClean="0">
                <a:hlinkClick r:id="rId5"/>
              </a:rPr>
              <a:t>http</a:t>
            </a:r>
            <a:r>
              <a:rPr lang="en-GB" sz="500" dirty="0">
                <a:hlinkClick r:id="rId5"/>
              </a:rPr>
              <a:t>://</a:t>
            </a:r>
            <a:r>
              <a:rPr lang="en-GB" sz="500" dirty="0" smtClean="0">
                <a:hlinkClick r:id="rId5"/>
              </a:rPr>
              <a:t>commons.wikimedia.org/wiki/File:1665_phil_trans_vol_i_title.png</a:t>
            </a:r>
            <a:r>
              <a:rPr lang="en-GB" sz="500" dirty="0" smtClean="0"/>
              <a:t>   </a:t>
            </a:r>
            <a:endParaRPr lang="en-GB" sz="500" dirty="0"/>
          </a:p>
          <a:p>
            <a:r>
              <a:rPr lang="en-GB" sz="500" dirty="0"/>
              <a:t>This image is in the public domain because its copyright has expired</a:t>
            </a:r>
            <a:r>
              <a:rPr lang="en-GB" sz="800" dirty="0"/>
              <a:t>.</a:t>
            </a:r>
          </a:p>
        </p:txBody>
      </p:sp>
    </p:spTree>
    <p:extLst>
      <p:ext uri="{BB962C8B-B14F-4D97-AF65-F5344CB8AC3E}">
        <p14:creationId xmlns:p14="http://schemas.microsoft.com/office/powerpoint/2010/main" val="73756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Serials crisis</a:t>
            </a:r>
            <a:endParaRPr lang="en-GB" dirty="0"/>
          </a:p>
        </p:txBody>
      </p:sp>
      <p:sp>
        <p:nvSpPr>
          <p:cNvPr id="3" name="Content Placeholder 2"/>
          <p:cNvSpPr>
            <a:spLocks noGrp="1"/>
          </p:cNvSpPr>
          <p:nvPr>
            <p:ph sz="half" idx="1"/>
          </p:nvPr>
        </p:nvSpPr>
        <p:spPr>
          <a:xfrm>
            <a:off x="323528" y="1340768"/>
            <a:ext cx="4680520" cy="5256584"/>
          </a:xfrm>
        </p:spPr>
        <p:txBody>
          <a:bodyPr/>
          <a:lstStyle/>
          <a:p>
            <a:r>
              <a:rPr lang="en-GB" sz="2200" dirty="0"/>
              <a:t>C19th and </a:t>
            </a:r>
            <a:r>
              <a:rPr lang="en-GB" sz="2200" dirty="0" smtClean="0"/>
              <a:t>C20th</a:t>
            </a:r>
          </a:p>
          <a:p>
            <a:r>
              <a:rPr lang="en-GB" sz="2200" dirty="0" smtClean="0"/>
              <a:t>Number </a:t>
            </a:r>
            <a:r>
              <a:rPr lang="en-GB" sz="2200" dirty="0"/>
              <a:t>of </a:t>
            </a:r>
            <a:r>
              <a:rPr lang="en-GB" sz="2200" dirty="0" smtClean="0"/>
              <a:t>universities/ associated </a:t>
            </a:r>
            <a:r>
              <a:rPr lang="en-GB" sz="2200" dirty="0"/>
              <a:t>research output </a:t>
            </a:r>
            <a:r>
              <a:rPr lang="en-GB" sz="2200" dirty="0" smtClean="0"/>
              <a:t>increased</a:t>
            </a:r>
          </a:p>
          <a:p>
            <a:r>
              <a:rPr lang="en-GB" sz="2200" dirty="0"/>
              <a:t>M</a:t>
            </a:r>
            <a:r>
              <a:rPr lang="en-GB" sz="2200" dirty="0" smtClean="0"/>
              <a:t>arket with </a:t>
            </a:r>
            <a:r>
              <a:rPr lang="en-GB" sz="2200" dirty="0"/>
              <a:t>established creative source &amp;</a:t>
            </a:r>
            <a:r>
              <a:rPr lang="en-GB" sz="2200" dirty="0" smtClean="0"/>
              <a:t> </a:t>
            </a:r>
            <a:r>
              <a:rPr lang="en-GB" sz="2200" dirty="0"/>
              <a:t>pattern of </a:t>
            </a:r>
            <a:r>
              <a:rPr lang="en-GB" sz="2200" dirty="0" smtClean="0"/>
              <a:t>consumption</a:t>
            </a:r>
          </a:p>
          <a:p>
            <a:r>
              <a:rPr lang="en-GB" sz="2200" dirty="0"/>
              <a:t>U</a:t>
            </a:r>
            <a:r>
              <a:rPr lang="en-GB" sz="2200" dirty="0" smtClean="0"/>
              <a:t>nsustainable </a:t>
            </a:r>
            <a:r>
              <a:rPr lang="en-GB" sz="2200" dirty="0"/>
              <a:t>price rises of traditionally published journals </a:t>
            </a:r>
            <a:endParaRPr lang="en-GB" sz="2200" dirty="0" smtClean="0"/>
          </a:p>
          <a:p>
            <a:r>
              <a:rPr lang="en-GB" sz="2200" dirty="0"/>
              <a:t>1990 - </a:t>
            </a:r>
            <a:r>
              <a:rPr lang="en-GB" sz="2200" dirty="0" err="1"/>
              <a:t>Stevan</a:t>
            </a:r>
            <a:r>
              <a:rPr lang="en-GB" sz="2200" dirty="0"/>
              <a:t> </a:t>
            </a:r>
            <a:r>
              <a:rPr lang="en-GB" sz="2200" dirty="0" err="1"/>
              <a:t>Harnad</a:t>
            </a:r>
            <a:r>
              <a:rPr lang="en-GB" sz="2200" dirty="0"/>
              <a:t> introduced </a:t>
            </a:r>
            <a:r>
              <a:rPr lang="en-GB" sz="2200" dirty="0" err="1"/>
              <a:t>Psycoloquy</a:t>
            </a:r>
            <a:r>
              <a:rPr lang="en-GB" sz="2200" dirty="0"/>
              <a:t>, the first peer-reviewed scientific journal on the </a:t>
            </a:r>
            <a:r>
              <a:rPr lang="en-GB" sz="2200" dirty="0" smtClean="0"/>
              <a:t>internet</a:t>
            </a:r>
          </a:p>
          <a:p>
            <a:r>
              <a:rPr lang="en-GB" sz="2200" dirty="0"/>
              <a:t>P</a:t>
            </a:r>
            <a:r>
              <a:rPr lang="en-GB" sz="2200" dirty="0" smtClean="0"/>
              <a:t>aved </a:t>
            </a:r>
            <a:r>
              <a:rPr lang="en-GB" sz="2200" dirty="0"/>
              <a:t>the way for free academic publishing on the web after 1993</a:t>
            </a:r>
          </a:p>
          <a:p>
            <a:endParaRPr lang="en-GB" sz="2000" dirty="0"/>
          </a:p>
          <a:p>
            <a:endParaRPr lang="en-GB" sz="2400" dirty="0" smtClean="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4383" y="1412776"/>
            <a:ext cx="3350033" cy="3844925"/>
          </a:xfrm>
        </p:spPr>
      </p:pic>
    </p:spTree>
    <p:extLst>
      <p:ext uri="{BB962C8B-B14F-4D97-AF65-F5344CB8AC3E}">
        <p14:creationId xmlns:p14="http://schemas.microsoft.com/office/powerpoint/2010/main" val="164893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HEFCE (21</a:t>
            </a:r>
            <a:r>
              <a:rPr lang="en-GB" baseline="30000" dirty="0" smtClean="0"/>
              <a:t>st</a:t>
            </a:r>
            <a:r>
              <a:rPr lang="en-GB" dirty="0" smtClean="0"/>
              <a:t> Century)</a:t>
            </a:r>
            <a:endParaRPr lang="en-GB" dirty="0"/>
          </a:p>
        </p:txBody>
      </p:sp>
      <p:sp>
        <p:nvSpPr>
          <p:cNvPr id="3" name="Content Placeholder 2"/>
          <p:cNvSpPr>
            <a:spLocks noGrp="1"/>
          </p:cNvSpPr>
          <p:nvPr>
            <p:ph sz="half" idx="1"/>
          </p:nvPr>
        </p:nvSpPr>
        <p:spPr>
          <a:xfrm>
            <a:off x="323528" y="1412776"/>
            <a:ext cx="4752528" cy="4032448"/>
          </a:xfrm>
        </p:spPr>
        <p:txBody>
          <a:bodyPr/>
          <a:lstStyle/>
          <a:p>
            <a:r>
              <a:rPr lang="en-GB" sz="2200" dirty="0" smtClean="0"/>
              <a:t>Inadequate resources</a:t>
            </a:r>
          </a:p>
          <a:p>
            <a:pPr lvl="1"/>
            <a:r>
              <a:rPr lang="en-GB" sz="1800" dirty="0" smtClean="0"/>
              <a:t>infrastructure </a:t>
            </a:r>
          </a:p>
          <a:p>
            <a:pPr lvl="1"/>
            <a:r>
              <a:rPr lang="en-GB" sz="1800" dirty="0" smtClean="0"/>
              <a:t>staff</a:t>
            </a:r>
          </a:p>
          <a:p>
            <a:r>
              <a:rPr lang="en-GB" sz="2200" dirty="0"/>
              <a:t>Lack of awareness</a:t>
            </a:r>
          </a:p>
          <a:p>
            <a:r>
              <a:rPr lang="en-GB" sz="2200" dirty="0"/>
              <a:t>Low levels of </a:t>
            </a:r>
            <a:r>
              <a:rPr lang="en-GB" sz="2200" dirty="0" smtClean="0"/>
              <a:t>(fully mediated) deposit</a:t>
            </a:r>
          </a:p>
          <a:p>
            <a:r>
              <a:rPr lang="en-GB" sz="2200" dirty="0" smtClean="0"/>
              <a:t>Some faculties better than others</a:t>
            </a:r>
          </a:p>
          <a:p>
            <a:r>
              <a:rPr lang="en-GB" sz="2200" dirty="0"/>
              <a:t>Symplectic Elements </a:t>
            </a:r>
            <a:r>
              <a:rPr lang="en-GB" sz="2200" dirty="0" smtClean="0"/>
              <a:t>(implemented 2011)</a:t>
            </a:r>
          </a:p>
          <a:p>
            <a:r>
              <a:rPr lang="en-GB" sz="2200" dirty="0" smtClean="0"/>
              <a:t>Migrate to </a:t>
            </a:r>
            <a:r>
              <a:rPr lang="en-GB" sz="2200" dirty="0" err="1" smtClean="0"/>
              <a:t>Eprints</a:t>
            </a:r>
            <a:r>
              <a:rPr lang="en-GB" sz="2200" dirty="0" smtClean="0"/>
              <a:t> (2015)</a:t>
            </a:r>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88538" y="1484784"/>
            <a:ext cx="2481724" cy="3844925"/>
          </a:xfrm>
        </p:spPr>
      </p:pic>
    </p:spTree>
    <p:extLst>
      <p:ext uri="{BB962C8B-B14F-4D97-AF65-F5344CB8AC3E}">
        <p14:creationId xmlns:p14="http://schemas.microsoft.com/office/powerpoint/2010/main" val="191645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Seismic shift</a:t>
            </a:r>
            <a:endParaRPr lang="en-GB" dirty="0"/>
          </a:p>
        </p:txBody>
      </p:sp>
      <p:sp>
        <p:nvSpPr>
          <p:cNvPr id="3" name="Content Placeholder 2"/>
          <p:cNvSpPr>
            <a:spLocks noGrp="1"/>
          </p:cNvSpPr>
          <p:nvPr>
            <p:ph sz="half" idx="1"/>
          </p:nvPr>
        </p:nvSpPr>
        <p:spPr>
          <a:xfrm>
            <a:off x="323528" y="1628800"/>
            <a:ext cx="4392488" cy="3744416"/>
          </a:xfrm>
        </p:spPr>
        <p:txBody>
          <a:bodyPr/>
          <a:lstStyle/>
          <a:p>
            <a:r>
              <a:rPr lang="en-GB" sz="2200" dirty="0" smtClean="0"/>
              <a:t>The Finch report (2012)</a:t>
            </a:r>
          </a:p>
          <a:p>
            <a:r>
              <a:rPr lang="en-GB" sz="2200" dirty="0"/>
              <a:t>Emphasised </a:t>
            </a:r>
            <a:r>
              <a:rPr lang="en-GB" sz="2200" dirty="0" smtClean="0"/>
              <a:t>gold </a:t>
            </a:r>
            <a:r>
              <a:rPr lang="en-GB" sz="2200" dirty="0"/>
              <a:t>over </a:t>
            </a:r>
            <a:r>
              <a:rPr lang="en-GB" sz="2200" dirty="0" smtClean="0"/>
              <a:t>green</a:t>
            </a:r>
          </a:p>
          <a:p>
            <a:r>
              <a:rPr lang="en-GB" sz="2200" dirty="0"/>
              <a:t>5 year "transition </a:t>
            </a:r>
            <a:r>
              <a:rPr lang="en-GB" sz="2200" dirty="0" smtClean="0"/>
              <a:t>period“</a:t>
            </a:r>
          </a:p>
          <a:p>
            <a:r>
              <a:rPr lang="en-GB" sz="2200" dirty="0"/>
              <a:t>Average </a:t>
            </a:r>
            <a:r>
              <a:rPr lang="en-GB" sz="2200" dirty="0" smtClean="0"/>
              <a:t>APC ≈ £1800</a:t>
            </a:r>
          </a:p>
          <a:p>
            <a:r>
              <a:rPr lang="en-GB" sz="2200" dirty="0" smtClean="0"/>
              <a:t>Robbing Peter to pay Paul?</a:t>
            </a:r>
          </a:p>
          <a:p>
            <a:r>
              <a:rPr lang="en-GB" sz="2200" dirty="0" smtClean="0"/>
              <a:t>Criticised by OA advocates</a:t>
            </a:r>
          </a:p>
          <a:p>
            <a:r>
              <a:rPr lang="en-GB" sz="2200" dirty="0" smtClean="0"/>
              <a:t>Influence of publishing lobby?	</a:t>
            </a:r>
          </a:p>
          <a:p>
            <a:r>
              <a:rPr lang="en-GB" sz="2200" dirty="0"/>
              <a:t>Market forces will drive APCs down (won't they</a:t>
            </a:r>
            <a:r>
              <a:rPr lang="en-GB" sz="2200" dirty="0" smtClean="0"/>
              <a:t>??)</a:t>
            </a:r>
            <a:endParaRPr lang="en-GB" sz="2200"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700808"/>
            <a:ext cx="4114800" cy="3209544"/>
          </a:xfrm>
        </p:spPr>
      </p:pic>
    </p:spTree>
    <p:extLst>
      <p:ext uri="{BB962C8B-B14F-4D97-AF65-F5344CB8AC3E}">
        <p14:creationId xmlns:p14="http://schemas.microsoft.com/office/powerpoint/2010/main" val="2878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RCUK policy (April 2012)</a:t>
            </a:r>
            <a:endParaRPr lang="en-GB" dirty="0"/>
          </a:p>
        </p:txBody>
      </p:sp>
      <p:sp>
        <p:nvSpPr>
          <p:cNvPr id="3" name="Content Placeholder 2"/>
          <p:cNvSpPr>
            <a:spLocks noGrp="1"/>
          </p:cNvSpPr>
          <p:nvPr>
            <p:ph sz="half" idx="1"/>
          </p:nvPr>
        </p:nvSpPr>
        <p:spPr>
          <a:xfrm>
            <a:off x="395536" y="1340768"/>
            <a:ext cx="4752528" cy="5040560"/>
          </a:xfrm>
        </p:spPr>
        <p:txBody>
          <a:bodyPr/>
          <a:lstStyle/>
          <a:p>
            <a:r>
              <a:rPr lang="en-GB" sz="2200" dirty="0"/>
              <a:t>RCUK-compliant journals </a:t>
            </a:r>
          </a:p>
          <a:p>
            <a:r>
              <a:rPr lang="en-GB" sz="2200" dirty="0" smtClean="0"/>
              <a:t>Offer </a:t>
            </a:r>
            <a:r>
              <a:rPr lang="en-GB" sz="2200" dirty="0"/>
              <a:t>suitable </a:t>
            </a:r>
            <a:r>
              <a:rPr lang="en-GB" sz="2200" dirty="0" smtClean="0"/>
              <a:t>gold OR </a:t>
            </a:r>
            <a:r>
              <a:rPr lang="en-GB" sz="2200" dirty="0"/>
              <a:t>suitable green </a:t>
            </a:r>
            <a:r>
              <a:rPr lang="en-GB" sz="2200" dirty="0" smtClean="0"/>
              <a:t>option</a:t>
            </a:r>
          </a:p>
          <a:p>
            <a:r>
              <a:rPr lang="en-GB" sz="2200" dirty="0" smtClean="0"/>
              <a:t>Creative Commons-Attribution (CC-BY)</a:t>
            </a:r>
          </a:p>
          <a:p>
            <a:r>
              <a:rPr lang="en-GB" sz="2200" dirty="0" smtClean="0"/>
              <a:t>RCUK </a:t>
            </a:r>
            <a:r>
              <a:rPr lang="en-GB" sz="2200" dirty="0"/>
              <a:t>OA block </a:t>
            </a:r>
            <a:r>
              <a:rPr lang="en-GB" sz="2200" dirty="0" smtClean="0"/>
              <a:t>grants</a:t>
            </a:r>
          </a:p>
          <a:p>
            <a:r>
              <a:rPr lang="en-GB" sz="2200" dirty="0"/>
              <a:t>Establish institutional publication funds</a:t>
            </a:r>
          </a:p>
          <a:p>
            <a:r>
              <a:rPr lang="en-GB" sz="2200" dirty="0" smtClean="0"/>
              <a:t>expect </a:t>
            </a:r>
            <a:r>
              <a:rPr lang="en-GB" sz="2200" dirty="0"/>
              <a:t>primary use to be payments of </a:t>
            </a:r>
            <a:r>
              <a:rPr lang="en-GB" sz="2200" dirty="0" smtClean="0"/>
              <a:t>APCs</a:t>
            </a:r>
          </a:p>
          <a:p>
            <a:r>
              <a:rPr lang="en-GB" sz="2200" dirty="0"/>
              <a:t>Preference is gold </a:t>
            </a:r>
            <a:r>
              <a:rPr lang="en-GB" sz="2200" dirty="0" smtClean="0"/>
              <a:t>OA</a:t>
            </a:r>
          </a:p>
          <a:p>
            <a:r>
              <a:rPr lang="en-GB" sz="2200" dirty="0" smtClean="0"/>
              <a:t>Decision </a:t>
            </a:r>
            <a:r>
              <a:rPr lang="en-GB" sz="2200" dirty="0"/>
              <a:t>lies with authors and institutions</a:t>
            </a:r>
          </a:p>
          <a:p>
            <a:endParaRPr lang="en-GB" sz="2400" dirty="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3895" y="1484784"/>
            <a:ext cx="2360433" cy="3844925"/>
          </a:xfrm>
        </p:spPr>
      </p:pic>
    </p:spTree>
    <p:extLst>
      <p:ext uri="{BB962C8B-B14F-4D97-AF65-F5344CB8AC3E}">
        <p14:creationId xmlns:p14="http://schemas.microsoft.com/office/powerpoint/2010/main" val="3424109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1397</Words>
  <Application>Microsoft Office PowerPoint</Application>
  <PresentationFormat>On-screen Show (4:3)</PresentationFormat>
  <Paragraphs>224</Paragraphs>
  <Slides>30</Slides>
  <Notes>1</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IntroductionSlide</vt:lpstr>
      <vt:lpstr>New Topic Slide</vt:lpstr>
      <vt:lpstr>Custom Design</vt:lpstr>
      <vt:lpstr>1_Custom Design</vt:lpstr>
      <vt:lpstr>Beckett Theme</vt:lpstr>
      <vt:lpstr>1_New Topic Slide</vt:lpstr>
      <vt:lpstr>2_Custom Design</vt:lpstr>
      <vt:lpstr>3_Custom Design</vt:lpstr>
      <vt:lpstr>PowerPoint Presentation</vt:lpstr>
      <vt:lpstr>PowerPoint Presentation</vt:lpstr>
      <vt:lpstr>PowerPoint Presentation</vt:lpstr>
      <vt:lpstr>Why (oh WHY) is advocating green OA so hard?</vt:lpstr>
      <vt:lpstr>(Centuries) before HEFCE</vt:lpstr>
      <vt:lpstr>Serials crisis</vt:lpstr>
      <vt:lpstr>Before HEFCE (21st Century)</vt:lpstr>
      <vt:lpstr>Seismic shift</vt:lpstr>
      <vt:lpstr>RCUK policy (April 2012)</vt:lpstr>
      <vt:lpstr>HEFCE bombshell (April 2013)</vt:lpstr>
      <vt:lpstr>A sector reacts</vt:lpstr>
      <vt:lpstr>A question of infrastructure</vt:lpstr>
      <vt:lpstr>At your library/institution, in response to the HEFCE Open Access policy do you:</vt:lpstr>
      <vt:lpstr>At your library/institution, in response to the HEFCE Open Access policy do you:</vt:lpstr>
      <vt:lpstr>In quotes…</vt:lpstr>
      <vt:lpstr>PowerPoint Presentation</vt:lpstr>
      <vt:lpstr>The Librarian at Leeds Beckett</vt:lpstr>
      <vt:lpstr>The Library will…</vt:lpstr>
      <vt:lpstr>Open Access Advocacy: using Twitter</vt:lpstr>
      <vt:lpstr>Open Access Advocacy: using Symplectic &amp; Libguides</vt:lpstr>
      <vt:lpstr>Response from Academic Staff</vt:lpstr>
      <vt:lpstr>Twitter analytics</vt:lpstr>
      <vt:lpstr>Instagram</vt:lpstr>
      <vt:lpstr>What can Librarians do?</vt:lpstr>
      <vt:lpstr>But we don’t know…</vt:lpstr>
      <vt:lpstr>Other tools &amp; network effects</vt:lpstr>
      <vt:lpstr>Paradigm shift?</vt:lpstr>
      <vt:lpstr>PowerPoint Presentation</vt:lpstr>
      <vt:lpstr>To boldly go (and other split infinitives)</vt:lpstr>
      <vt:lpstr>References &amp; bibliography</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sheppa03</cp:lastModifiedBy>
  <cp:revision>95</cp:revision>
  <dcterms:created xsi:type="dcterms:W3CDTF">2012-02-14T11:14:08Z</dcterms:created>
  <dcterms:modified xsi:type="dcterms:W3CDTF">2014-11-27T11:09:04Z</dcterms:modified>
</cp:coreProperties>
</file>