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72" r:id="rId2"/>
  </p:sldMasterIdLst>
  <p:notesMasterIdLst>
    <p:notesMasterId r:id="rId31"/>
  </p:notesMasterIdLst>
  <p:sldIdLst>
    <p:sldId id="388" r:id="rId3"/>
    <p:sldId id="256" r:id="rId4"/>
    <p:sldId id="257" r:id="rId5"/>
    <p:sldId id="390" r:id="rId6"/>
    <p:sldId id="391" r:id="rId7"/>
    <p:sldId id="262" r:id="rId8"/>
    <p:sldId id="392" r:id="rId9"/>
    <p:sldId id="395" r:id="rId10"/>
    <p:sldId id="393" r:id="rId11"/>
    <p:sldId id="378" r:id="rId12"/>
    <p:sldId id="379" r:id="rId13"/>
    <p:sldId id="397" r:id="rId14"/>
    <p:sldId id="272" r:id="rId15"/>
    <p:sldId id="398" r:id="rId16"/>
    <p:sldId id="399" r:id="rId17"/>
    <p:sldId id="400" r:id="rId18"/>
    <p:sldId id="405" r:id="rId19"/>
    <p:sldId id="376" r:id="rId20"/>
    <p:sldId id="401" r:id="rId21"/>
    <p:sldId id="402" r:id="rId22"/>
    <p:sldId id="403" r:id="rId23"/>
    <p:sldId id="404" r:id="rId24"/>
    <p:sldId id="290" r:id="rId25"/>
    <p:sldId id="258" r:id="rId26"/>
    <p:sldId id="259" r:id="rId27"/>
    <p:sldId id="261" r:id="rId28"/>
    <p:sldId id="406"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076649-2E03-4471-9F42-F67B58F6BFA8}">
          <p14:sldIdLst>
            <p14:sldId id="388"/>
            <p14:sldId id="256"/>
            <p14:sldId id="257"/>
            <p14:sldId id="390"/>
            <p14:sldId id="391"/>
            <p14:sldId id="262"/>
            <p14:sldId id="392"/>
            <p14:sldId id="395"/>
            <p14:sldId id="393"/>
            <p14:sldId id="378"/>
            <p14:sldId id="379"/>
            <p14:sldId id="397"/>
            <p14:sldId id="272"/>
            <p14:sldId id="398"/>
            <p14:sldId id="399"/>
            <p14:sldId id="400"/>
            <p14:sldId id="405"/>
            <p14:sldId id="376"/>
            <p14:sldId id="401"/>
            <p14:sldId id="402"/>
            <p14:sldId id="403"/>
            <p14:sldId id="404"/>
            <p14:sldId id="290"/>
            <p14:sldId id="258"/>
            <p14:sldId id="259"/>
            <p14:sldId id="261"/>
            <p14:sldId id="40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680" autoAdjust="0"/>
  </p:normalViewPr>
  <p:slideViewPr>
    <p:cSldViewPr snapToGrid="0">
      <p:cViewPr>
        <p:scale>
          <a:sx n="100" d="100"/>
          <a:sy n="100" d="100"/>
        </p:scale>
        <p:origin x="43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75826-4359-4C81-9DA8-290D2C288D3B}"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n-US"/>
        </a:p>
      </dgm:t>
    </dgm:pt>
    <dgm:pt modelId="{EC07253C-96BB-40EE-8A45-18CBC44C0631}">
      <dgm:prSet/>
      <dgm:spPr/>
      <dgm:t>
        <a:bodyPr/>
        <a:lstStyle/>
        <a:p>
          <a:pPr algn="ctr"/>
          <a:r>
            <a:rPr lang="en-GB" dirty="0"/>
            <a:t>Get To Know </a:t>
          </a:r>
          <a:r>
            <a:rPr lang="en-GB" dirty="0">
              <a:effectLst/>
              <a:latin typeface="Arial" panose="020B0604020202020204" pitchFamily="34" charset="0"/>
              <a:ea typeface="Arial" panose="020B0604020202020204" pitchFamily="34" charset="0"/>
            </a:rPr>
            <a:t>Nii Lamptey Welbeck</a:t>
          </a:r>
          <a:endParaRPr lang="en-US" dirty="0"/>
        </a:p>
      </dgm:t>
    </dgm:pt>
    <dgm:pt modelId="{3D7B3844-2577-4107-85A6-032A53407B6E}" type="parTrans" cxnId="{1C290ED1-BE41-4A0E-B5B1-4B56AC84C08B}">
      <dgm:prSet/>
      <dgm:spPr/>
      <dgm:t>
        <a:bodyPr/>
        <a:lstStyle/>
        <a:p>
          <a:endParaRPr lang="en-US"/>
        </a:p>
      </dgm:t>
    </dgm:pt>
    <dgm:pt modelId="{327C8C4A-B38F-48B3-8975-BF312B7EE433}" type="sibTrans" cxnId="{1C290ED1-BE41-4A0E-B5B1-4B56AC84C08B}">
      <dgm:prSet/>
      <dgm:spPr/>
      <dgm:t>
        <a:bodyPr/>
        <a:lstStyle/>
        <a:p>
          <a:endParaRPr lang="en-US"/>
        </a:p>
      </dgm:t>
    </dgm:pt>
    <dgm:pt modelId="{7839DBA9-0D03-48F8-B761-F684DE9EDC58}">
      <dgm:prSet custT="1"/>
      <dgm:spPr/>
      <dgm:t>
        <a:bodyPr/>
        <a:lstStyle/>
        <a:p>
          <a:pPr algn="l"/>
          <a:r>
            <a:rPr lang="en-GB" sz="3600" dirty="0"/>
            <a:t>	</a:t>
          </a:r>
          <a:r>
            <a:rPr lang="en-GB" sz="3300" dirty="0">
              <a:latin typeface="Calibri" panose="020F0502020204030204" pitchFamily="34" charset="0"/>
              <a:ea typeface="Calibri" panose="020F0502020204030204" pitchFamily="34" charset="0"/>
              <a:cs typeface="Calibri" panose="020F0502020204030204" pitchFamily="34" charset="0"/>
            </a:rPr>
            <a:t>ICSA –UK,                                  </a:t>
          </a:r>
          <a:r>
            <a:rPr lang="en-US" sz="3300" dirty="0">
              <a:latin typeface="Calibri" panose="020F0502020204030204" pitchFamily="34" charset="0"/>
              <a:ea typeface="Calibri" panose="020F0502020204030204" pitchFamily="34" charset="0"/>
              <a:cs typeface="Calibri" panose="020F0502020204030204" pitchFamily="34" charset="0"/>
            </a:rPr>
            <a:t>Institute of Chartered Treasury - UK</a:t>
          </a:r>
        </a:p>
      </dgm:t>
    </dgm:pt>
    <dgm:pt modelId="{9152FCB9-31AA-4BD1-97CC-B8636D46D7BC}" type="parTrans" cxnId="{9AA71159-7621-4353-907F-506E83690C77}">
      <dgm:prSet/>
      <dgm:spPr/>
      <dgm:t>
        <a:bodyPr/>
        <a:lstStyle/>
        <a:p>
          <a:endParaRPr lang="en-US"/>
        </a:p>
      </dgm:t>
    </dgm:pt>
    <dgm:pt modelId="{1DA928CF-7C7B-48DA-AB59-8681CCF0F727}" type="sibTrans" cxnId="{9AA71159-7621-4353-907F-506E83690C77}">
      <dgm:prSet/>
      <dgm:spPr/>
      <dgm:t>
        <a:bodyPr/>
        <a:lstStyle/>
        <a:p>
          <a:endParaRPr lang="en-US"/>
        </a:p>
      </dgm:t>
    </dgm:pt>
    <dgm:pt modelId="{62EE7335-9A0B-4CAE-B194-B0E17723D1C0}">
      <dgm:prSet custT="1"/>
      <dgm:spPr/>
      <dgm:t>
        <a:bodyPr/>
        <a:lstStyle/>
        <a:p>
          <a:pPr>
            <a:lnSpc>
              <a:spcPct val="100000"/>
            </a:lnSpc>
          </a:pPr>
          <a:r>
            <a:rPr lang="en-GB" sz="3300" dirty="0"/>
            <a:t>	</a:t>
          </a:r>
          <a:r>
            <a:rPr lang="en-GB" sz="3300" dirty="0">
              <a:latin typeface="Calibri" panose="020F0502020204030204" pitchFamily="34" charset="0"/>
              <a:ea typeface="Calibri" panose="020F0502020204030204" pitchFamily="34" charset="0"/>
              <a:cs typeface="Calibri" panose="020F0502020204030204" pitchFamily="34" charset="0"/>
            </a:rPr>
            <a:t>BA (Business and English), MSc    (Banking and Finance)</a:t>
          </a:r>
          <a:endParaRPr lang="en-US" sz="3300" dirty="0">
            <a:latin typeface="Calibri" panose="020F0502020204030204" pitchFamily="34" charset="0"/>
            <a:ea typeface="Calibri" panose="020F0502020204030204" pitchFamily="34" charset="0"/>
            <a:cs typeface="Calibri" panose="020F0502020204030204" pitchFamily="34" charset="0"/>
          </a:endParaRPr>
        </a:p>
      </dgm:t>
    </dgm:pt>
    <dgm:pt modelId="{BC8B9A94-37A2-4083-98D2-31E3ACA1B749}" type="parTrans" cxnId="{30AB540E-E266-4475-9D03-BFECF323765C}">
      <dgm:prSet/>
      <dgm:spPr/>
      <dgm:t>
        <a:bodyPr/>
        <a:lstStyle/>
        <a:p>
          <a:endParaRPr lang="en-US"/>
        </a:p>
      </dgm:t>
    </dgm:pt>
    <dgm:pt modelId="{FFC3C6DD-DE07-4E1B-8AEE-8E06AC86A97A}" type="sibTrans" cxnId="{30AB540E-E266-4475-9D03-BFECF323765C}">
      <dgm:prSet/>
      <dgm:spPr/>
      <dgm:t>
        <a:bodyPr/>
        <a:lstStyle/>
        <a:p>
          <a:endParaRPr lang="en-US"/>
        </a:p>
      </dgm:t>
    </dgm:pt>
    <dgm:pt modelId="{DFB36333-0B72-4F2F-B63B-E4663B6C5F93}">
      <dgm:prSet custT="1"/>
      <dgm:spPr/>
      <dgm:t>
        <a:bodyPr/>
        <a:lstStyle/>
        <a:p>
          <a:pPr>
            <a:lnSpc>
              <a:spcPct val="100000"/>
            </a:lnSpc>
          </a:pPr>
          <a:r>
            <a:rPr lang="en-US" sz="3300" dirty="0"/>
            <a:t>            </a:t>
          </a:r>
          <a:r>
            <a:rPr lang="en-US" sz="3300" dirty="0">
              <a:latin typeface="Calibri" panose="020F0502020204030204" pitchFamily="34" charset="0"/>
              <a:ea typeface="Calibri" panose="020F0502020204030204" pitchFamily="34" charset="0"/>
              <a:cs typeface="Calibri" panose="020F0502020204030204" pitchFamily="34" charset="0"/>
            </a:rPr>
            <a:t>   Ministry of Justice – UK,                    Home Office (UKBA) – UK, Ministry of Health - Ghana</a:t>
          </a:r>
        </a:p>
      </dgm:t>
    </dgm:pt>
    <dgm:pt modelId="{8F448867-A4A7-4C84-840D-7FE31DED3616}" type="sibTrans" cxnId="{3FCA2A08-9546-4139-8801-218227405ACA}">
      <dgm:prSet/>
      <dgm:spPr/>
      <dgm:t>
        <a:bodyPr/>
        <a:lstStyle/>
        <a:p>
          <a:endParaRPr lang="en-GB"/>
        </a:p>
      </dgm:t>
    </dgm:pt>
    <dgm:pt modelId="{FEE9D98F-9BC1-4A58-B984-6161C248E534}" type="parTrans" cxnId="{3FCA2A08-9546-4139-8801-218227405ACA}">
      <dgm:prSet/>
      <dgm:spPr/>
      <dgm:t>
        <a:bodyPr/>
        <a:lstStyle/>
        <a:p>
          <a:endParaRPr lang="en-GB"/>
        </a:p>
      </dgm:t>
    </dgm:pt>
    <dgm:pt modelId="{FFBCBECB-0C30-45BD-8544-4B724B10BBB5}">
      <dgm:prSet custT="1"/>
      <dgm:spPr/>
      <dgm:t>
        <a:bodyPr/>
        <a:lstStyle/>
        <a:p>
          <a:r>
            <a:rPr lang="en-GB" sz="3700" dirty="0"/>
            <a:t>            </a:t>
          </a:r>
          <a:r>
            <a:rPr lang="en-US" sz="3700" dirty="0"/>
            <a:t>            </a:t>
          </a:r>
        </a:p>
      </dgm:t>
    </dgm:pt>
    <dgm:pt modelId="{A856B96D-A189-4C81-9C54-EC47F4A8627A}" type="sibTrans" cxnId="{4E1360E3-1510-4514-A0B9-51C92A7D625F}">
      <dgm:prSet/>
      <dgm:spPr/>
      <dgm:t>
        <a:bodyPr/>
        <a:lstStyle/>
        <a:p>
          <a:endParaRPr lang="en-US"/>
        </a:p>
      </dgm:t>
    </dgm:pt>
    <dgm:pt modelId="{08D8A438-0D6C-4D7E-BC52-822FE8ABE32B}" type="parTrans" cxnId="{4E1360E3-1510-4514-A0B9-51C92A7D625F}">
      <dgm:prSet/>
      <dgm:spPr/>
      <dgm:t>
        <a:bodyPr/>
        <a:lstStyle/>
        <a:p>
          <a:endParaRPr lang="en-US"/>
        </a:p>
      </dgm:t>
    </dgm:pt>
    <dgm:pt modelId="{E3B6E81A-4BDA-458A-B198-2A4B5DD4A730}" type="pres">
      <dgm:prSet presAssocID="{D1975826-4359-4C81-9DA8-290D2C288D3B}" presName="vert0" presStyleCnt="0">
        <dgm:presLayoutVars>
          <dgm:dir/>
          <dgm:animOne val="branch"/>
          <dgm:animLvl val="lvl"/>
        </dgm:presLayoutVars>
      </dgm:prSet>
      <dgm:spPr/>
    </dgm:pt>
    <dgm:pt modelId="{14FB438D-FA22-4C17-B436-F44B0A39A903}" type="pres">
      <dgm:prSet presAssocID="{EC07253C-96BB-40EE-8A45-18CBC44C0631}" presName="thickLine" presStyleLbl="alignNode1" presStyleIdx="0" presStyleCnt="5"/>
      <dgm:spPr/>
    </dgm:pt>
    <dgm:pt modelId="{1398C15D-210E-4449-84AC-E77D60C3EC61}" type="pres">
      <dgm:prSet presAssocID="{EC07253C-96BB-40EE-8A45-18CBC44C0631}" presName="horz1" presStyleCnt="0"/>
      <dgm:spPr/>
    </dgm:pt>
    <dgm:pt modelId="{B78615C5-9CDF-420B-88C1-0AED77834226}" type="pres">
      <dgm:prSet presAssocID="{EC07253C-96BB-40EE-8A45-18CBC44C0631}" presName="tx1" presStyleLbl="revTx" presStyleIdx="0" presStyleCnt="5" custScaleY="44099"/>
      <dgm:spPr/>
    </dgm:pt>
    <dgm:pt modelId="{4747E3C8-A4CF-4C44-8020-3BBAD8D248CB}" type="pres">
      <dgm:prSet presAssocID="{EC07253C-96BB-40EE-8A45-18CBC44C0631}" presName="vert1" presStyleCnt="0"/>
      <dgm:spPr/>
    </dgm:pt>
    <dgm:pt modelId="{23E4EBCE-7695-4699-83BA-456CACEA662E}" type="pres">
      <dgm:prSet presAssocID="{7839DBA9-0D03-48F8-B761-F684DE9EDC58}" presName="thickLine" presStyleLbl="alignNode1" presStyleIdx="1" presStyleCnt="5"/>
      <dgm:spPr/>
    </dgm:pt>
    <dgm:pt modelId="{90EA1986-942F-468E-9C4E-3255762E0EEB}" type="pres">
      <dgm:prSet presAssocID="{7839DBA9-0D03-48F8-B761-F684DE9EDC58}" presName="horz1" presStyleCnt="0"/>
      <dgm:spPr/>
    </dgm:pt>
    <dgm:pt modelId="{D63C9330-C004-40B7-8E30-3C84003C0A33}" type="pres">
      <dgm:prSet presAssocID="{7839DBA9-0D03-48F8-B761-F684DE9EDC58}" presName="tx1" presStyleLbl="revTx" presStyleIdx="1" presStyleCnt="5" custScaleX="98592" custScaleY="101798"/>
      <dgm:spPr/>
    </dgm:pt>
    <dgm:pt modelId="{5387D97E-1BE1-4BE5-90C7-FC7C709EB0E9}" type="pres">
      <dgm:prSet presAssocID="{7839DBA9-0D03-48F8-B761-F684DE9EDC58}" presName="vert1" presStyleCnt="0"/>
      <dgm:spPr/>
    </dgm:pt>
    <dgm:pt modelId="{873CEB82-07D2-4731-ACA0-514E70F05C75}" type="pres">
      <dgm:prSet presAssocID="{62EE7335-9A0B-4CAE-B194-B0E17723D1C0}" presName="thickLine" presStyleLbl="alignNode1" presStyleIdx="2" presStyleCnt="5"/>
      <dgm:spPr/>
    </dgm:pt>
    <dgm:pt modelId="{EAB2AB86-84A9-4FAC-8A05-CB239CCB0792}" type="pres">
      <dgm:prSet presAssocID="{62EE7335-9A0B-4CAE-B194-B0E17723D1C0}" presName="horz1" presStyleCnt="0"/>
      <dgm:spPr/>
    </dgm:pt>
    <dgm:pt modelId="{EAA19D3F-AEF5-458B-81D0-CE4BB1ADCF98}" type="pres">
      <dgm:prSet presAssocID="{62EE7335-9A0B-4CAE-B194-B0E17723D1C0}" presName="tx1" presStyleLbl="revTx" presStyleIdx="2" presStyleCnt="5"/>
      <dgm:spPr/>
    </dgm:pt>
    <dgm:pt modelId="{6325F9DB-9BC3-40CD-84F4-E85CB229B567}" type="pres">
      <dgm:prSet presAssocID="{62EE7335-9A0B-4CAE-B194-B0E17723D1C0}" presName="vert1" presStyleCnt="0"/>
      <dgm:spPr/>
    </dgm:pt>
    <dgm:pt modelId="{53DE4B44-0587-456F-98E0-EBF896CF5AA6}" type="pres">
      <dgm:prSet presAssocID="{DFB36333-0B72-4F2F-B63B-E4663B6C5F93}" presName="thickLine" presStyleLbl="alignNode1" presStyleIdx="3" presStyleCnt="5"/>
      <dgm:spPr/>
    </dgm:pt>
    <dgm:pt modelId="{5AE33DC2-95BF-4B5F-90C3-2B7439AFDCAE}" type="pres">
      <dgm:prSet presAssocID="{DFB36333-0B72-4F2F-B63B-E4663B6C5F93}" presName="horz1" presStyleCnt="0"/>
      <dgm:spPr/>
    </dgm:pt>
    <dgm:pt modelId="{3C415A84-30E5-40EE-8ECB-CE91A6C441F0}" type="pres">
      <dgm:prSet presAssocID="{DFB36333-0B72-4F2F-B63B-E4663B6C5F93}" presName="tx1" presStyleLbl="revTx" presStyleIdx="3" presStyleCnt="5" custScaleY="131258"/>
      <dgm:spPr/>
    </dgm:pt>
    <dgm:pt modelId="{8359B59C-C3BA-48CB-8ED2-03FE5385F304}" type="pres">
      <dgm:prSet presAssocID="{DFB36333-0B72-4F2F-B63B-E4663B6C5F93}" presName="vert1" presStyleCnt="0"/>
      <dgm:spPr/>
    </dgm:pt>
    <dgm:pt modelId="{3D809D00-3F70-44E3-A255-A7B0B33BD359}" type="pres">
      <dgm:prSet presAssocID="{FFBCBECB-0C30-45BD-8544-4B724B10BBB5}" presName="thickLine" presStyleLbl="alignNode1" presStyleIdx="4" presStyleCnt="5"/>
      <dgm:spPr/>
    </dgm:pt>
    <dgm:pt modelId="{3B68F101-1FCF-4CE0-91BA-849F678D55CE}" type="pres">
      <dgm:prSet presAssocID="{FFBCBECB-0C30-45BD-8544-4B724B10BBB5}" presName="horz1" presStyleCnt="0"/>
      <dgm:spPr/>
    </dgm:pt>
    <dgm:pt modelId="{320E3D57-7DC6-4402-94B6-CB4EDC7919CB}" type="pres">
      <dgm:prSet presAssocID="{FFBCBECB-0C30-45BD-8544-4B724B10BBB5}" presName="tx1" presStyleLbl="revTx" presStyleIdx="4" presStyleCnt="5"/>
      <dgm:spPr/>
    </dgm:pt>
    <dgm:pt modelId="{D951B49E-8B5B-4FC9-8937-A4ED87412184}" type="pres">
      <dgm:prSet presAssocID="{FFBCBECB-0C30-45BD-8544-4B724B10BBB5}" presName="vert1" presStyleCnt="0"/>
      <dgm:spPr/>
    </dgm:pt>
  </dgm:ptLst>
  <dgm:cxnLst>
    <dgm:cxn modelId="{3FCA2A08-9546-4139-8801-218227405ACA}" srcId="{D1975826-4359-4C81-9DA8-290D2C288D3B}" destId="{DFB36333-0B72-4F2F-B63B-E4663B6C5F93}" srcOrd="3" destOrd="0" parTransId="{FEE9D98F-9BC1-4A58-B984-6161C248E534}" sibTransId="{8F448867-A4A7-4C84-840D-7FE31DED3616}"/>
    <dgm:cxn modelId="{30AB540E-E266-4475-9D03-BFECF323765C}" srcId="{D1975826-4359-4C81-9DA8-290D2C288D3B}" destId="{62EE7335-9A0B-4CAE-B194-B0E17723D1C0}" srcOrd="2" destOrd="0" parTransId="{BC8B9A94-37A2-4083-98D2-31E3ACA1B749}" sibTransId="{FFC3C6DD-DE07-4E1B-8AEE-8E06AC86A97A}"/>
    <dgm:cxn modelId="{9AA71159-7621-4353-907F-506E83690C77}" srcId="{D1975826-4359-4C81-9DA8-290D2C288D3B}" destId="{7839DBA9-0D03-48F8-B761-F684DE9EDC58}" srcOrd="1" destOrd="0" parTransId="{9152FCB9-31AA-4BD1-97CC-B8636D46D7BC}" sibTransId="{1DA928CF-7C7B-48DA-AB59-8681CCF0F727}"/>
    <dgm:cxn modelId="{AAA7599E-E4C0-4A91-BC95-551FD0D583F3}" type="presOf" srcId="{7839DBA9-0D03-48F8-B761-F684DE9EDC58}" destId="{D63C9330-C004-40B7-8E30-3C84003C0A33}" srcOrd="0" destOrd="0" presId="urn:microsoft.com/office/officeart/2008/layout/LinedList"/>
    <dgm:cxn modelId="{75C35FA5-7AE8-4713-8626-441D471CACB4}" type="presOf" srcId="{62EE7335-9A0B-4CAE-B194-B0E17723D1C0}" destId="{EAA19D3F-AEF5-458B-81D0-CE4BB1ADCF98}" srcOrd="0" destOrd="0" presId="urn:microsoft.com/office/officeart/2008/layout/LinedList"/>
    <dgm:cxn modelId="{70FFDBAA-7821-415C-83DD-9EBB73D9A305}" type="presOf" srcId="{D1975826-4359-4C81-9DA8-290D2C288D3B}" destId="{E3B6E81A-4BDA-458A-B198-2A4B5DD4A730}" srcOrd="0" destOrd="0" presId="urn:microsoft.com/office/officeart/2008/layout/LinedList"/>
    <dgm:cxn modelId="{DE0B10BA-FC4D-4F50-8DF3-DE051BBDC3F1}" type="presOf" srcId="{FFBCBECB-0C30-45BD-8544-4B724B10BBB5}" destId="{320E3D57-7DC6-4402-94B6-CB4EDC7919CB}" srcOrd="0" destOrd="0" presId="urn:microsoft.com/office/officeart/2008/layout/LinedList"/>
    <dgm:cxn modelId="{1C290ED1-BE41-4A0E-B5B1-4B56AC84C08B}" srcId="{D1975826-4359-4C81-9DA8-290D2C288D3B}" destId="{EC07253C-96BB-40EE-8A45-18CBC44C0631}" srcOrd="0" destOrd="0" parTransId="{3D7B3844-2577-4107-85A6-032A53407B6E}" sibTransId="{327C8C4A-B38F-48B3-8975-BF312B7EE433}"/>
    <dgm:cxn modelId="{38912FDF-7D52-474A-951A-000448683EB0}" type="presOf" srcId="{EC07253C-96BB-40EE-8A45-18CBC44C0631}" destId="{B78615C5-9CDF-420B-88C1-0AED77834226}" srcOrd="0" destOrd="0" presId="urn:microsoft.com/office/officeart/2008/layout/LinedList"/>
    <dgm:cxn modelId="{6470EAE1-0A2A-4762-B2C3-B8D10978D8BF}" type="presOf" srcId="{DFB36333-0B72-4F2F-B63B-E4663B6C5F93}" destId="{3C415A84-30E5-40EE-8ECB-CE91A6C441F0}" srcOrd="0" destOrd="0" presId="urn:microsoft.com/office/officeart/2008/layout/LinedList"/>
    <dgm:cxn modelId="{4E1360E3-1510-4514-A0B9-51C92A7D625F}" srcId="{D1975826-4359-4C81-9DA8-290D2C288D3B}" destId="{FFBCBECB-0C30-45BD-8544-4B724B10BBB5}" srcOrd="4" destOrd="0" parTransId="{08D8A438-0D6C-4D7E-BC52-822FE8ABE32B}" sibTransId="{A856B96D-A189-4C81-9C54-EC47F4A8627A}"/>
    <dgm:cxn modelId="{CEA8F700-A8E9-40A2-877E-39F668E09577}" type="presParOf" srcId="{E3B6E81A-4BDA-458A-B198-2A4B5DD4A730}" destId="{14FB438D-FA22-4C17-B436-F44B0A39A903}" srcOrd="0" destOrd="0" presId="urn:microsoft.com/office/officeart/2008/layout/LinedList"/>
    <dgm:cxn modelId="{6CD788E6-84B9-439E-AAA4-7131600EB383}" type="presParOf" srcId="{E3B6E81A-4BDA-458A-B198-2A4B5DD4A730}" destId="{1398C15D-210E-4449-84AC-E77D60C3EC61}" srcOrd="1" destOrd="0" presId="urn:microsoft.com/office/officeart/2008/layout/LinedList"/>
    <dgm:cxn modelId="{7449990D-F210-4E6C-9E21-CA9AF81DD557}" type="presParOf" srcId="{1398C15D-210E-4449-84AC-E77D60C3EC61}" destId="{B78615C5-9CDF-420B-88C1-0AED77834226}" srcOrd="0" destOrd="0" presId="urn:microsoft.com/office/officeart/2008/layout/LinedList"/>
    <dgm:cxn modelId="{997F5FE8-41BD-44D5-A0D6-ADFAB7CD9EB4}" type="presParOf" srcId="{1398C15D-210E-4449-84AC-E77D60C3EC61}" destId="{4747E3C8-A4CF-4C44-8020-3BBAD8D248CB}" srcOrd="1" destOrd="0" presId="urn:microsoft.com/office/officeart/2008/layout/LinedList"/>
    <dgm:cxn modelId="{684920D9-8A82-4187-91DC-5B4EBC22795E}" type="presParOf" srcId="{E3B6E81A-4BDA-458A-B198-2A4B5DD4A730}" destId="{23E4EBCE-7695-4699-83BA-456CACEA662E}" srcOrd="2" destOrd="0" presId="urn:microsoft.com/office/officeart/2008/layout/LinedList"/>
    <dgm:cxn modelId="{A2AF3BBF-5549-414E-8CAE-9202600D8652}" type="presParOf" srcId="{E3B6E81A-4BDA-458A-B198-2A4B5DD4A730}" destId="{90EA1986-942F-468E-9C4E-3255762E0EEB}" srcOrd="3" destOrd="0" presId="urn:microsoft.com/office/officeart/2008/layout/LinedList"/>
    <dgm:cxn modelId="{A1F34A67-83A7-4F2E-AD10-B0CAB11570E7}" type="presParOf" srcId="{90EA1986-942F-468E-9C4E-3255762E0EEB}" destId="{D63C9330-C004-40B7-8E30-3C84003C0A33}" srcOrd="0" destOrd="0" presId="urn:microsoft.com/office/officeart/2008/layout/LinedList"/>
    <dgm:cxn modelId="{31355F15-E3DA-46D9-B8D6-AB34CFC78652}" type="presParOf" srcId="{90EA1986-942F-468E-9C4E-3255762E0EEB}" destId="{5387D97E-1BE1-4BE5-90C7-FC7C709EB0E9}" srcOrd="1" destOrd="0" presId="urn:microsoft.com/office/officeart/2008/layout/LinedList"/>
    <dgm:cxn modelId="{6E28893D-BDD1-46E8-BDB8-3171EA33604A}" type="presParOf" srcId="{E3B6E81A-4BDA-458A-B198-2A4B5DD4A730}" destId="{873CEB82-07D2-4731-ACA0-514E70F05C75}" srcOrd="4" destOrd="0" presId="urn:microsoft.com/office/officeart/2008/layout/LinedList"/>
    <dgm:cxn modelId="{E3B596F4-E2E7-4288-BC6E-2852930FB951}" type="presParOf" srcId="{E3B6E81A-4BDA-458A-B198-2A4B5DD4A730}" destId="{EAB2AB86-84A9-4FAC-8A05-CB239CCB0792}" srcOrd="5" destOrd="0" presId="urn:microsoft.com/office/officeart/2008/layout/LinedList"/>
    <dgm:cxn modelId="{BEA4B56D-261D-483C-97AC-4306782DA911}" type="presParOf" srcId="{EAB2AB86-84A9-4FAC-8A05-CB239CCB0792}" destId="{EAA19D3F-AEF5-458B-81D0-CE4BB1ADCF98}" srcOrd="0" destOrd="0" presId="urn:microsoft.com/office/officeart/2008/layout/LinedList"/>
    <dgm:cxn modelId="{918AB1CD-8FBD-4814-9AA2-B27BEBA746FA}" type="presParOf" srcId="{EAB2AB86-84A9-4FAC-8A05-CB239CCB0792}" destId="{6325F9DB-9BC3-40CD-84F4-E85CB229B567}" srcOrd="1" destOrd="0" presId="urn:microsoft.com/office/officeart/2008/layout/LinedList"/>
    <dgm:cxn modelId="{7F83037E-0636-4A1C-BD11-FC8B6924C3CB}" type="presParOf" srcId="{E3B6E81A-4BDA-458A-B198-2A4B5DD4A730}" destId="{53DE4B44-0587-456F-98E0-EBF896CF5AA6}" srcOrd="6" destOrd="0" presId="urn:microsoft.com/office/officeart/2008/layout/LinedList"/>
    <dgm:cxn modelId="{0ECFA1BF-E5CA-4C7A-9D0A-233CE4ADA62E}" type="presParOf" srcId="{E3B6E81A-4BDA-458A-B198-2A4B5DD4A730}" destId="{5AE33DC2-95BF-4B5F-90C3-2B7439AFDCAE}" srcOrd="7" destOrd="0" presId="urn:microsoft.com/office/officeart/2008/layout/LinedList"/>
    <dgm:cxn modelId="{C5954416-BF73-45F0-B7CF-D08188322FA4}" type="presParOf" srcId="{5AE33DC2-95BF-4B5F-90C3-2B7439AFDCAE}" destId="{3C415A84-30E5-40EE-8ECB-CE91A6C441F0}" srcOrd="0" destOrd="0" presId="urn:microsoft.com/office/officeart/2008/layout/LinedList"/>
    <dgm:cxn modelId="{E7000041-4753-4CDD-905D-9A0A9586B0D0}" type="presParOf" srcId="{5AE33DC2-95BF-4B5F-90C3-2B7439AFDCAE}" destId="{8359B59C-C3BA-48CB-8ED2-03FE5385F304}" srcOrd="1" destOrd="0" presId="urn:microsoft.com/office/officeart/2008/layout/LinedList"/>
    <dgm:cxn modelId="{BFA355A7-2309-4E0C-BB5D-472832EC5CA1}" type="presParOf" srcId="{E3B6E81A-4BDA-458A-B198-2A4B5DD4A730}" destId="{3D809D00-3F70-44E3-A255-A7B0B33BD359}" srcOrd="8" destOrd="0" presId="urn:microsoft.com/office/officeart/2008/layout/LinedList"/>
    <dgm:cxn modelId="{5872F1E9-7486-4FD4-B069-9BE753AEADB6}" type="presParOf" srcId="{E3B6E81A-4BDA-458A-B198-2A4B5DD4A730}" destId="{3B68F101-1FCF-4CE0-91BA-849F678D55CE}" srcOrd="9" destOrd="0" presId="urn:microsoft.com/office/officeart/2008/layout/LinedList"/>
    <dgm:cxn modelId="{EE6156E6-6F4F-4E87-BE25-E589E3F694DF}" type="presParOf" srcId="{3B68F101-1FCF-4CE0-91BA-849F678D55CE}" destId="{320E3D57-7DC6-4402-94B6-CB4EDC7919CB}" srcOrd="0" destOrd="0" presId="urn:microsoft.com/office/officeart/2008/layout/LinedList"/>
    <dgm:cxn modelId="{E8F05193-5E91-46A6-B339-4641886E2E0A}" type="presParOf" srcId="{3B68F101-1FCF-4CE0-91BA-849F678D55CE}" destId="{D951B49E-8B5B-4FC9-8937-A4ED874121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87288-89E6-4DBB-A603-E80CD667C7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F468817-721B-4100-AFCE-BFDBDCF318EF}">
      <dgm:prSet phldrT="[Text]" custT="1"/>
      <dgm:spPr/>
      <dgm:t>
        <a:bodyPr/>
        <a:lstStyle/>
        <a:p>
          <a:r>
            <a:rPr lang="en-US" sz="2000" dirty="0"/>
            <a:t>The growing pressure and structural financial constraints </a:t>
          </a:r>
        </a:p>
      </dgm:t>
    </dgm:pt>
    <dgm:pt modelId="{B23BBFD6-85AC-4D23-ACC7-69F2E4B19801}" type="parTrans" cxnId="{9E063F70-C85E-43ED-BB9A-FCEB5965D1C4}">
      <dgm:prSet/>
      <dgm:spPr/>
      <dgm:t>
        <a:bodyPr/>
        <a:lstStyle/>
        <a:p>
          <a:endParaRPr lang="en-US"/>
        </a:p>
      </dgm:t>
    </dgm:pt>
    <dgm:pt modelId="{3B5ED0C7-7405-410C-86A8-E05D77C7AD40}" type="sibTrans" cxnId="{9E063F70-C85E-43ED-BB9A-FCEB5965D1C4}">
      <dgm:prSet/>
      <dgm:spPr/>
      <dgm:t>
        <a:bodyPr/>
        <a:lstStyle/>
        <a:p>
          <a:endParaRPr lang="en-US"/>
        </a:p>
      </dgm:t>
    </dgm:pt>
    <dgm:pt modelId="{2C6C25AB-4393-4B6F-BFEF-39383F46E46B}">
      <dgm:prSet phldrT="[Text]"/>
      <dgm:spPr/>
      <dgm:t>
        <a:bodyPr/>
        <a:lstStyle/>
        <a:p>
          <a:r>
            <a:rPr lang="en-US" dirty="0"/>
            <a:t>Across developing nations, local governments are increasingly faced with a gap between their spending needs and available funds. </a:t>
          </a:r>
        </a:p>
      </dgm:t>
    </dgm:pt>
    <dgm:pt modelId="{8AB3F14E-709C-47A9-91AA-8A8D41E2CB1E}" type="parTrans" cxnId="{4869280D-B157-4824-BF17-3EA9E2F2C8F3}">
      <dgm:prSet/>
      <dgm:spPr/>
      <dgm:t>
        <a:bodyPr/>
        <a:lstStyle/>
        <a:p>
          <a:endParaRPr lang="en-US"/>
        </a:p>
      </dgm:t>
    </dgm:pt>
    <dgm:pt modelId="{241A5400-D9F3-4524-9454-D2220D3AFF11}" type="sibTrans" cxnId="{4869280D-B157-4824-BF17-3EA9E2F2C8F3}">
      <dgm:prSet/>
      <dgm:spPr/>
      <dgm:t>
        <a:bodyPr/>
        <a:lstStyle/>
        <a:p>
          <a:endParaRPr lang="en-US"/>
        </a:p>
      </dgm:t>
    </dgm:pt>
    <dgm:pt modelId="{7D1CC0FF-D664-42B8-A77B-35F96055DB1A}">
      <dgm:prSet phldrT="[Text]"/>
      <dgm:spPr/>
      <dgm:t>
        <a:bodyPr/>
        <a:lstStyle/>
        <a:p>
          <a:r>
            <a:rPr lang="en-US" dirty="0"/>
            <a:t>Ghana being one of these nations, lack the fiscal autonomy to generate sufficient funds internally due to limitations in revenue collections capacity, tax autonomy and dependence on central government transfers. </a:t>
          </a:r>
        </a:p>
      </dgm:t>
    </dgm:pt>
    <dgm:pt modelId="{27DE2575-E31F-4EF7-A3E0-E5C34A70CDFE}" type="parTrans" cxnId="{0D933E59-7FB5-4C0D-8AB6-C87B1C25C28E}">
      <dgm:prSet/>
      <dgm:spPr/>
      <dgm:t>
        <a:bodyPr/>
        <a:lstStyle/>
        <a:p>
          <a:endParaRPr lang="en-US"/>
        </a:p>
      </dgm:t>
    </dgm:pt>
    <dgm:pt modelId="{B10CFC7E-13C4-4E80-8A34-049F90DCF162}" type="sibTrans" cxnId="{0D933E59-7FB5-4C0D-8AB6-C87B1C25C28E}">
      <dgm:prSet/>
      <dgm:spPr/>
      <dgm:t>
        <a:bodyPr/>
        <a:lstStyle/>
        <a:p>
          <a:endParaRPr lang="en-US"/>
        </a:p>
      </dgm:t>
    </dgm:pt>
    <dgm:pt modelId="{95B7A062-C205-4BAA-B937-C9EBA221CCA1}">
      <dgm:prSet phldrT="[Text]" custT="1"/>
      <dgm:spPr/>
      <dgm:t>
        <a:bodyPr/>
        <a:lstStyle/>
        <a:p>
          <a:r>
            <a:rPr lang="en-US" sz="2000" dirty="0"/>
            <a:t>The challenge with fiscal decentralisation framework in Ghana </a:t>
          </a:r>
        </a:p>
      </dgm:t>
    </dgm:pt>
    <dgm:pt modelId="{39EC1690-4CCA-4979-B31B-7475978BC022}" type="parTrans" cxnId="{6A7B1B22-34D9-4EF0-B8F1-985CFA19CD6F}">
      <dgm:prSet/>
      <dgm:spPr/>
      <dgm:t>
        <a:bodyPr/>
        <a:lstStyle/>
        <a:p>
          <a:endParaRPr lang="en-US"/>
        </a:p>
      </dgm:t>
    </dgm:pt>
    <dgm:pt modelId="{A6DBD10A-F073-4DA0-BD65-2394CC09947B}" type="sibTrans" cxnId="{6A7B1B22-34D9-4EF0-B8F1-985CFA19CD6F}">
      <dgm:prSet/>
      <dgm:spPr/>
      <dgm:t>
        <a:bodyPr/>
        <a:lstStyle/>
        <a:p>
          <a:endParaRPr lang="en-US"/>
        </a:p>
      </dgm:t>
    </dgm:pt>
    <dgm:pt modelId="{034D5EB2-D96F-4596-B729-001AF3DC9FFC}">
      <dgm:prSet phldrT="[Text]"/>
      <dgm:spPr/>
      <dgm:t>
        <a:bodyPr/>
        <a:lstStyle/>
        <a:p>
          <a:r>
            <a:rPr lang="en-US" dirty="0"/>
            <a:t>While local authorities have the power to levy taxes, they remain highly dependent on DACF due to limited taxable assets. This funding gap creates disparities in infrastructure and service provision between urban and rural areas</a:t>
          </a:r>
        </a:p>
      </dgm:t>
    </dgm:pt>
    <dgm:pt modelId="{4E3E0C8A-8C2E-450D-A848-7AC67FE61AD9}" type="parTrans" cxnId="{29CCC434-7812-4A13-A3F9-537A39C189E3}">
      <dgm:prSet/>
      <dgm:spPr/>
      <dgm:t>
        <a:bodyPr/>
        <a:lstStyle/>
        <a:p>
          <a:endParaRPr lang="en-US"/>
        </a:p>
      </dgm:t>
    </dgm:pt>
    <dgm:pt modelId="{56176F0F-C387-422C-ACA2-28C95C66C906}" type="sibTrans" cxnId="{29CCC434-7812-4A13-A3F9-537A39C189E3}">
      <dgm:prSet/>
      <dgm:spPr/>
      <dgm:t>
        <a:bodyPr/>
        <a:lstStyle/>
        <a:p>
          <a:endParaRPr lang="en-US"/>
        </a:p>
      </dgm:t>
    </dgm:pt>
    <dgm:pt modelId="{C7AA0787-4AEB-448A-8FF6-2191DFD9DD5C}">
      <dgm:prSet phldrT="[Text]" custT="1"/>
      <dgm:spPr/>
      <dgm:t>
        <a:bodyPr/>
        <a:lstStyle/>
        <a:p>
          <a:r>
            <a:rPr lang="en-US" sz="2000" dirty="0"/>
            <a:t>Is fiscal decentralization of natural resources the answer? </a:t>
          </a:r>
        </a:p>
      </dgm:t>
    </dgm:pt>
    <dgm:pt modelId="{F7213DBD-E44B-405B-B24A-FE8562635498}" type="parTrans" cxnId="{4312D958-0C82-4670-B13F-F7B926D9D05E}">
      <dgm:prSet/>
      <dgm:spPr/>
      <dgm:t>
        <a:bodyPr/>
        <a:lstStyle/>
        <a:p>
          <a:endParaRPr lang="en-US"/>
        </a:p>
      </dgm:t>
    </dgm:pt>
    <dgm:pt modelId="{7057D7E0-5591-4889-AB98-55C4B374919B}" type="sibTrans" cxnId="{4312D958-0C82-4670-B13F-F7B926D9D05E}">
      <dgm:prSet/>
      <dgm:spPr/>
      <dgm:t>
        <a:bodyPr/>
        <a:lstStyle/>
        <a:p>
          <a:endParaRPr lang="en-US"/>
        </a:p>
      </dgm:t>
    </dgm:pt>
    <dgm:pt modelId="{38429410-FC3E-4471-B169-8688A9895230}">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Granting local authorities' greater fiscal discretion regarding natural resources and increasing their share of "own-source revenues" could empower them to drive local development independently.</a:t>
          </a:r>
          <a:endParaRPr lang="en-US" dirty="0"/>
        </a:p>
      </dgm:t>
    </dgm:pt>
    <dgm:pt modelId="{54460EBC-880D-453E-B3C8-05E00D8F8BCB}" type="parTrans" cxnId="{418FAB17-773D-4267-BABD-34AC7BBF6AC9}">
      <dgm:prSet/>
      <dgm:spPr/>
      <dgm:t>
        <a:bodyPr/>
        <a:lstStyle/>
        <a:p>
          <a:endParaRPr lang="en-US"/>
        </a:p>
      </dgm:t>
    </dgm:pt>
    <dgm:pt modelId="{446476B7-CD0A-43C6-A353-1CFD6D187A9D}" type="sibTrans" cxnId="{418FAB17-773D-4267-BABD-34AC7BBF6AC9}">
      <dgm:prSet/>
      <dgm:spPr/>
      <dgm:t>
        <a:bodyPr/>
        <a:lstStyle/>
        <a:p>
          <a:endParaRPr lang="en-US"/>
        </a:p>
      </dgm:t>
    </dgm:pt>
    <dgm:pt modelId="{37C084D4-CB2D-4E37-B48A-2279B6D13E80}">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 shift toward "fiscal federalism" would enable local governments to optimize local resources, like land and mineral royalties, for development purposes, closing funding gaps and reducing reliance on central government grants and transfers.</a:t>
          </a:r>
          <a:endParaRPr lang="en-US" dirty="0"/>
        </a:p>
      </dgm:t>
    </dgm:pt>
    <dgm:pt modelId="{2660BE12-B7F6-4B9E-9A11-066A5553854A}" type="parTrans" cxnId="{67C58378-A4D1-4A37-8141-65611A843407}">
      <dgm:prSet/>
      <dgm:spPr/>
      <dgm:t>
        <a:bodyPr/>
        <a:lstStyle/>
        <a:p>
          <a:endParaRPr lang="en-US"/>
        </a:p>
      </dgm:t>
    </dgm:pt>
    <dgm:pt modelId="{49B9BF8B-48B0-4C3A-98B4-125AE1A52938}" type="sibTrans" cxnId="{67C58378-A4D1-4A37-8141-65611A843407}">
      <dgm:prSet/>
      <dgm:spPr/>
      <dgm:t>
        <a:bodyPr/>
        <a:lstStyle/>
        <a:p>
          <a:endParaRPr lang="en-US"/>
        </a:p>
      </dgm:t>
    </dgm:pt>
    <dgm:pt modelId="{7A056E89-1E54-4BDD-A8B6-E3B890DA0489}">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Ghana’s District Assemblies Common Fund (DACF) provides essential funding for local governments, but disbursements are often delayed, causing funding challenges, particularly for smaller districts.</a:t>
          </a:r>
          <a:endParaRPr lang="en-US" dirty="0"/>
        </a:p>
      </dgm:t>
    </dgm:pt>
    <dgm:pt modelId="{0DEB5B6A-E3A0-4C65-8522-824112BF30D4}" type="parTrans" cxnId="{EFCBD964-467E-4961-ABAD-00A08D8431B7}">
      <dgm:prSet/>
      <dgm:spPr/>
      <dgm:t>
        <a:bodyPr/>
        <a:lstStyle/>
        <a:p>
          <a:endParaRPr lang="en-US"/>
        </a:p>
      </dgm:t>
    </dgm:pt>
    <dgm:pt modelId="{6B39BAEF-70B8-4D4D-AE69-9B94DA2A437A}" type="sibTrans" cxnId="{EFCBD964-467E-4961-ABAD-00A08D8431B7}">
      <dgm:prSet/>
      <dgm:spPr/>
      <dgm:t>
        <a:bodyPr/>
        <a:lstStyle/>
        <a:p>
          <a:endParaRPr lang="en-US"/>
        </a:p>
      </dgm:t>
    </dgm:pt>
    <dgm:pt modelId="{6D1F9FB8-532B-4DB5-A60C-BFE94ABAEC31}" type="pres">
      <dgm:prSet presAssocID="{35787288-89E6-4DBB-A603-E80CD667C75F}" presName="Name0" presStyleCnt="0">
        <dgm:presLayoutVars>
          <dgm:dir/>
          <dgm:animLvl val="lvl"/>
          <dgm:resizeHandles val="exact"/>
        </dgm:presLayoutVars>
      </dgm:prSet>
      <dgm:spPr/>
    </dgm:pt>
    <dgm:pt modelId="{B6F70C31-BD2D-45FE-A636-DDC53CAD0DBE}" type="pres">
      <dgm:prSet presAssocID="{BF468817-721B-4100-AFCE-BFDBDCF318EF}" presName="composite" presStyleCnt="0"/>
      <dgm:spPr/>
    </dgm:pt>
    <dgm:pt modelId="{BA1D87DC-80E0-460E-A3B6-BA1BCF01FE99}" type="pres">
      <dgm:prSet presAssocID="{BF468817-721B-4100-AFCE-BFDBDCF318EF}" presName="parTx" presStyleLbl="alignNode1" presStyleIdx="0" presStyleCnt="3">
        <dgm:presLayoutVars>
          <dgm:chMax val="0"/>
          <dgm:chPref val="0"/>
          <dgm:bulletEnabled val="1"/>
        </dgm:presLayoutVars>
      </dgm:prSet>
      <dgm:spPr/>
    </dgm:pt>
    <dgm:pt modelId="{B91DA5D6-59EF-4C67-9533-56A1ED54ADCE}" type="pres">
      <dgm:prSet presAssocID="{BF468817-721B-4100-AFCE-BFDBDCF318EF}" presName="desTx" presStyleLbl="alignAccFollowNode1" presStyleIdx="0" presStyleCnt="3" custLinFactNeighborX="-103" custLinFactNeighborY="195">
        <dgm:presLayoutVars>
          <dgm:bulletEnabled val="1"/>
        </dgm:presLayoutVars>
      </dgm:prSet>
      <dgm:spPr/>
    </dgm:pt>
    <dgm:pt modelId="{0CB1161F-786A-49F2-AB16-CD04B9107FEE}" type="pres">
      <dgm:prSet presAssocID="{3B5ED0C7-7405-410C-86A8-E05D77C7AD40}" presName="space" presStyleCnt="0"/>
      <dgm:spPr/>
    </dgm:pt>
    <dgm:pt modelId="{DE5F1B52-32F5-43AC-95F8-356C63464FAB}" type="pres">
      <dgm:prSet presAssocID="{95B7A062-C205-4BAA-B937-C9EBA221CCA1}" presName="composite" presStyleCnt="0"/>
      <dgm:spPr/>
    </dgm:pt>
    <dgm:pt modelId="{A044DC3E-C943-4CE0-B18F-946EF849AF50}" type="pres">
      <dgm:prSet presAssocID="{95B7A062-C205-4BAA-B937-C9EBA221CCA1}" presName="parTx" presStyleLbl="alignNode1" presStyleIdx="1" presStyleCnt="3" custLinFactNeighborX="-2713" custLinFactNeighborY="-3929">
        <dgm:presLayoutVars>
          <dgm:chMax val="0"/>
          <dgm:chPref val="0"/>
          <dgm:bulletEnabled val="1"/>
        </dgm:presLayoutVars>
      </dgm:prSet>
      <dgm:spPr/>
    </dgm:pt>
    <dgm:pt modelId="{3FE53956-0007-4BBF-9677-7B452EC0C6CC}" type="pres">
      <dgm:prSet presAssocID="{95B7A062-C205-4BAA-B937-C9EBA221CCA1}" presName="desTx" presStyleLbl="alignAccFollowNode1" presStyleIdx="1" presStyleCnt="3" custScaleX="104886" custScaleY="101534">
        <dgm:presLayoutVars>
          <dgm:bulletEnabled val="1"/>
        </dgm:presLayoutVars>
      </dgm:prSet>
      <dgm:spPr/>
    </dgm:pt>
    <dgm:pt modelId="{62107ED1-3891-417A-AE28-4F45B05C3F5C}" type="pres">
      <dgm:prSet presAssocID="{A6DBD10A-F073-4DA0-BD65-2394CC09947B}" presName="space" presStyleCnt="0"/>
      <dgm:spPr/>
    </dgm:pt>
    <dgm:pt modelId="{2D700A1B-3B0A-4F6F-8E9A-7061B5EC1436}" type="pres">
      <dgm:prSet presAssocID="{C7AA0787-4AEB-448A-8FF6-2191DFD9DD5C}" presName="composite" presStyleCnt="0"/>
      <dgm:spPr/>
    </dgm:pt>
    <dgm:pt modelId="{6D5E2B0B-5F1D-4880-9D49-5393E7AF14E2}" type="pres">
      <dgm:prSet presAssocID="{C7AA0787-4AEB-448A-8FF6-2191DFD9DD5C}" presName="parTx" presStyleLbl="alignNode1" presStyleIdx="2" presStyleCnt="3">
        <dgm:presLayoutVars>
          <dgm:chMax val="0"/>
          <dgm:chPref val="0"/>
          <dgm:bulletEnabled val="1"/>
        </dgm:presLayoutVars>
      </dgm:prSet>
      <dgm:spPr/>
    </dgm:pt>
    <dgm:pt modelId="{83BB9E15-F7F0-472B-9495-E8EDF316E42E}" type="pres">
      <dgm:prSet presAssocID="{C7AA0787-4AEB-448A-8FF6-2191DFD9DD5C}" presName="desTx" presStyleLbl="alignAccFollowNode1" presStyleIdx="2" presStyleCnt="3">
        <dgm:presLayoutVars>
          <dgm:bulletEnabled val="1"/>
        </dgm:presLayoutVars>
      </dgm:prSet>
      <dgm:spPr/>
    </dgm:pt>
  </dgm:ptLst>
  <dgm:cxnLst>
    <dgm:cxn modelId="{4869280D-B157-4824-BF17-3EA9E2F2C8F3}" srcId="{BF468817-721B-4100-AFCE-BFDBDCF318EF}" destId="{2C6C25AB-4393-4B6F-BFEF-39383F46E46B}" srcOrd="0" destOrd="0" parTransId="{8AB3F14E-709C-47A9-91AA-8A8D41E2CB1E}" sibTransId="{241A5400-D9F3-4524-9454-D2220D3AFF11}"/>
    <dgm:cxn modelId="{418FAB17-773D-4267-BABD-34AC7BBF6AC9}" srcId="{C7AA0787-4AEB-448A-8FF6-2191DFD9DD5C}" destId="{38429410-FC3E-4471-B169-8688A9895230}" srcOrd="0" destOrd="0" parTransId="{54460EBC-880D-453E-B3C8-05E00D8F8BCB}" sibTransId="{446476B7-CD0A-43C6-A353-1CFD6D187A9D}"/>
    <dgm:cxn modelId="{6A7B1B22-34D9-4EF0-B8F1-985CFA19CD6F}" srcId="{35787288-89E6-4DBB-A603-E80CD667C75F}" destId="{95B7A062-C205-4BAA-B937-C9EBA221CCA1}" srcOrd="1" destOrd="0" parTransId="{39EC1690-4CCA-4979-B31B-7475978BC022}" sibTransId="{A6DBD10A-F073-4DA0-BD65-2394CC09947B}"/>
    <dgm:cxn modelId="{39856028-9A51-4D2E-A23A-56D073AFAE94}" type="presOf" srcId="{38429410-FC3E-4471-B169-8688A9895230}" destId="{83BB9E15-F7F0-472B-9495-E8EDF316E42E}" srcOrd="0" destOrd="0" presId="urn:microsoft.com/office/officeart/2005/8/layout/hList1"/>
    <dgm:cxn modelId="{11D62231-4868-4CFE-A11C-6D30D9BC02FE}" type="presOf" srcId="{034D5EB2-D96F-4596-B729-001AF3DC9FFC}" destId="{3FE53956-0007-4BBF-9677-7B452EC0C6CC}" srcOrd="0" destOrd="1" presId="urn:microsoft.com/office/officeart/2005/8/layout/hList1"/>
    <dgm:cxn modelId="{29CCC434-7812-4A13-A3F9-537A39C189E3}" srcId="{95B7A062-C205-4BAA-B937-C9EBA221CCA1}" destId="{034D5EB2-D96F-4596-B729-001AF3DC9FFC}" srcOrd="1" destOrd="0" parTransId="{4E3E0C8A-8C2E-450D-A848-7AC67FE61AD9}" sibTransId="{56176F0F-C387-422C-ACA2-28C95C66C906}"/>
    <dgm:cxn modelId="{068D8A37-4A21-4985-B05C-A1706E23DF70}" type="presOf" srcId="{BF468817-721B-4100-AFCE-BFDBDCF318EF}" destId="{BA1D87DC-80E0-460E-A3B6-BA1BCF01FE99}" srcOrd="0" destOrd="0" presId="urn:microsoft.com/office/officeart/2005/8/layout/hList1"/>
    <dgm:cxn modelId="{EFCBD964-467E-4961-ABAD-00A08D8431B7}" srcId="{95B7A062-C205-4BAA-B937-C9EBA221CCA1}" destId="{7A056E89-1E54-4BDD-A8B6-E3B890DA0489}" srcOrd="0" destOrd="0" parTransId="{0DEB5B6A-E3A0-4C65-8522-824112BF30D4}" sibTransId="{6B39BAEF-70B8-4D4D-AE69-9B94DA2A437A}"/>
    <dgm:cxn modelId="{A9616148-4BC6-4A7C-92D0-8180D464EBE9}" type="presOf" srcId="{35787288-89E6-4DBB-A603-E80CD667C75F}" destId="{6D1F9FB8-532B-4DB5-A60C-BFE94ABAEC31}" srcOrd="0" destOrd="0" presId="urn:microsoft.com/office/officeart/2005/8/layout/hList1"/>
    <dgm:cxn modelId="{9E063F70-C85E-43ED-BB9A-FCEB5965D1C4}" srcId="{35787288-89E6-4DBB-A603-E80CD667C75F}" destId="{BF468817-721B-4100-AFCE-BFDBDCF318EF}" srcOrd="0" destOrd="0" parTransId="{B23BBFD6-85AC-4D23-ACC7-69F2E4B19801}" sibTransId="{3B5ED0C7-7405-410C-86A8-E05D77C7AD40}"/>
    <dgm:cxn modelId="{67C58378-A4D1-4A37-8141-65611A843407}" srcId="{C7AA0787-4AEB-448A-8FF6-2191DFD9DD5C}" destId="{37C084D4-CB2D-4E37-B48A-2279B6D13E80}" srcOrd="1" destOrd="0" parTransId="{2660BE12-B7F6-4B9E-9A11-066A5553854A}" sibTransId="{49B9BF8B-48B0-4C3A-98B4-125AE1A52938}"/>
    <dgm:cxn modelId="{4312D958-0C82-4670-B13F-F7B926D9D05E}" srcId="{35787288-89E6-4DBB-A603-E80CD667C75F}" destId="{C7AA0787-4AEB-448A-8FF6-2191DFD9DD5C}" srcOrd="2" destOrd="0" parTransId="{F7213DBD-E44B-405B-B24A-FE8562635498}" sibTransId="{7057D7E0-5591-4889-AB98-55C4B374919B}"/>
    <dgm:cxn modelId="{0D933E59-7FB5-4C0D-8AB6-C87B1C25C28E}" srcId="{BF468817-721B-4100-AFCE-BFDBDCF318EF}" destId="{7D1CC0FF-D664-42B8-A77B-35F96055DB1A}" srcOrd="1" destOrd="0" parTransId="{27DE2575-E31F-4EF7-A3E0-E5C34A70CDFE}" sibTransId="{B10CFC7E-13C4-4E80-8A34-049F90DCF162}"/>
    <dgm:cxn modelId="{9A41E680-9536-4F4C-8E98-F9A576908F89}" type="presOf" srcId="{2C6C25AB-4393-4B6F-BFEF-39383F46E46B}" destId="{B91DA5D6-59EF-4C67-9533-56A1ED54ADCE}" srcOrd="0" destOrd="0" presId="urn:microsoft.com/office/officeart/2005/8/layout/hList1"/>
    <dgm:cxn modelId="{21B66A81-427B-46EA-92CB-D0A68D10C0B9}" type="presOf" srcId="{95B7A062-C205-4BAA-B937-C9EBA221CCA1}" destId="{A044DC3E-C943-4CE0-B18F-946EF849AF50}" srcOrd="0" destOrd="0" presId="urn:microsoft.com/office/officeart/2005/8/layout/hList1"/>
    <dgm:cxn modelId="{6D379DB3-ED89-43A4-88F9-3DEBD4450CDF}" type="presOf" srcId="{7A056E89-1E54-4BDD-A8B6-E3B890DA0489}" destId="{3FE53956-0007-4BBF-9677-7B452EC0C6CC}" srcOrd="0" destOrd="0" presId="urn:microsoft.com/office/officeart/2005/8/layout/hList1"/>
    <dgm:cxn modelId="{05AB50C3-700B-49F0-8423-F6A8E7686EC6}" type="presOf" srcId="{C7AA0787-4AEB-448A-8FF6-2191DFD9DD5C}" destId="{6D5E2B0B-5F1D-4880-9D49-5393E7AF14E2}" srcOrd="0" destOrd="0" presId="urn:microsoft.com/office/officeart/2005/8/layout/hList1"/>
    <dgm:cxn modelId="{4F635ED0-491F-458A-A764-7936EECF44D7}" type="presOf" srcId="{37C084D4-CB2D-4E37-B48A-2279B6D13E80}" destId="{83BB9E15-F7F0-472B-9495-E8EDF316E42E}" srcOrd="0" destOrd="1" presId="urn:microsoft.com/office/officeart/2005/8/layout/hList1"/>
    <dgm:cxn modelId="{C878F3D9-5DD2-4D90-B7C2-90D172EA1739}" type="presOf" srcId="{7D1CC0FF-D664-42B8-A77B-35F96055DB1A}" destId="{B91DA5D6-59EF-4C67-9533-56A1ED54ADCE}" srcOrd="0" destOrd="1" presId="urn:microsoft.com/office/officeart/2005/8/layout/hList1"/>
    <dgm:cxn modelId="{2DA98096-D0A9-4C50-B246-EE3CFFE9BA2A}" type="presParOf" srcId="{6D1F9FB8-532B-4DB5-A60C-BFE94ABAEC31}" destId="{B6F70C31-BD2D-45FE-A636-DDC53CAD0DBE}" srcOrd="0" destOrd="0" presId="urn:microsoft.com/office/officeart/2005/8/layout/hList1"/>
    <dgm:cxn modelId="{CF194EA7-B3EA-40B4-BEBE-0731468526EE}" type="presParOf" srcId="{B6F70C31-BD2D-45FE-A636-DDC53CAD0DBE}" destId="{BA1D87DC-80E0-460E-A3B6-BA1BCF01FE99}" srcOrd="0" destOrd="0" presId="urn:microsoft.com/office/officeart/2005/8/layout/hList1"/>
    <dgm:cxn modelId="{19781B75-0AB0-4811-AA9B-237E4289FDBF}" type="presParOf" srcId="{B6F70C31-BD2D-45FE-A636-DDC53CAD0DBE}" destId="{B91DA5D6-59EF-4C67-9533-56A1ED54ADCE}" srcOrd="1" destOrd="0" presId="urn:microsoft.com/office/officeart/2005/8/layout/hList1"/>
    <dgm:cxn modelId="{A08CCA3F-FD37-45D2-B447-C3932369DAE1}" type="presParOf" srcId="{6D1F9FB8-532B-4DB5-A60C-BFE94ABAEC31}" destId="{0CB1161F-786A-49F2-AB16-CD04B9107FEE}" srcOrd="1" destOrd="0" presId="urn:microsoft.com/office/officeart/2005/8/layout/hList1"/>
    <dgm:cxn modelId="{57325E80-3A18-4D75-BB97-982F1313F505}" type="presParOf" srcId="{6D1F9FB8-532B-4DB5-A60C-BFE94ABAEC31}" destId="{DE5F1B52-32F5-43AC-95F8-356C63464FAB}" srcOrd="2" destOrd="0" presId="urn:microsoft.com/office/officeart/2005/8/layout/hList1"/>
    <dgm:cxn modelId="{4A41117D-8DAC-4D61-B164-165A25CE3A54}" type="presParOf" srcId="{DE5F1B52-32F5-43AC-95F8-356C63464FAB}" destId="{A044DC3E-C943-4CE0-B18F-946EF849AF50}" srcOrd="0" destOrd="0" presId="urn:microsoft.com/office/officeart/2005/8/layout/hList1"/>
    <dgm:cxn modelId="{5C802085-FFF5-4A96-AED2-51BAA4872089}" type="presParOf" srcId="{DE5F1B52-32F5-43AC-95F8-356C63464FAB}" destId="{3FE53956-0007-4BBF-9677-7B452EC0C6CC}" srcOrd="1" destOrd="0" presId="urn:microsoft.com/office/officeart/2005/8/layout/hList1"/>
    <dgm:cxn modelId="{0E5ABB8F-A0BA-4F66-9F9C-3B0D0C15EF7F}" type="presParOf" srcId="{6D1F9FB8-532B-4DB5-A60C-BFE94ABAEC31}" destId="{62107ED1-3891-417A-AE28-4F45B05C3F5C}" srcOrd="3" destOrd="0" presId="urn:microsoft.com/office/officeart/2005/8/layout/hList1"/>
    <dgm:cxn modelId="{A8288411-4559-4D81-B9CE-B758519F41EA}" type="presParOf" srcId="{6D1F9FB8-532B-4DB5-A60C-BFE94ABAEC31}" destId="{2D700A1B-3B0A-4F6F-8E9A-7061B5EC1436}" srcOrd="4" destOrd="0" presId="urn:microsoft.com/office/officeart/2005/8/layout/hList1"/>
    <dgm:cxn modelId="{6063D272-EBFD-4807-86BB-144720CD3B65}" type="presParOf" srcId="{2D700A1B-3B0A-4F6F-8E9A-7061B5EC1436}" destId="{6D5E2B0B-5F1D-4880-9D49-5393E7AF14E2}" srcOrd="0" destOrd="0" presId="urn:microsoft.com/office/officeart/2005/8/layout/hList1"/>
    <dgm:cxn modelId="{07D099BC-ABFF-4F31-BEEF-C4E7FB062AF3}" type="presParOf" srcId="{2D700A1B-3B0A-4F6F-8E9A-7061B5EC1436}" destId="{83BB9E15-F7F0-472B-9495-E8EDF316E4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46823-174E-42A6-B7ED-50F52BB635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4715457-9488-4FA1-A8D8-D7CED01178EC}">
      <dgm:prSet phldrT="[Text]"/>
      <dgm:spPr/>
      <dgm:t>
        <a:bodyPr/>
        <a:lstStyle/>
        <a:p>
          <a:r>
            <a:rPr lang="en-US" b="1" dirty="0"/>
            <a:t>Lack of Local Authority Over Natural Resources</a:t>
          </a:r>
          <a:endParaRPr lang="en-US" dirty="0"/>
        </a:p>
      </dgm:t>
    </dgm:pt>
    <dgm:pt modelId="{40FF4F07-922D-4584-BF41-EA7B8E513762}" type="parTrans" cxnId="{2468A901-388C-4856-9A61-882D9BDCA585}">
      <dgm:prSet/>
      <dgm:spPr/>
      <dgm:t>
        <a:bodyPr/>
        <a:lstStyle/>
        <a:p>
          <a:endParaRPr lang="en-US"/>
        </a:p>
      </dgm:t>
    </dgm:pt>
    <dgm:pt modelId="{96DE2B0E-6B85-40DB-BBA6-AC4DA0F6D8E3}" type="sibTrans" cxnId="{2468A901-388C-4856-9A61-882D9BDCA585}">
      <dgm:prSet/>
      <dgm:spPr/>
      <dgm:t>
        <a:bodyPr/>
        <a:lstStyle/>
        <a:p>
          <a:endParaRPr lang="en-US"/>
        </a:p>
      </dgm:t>
    </dgm:pt>
    <dgm:pt modelId="{DFD3F75F-05E1-41EE-9623-52B33E52971E}">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Natural resources in Ghana are considered state-owned, leading to a disconnection between local communities and the management of these resources (Hinneh, 2017).</a:t>
          </a:r>
          <a:endParaRPr lang="en-US" dirty="0"/>
        </a:p>
      </dgm:t>
    </dgm:pt>
    <dgm:pt modelId="{03FA3EC4-896F-4069-8BA4-F7659C06641D}" type="parTrans" cxnId="{B4FDE08E-9B44-4B69-AD5A-81475C196C4B}">
      <dgm:prSet/>
      <dgm:spPr/>
      <dgm:t>
        <a:bodyPr/>
        <a:lstStyle/>
        <a:p>
          <a:endParaRPr lang="en-US"/>
        </a:p>
      </dgm:t>
    </dgm:pt>
    <dgm:pt modelId="{3A557488-AF4D-4AE3-B78A-8D45C0C143BC}" type="sibTrans" cxnId="{B4FDE08E-9B44-4B69-AD5A-81475C196C4B}">
      <dgm:prSet/>
      <dgm:spPr/>
      <dgm:t>
        <a:bodyPr/>
        <a:lstStyle/>
        <a:p>
          <a:endParaRPr lang="en-US"/>
        </a:p>
      </dgm:t>
    </dgm:pt>
    <dgm:pt modelId="{5D1BDA4D-1B5C-44FF-B718-F8167D2336D5}">
      <dgm:prSet phldrT="[Text]"/>
      <dgm:spPr/>
      <dgm:t>
        <a:bodyPr/>
        <a:lstStyle/>
        <a:p>
          <a:r>
            <a:rPr lang="en-US" b="1" dirty="0"/>
            <a:t>Limitations of Existing CREMA Policy</a:t>
          </a:r>
          <a:endParaRPr lang="en-US" dirty="0"/>
        </a:p>
      </dgm:t>
    </dgm:pt>
    <dgm:pt modelId="{D01B4864-AFBD-4CCF-A2D7-F9AE655D0D63}" type="parTrans" cxnId="{0DA2E70A-2BCE-4E95-82CE-207E1721ABE0}">
      <dgm:prSet/>
      <dgm:spPr/>
      <dgm:t>
        <a:bodyPr/>
        <a:lstStyle/>
        <a:p>
          <a:endParaRPr lang="en-US"/>
        </a:p>
      </dgm:t>
    </dgm:pt>
    <dgm:pt modelId="{9F2797B8-8023-40C1-93C4-9C69AAF18B60}" type="sibTrans" cxnId="{0DA2E70A-2BCE-4E95-82CE-207E1721ABE0}">
      <dgm:prSet/>
      <dgm:spPr/>
      <dgm:t>
        <a:bodyPr/>
        <a:lstStyle/>
        <a:p>
          <a:endParaRPr lang="en-US"/>
        </a:p>
      </dgm:t>
    </dgm:pt>
    <dgm:pt modelId="{0FCC167D-7D96-4CE3-A6D6-22C81D222BB2}">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Although the Community Resource Management Area (CREMA) concept aims to promote conservation, it does not address how revenues from natural resources could directly support local-level development. CREMAs also lack a strong legal foundation, as it currently rely only on policy documentation rather than enforceable legal provisions for local fiscal benefits (Hinneh, 2017).</a:t>
          </a:r>
          <a:endParaRPr lang="en-US" dirty="0"/>
        </a:p>
      </dgm:t>
    </dgm:pt>
    <dgm:pt modelId="{26744409-83EC-4AF1-9424-F7E1C4416706}" type="parTrans" cxnId="{BA811E71-32A3-4BDC-A726-1FE2A22CB458}">
      <dgm:prSet/>
      <dgm:spPr/>
      <dgm:t>
        <a:bodyPr/>
        <a:lstStyle/>
        <a:p>
          <a:endParaRPr lang="en-US"/>
        </a:p>
      </dgm:t>
    </dgm:pt>
    <dgm:pt modelId="{1F857344-727A-4306-81EA-AE5810EEE548}" type="sibTrans" cxnId="{BA811E71-32A3-4BDC-A726-1FE2A22CB458}">
      <dgm:prSet/>
      <dgm:spPr/>
      <dgm:t>
        <a:bodyPr/>
        <a:lstStyle/>
        <a:p>
          <a:endParaRPr lang="en-US"/>
        </a:p>
      </dgm:t>
    </dgm:pt>
    <dgm:pt modelId="{C827C48A-59D4-4BED-98A4-5BE85F95D638}">
      <dgm:prSet phldrT="[Text]"/>
      <dgm:spPr/>
      <dgm:t>
        <a:bodyPr/>
        <a:lstStyle/>
        <a:p>
          <a:r>
            <a:rPr lang="en-US" b="1" dirty="0"/>
            <a:t>Gap in Research on Natural Resources as Local Funding Sources</a:t>
          </a:r>
          <a:endParaRPr lang="en-US" dirty="0"/>
        </a:p>
      </dgm:t>
    </dgm:pt>
    <dgm:pt modelId="{D4F97105-0ABF-42D8-B299-E32FAAA116F9}" type="parTrans" cxnId="{1568BCC1-67A7-4116-9FF7-FA751771CB68}">
      <dgm:prSet/>
      <dgm:spPr/>
      <dgm:t>
        <a:bodyPr/>
        <a:lstStyle/>
        <a:p>
          <a:endParaRPr lang="en-US"/>
        </a:p>
      </dgm:t>
    </dgm:pt>
    <dgm:pt modelId="{9563757E-AF5B-44F1-AB3B-7AA318CDDB66}" type="sibTrans" cxnId="{1568BCC1-67A7-4116-9FF7-FA751771CB68}">
      <dgm:prSet/>
      <dgm:spPr/>
      <dgm:t>
        <a:bodyPr/>
        <a:lstStyle/>
        <a:p>
          <a:endParaRPr lang="en-US"/>
        </a:p>
      </dgm:t>
    </dgm:pt>
    <dgm:pt modelId="{C22612D0-3668-4809-A9BF-C95A3CF69378}">
      <dgm:prSet phldrT="[Text]"/>
      <dgm:spPr/>
      <dgm:t>
        <a:bodyPr/>
        <a:lstStyle/>
        <a:p>
          <a:r>
            <a:rPr lang="en-US" dirty="0"/>
            <a:t>Limited research exists on using natural resource revenues as a primary funding source for local authorities in Ghana. </a:t>
          </a:r>
        </a:p>
      </dgm:t>
    </dgm:pt>
    <dgm:pt modelId="{6088AE8F-DFCF-44F6-A22B-7845AC338819}" type="parTrans" cxnId="{CA27E5B4-11D5-4178-B5A8-5BDDE3B5E670}">
      <dgm:prSet/>
      <dgm:spPr/>
      <dgm:t>
        <a:bodyPr/>
        <a:lstStyle/>
        <a:p>
          <a:endParaRPr lang="en-US"/>
        </a:p>
      </dgm:t>
    </dgm:pt>
    <dgm:pt modelId="{A035433D-A78E-45DB-88D3-C4DFF8A47D71}" type="sibTrans" cxnId="{CA27E5B4-11D5-4178-B5A8-5BDDE3B5E670}">
      <dgm:prSet/>
      <dgm:spPr/>
      <dgm:t>
        <a:bodyPr/>
        <a:lstStyle/>
        <a:p>
          <a:endParaRPr lang="en-US"/>
        </a:p>
      </dgm:t>
    </dgm:pt>
    <dgm:pt modelId="{AA9DDA95-B175-41C7-B23A-90FA44EB4D6B}">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 This disconnect often results in environmental degradation, as locals lack a sense of ownership or responsibility for preserving resources within their communities. </a:t>
          </a:r>
          <a:endParaRPr lang="en-US" dirty="0"/>
        </a:p>
      </dgm:t>
    </dgm:pt>
    <dgm:pt modelId="{0D26B435-EA41-4137-BB36-6BA0BB57F5FD}" type="parTrans" cxnId="{252E4B09-061D-4AFF-AC39-0AB3B52F388A}">
      <dgm:prSet/>
      <dgm:spPr/>
      <dgm:t>
        <a:bodyPr/>
        <a:lstStyle/>
        <a:p>
          <a:endParaRPr lang="en-US"/>
        </a:p>
      </dgm:t>
    </dgm:pt>
    <dgm:pt modelId="{B1BB00ED-26ED-400E-8B0D-C0AA24F776F1}" type="sibTrans" cxnId="{252E4B09-061D-4AFF-AC39-0AB3B52F388A}">
      <dgm:prSet/>
      <dgm:spPr/>
      <dgm:t>
        <a:bodyPr/>
        <a:lstStyle/>
        <a:p>
          <a:endParaRPr lang="en-US"/>
        </a:p>
      </dgm:t>
    </dgm:pt>
    <dgm:pt modelId="{7A8FEB20-3F10-40B3-9187-8F6AD002D437}">
      <dgm:prSet phldrT="[Text]"/>
      <dgm:spPr/>
      <dgm:t>
        <a:bodyPr/>
        <a:lstStyle/>
        <a:p>
          <a:r>
            <a:rPr lang="en-US" dirty="0"/>
            <a:t>While previous studies examine local government financing and natural resource management, they rarely explore how local  natural resources could be leveraged for community development (Barrett &amp; Scott, 2008; Kazentet, 2011; Hoffmann et al., 2016; Mogende &amp; Kolawole, 2016; Araji, 2018; Murray et al., 2018).</a:t>
          </a:r>
        </a:p>
      </dgm:t>
    </dgm:pt>
    <dgm:pt modelId="{9D8ED00A-83C6-472A-995E-C88C80A5C291}" type="parTrans" cxnId="{D2AE8A2D-3113-4352-BA76-8273A6B7D497}">
      <dgm:prSet/>
      <dgm:spPr/>
      <dgm:t>
        <a:bodyPr/>
        <a:lstStyle/>
        <a:p>
          <a:endParaRPr lang="en-US"/>
        </a:p>
      </dgm:t>
    </dgm:pt>
    <dgm:pt modelId="{3BD92BAE-95B7-4B9D-8A5A-7D13C18332B6}" type="sibTrans" cxnId="{D2AE8A2D-3113-4352-BA76-8273A6B7D497}">
      <dgm:prSet/>
      <dgm:spPr/>
      <dgm:t>
        <a:bodyPr/>
        <a:lstStyle/>
        <a:p>
          <a:endParaRPr lang="en-US"/>
        </a:p>
      </dgm:t>
    </dgm:pt>
    <dgm:pt modelId="{87B72D13-6856-45B1-AD71-85715E4EDCA6}" type="pres">
      <dgm:prSet presAssocID="{EB046823-174E-42A6-B7ED-50F52BB635A4}" presName="Name0" presStyleCnt="0">
        <dgm:presLayoutVars>
          <dgm:dir/>
          <dgm:animLvl val="lvl"/>
          <dgm:resizeHandles val="exact"/>
        </dgm:presLayoutVars>
      </dgm:prSet>
      <dgm:spPr/>
    </dgm:pt>
    <dgm:pt modelId="{A8906317-8ECA-4599-8085-6A78A79C5AF2}" type="pres">
      <dgm:prSet presAssocID="{14715457-9488-4FA1-A8D8-D7CED01178EC}" presName="composite" presStyleCnt="0"/>
      <dgm:spPr/>
    </dgm:pt>
    <dgm:pt modelId="{A503E8A6-0E62-4128-A3B3-8FC0BF52338E}" type="pres">
      <dgm:prSet presAssocID="{14715457-9488-4FA1-A8D8-D7CED01178EC}" presName="parTx" presStyleLbl="alignNode1" presStyleIdx="0" presStyleCnt="3">
        <dgm:presLayoutVars>
          <dgm:chMax val="0"/>
          <dgm:chPref val="0"/>
          <dgm:bulletEnabled val="1"/>
        </dgm:presLayoutVars>
      </dgm:prSet>
      <dgm:spPr/>
    </dgm:pt>
    <dgm:pt modelId="{07A22668-FA94-4B9F-88FD-53E73B42D55F}" type="pres">
      <dgm:prSet presAssocID="{14715457-9488-4FA1-A8D8-D7CED01178EC}" presName="desTx" presStyleLbl="alignAccFollowNode1" presStyleIdx="0" presStyleCnt="3">
        <dgm:presLayoutVars>
          <dgm:bulletEnabled val="1"/>
        </dgm:presLayoutVars>
      </dgm:prSet>
      <dgm:spPr/>
    </dgm:pt>
    <dgm:pt modelId="{71541187-A955-42FC-95F5-07B497720C12}" type="pres">
      <dgm:prSet presAssocID="{96DE2B0E-6B85-40DB-BBA6-AC4DA0F6D8E3}" presName="space" presStyleCnt="0"/>
      <dgm:spPr/>
    </dgm:pt>
    <dgm:pt modelId="{1820E474-EB56-4A1A-AF3E-D7E13231BD83}" type="pres">
      <dgm:prSet presAssocID="{5D1BDA4D-1B5C-44FF-B718-F8167D2336D5}" presName="composite" presStyleCnt="0"/>
      <dgm:spPr/>
    </dgm:pt>
    <dgm:pt modelId="{C8559E62-1815-4813-834A-D61A6FD0EE1D}" type="pres">
      <dgm:prSet presAssocID="{5D1BDA4D-1B5C-44FF-B718-F8167D2336D5}" presName="parTx" presStyleLbl="alignNode1" presStyleIdx="1" presStyleCnt="3">
        <dgm:presLayoutVars>
          <dgm:chMax val="0"/>
          <dgm:chPref val="0"/>
          <dgm:bulletEnabled val="1"/>
        </dgm:presLayoutVars>
      </dgm:prSet>
      <dgm:spPr/>
    </dgm:pt>
    <dgm:pt modelId="{C90A2FDF-A8AE-4A7A-917F-6ABE3FEB2F7F}" type="pres">
      <dgm:prSet presAssocID="{5D1BDA4D-1B5C-44FF-B718-F8167D2336D5}" presName="desTx" presStyleLbl="alignAccFollowNode1" presStyleIdx="1" presStyleCnt="3" custScaleX="99151">
        <dgm:presLayoutVars>
          <dgm:bulletEnabled val="1"/>
        </dgm:presLayoutVars>
      </dgm:prSet>
      <dgm:spPr/>
    </dgm:pt>
    <dgm:pt modelId="{898B84DE-CD2B-48B4-A54F-30E0D37C4C96}" type="pres">
      <dgm:prSet presAssocID="{9F2797B8-8023-40C1-93C4-9C69AAF18B60}" presName="space" presStyleCnt="0"/>
      <dgm:spPr/>
    </dgm:pt>
    <dgm:pt modelId="{5B7D777C-A91D-4249-9869-0F361F7AE72A}" type="pres">
      <dgm:prSet presAssocID="{C827C48A-59D4-4BED-98A4-5BE85F95D638}" presName="composite" presStyleCnt="0"/>
      <dgm:spPr/>
    </dgm:pt>
    <dgm:pt modelId="{E990E229-DBDE-48BA-9A8E-21AF2AD935D8}" type="pres">
      <dgm:prSet presAssocID="{C827C48A-59D4-4BED-98A4-5BE85F95D638}" presName="parTx" presStyleLbl="alignNode1" presStyleIdx="2" presStyleCnt="3">
        <dgm:presLayoutVars>
          <dgm:chMax val="0"/>
          <dgm:chPref val="0"/>
          <dgm:bulletEnabled val="1"/>
        </dgm:presLayoutVars>
      </dgm:prSet>
      <dgm:spPr/>
    </dgm:pt>
    <dgm:pt modelId="{98D8852E-04CC-442E-8E4A-3B28CCB0CDB3}" type="pres">
      <dgm:prSet presAssocID="{C827C48A-59D4-4BED-98A4-5BE85F95D638}" presName="desTx" presStyleLbl="alignAccFollowNode1" presStyleIdx="2" presStyleCnt="3" custScaleX="100091">
        <dgm:presLayoutVars>
          <dgm:bulletEnabled val="1"/>
        </dgm:presLayoutVars>
      </dgm:prSet>
      <dgm:spPr/>
    </dgm:pt>
  </dgm:ptLst>
  <dgm:cxnLst>
    <dgm:cxn modelId="{2468A901-388C-4856-9A61-882D9BDCA585}" srcId="{EB046823-174E-42A6-B7ED-50F52BB635A4}" destId="{14715457-9488-4FA1-A8D8-D7CED01178EC}" srcOrd="0" destOrd="0" parTransId="{40FF4F07-922D-4584-BF41-EA7B8E513762}" sibTransId="{96DE2B0E-6B85-40DB-BBA6-AC4DA0F6D8E3}"/>
    <dgm:cxn modelId="{252E4B09-061D-4AFF-AC39-0AB3B52F388A}" srcId="{14715457-9488-4FA1-A8D8-D7CED01178EC}" destId="{AA9DDA95-B175-41C7-B23A-90FA44EB4D6B}" srcOrd="1" destOrd="0" parTransId="{0D26B435-EA41-4137-BB36-6BA0BB57F5FD}" sibTransId="{B1BB00ED-26ED-400E-8B0D-C0AA24F776F1}"/>
    <dgm:cxn modelId="{0DA2E70A-2BCE-4E95-82CE-207E1721ABE0}" srcId="{EB046823-174E-42A6-B7ED-50F52BB635A4}" destId="{5D1BDA4D-1B5C-44FF-B718-F8167D2336D5}" srcOrd="1" destOrd="0" parTransId="{D01B4864-AFBD-4CCF-A2D7-F9AE655D0D63}" sibTransId="{9F2797B8-8023-40C1-93C4-9C69AAF18B60}"/>
    <dgm:cxn modelId="{BA178312-A860-4DC9-8D08-EE52BE0D4987}" type="presOf" srcId="{C827C48A-59D4-4BED-98A4-5BE85F95D638}" destId="{E990E229-DBDE-48BA-9A8E-21AF2AD935D8}" srcOrd="0" destOrd="0" presId="urn:microsoft.com/office/officeart/2005/8/layout/hList1"/>
    <dgm:cxn modelId="{D2AE8A2D-3113-4352-BA76-8273A6B7D497}" srcId="{C827C48A-59D4-4BED-98A4-5BE85F95D638}" destId="{7A8FEB20-3F10-40B3-9187-8F6AD002D437}" srcOrd="1" destOrd="0" parTransId="{9D8ED00A-83C6-472A-995E-C88C80A5C291}" sibTransId="{3BD92BAE-95B7-4B9D-8A5A-7D13C18332B6}"/>
    <dgm:cxn modelId="{4BE48830-2563-40B9-AEFA-F3DA90B9E8EA}" type="presOf" srcId="{5D1BDA4D-1B5C-44FF-B718-F8167D2336D5}" destId="{C8559E62-1815-4813-834A-D61A6FD0EE1D}" srcOrd="0" destOrd="0" presId="urn:microsoft.com/office/officeart/2005/8/layout/hList1"/>
    <dgm:cxn modelId="{5D28F963-F1CB-4E84-93FC-0BF7DD3D82A6}" type="presOf" srcId="{14715457-9488-4FA1-A8D8-D7CED01178EC}" destId="{A503E8A6-0E62-4128-A3B3-8FC0BF52338E}" srcOrd="0" destOrd="0" presId="urn:microsoft.com/office/officeart/2005/8/layout/hList1"/>
    <dgm:cxn modelId="{BA811E71-32A3-4BDC-A726-1FE2A22CB458}" srcId="{5D1BDA4D-1B5C-44FF-B718-F8167D2336D5}" destId="{0FCC167D-7D96-4CE3-A6D6-22C81D222BB2}" srcOrd="0" destOrd="0" parTransId="{26744409-83EC-4AF1-9424-F7E1C4416706}" sibTransId="{1F857344-727A-4306-81EA-AE5810EEE548}"/>
    <dgm:cxn modelId="{6D4CE357-A06A-43A7-AEDD-E7C177D9721A}" type="presOf" srcId="{C22612D0-3668-4809-A9BF-C95A3CF69378}" destId="{98D8852E-04CC-442E-8E4A-3B28CCB0CDB3}" srcOrd="0" destOrd="0" presId="urn:microsoft.com/office/officeart/2005/8/layout/hList1"/>
    <dgm:cxn modelId="{B4FDE08E-9B44-4B69-AD5A-81475C196C4B}" srcId="{14715457-9488-4FA1-A8D8-D7CED01178EC}" destId="{DFD3F75F-05E1-41EE-9623-52B33E52971E}" srcOrd="0" destOrd="0" parTransId="{03FA3EC4-896F-4069-8BA4-F7659C06641D}" sibTransId="{3A557488-AF4D-4AE3-B78A-8D45C0C143BC}"/>
    <dgm:cxn modelId="{235902A4-8C69-4DA2-BBA4-B63C3189CC18}" type="presOf" srcId="{AA9DDA95-B175-41C7-B23A-90FA44EB4D6B}" destId="{07A22668-FA94-4B9F-88FD-53E73B42D55F}" srcOrd="0" destOrd="1" presId="urn:microsoft.com/office/officeart/2005/8/layout/hList1"/>
    <dgm:cxn modelId="{CA27E5B4-11D5-4178-B5A8-5BDDE3B5E670}" srcId="{C827C48A-59D4-4BED-98A4-5BE85F95D638}" destId="{C22612D0-3668-4809-A9BF-C95A3CF69378}" srcOrd="0" destOrd="0" parTransId="{6088AE8F-DFCF-44F6-A22B-7845AC338819}" sibTransId="{A035433D-A78E-45DB-88D3-C4DFF8A47D71}"/>
    <dgm:cxn modelId="{1568BCC1-67A7-4116-9FF7-FA751771CB68}" srcId="{EB046823-174E-42A6-B7ED-50F52BB635A4}" destId="{C827C48A-59D4-4BED-98A4-5BE85F95D638}" srcOrd="2" destOrd="0" parTransId="{D4F97105-0ABF-42D8-B299-E32FAAA116F9}" sibTransId="{9563757E-AF5B-44F1-AB3B-7AA318CDDB66}"/>
    <dgm:cxn modelId="{F91943E7-D789-4A53-96E3-2F88C7869A49}" type="presOf" srcId="{7A8FEB20-3F10-40B3-9187-8F6AD002D437}" destId="{98D8852E-04CC-442E-8E4A-3B28CCB0CDB3}" srcOrd="0" destOrd="1" presId="urn:microsoft.com/office/officeart/2005/8/layout/hList1"/>
    <dgm:cxn modelId="{6C330CE8-DF1D-4A3F-8BC1-9CE59FD5E467}" type="presOf" srcId="{EB046823-174E-42A6-B7ED-50F52BB635A4}" destId="{87B72D13-6856-45B1-AD71-85715E4EDCA6}" srcOrd="0" destOrd="0" presId="urn:microsoft.com/office/officeart/2005/8/layout/hList1"/>
    <dgm:cxn modelId="{8854ADF2-A7F7-4EA5-BEEA-B0FF063879E5}" type="presOf" srcId="{0FCC167D-7D96-4CE3-A6D6-22C81D222BB2}" destId="{C90A2FDF-A8AE-4A7A-917F-6ABE3FEB2F7F}" srcOrd="0" destOrd="0" presId="urn:microsoft.com/office/officeart/2005/8/layout/hList1"/>
    <dgm:cxn modelId="{1498DFFA-F7B5-48C4-8A26-41E659F1A010}" type="presOf" srcId="{DFD3F75F-05E1-41EE-9623-52B33E52971E}" destId="{07A22668-FA94-4B9F-88FD-53E73B42D55F}" srcOrd="0" destOrd="0" presId="urn:microsoft.com/office/officeart/2005/8/layout/hList1"/>
    <dgm:cxn modelId="{B625445E-9839-436A-A065-71AB0EA3E9E6}" type="presParOf" srcId="{87B72D13-6856-45B1-AD71-85715E4EDCA6}" destId="{A8906317-8ECA-4599-8085-6A78A79C5AF2}" srcOrd="0" destOrd="0" presId="urn:microsoft.com/office/officeart/2005/8/layout/hList1"/>
    <dgm:cxn modelId="{15A7771E-BE22-40D2-A583-7ECA44FB26F7}" type="presParOf" srcId="{A8906317-8ECA-4599-8085-6A78A79C5AF2}" destId="{A503E8A6-0E62-4128-A3B3-8FC0BF52338E}" srcOrd="0" destOrd="0" presId="urn:microsoft.com/office/officeart/2005/8/layout/hList1"/>
    <dgm:cxn modelId="{44D0852B-92F2-42CE-AB3E-8720AF8EFD9A}" type="presParOf" srcId="{A8906317-8ECA-4599-8085-6A78A79C5AF2}" destId="{07A22668-FA94-4B9F-88FD-53E73B42D55F}" srcOrd="1" destOrd="0" presId="urn:microsoft.com/office/officeart/2005/8/layout/hList1"/>
    <dgm:cxn modelId="{9BC54F1B-1279-4433-81FB-6DAEF82E7083}" type="presParOf" srcId="{87B72D13-6856-45B1-AD71-85715E4EDCA6}" destId="{71541187-A955-42FC-95F5-07B497720C12}" srcOrd="1" destOrd="0" presId="urn:microsoft.com/office/officeart/2005/8/layout/hList1"/>
    <dgm:cxn modelId="{8FA591CA-CBFA-47FF-B40B-D3DB0B066AE3}" type="presParOf" srcId="{87B72D13-6856-45B1-AD71-85715E4EDCA6}" destId="{1820E474-EB56-4A1A-AF3E-D7E13231BD83}" srcOrd="2" destOrd="0" presId="urn:microsoft.com/office/officeart/2005/8/layout/hList1"/>
    <dgm:cxn modelId="{9FAF943B-1253-46B1-9D6C-92CBB33CF65B}" type="presParOf" srcId="{1820E474-EB56-4A1A-AF3E-D7E13231BD83}" destId="{C8559E62-1815-4813-834A-D61A6FD0EE1D}" srcOrd="0" destOrd="0" presId="urn:microsoft.com/office/officeart/2005/8/layout/hList1"/>
    <dgm:cxn modelId="{00AC1F17-37C3-4A7C-A3EB-B4D6DD292CE9}" type="presParOf" srcId="{1820E474-EB56-4A1A-AF3E-D7E13231BD83}" destId="{C90A2FDF-A8AE-4A7A-917F-6ABE3FEB2F7F}" srcOrd="1" destOrd="0" presId="urn:microsoft.com/office/officeart/2005/8/layout/hList1"/>
    <dgm:cxn modelId="{9F057BF5-2199-4997-8186-17F5EEA33E29}" type="presParOf" srcId="{87B72D13-6856-45B1-AD71-85715E4EDCA6}" destId="{898B84DE-CD2B-48B4-A54F-30E0D37C4C96}" srcOrd="3" destOrd="0" presId="urn:microsoft.com/office/officeart/2005/8/layout/hList1"/>
    <dgm:cxn modelId="{30C3B060-A430-43CB-B0A9-FC872F0D1C86}" type="presParOf" srcId="{87B72D13-6856-45B1-AD71-85715E4EDCA6}" destId="{5B7D777C-A91D-4249-9869-0F361F7AE72A}" srcOrd="4" destOrd="0" presId="urn:microsoft.com/office/officeart/2005/8/layout/hList1"/>
    <dgm:cxn modelId="{B90442B4-6983-4827-9A20-2607FCC2D20B}" type="presParOf" srcId="{5B7D777C-A91D-4249-9869-0F361F7AE72A}" destId="{E990E229-DBDE-48BA-9A8E-21AF2AD935D8}" srcOrd="0" destOrd="0" presId="urn:microsoft.com/office/officeart/2005/8/layout/hList1"/>
    <dgm:cxn modelId="{3B5A7D00-5DD2-42CB-823C-5754E7085F3C}" type="presParOf" srcId="{5B7D777C-A91D-4249-9869-0F361F7AE72A}" destId="{98D8852E-04CC-442E-8E4A-3B28CCB0CD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1E2A4-27EC-47E7-AD67-975B91B0AA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40E21E-D5C9-4066-A386-95A1A4F1E630}">
      <dgm:prSet phldrT="[Text]"/>
      <dgm:spPr/>
      <dgm:t>
        <a:bodyPr/>
        <a:lstStyle/>
        <a:p>
          <a:r>
            <a:rPr lang="en-US" b="1" dirty="0"/>
            <a:t>Practical Implications for Local and Central Governments</a:t>
          </a:r>
          <a:endParaRPr lang="en-US" dirty="0"/>
        </a:p>
      </dgm:t>
    </dgm:pt>
    <dgm:pt modelId="{1A4BB336-2F1D-4549-8814-EB61D27F4DDE}" type="parTrans" cxnId="{470B47E5-2F88-4E20-ABA6-D945F9AC4E8C}">
      <dgm:prSet/>
      <dgm:spPr/>
      <dgm:t>
        <a:bodyPr/>
        <a:lstStyle/>
        <a:p>
          <a:endParaRPr lang="en-US"/>
        </a:p>
      </dgm:t>
    </dgm:pt>
    <dgm:pt modelId="{279AFB36-AE07-4CF0-B39B-203B857956D0}" type="sibTrans" cxnId="{470B47E5-2F88-4E20-ABA6-D945F9AC4E8C}">
      <dgm:prSet/>
      <dgm:spPr/>
      <dgm:t>
        <a:bodyPr/>
        <a:lstStyle/>
        <a:p>
          <a:endParaRPr lang="en-US"/>
        </a:p>
      </dgm:t>
    </dgm:pt>
    <dgm:pt modelId="{A82953D9-283A-4C7A-BE43-7E742733B11C}">
      <dgm:prSet phldrT="[Text]"/>
      <dgm:spPr/>
      <dgm:t>
        <a:bodyPr/>
        <a:lstStyle/>
        <a:p>
          <a:r>
            <a:rPr lang="en-US" dirty="0"/>
            <a:t>offers insights for central and local governments in Ghana to improve fiscal autonomy by leveraging natural resource revenues for LED. </a:t>
          </a:r>
        </a:p>
      </dgm:t>
    </dgm:pt>
    <dgm:pt modelId="{B0C4D48D-B9DE-4727-9EDC-D0DF54E7A235}" type="parTrans" cxnId="{A6671ADD-32F8-44AD-9966-CB8CDC9307EE}">
      <dgm:prSet/>
      <dgm:spPr/>
      <dgm:t>
        <a:bodyPr/>
        <a:lstStyle/>
        <a:p>
          <a:endParaRPr lang="en-US"/>
        </a:p>
      </dgm:t>
    </dgm:pt>
    <dgm:pt modelId="{1A91E8EC-F2D6-42E7-9ED0-8A234F348A6A}" type="sibTrans" cxnId="{A6671ADD-32F8-44AD-9966-CB8CDC9307EE}">
      <dgm:prSet/>
      <dgm:spPr/>
      <dgm:t>
        <a:bodyPr/>
        <a:lstStyle/>
        <a:p>
          <a:endParaRPr lang="en-US"/>
        </a:p>
      </dgm:t>
    </dgm:pt>
    <dgm:pt modelId="{72058C33-784F-4C2E-97B9-0C11AB0A314A}">
      <dgm:prSet phldrT="[Text]"/>
      <dgm:spPr/>
      <dgm:t>
        <a:bodyPr/>
        <a:lstStyle/>
        <a:p>
          <a:r>
            <a:rPr lang="en-US" b="1" dirty="0"/>
            <a:t>Benefits for Local Economic Development</a:t>
          </a:r>
          <a:endParaRPr lang="en-US" dirty="0"/>
        </a:p>
      </dgm:t>
    </dgm:pt>
    <dgm:pt modelId="{41A65EDA-C7A2-4C10-B851-19CFFFB47E90}" type="parTrans" cxnId="{2E13BBEA-0349-402F-84C2-B21404098BC0}">
      <dgm:prSet/>
      <dgm:spPr/>
      <dgm:t>
        <a:bodyPr/>
        <a:lstStyle/>
        <a:p>
          <a:endParaRPr lang="en-US"/>
        </a:p>
      </dgm:t>
    </dgm:pt>
    <dgm:pt modelId="{F22D8EDD-A893-4D6D-8E0B-C7997393D929}" type="sibTrans" cxnId="{2E13BBEA-0349-402F-84C2-B21404098BC0}">
      <dgm:prSet/>
      <dgm:spPr/>
      <dgm:t>
        <a:bodyPr/>
        <a:lstStyle/>
        <a:p>
          <a:endParaRPr lang="en-US"/>
        </a:p>
      </dgm:t>
    </dgm:pt>
    <dgm:pt modelId="{E4247BDA-0860-41C6-A8FC-E831C714B19D}">
      <dgm:prSet phldrT="[Text]"/>
      <dgm:spPr/>
      <dgm:t>
        <a:bodyPr/>
        <a:lstStyle/>
        <a:p>
          <a:r>
            <a:rPr lang="en-US" dirty="0"/>
            <a:t>The research emphasizes the potential of using natural resource revenues to foster local economic development, create jobs, and improve livelihoods. </a:t>
          </a:r>
        </a:p>
      </dgm:t>
    </dgm:pt>
    <dgm:pt modelId="{D262F2E4-675A-4F8C-8CD9-32C5ABD94058}" type="parTrans" cxnId="{9884C380-2632-4FD4-A8F3-D35B36A146C3}">
      <dgm:prSet/>
      <dgm:spPr/>
      <dgm:t>
        <a:bodyPr/>
        <a:lstStyle/>
        <a:p>
          <a:endParaRPr lang="en-US"/>
        </a:p>
      </dgm:t>
    </dgm:pt>
    <dgm:pt modelId="{7E3C5C6D-8F1E-435C-8EEE-9F42339EA922}" type="sibTrans" cxnId="{9884C380-2632-4FD4-A8F3-D35B36A146C3}">
      <dgm:prSet/>
      <dgm:spPr/>
      <dgm:t>
        <a:bodyPr/>
        <a:lstStyle/>
        <a:p>
          <a:endParaRPr lang="en-US"/>
        </a:p>
      </dgm:t>
    </dgm:pt>
    <dgm:pt modelId="{A4CDD1FB-3BBD-4808-BAD2-EDD78914E41A}">
      <dgm:prSet phldrT="[Text]"/>
      <dgm:spPr/>
      <dgm:t>
        <a:bodyPr/>
        <a:lstStyle/>
        <a:p>
          <a:r>
            <a:rPr lang="en-US" dirty="0"/>
            <a:t>Findings could help policymakers design strategies for more effective revenue generation and expenditure at the local level, specifically through natural resource management.</a:t>
          </a:r>
        </a:p>
      </dgm:t>
    </dgm:pt>
    <dgm:pt modelId="{18A12C78-4B12-4492-AC85-5996D40C834F}" type="parTrans" cxnId="{9CE08986-52E2-4BBB-A6B2-87C334F7624A}">
      <dgm:prSet/>
      <dgm:spPr/>
      <dgm:t>
        <a:bodyPr/>
        <a:lstStyle/>
        <a:p>
          <a:endParaRPr lang="en-US"/>
        </a:p>
      </dgm:t>
    </dgm:pt>
    <dgm:pt modelId="{C78A7DC0-890E-4557-BBC8-E2B76D830201}" type="sibTrans" cxnId="{9CE08986-52E2-4BBB-A6B2-87C334F7624A}">
      <dgm:prSet/>
      <dgm:spPr/>
      <dgm:t>
        <a:bodyPr/>
        <a:lstStyle/>
        <a:p>
          <a:endParaRPr lang="en-US"/>
        </a:p>
      </dgm:t>
    </dgm:pt>
    <dgm:pt modelId="{B664B4BB-1BF7-489A-BD95-24394E765769}">
      <dgm:prSet phldrT="[Text]"/>
      <dgm:spPr/>
      <dgm:t>
        <a:bodyPr/>
        <a:lstStyle/>
        <a:p>
          <a:r>
            <a:rPr lang="en-US" dirty="0"/>
            <a:t>It advocates for better resource allocation and fiscal decentralization to empower local governments</a:t>
          </a:r>
        </a:p>
      </dgm:t>
    </dgm:pt>
    <dgm:pt modelId="{45F19AA9-38A4-4125-A9A4-C50F36F17C2E}" type="parTrans" cxnId="{7B91C4DB-3615-4A90-99A6-CBA9FCF8B22D}">
      <dgm:prSet/>
      <dgm:spPr/>
      <dgm:t>
        <a:bodyPr/>
        <a:lstStyle/>
        <a:p>
          <a:endParaRPr lang="en-US"/>
        </a:p>
      </dgm:t>
    </dgm:pt>
    <dgm:pt modelId="{E18FA9A7-C2A9-4421-BD60-BEB1F7591B7B}" type="sibTrans" cxnId="{7B91C4DB-3615-4A90-99A6-CBA9FCF8B22D}">
      <dgm:prSet/>
      <dgm:spPr/>
      <dgm:t>
        <a:bodyPr/>
        <a:lstStyle/>
        <a:p>
          <a:endParaRPr lang="en-US"/>
        </a:p>
      </dgm:t>
    </dgm:pt>
    <dgm:pt modelId="{B6F6D8A2-6211-4350-A690-51E3DB086C6C}">
      <dgm:prSet/>
      <dgm:spPr/>
      <dgm:t>
        <a:bodyPr/>
        <a:lstStyle/>
        <a:p>
          <a:r>
            <a:rPr lang="en-US" b="1" dirty="0"/>
            <a:t>Community Empowerment and Participation</a:t>
          </a:r>
          <a:endParaRPr lang="en-US" dirty="0"/>
        </a:p>
      </dgm:t>
    </dgm:pt>
    <dgm:pt modelId="{9D3704C5-DDEC-4552-ACBE-6F054B088DC2}" type="parTrans" cxnId="{4EB873F7-E332-4AE3-BFC3-187B565F8F68}">
      <dgm:prSet/>
      <dgm:spPr/>
      <dgm:t>
        <a:bodyPr/>
        <a:lstStyle/>
        <a:p>
          <a:endParaRPr lang="en-US"/>
        </a:p>
      </dgm:t>
    </dgm:pt>
    <dgm:pt modelId="{1D3190A4-9DFF-44DD-904C-6851BCB7B42D}" type="sibTrans" cxnId="{4EB873F7-E332-4AE3-BFC3-187B565F8F68}">
      <dgm:prSet/>
      <dgm:spPr/>
      <dgm:t>
        <a:bodyPr/>
        <a:lstStyle/>
        <a:p>
          <a:endParaRPr lang="en-US"/>
        </a:p>
      </dgm:t>
    </dgm:pt>
    <dgm:pt modelId="{74595279-5B60-4B02-952C-9F6F53583A62}">
      <dgm:prSet/>
      <dgm:spPr/>
      <dgm:t>
        <a:bodyPr/>
        <a:lstStyle/>
        <a:p>
          <a:r>
            <a:rPr lang="en-US" dirty="0"/>
            <a:t>The study highlights the importance of community involvement in natural resource management, promoting local governance, deepening democracy, and fostering a sense of ownership among community members.</a:t>
          </a:r>
        </a:p>
      </dgm:t>
    </dgm:pt>
    <dgm:pt modelId="{CD4BCD73-FB20-4867-B5C6-5729FC1295F8}" type="sibTrans" cxnId="{0BE7C7C7-00F5-4400-9311-4C78F0F91417}">
      <dgm:prSet/>
      <dgm:spPr/>
      <dgm:t>
        <a:bodyPr/>
        <a:lstStyle/>
        <a:p>
          <a:endParaRPr lang="en-US"/>
        </a:p>
      </dgm:t>
    </dgm:pt>
    <dgm:pt modelId="{64E05948-882F-46E4-B5F8-3047A72AA5BF}" type="parTrans" cxnId="{0BE7C7C7-00F5-4400-9311-4C78F0F91417}">
      <dgm:prSet/>
      <dgm:spPr/>
      <dgm:t>
        <a:bodyPr/>
        <a:lstStyle/>
        <a:p>
          <a:endParaRPr lang="en-US"/>
        </a:p>
      </dgm:t>
    </dgm:pt>
    <dgm:pt modelId="{879F7C2F-F0D3-4F72-A645-A5668139794A}">
      <dgm:prSet/>
      <dgm:spPr/>
      <dgm:t>
        <a:bodyPr/>
        <a:lstStyle/>
        <a:p>
          <a:r>
            <a:rPr lang="en-US" b="1" dirty="0"/>
            <a:t>Academic Contributions to Fiscal Decentralization and Economic Development</a:t>
          </a:r>
          <a:endParaRPr lang="en-US" dirty="0"/>
        </a:p>
      </dgm:t>
    </dgm:pt>
    <dgm:pt modelId="{A5BE5591-C953-4EF4-92F7-D6EDE9D241CD}" type="sibTrans" cxnId="{35EC2175-58E8-43EA-942F-CFD0A4EC2CD0}">
      <dgm:prSet/>
      <dgm:spPr/>
      <dgm:t>
        <a:bodyPr/>
        <a:lstStyle/>
        <a:p>
          <a:endParaRPr lang="en-US"/>
        </a:p>
      </dgm:t>
    </dgm:pt>
    <dgm:pt modelId="{23522E2F-06DA-4FC9-8734-6BA31023FB0E}" type="parTrans" cxnId="{35EC2175-58E8-43EA-942F-CFD0A4EC2CD0}">
      <dgm:prSet/>
      <dgm:spPr/>
      <dgm:t>
        <a:bodyPr/>
        <a:lstStyle/>
        <a:p>
          <a:endParaRPr lang="en-US"/>
        </a:p>
      </dgm:t>
    </dgm:pt>
    <dgm:pt modelId="{1D96E6F2-8FBE-40E4-8EBC-E63C679F4ABC}">
      <dgm:prSet/>
      <dgm:spPr/>
      <dgm:t>
        <a:bodyPr/>
        <a:lstStyle/>
        <a:p>
          <a:r>
            <a:rPr lang="en-US" dirty="0"/>
            <a:t>The study enriches theoretical discussions on fiscal decentralization, the resource curse, and economic development by exploring the balance between central control and local autonomy, particularly in resource-dependent communities.</a:t>
          </a:r>
        </a:p>
      </dgm:t>
    </dgm:pt>
    <dgm:pt modelId="{D1E11445-7381-4CDD-B8A4-163361EDB9F9}" type="parTrans" cxnId="{7FFC2704-3EE9-473C-A8A1-B588FB9A52E4}">
      <dgm:prSet/>
      <dgm:spPr/>
      <dgm:t>
        <a:bodyPr/>
        <a:lstStyle/>
        <a:p>
          <a:endParaRPr lang="en-US"/>
        </a:p>
      </dgm:t>
    </dgm:pt>
    <dgm:pt modelId="{9484ADAC-E717-44E3-82B7-8AC5EEBC25FC}" type="sibTrans" cxnId="{7FFC2704-3EE9-473C-A8A1-B588FB9A52E4}">
      <dgm:prSet/>
      <dgm:spPr/>
      <dgm:t>
        <a:bodyPr/>
        <a:lstStyle/>
        <a:p>
          <a:endParaRPr lang="en-US"/>
        </a:p>
      </dgm:t>
    </dgm:pt>
    <dgm:pt modelId="{88769130-477C-40C6-A28C-BAF7E4881839}">
      <dgm:prSet/>
      <dgm:spPr/>
      <dgm:t>
        <a:bodyPr/>
        <a:lstStyle/>
        <a:p>
          <a:r>
            <a:rPr lang="en-US" dirty="0"/>
            <a:t>It also supports the theory of fiscal federalism and offers insights on the role of local institutions in effective resource revenue management.</a:t>
          </a:r>
        </a:p>
      </dgm:t>
    </dgm:pt>
    <dgm:pt modelId="{D0DDEBB4-7F36-418A-B599-B65B9C0A0BE2}" type="parTrans" cxnId="{CA1C628B-88F4-4628-9E1C-C333E2876BF3}">
      <dgm:prSet/>
      <dgm:spPr/>
      <dgm:t>
        <a:bodyPr/>
        <a:lstStyle/>
        <a:p>
          <a:endParaRPr lang="en-US"/>
        </a:p>
      </dgm:t>
    </dgm:pt>
    <dgm:pt modelId="{0A3DF281-E8DC-4FC6-9845-EE6264A84A9D}" type="sibTrans" cxnId="{CA1C628B-88F4-4628-9E1C-C333E2876BF3}">
      <dgm:prSet/>
      <dgm:spPr/>
      <dgm:t>
        <a:bodyPr/>
        <a:lstStyle/>
        <a:p>
          <a:endParaRPr lang="en-US"/>
        </a:p>
      </dgm:t>
    </dgm:pt>
    <dgm:pt modelId="{16543691-5AF3-4F1D-9F5F-D6AD6CC131D3}" type="pres">
      <dgm:prSet presAssocID="{D131E2A4-27EC-47E7-AD67-975B91B0AAD4}" presName="Name0" presStyleCnt="0">
        <dgm:presLayoutVars>
          <dgm:dir/>
          <dgm:animLvl val="lvl"/>
          <dgm:resizeHandles val="exact"/>
        </dgm:presLayoutVars>
      </dgm:prSet>
      <dgm:spPr/>
    </dgm:pt>
    <dgm:pt modelId="{ACD99A2F-31F9-4053-A407-58FC0FD4A89E}" type="pres">
      <dgm:prSet presAssocID="{5F40E21E-D5C9-4066-A386-95A1A4F1E630}" presName="composite" presStyleCnt="0"/>
      <dgm:spPr/>
    </dgm:pt>
    <dgm:pt modelId="{111C5807-F464-4D55-9114-CA9BDD4B624C}" type="pres">
      <dgm:prSet presAssocID="{5F40E21E-D5C9-4066-A386-95A1A4F1E630}" presName="parTx" presStyleLbl="alignNode1" presStyleIdx="0" presStyleCnt="4">
        <dgm:presLayoutVars>
          <dgm:chMax val="0"/>
          <dgm:chPref val="0"/>
          <dgm:bulletEnabled val="1"/>
        </dgm:presLayoutVars>
      </dgm:prSet>
      <dgm:spPr/>
    </dgm:pt>
    <dgm:pt modelId="{00304CC5-C3A8-4B1D-B199-BDA66A44293D}" type="pres">
      <dgm:prSet presAssocID="{5F40E21E-D5C9-4066-A386-95A1A4F1E630}" presName="desTx" presStyleLbl="alignAccFollowNode1" presStyleIdx="0" presStyleCnt="4">
        <dgm:presLayoutVars>
          <dgm:bulletEnabled val="1"/>
        </dgm:presLayoutVars>
      </dgm:prSet>
      <dgm:spPr/>
    </dgm:pt>
    <dgm:pt modelId="{B425B860-D95C-4671-B1DE-2F5E86F6EB83}" type="pres">
      <dgm:prSet presAssocID="{279AFB36-AE07-4CF0-B39B-203B857956D0}" presName="space" presStyleCnt="0"/>
      <dgm:spPr/>
    </dgm:pt>
    <dgm:pt modelId="{B801A135-905D-4FDD-96A5-4B0C2CA2366E}" type="pres">
      <dgm:prSet presAssocID="{72058C33-784F-4C2E-97B9-0C11AB0A314A}" presName="composite" presStyleCnt="0"/>
      <dgm:spPr/>
    </dgm:pt>
    <dgm:pt modelId="{E517DB1E-BE60-4B83-B3C7-45E383E5E427}" type="pres">
      <dgm:prSet presAssocID="{72058C33-784F-4C2E-97B9-0C11AB0A314A}" presName="parTx" presStyleLbl="alignNode1" presStyleIdx="1" presStyleCnt="4">
        <dgm:presLayoutVars>
          <dgm:chMax val="0"/>
          <dgm:chPref val="0"/>
          <dgm:bulletEnabled val="1"/>
        </dgm:presLayoutVars>
      </dgm:prSet>
      <dgm:spPr/>
    </dgm:pt>
    <dgm:pt modelId="{DB1127D4-61D5-4634-848B-A9D86F1C4674}" type="pres">
      <dgm:prSet presAssocID="{72058C33-784F-4C2E-97B9-0C11AB0A314A}" presName="desTx" presStyleLbl="alignAccFollowNode1" presStyleIdx="1" presStyleCnt="4">
        <dgm:presLayoutVars>
          <dgm:bulletEnabled val="1"/>
        </dgm:presLayoutVars>
      </dgm:prSet>
      <dgm:spPr/>
    </dgm:pt>
    <dgm:pt modelId="{3D15F6A3-9791-45C1-A92E-A3089D91AFBB}" type="pres">
      <dgm:prSet presAssocID="{F22D8EDD-A893-4D6D-8E0B-C7997393D929}" presName="space" presStyleCnt="0"/>
      <dgm:spPr/>
    </dgm:pt>
    <dgm:pt modelId="{D0E0413D-337C-472A-BFEB-567ECFC237FE}" type="pres">
      <dgm:prSet presAssocID="{B6F6D8A2-6211-4350-A690-51E3DB086C6C}" presName="composite" presStyleCnt="0"/>
      <dgm:spPr/>
    </dgm:pt>
    <dgm:pt modelId="{E8EFF48A-8E5F-4458-8248-A0633507CD9D}" type="pres">
      <dgm:prSet presAssocID="{B6F6D8A2-6211-4350-A690-51E3DB086C6C}" presName="parTx" presStyleLbl="alignNode1" presStyleIdx="2" presStyleCnt="4">
        <dgm:presLayoutVars>
          <dgm:chMax val="0"/>
          <dgm:chPref val="0"/>
          <dgm:bulletEnabled val="1"/>
        </dgm:presLayoutVars>
      </dgm:prSet>
      <dgm:spPr/>
    </dgm:pt>
    <dgm:pt modelId="{AB16352D-B1AA-4C79-9C88-58C49422AEC5}" type="pres">
      <dgm:prSet presAssocID="{B6F6D8A2-6211-4350-A690-51E3DB086C6C}" presName="desTx" presStyleLbl="alignAccFollowNode1" presStyleIdx="2" presStyleCnt="4">
        <dgm:presLayoutVars>
          <dgm:bulletEnabled val="1"/>
        </dgm:presLayoutVars>
      </dgm:prSet>
      <dgm:spPr/>
    </dgm:pt>
    <dgm:pt modelId="{33C7903E-1B68-45FF-B7A7-E9FFCAF02A37}" type="pres">
      <dgm:prSet presAssocID="{1D3190A4-9DFF-44DD-904C-6851BCB7B42D}" presName="space" presStyleCnt="0"/>
      <dgm:spPr/>
    </dgm:pt>
    <dgm:pt modelId="{153C0F01-D6A6-4C12-8DF3-FD2C131E872D}" type="pres">
      <dgm:prSet presAssocID="{879F7C2F-F0D3-4F72-A645-A5668139794A}" presName="composite" presStyleCnt="0"/>
      <dgm:spPr/>
    </dgm:pt>
    <dgm:pt modelId="{71BBAB6E-EC08-4F51-8F4D-9876A6498224}" type="pres">
      <dgm:prSet presAssocID="{879F7C2F-F0D3-4F72-A645-A5668139794A}" presName="parTx" presStyleLbl="alignNode1" presStyleIdx="3" presStyleCnt="4">
        <dgm:presLayoutVars>
          <dgm:chMax val="0"/>
          <dgm:chPref val="0"/>
          <dgm:bulletEnabled val="1"/>
        </dgm:presLayoutVars>
      </dgm:prSet>
      <dgm:spPr/>
    </dgm:pt>
    <dgm:pt modelId="{C3990C7F-97A5-45DD-864A-43DB857FE7F5}" type="pres">
      <dgm:prSet presAssocID="{879F7C2F-F0D3-4F72-A645-A5668139794A}" presName="desTx" presStyleLbl="alignAccFollowNode1" presStyleIdx="3" presStyleCnt="4">
        <dgm:presLayoutVars>
          <dgm:bulletEnabled val="1"/>
        </dgm:presLayoutVars>
      </dgm:prSet>
      <dgm:spPr/>
    </dgm:pt>
  </dgm:ptLst>
  <dgm:cxnLst>
    <dgm:cxn modelId="{7FFC2704-3EE9-473C-A8A1-B588FB9A52E4}" srcId="{879F7C2F-F0D3-4F72-A645-A5668139794A}" destId="{1D96E6F2-8FBE-40E4-8EBC-E63C679F4ABC}" srcOrd="0" destOrd="0" parTransId="{D1E11445-7381-4CDD-B8A4-163361EDB9F9}" sibTransId="{9484ADAC-E717-44E3-82B7-8AC5EEBC25FC}"/>
    <dgm:cxn modelId="{E1D6BD07-B581-4376-A1E8-BB79CBEE32A1}" type="presOf" srcId="{B664B4BB-1BF7-489A-BD95-24394E765769}" destId="{DB1127D4-61D5-4634-848B-A9D86F1C4674}" srcOrd="0" destOrd="1" presId="urn:microsoft.com/office/officeart/2005/8/layout/hList1"/>
    <dgm:cxn modelId="{402D4D14-CF28-432C-80EF-522390E4ACF1}" type="presOf" srcId="{B6F6D8A2-6211-4350-A690-51E3DB086C6C}" destId="{E8EFF48A-8E5F-4458-8248-A0633507CD9D}" srcOrd="0" destOrd="0" presId="urn:microsoft.com/office/officeart/2005/8/layout/hList1"/>
    <dgm:cxn modelId="{3044382D-BC16-4BB8-8D4C-B36F4D23B531}" type="presOf" srcId="{E4247BDA-0860-41C6-A8FC-E831C714B19D}" destId="{DB1127D4-61D5-4634-848B-A9D86F1C4674}" srcOrd="0" destOrd="0" presId="urn:microsoft.com/office/officeart/2005/8/layout/hList1"/>
    <dgm:cxn modelId="{B57BD033-6864-44A8-B088-08F3750A31C5}" type="presOf" srcId="{A4CDD1FB-3BBD-4808-BAD2-EDD78914E41A}" destId="{00304CC5-C3A8-4B1D-B199-BDA66A44293D}" srcOrd="0" destOrd="1" presId="urn:microsoft.com/office/officeart/2005/8/layout/hList1"/>
    <dgm:cxn modelId="{0B7A7B53-B2A7-457B-8DA8-5CC1CB204632}" type="presOf" srcId="{A82953D9-283A-4C7A-BE43-7E742733B11C}" destId="{00304CC5-C3A8-4B1D-B199-BDA66A44293D}" srcOrd="0" destOrd="0" presId="urn:microsoft.com/office/officeart/2005/8/layout/hList1"/>
    <dgm:cxn modelId="{35EC2175-58E8-43EA-942F-CFD0A4EC2CD0}" srcId="{D131E2A4-27EC-47E7-AD67-975B91B0AAD4}" destId="{879F7C2F-F0D3-4F72-A645-A5668139794A}" srcOrd="3" destOrd="0" parTransId="{23522E2F-06DA-4FC9-8734-6BA31023FB0E}" sibTransId="{A5BE5591-C953-4EF4-92F7-D6EDE9D241CD}"/>
    <dgm:cxn modelId="{C8F55858-A057-4BE2-B409-492A83FE0E80}" type="presOf" srcId="{88769130-477C-40C6-A28C-BAF7E4881839}" destId="{C3990C7F-97A5-45DD-864A-43DB857FE7F5}" srcOrd="0" destOrd="1" presId="urn:microsoft.com/office/officeart/2005/8/layout/hList1"/>
    <dgm:cxn modelId="{5FEDA07A-184C-41CE-9DE8-30A72B4E8658}" type="presOf" srcId="{879F7C2F-F0D3-4F72-A645-A5668139794A}" destId="{71BBAB6E-EC08-4F51-8F4D-9876A6498224}" srcOrd="0" destOrd="0" presId="urn:microsoft.com/office/officeart/2005/8/layout/hList1"/>
    <dgm:cxn modelId="{9884C380-2632-4FD4-A8F3-D35B36A146C3}" srcId="{72058C33-784F-4C2E-97B9-0C11AB0A314A}" destId="{E4247BDA-0860-41C6-A8FC-E831C714B19D}" srcOrd="0" destOrd="0" parTransId="{D262F2E4-675A-4F8C-8CD9-32C5ABD94058}" sibTransId="{7E3C5C6D-8F1E-435C-8EEE-9F42339EA922}"/>
    <dgm:cxn modelId="{9CE08986-52E2-4BBB-A6B2-87C334F7624A}" srcId="{5F40E21E-D5C9-4066-A386-95A1A4F1E630}" destId="{A4CDD1FB-3BBD-4808-BAD2-EDD78914E41A}" srcOrd="1" destOrd="0" parTransId="{18A12C78-4B12-4492-AC85-5996D40C834F}" sibTransId="{C78A7DC0-890E-4557-BBC8-E2B76D830201}"/>
    <dgm:cxn modelId="{CA1C628B-88F4-4628-9E1C-C333E2876BF3}" srcId="{879F7C2F-F0D3-4F72-A645-A5668139794A}" destId="{88769130-477C-40C6-A28C-BAF7E4881839}" srcOrd="1" destOrd="0" parTransId="{D0DDEBB4-7F36-418A-B599-B65B9C0A0BE2}" sibTransId="{0A3DF281-E8DC-4FC6-9845-EE6264A84A9D}"/>
    <dgm:cxn modelId="{CB8FA6A3-6993-4D4C-A7B9-87D7F64CBDC7}" type="presOf" srcId="{72058C33-784F-4C2E-97B9-0C11AB0A314A}" destId="{E517DB1E-BE60-4B83-B3C7-45E383E5E427}" srcOrd="0" destOrd="0" presId="urn:microsoft.com/office/officeart/2005/8/layout/hList1"/>
    <dgm:cxn modelId="{6F4C34B0-3609-4A9C-A2D8-19C9C3527F3C}" type="presOf" srcId="{1D96E6F2-8FBE-40E4-8EBC-E63C679F4ABC}" destId="{C3990C7F-97A5-45DD-864A-43DB857FE7F5}" srcOrd="0" destOrd="0" presId="urn:microsoft.com/office/officeart/2005/8/layout/hList1"/>
    <dgm:cxn modelId="{0BE7C7C7-00F5-4400-9311-4C78F0F91417}" srcId="{B6F6D8A2-6211-4350-A690-51E3DB086C6C}" destId="{74595279-5B60-4B02-952C-9F6F53583A62}" srcOrd="0" destOrd="0" parTransId="{64E05948-882F-46E4-B5F8-3047A72AA5BF}" sibTransId="{CD4BCD73-FB20-4867-B5C6-5729FC1295F8}"/>
    <dgm:cxn modelId="{8F0003D3-B2A0-4567-8037-8C913F468DE6}" type="presOf" srcId="{74595279-5B60-4B02-952C-9F6F53583A62}" destId="{AB16352D-B1AA-4C79-9C88-58C49422AEC5}" srcOrd="0" destOrd="0" presId="urn:microsoft.com/office/officeart/2005/8/layout/hList1"/>
    <dgm:cxn modelId="{62301DD8-2F6D-4E3E-A7B3-4BC59FE5996E}" type="presOf" srcId="{D131E2A4-27EC-47E7-AD67-975B91B0AAD4}" destId="{16543691-5AF3-4F1D-9F5F-D6AD6CC131D3}" srcOrd="0" destOrd="0" presId="urn:microsoft.com/office/officeart/2005/8/layout/hList1"/>
    <dgm:cxn modelId="{7B91C4DB-3615-4A90-99A6-CBA9FCF8B22D}" srcId="{72058C33-784F-4C2E-97B9-0C11AB0A314A}" destId="{B664B4BB-1BF7-489A-BD95-24394E765769}" srcOrd="1" destOrd="0" parTransId="{45F19AA9-38A4-4125-A9A4-C50F36F17C2E}" sibTransId="{E18FA9A7-C2A9-4421-BD60-BEB1F7591B7B}"/>
    <dgm:cxn modelId="{A6671ADD-32F8-44AD-9966-CB8CDC9307EE}" srcId="{5F40E21E-D5C9-4066-A386-95A1A4F1E630}" destId="{A82953D9-283A-4C7A-BE43-7E742733B11C}" srcOrd="0" destOrd="0" parTransId="{B0C4D48D-B9DE-4727-9EDC-D0DF54E7A235}" sibTransId="{1A91E8EC-F2D6-42E7-9ED0-8A234F348A6A}"/>
    <dgm:cxn modelId="{470B47E5-2F88-4E20-ABA6-D945F9AC4E8C}" srcId="{D131E2A4-27EC-47E7-AD67-975B91B0AAD4}" destId="{5F40E21E-D5C9-4066-A386-95A1A4F1E630}" srcOrd="0" destOrd="0" parTransId="{1A4BB336-2F1D-4549-8814-EB61D27F4DDE}" sibTransId="{279AFB36-AE07-4CF0-B39B-203B857956D0}"/>
    <dgm:cxn modelId="{2E13BBEA-0349-402F-84C2-B21404098BC0}" srcId="{D131E2A4-27EC-47E7-AD67-975B91B0AAD4}" destId="{72058C33-784F-4C2E-97B9-0C11AB0A314A}" srcOrd="1" destOrd="0" parTransId="{41A65EDA-C7A2-4C10-B851-19CFFFB47E90}" sibTransId="{F22D8EDD-A893-4D6D-8E0B-C7997393D929}"/>
    <dgm:cxn modelId="{CCA81FF5-AC9E-4B34-9896-0A7B9CAEE55A}" type="presOf" srcId="{5F40E21E-D5C9-4066-A386-95A1A4F1E630}" destId="{111C5807-F464-4D55-9114-CA9BDD4B624C}" srcOrd="0" destOrd="0" presId="urn:microsoft.com/office/officeart/2005/8/layout/hList1"/>
    <dgm:cxn modelId="{4EB873F7-E332-4AE3-BFC3-187B565F8F68}" srcId="{D131E2A4-27EC-47E7-AD67-975B91B0AAD4}" destId="{B6F6D8A2-6211-4350-A690-51E3DB086C6C}" srcOrd="2" destOrd="0" parTransId="{9D3704C5-DDEC-4552-ACBE-6F054B088DC2}" sibTransId="{1D3190A4-9DFF-44DD-904C-6851BCB7B42D}"/>
    <dgm:cxn modelId="{090FC1C3-59C2-4F33-AA1F-64829EF7F67E}" type="presParOf" srcId="{16543691-5AF3-4F1D-9F5F-D6AD6CC131D3}" destId="{ACD99A2F-31F9-4053-A407-58FC0FD4A89E}" srcOrd="0" destOrd="0" presId="urn:microsoft.com/office/officeart/2005/8/layout/hList1"/>
    <dgm:cxn modelId="{015955F9-5716-4C2C-8FB2-8AB0B0837476}" type="presParOf" srcId="{ACD99A2F-31F9-4053-A407-58FC0FD4A89E}" destId="{111C5807-F464-4D55-9114-CA9BDD4B624C}" srcOrd="0" destOrd="0" presId="urn:microsoft.com/office/officeart/2005/8/layout/hList1"/>
    <dgm:cxn modelId="{1D928109-5A15-4819-8FFF-EC64924D26BF}" type="presParOf" srcId="{ACD99A2F-31F9-4053-A407-58FC0FD4A89E}" destId="{00304CC5-C3A8-4B1D-B199-BDA66A44293D}" srcOrd="1" destOrd="0" presId="urn:microsoft.com/office/officeart/2005/8/layout/hList1"/>
    <dgm:cxn modelId="{3018B0BA-C448-4909-81A6-473931C80A36}" type="presParOf" srcId="{16543691-5AF3-4F1D-9F5F-D6AD6CC131D3}" destId="{B425B860-D95C-4671-B1DE-2F5E86F6EB83}" srcOrd="1" destOrd="0" presId="urn:microsoft.com/office/officeart/2005/8/layout/hList1"/>
    <dgm:cxn modelId="{F623E989-8DC5-4400-9FD8-65952794BB4D}" type="presParOf" srcId="{16543691-5AF3-4F1D-9F5F-D6AD6CC131D3}" destId="{B801A135-905D-4FDD-96A5-4B0C2CA2366E}" srcOrd="2" destOrd="0" presId="urn:microsoft.com/office/officeart/2005/8/layout/hList1"/>
    <dgm:cxn modelId="{FA1035F6-E3D5-45AC-94E6-07A1253BE919}" type="presParOf" srcId="{B801A135-905D-4FDD-96A5-4B0C2CA2366E}" destId="{E517DB1E-BE60-4B83-B3C7-45E383E5E427}" srcOrd="0" destOrd="0" presId="urn:microsoft.com/office/officeart/2005/8/layout/hList1"/>
    <dgm:cxn modelId="{140F98A0-DBD1-4BCE-91C6-E6A4DAB9FBC8}" type="presParOf" srcId="{B801A135-905D-4FDD-96A5-4B0C2CA2366E}" destId="{DB1127D4-61D5-4634-848B-A9D86F1C4674}" srcOrd="1" destOrd="0" presId="urn:microsoft.com/office/officeart/2005/8/layout/hList1"/>
    <dgm:cxn modelId="{9DF5E6F9-36E4-47FA-B58E-1A073747E0AB}" type="presParOf" srcId="{16543691-5AF3-4F1D-9F5F-D6AD6CC131D3}" destId="{3D15F6A3-9791-45C1-A92E-A3089D91AFBB}" srcOrd="3" destOrd="0" presId="urn:microsoft.com/office/officeart/2005/8/layout/hList1"/>
    <dgm:cxn modelId="{1E29991C-8AB6-43AB-ABE4-DE0AD5D62CE1}" type="presParOf" srcId="{16543691-5AF3-4F1D-9F5F-D6AD6CC131D3}" destId="{D0E0413D-337C-472A-BFEB-567ECFC237FE}" srcOrd="4" destOrd="0" presId="urn:microsoft.com/office/officeart/2005/8/layout/hList1"/>
    <dgm:cxn modelId="{73090CB5-1663-48BF-BDA8-4BE0D16DA862}" type="presParOf" srcId="{D0E0413D-337C-472A-BFEB-567ECFC237FE}" destId="{E8EFF48A-8E5F-4458-8248-A0633507CD9D}" srcOrd="0" destOrd="0" presId="urn:microsoft.com/office/officeart/2005/8/layout/hList1"/>
    <dgm:cxn modelId="{9A3F5F97-D080-4042-AF70-4BDC54066B5E}" type="presParOf" srcId="{D0E0413D-337C-472A-BFEB-567ECFC237FE}" destId="{AB16352D-B1AA-4C79-9C88-58C49422AEC5}" srcOrd="1" destOrd="0" presId="urn:microsoft.com/office/officeart/2005/8/layout/hList1"/>
    <dgm:cxn modelId="{8270C3C0-4F10-4A18-835C-8AF9F9A37CAA}" type="presParOf" srcId="{16543691-5AF3-4F1D-9F5F-D6AD6CC131D3}" destId="{33C7903E-1B68-45FF-B7A7-E9FFCAF02A37}" srcOrd="5" destOrd="0" presId="urn:microsoft.com/office/officeart/2005/8/layout/hList1"/>
    <dgm:cxn modelId="{3FF6B448-33AE-4F30-A7B4-72170ACA41BE}" type="presParOf" srcId="{16543691-5AF3-4F1D-9F5F-D6AD6CC131D3}" destId="{153C0F01-D6A6-4C12-8DF3-FD2C131E872D}" srcOrd="6" destOrd="0" presId="urn:microsoft.com/office/officeart/2005/8/layout/hList1"/>
    <dgm:cxn modelId="{59C41EF4-813E-4DA4-B1E8-6EA06F602251}" type="presParOf" srcId="{153C0F01-D6A6-4C12-8DF3-FD2C131E872D}" destId="{71BBAB6E-EC08-4F51-8F4D-9876A6498224}" srcOrd="0" destOrd="0" presId="urn:microsoft.com/office/officeart/2005/8/layout/hList1"/>
    <dgm:cxn modelId="{95BBB6E7-1470-46D8-9EA2-BD19E6E024C2}" type="presParOf" srcId="{153C0F01-D6A6-4C12-8DF3-FD2C131E872D}" destId="{C3990C7F-97A5-45DD-864A-43DB857FE7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E006E-1F19-4B39-8650-F65A46062FA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D5D32D0-4FF5-4535-8EAA-D7122E752AE6}">
      <dgm:prSet phldrT="[Text]" custT="1"/>
      <dgm:spPr>
        <a:xfrm>
          <a:off x="4688723" y="2749018"/>
          <a:ext cx="1138153" cy="738848"/>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en-US" sz="1200" b="1" dirty="0">
              <a:solidFill>
                <a:sysClr val="window" lastClr="FFFFFF"/>
              </a:solidFill>
              <a:latin typeface="Calibri" panose="020F0502020204030204"/>
              <a:ea typeface="+mn-ea"/>
              <a:cs typeface="+mn-cs"/>
            </a:rPr>
            <a:t>Fiscal decentralization of natural resource </a:t>
          </a:r>
        </a:p>
      </dgm:t>
    </dgm:pt>
    <dgm:pt modelId="{B7C16524-F5A8-415A-914F-88D3339AC333}" type="parTrans" cxnId="{B9190958-240C-4397-8A88-76E58FCF1756}">
      <dgm:prSet/>
      <dgm:spPr/>
      <dgm:t>
        <a:bodyPr/>
        <a:lstStyle/>
        <a:p>
          <a:endParaRPr lang="en-US"/>
        </a:p>
      </dgm:t>
    </dgm:pt>
    <dgm:pt modelId="{541AB14E-0979-40B9-A8F9-C9F758FFA6AA}" type="sibTrans" cxnId="{B9190958-240C-4397-8A88-76E58FCF1756}">
      <dgm:prSet/>
      <dgm:spPr/>
      <dgm:t>
        <a:bodyPr/>
        <a:lstStyle/>
        <a:p>
          <a:endParaRPr lang="en-US"/>
        </a:p>
      </dgm:t>
    </dgm:pt>
    <dgm:pt modelId="{5C274C7C-EED6-4D2B-AFAB-2E54E1741F0B}">
      <dgm:prSet phldrT="[Text]" custT="1"/>
      <dgm:spPr>
        <a:xfrm>
          <a:off x="4865161" y="1392574"/>
          <a:ext cx="785276" cy="576768"/>
        </a:xfr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gm:spPr>
      <dgm:t>
        <a:bodyPr/>
        <a:lstStyle/>
        <a:p>
          <a:r>
            <a:rPr lang="en-US" sz="800" b="1" dirty="0">
              <a:solidFill>
                <a:sysClr val="window" lastClr="FFFFFF"/>
              </a:solidFill>
              <a:latin typeface="Arial" panose="020B0604020202020204" pitchFamily="34" charset="0"/>
              <a:ea typeface="+mn-ea"/>
              <a:cs typeface="Arial" panose="020B0604020202020204" pitchFamily="34" charset="0"/>
            </a:rPr>
            <a:t>Practice and implementation of fiscal decentralization </a:t>
          </a:r>
        </a:p>
      </dgm:t>
    </dgm:pt>
    <dgm:pt modelId="{BCEB675B-A867-4523-A9A4-BD48C2B1FC6E}" type="parTrans" cxnId="{5E33EEE5-6D76-4AFB-962A-07C74637562C}">
      <dgm:prSet/>
      <dgm:spPr>
        <a:xfrm rot="16200000">
          <a:off x="4867961" y="2359180"/>
          <a:ext cx="779676" cy="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9EA3AF31-7188-4455-BBE0-F32C50672163}" type="sibTrans" cxnId="{5E33EEE5-6D76-4AFB-962A-07C74637562C}">
      <dgm:prSet/>
      <dgm:spPr/>
      <dgm:t>
        <a:bodyPr/>
        <a:lstStyle/>
        <a:p>
          <a:endParaRPr lang="en-US"/>
        </a:p>
      </dgm:t>
    </dgm:pt>
    <dgm:pt modelId="{CEC24AD5-ECF8-49C6-99A0-C40B48838A62}">
      <dgm:prSet custT="1"/>
      <dgm:spPr>
        <a:xfrm>
          <a:off x="3625249" y="2347950"/>
          <a:ext cx="565782" cy="565782"/>
        </a:xfrm>
        <a:solidFill>
          <a:sysClr val="windowText" lastClr="000000">
            <a:lumMod val="65000"/>
            <a:lumOff val="35000"/>
          </a:sysClr>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 lastClr="FFFFFF"/>
              </a:solidFill>
              <a:latin typeface="Arial" panose="020B0604020202020204" pitchFamily="34" charset="0"/>
              <a:ea typeface="+mn-ea"/>
              <a:cs typeface="Arial" panose="020B0604020202020204" pitchFamily="34" charset="0"/>
            </a:rPr>
            <a:t>Framework challenges </a:t>
          </a:r>
        </a:p>
      </dgm:t>
    </dgm:pt>
    <dgm:pt modelId="{C4DBA7D5-29C6-4EDA-85C3-7B6C31299811}" type="parTrans" cxnId="{7221B2A0-5593-42B6-9176-CF751B70F29A}">
      <dgm:prSet/>
      <dgm:spPr>
        <a:xfrm rot="11991817">
          <a:off x="4175289" y="2822946"/>
          <a:ext cx="529175" cy="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3DA877D6-DC17-48EB-8696-79E8840520D6}" type="sibTrans" cxnId="{7221B2A0-5593-42B6-9176-CF751B70F29A}">
      <dgm:prSet/>
      <dgm:spPr/>
      <dgm:t>
        <a:bodyPr/>
        <a:lstStyle/>
        <a:p>
          <a:endParaRPr lang="en-US"/>
        </a:p>
      </dgm:t>
    </dgm:pt>
    <dgm:pt modelId="{F0BC3CAA-4948-4257-AFED-E5ABC0D1289C}">
      <dgm:prSet custT="1"/>
      <dgm:spPr>
        <a:xfrm>
          <a:off x="4125393" y="4171603"/>
          <a:ext cx="565782" cy="565782"/>
        </a:xfr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 lastClr="FFFFFF"/>
              </a:solidFill>
              <a:latin typeface="Arial" panose="020B0604020202020204" pitchFamily="34" charset="0"/>
              <a:ea typeface="+mn-ea"/>
              <a:cs typeface="Arial" panose="020B0604020202020204" pitchFamily="34" charset="0"/>
            </a:rPr>
            <a:t>Natural resource management framework </a:t>
          </a:r>
        </a:p>
      </dgm:t>
    </dgm:pt>
    <dgm:pt modelId="{045B5198-3F3F-44C5-AE9F-C1136304C573}" type="parTrans" cxnId="{114B9020-53E9-47C6-BBFB-1796AC62342F}">
      <dgm:prSet/>
      <dgm:spPr>
        <a:xfrm rot="7346990">
          <a:off x="4400408" y="3829735"/>
          <a:ext cx="810246" cy="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77FAE86E-EA79-45DF-92CE-09915EFFB445}" type="sibTrans" cxnId="{114B9020-53E9-47C6-BBFB-1796AC62342F}">
      <dgm:prSet/>
      <dgm:spPr/>
      <dgm:t>
        <a:bodyPr/>
        <a:lstStyle/>
        <a:p>
          <a:endParaRPr lang="en-US"/>
        </a:p>
      </dgm:t>
    </dgm:pt>
    <dgm:pt modelId="{AAEED5F2-1A2F-42BB-8106-02729D16EAED}">
      <dgm:prSet phldrT="[Text]" custT="1"/>
      <dgm:spPr>
        <a:xfrm>
          <a:off x="5850156" y="3919993"/>
          <a:ext cx="697017" cy="509645"/>
        </a:xfr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 lastClr="FFFFFF"/>
              </a:solidFill>
              <a:latin typeface="Arial" panose="020B0604020202020204" pitchFamily="34" charset="0"/>
              <a:ea typeface="+mn-ea"/>
              <a:cs typeface="Arial" panose="020B0604020202020204" pitchFamily="34" charset="0"/>
            </a:rPr>
            <a:t>Local government capacity to manage</a:t>
          </a:r>
        </a:p>
      </dgm:t>
    </dgm:pt>
    <dgm:pt modelId="{4D758EE2-734C-464D-A4D4-4F0DAA7BFF0C}" type="parTrans" cxnId="{09C162CF-BE9E-4B4E-B6B3-4A8372DF0945}">
      <dgm:prSet/>
      <dgm:spPr>
        <a:xfrm rot="2898597">
          <a:off x="5489931" y="3703930"/>
          <a:ext cx="578673" cy="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F41B920A-7EB2-4EFD-87AC-8EA0EAAD2F80}" type="sibTrans" cxnId="{09C162CF-BE9E-4B4E-B6B3-4A8372DF0945}">
      <dgm:prSet/>
      <dgm:spPr/>
      <dgm:t>
        <a:bodyPr/>
        <a:lstStyle/>
        <a:p>
          <a:endParaRPr lang="en-US"/>
        </a:p>
      </dgm:t>
    </dgm:pt>
    <dgm:pt modelId="{EBE66007-9EB6-4683-ADAD-A9585CAD10D9}">
      <dgm:prSet phldrT="[Text]" custT="1"/>
      <dgm:spPr>
        <a:xfrm>
          <a:off x="6983789" y="2145935"/>
          <a:ext cx="565782" cy="565782"/>
        </a:xfr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 lastClr="FFFFFF"/>
              </a:solidFill>
              <a:latin typeface="Arial" panose="020B0604020202020204" pitchFamily="34" charset="0"/>
              <a:ea typeface="+mn-ea"/>
              <a:cs typeface="Arial" panose="020B0604020202020204" pitchFamily="34" charset="0"/>
            </a:rPr>
            <a:t> Benefit to less endowed local governments </a:t>
          </a:r>
        </a:p>
      </dgm:t>
    </dgm:pt>
    <dgm:pt modelId="{B1BFCB21-E0EF-41E8-BB1A-A833F21D751C}" type="parTrans" cxnId="{AF3841EF-ACED-4439-966C-239725206970}">
      <dgm:prSet/>
      <dgm:spPr>
        <a:xfrm rot="20463210">
          <a:off x="5793742" y="2724513"/>
          <a:ext cx="1223181" cy="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C51EDDF6-7702-47BC-A270-028C9F6F639D}" type="sibTrans" cxnId="{AF3841EF-ACED-4439-966C-239725206970}">
      <dgm:prSet/>
      <dgm:spPr/>
      <dgm:t>
        <a:bodyPr/>
        <a:lstStyle/>
        <a:p>
          <a:endParaRPr lang="en-US"/>
        </a:p>
      </dgm:t>
    </dgm:pt>
    <dgm:pt modelId="{6139D4DE-9807-45DA-B1EF-3D9692848EEB}">
      <dgm:prSet custT="1"/>
      <dgm:spPr>
        <a:xfrm>
          <a:off x="4980046" y="275312"/>
          <a:ext cx="576768" cy="57676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800" b="1" dirty="0">
              <a:solidFill>
                <a:sysClr val="windowText" lastClr="000000"/>
              </a:solidFill>
              <a:latin typeface="Arial" panose="020B0604020202020204" pitchFamily="34" charset="0"/>
              <a:ea typeface="+mn-ea"/>
              <a:cs typeface="Arial" panose="020B0604020202020204" pitchFamily="34" charset="0"/>
            </a:rPr>
            <a:t>Local government autonomy</a:t>
          </a:r>
        </a:p>
      </dgm:t>
    </dgm:pt>
    <dgm:pt modelId="{6CFAE80D-8FA2-426F-8B7E-D99EC3197120}" type="parTrans" cxnId="{7A502B47-91DC-4817-80D2-99ECB84F91F5}">
      <dgm:prSet/>
      <dgm:spPr>
        <a:xfrm rot="16232711">
          <a:off x="4992856" y="1122327"/>
          <a:ext cx="540517"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9F4AD5AF-4851-4091-927B-4456372F3E52}" type="sibTrans" cxnId="{7A502B47-91DC-4817-80D2-99ECB84F91F5}">
      <dgm:prSet/>
      <dgm:spPr/>
      <dgm:t>
        <a:bodyPr/>
        <a:lstStyle/>
        <a:p>
          <a:endParaRPr lang="en-US"/>
        </a:p>
      </dgm:t>
    </dgm:pt>
    <dgm:pt modelId="{58018860-BABF-488F-A2D5-711B48AA7383}">
      <dgm:prSet custT="1"/>
      <dgm:spPr>
        <a:xfrm>
          <a:off x="4019336" y="656944"/>
          <a:ext cx="576768" cy="57676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1050" b="1" dirty="0">
              <a:solidFill>
                <a:sysClr val="windowText" lastClr="000000"/>
              </a:solidFill>
              <a:latin typeface="Calibri" panose="020F0502020204030204"/>
              <a:ea typeface="+mn-ea"/>
              <a:cs typeface="+mn-cs"/>
            </a:rPr>
            <a:t>Fiscal independence </a:t>
          </a:r>
        </a:p>
      </dgm:t>
    </dgm:pt>
    <dgm:pt modelId="{E6AA3895-7AE9-459C-921D-88035E7E66C3}" type="parTrans" cxnId="{2E99E2EF-EC95-4D27-AE9E-AB23D6C5483C}">
      <dgm:prSet/>
      <dgm:spPr>
        <a:xfrm rot="13064999">
          <a:off x="4557821" y="1280596"/>
          <a:ext cx="365808"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7FCD740-FAC1-4192-8B90-CBB6A58D9C47}" type="sibTrans" cxnId="{2E99E2EF-EC95-4D27-AE9E-AB23D6C5483C}">
      <dgm:prSet/>
      <dgm:spPr/>
      <dgm:t>
        <a:bodyPr/>
        <a:lstStyle/>
        <a:p>
          <a:endParaRPr lang="en-US"/>
        </a:p>
      </dgm:t>
    </dgm:pt>
    <dgm:pt modelId="{14C6AAB5-AB97-4355-B456-65BA4E2A2C10}">
      <dgm:prSet custT="1"/>
      <dgm:spPr>
        <a:xfrm>
          <a:off x="5888344" y="759881"/>
          <a:ext cx="576768" cy="57676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Revenue sources</a:t>
          </a:r>
        </a:p>
      </dgm:t>
    </dgm:pt>
    <dgm:pt modelId="{B4565929-2C76-4631-868D-3A26F43E1037}" type="parTrans" cxnId="{8C3D68BC-3F5C-4C9A-AE8C-7EB40FCC504F}">
      <dgm:prSet/>
      <dgm:spPr>
        <a:xfrm rot="19527130">
          <a:off x="5624969" y="1328721"/>
          <a:ext cx="288843"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3CAD15FB-8DF4-4727-BB78-8DAC6E163782}" type="sibTrans" cxnId="{8C3D68BC-3F5C-4C9A-AE8C-7EB40FCC504F}">
      <dgm:prSet/>
      <dgm:spPr/>
      <dgm:t>
        <a:bodyPr/>
        <a:lstStyle/>
        <a:p>
          <a:endParaRPr lang="en-US"/>
        </a:p>
      </dgm:t>
    </dgm:pt>
    <dgm:pt modelId="{D23CEBA7-AC83-4188-917B-A482EDA959D0}">
      <dgm:prSet custT="1"/>
      <dgm:spPr>
        <a:xfrm>
          <a:off x="2727663" y="2316056"/>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1000" b="1" dirty="0">
              <a:solidFill>
                <a:sysClr val="windowText" lastClr="000000"/>
              </a:solidFill>
              <a:latin typeface="Calibri" panose="020F0502020204030204"/>
              <a:ea typeface="+mn-ea"/>
              <a:cs typeface="+mn-cs"/>
            </a:rPr>
            <a:t>political interference </a:t>
          </a:r>
        </a:p>
      </dgm:t>
    </dgm:pt>
    <dgm:pt modelId="{FB62A6E9-E893-4767-804A-9FB0518E7CD5}" type="parTrans" cxnId="{AD78F980-9F01-41DC-9C99-4F341116B7DE}">
      <dgm:prSet/>
      <dgm:spPr>
        <a:xfrm rot="10922104">
          <a:off x="3293340" y="2614894"/>
          <a:ext cx="332012"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9BB7645C-0ED0-4E07-A159-AF4D38BE0D5C}" type="sibTrans" cxnId="{AD78F980-9F01-41DC-9C99-4F341116B7DE}">
      <dgm:prSet/>
      <dgm:spPr/>
      <dgm:t>
        <a:bodyPr/>
        <a:lstStyle/>
        <a:p>
          <a:endParaRPr lang="en-US"/>
        </a:p>
      </dgm:t>
    </dgm:pt>
    <dgm:pt modelId="{CF680EEB-3379-45F6-BCA5-445144503A8F}">
      <dgm:prSet custT="1"/>
      <dgm:spPr>
        <a:xfrm>
          <a:off x="3029822" y="1652391"/>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ineffective decentralisation </a:t>
          </a:r>
        </a:p>
      </dgm:t>
    </dgm:pt>
    <dgm:pt modelId="{24FDB777-8751-428B-8F87-43A1A4B61981}" type="parTrans" cxnId="{323D994C-1203-4314-900B-35385388930A}">
      <dgm:prSet/>
      <dgm:spPr>
        <a:xfrm rot="13766110">
          <a:off x="3525010" y="2283062"/>
          <a:ext cx="170832"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2AB051C-AA82-401C-8D1B-27A98B1E52ED}" type="sibTrans" cxnId="{323D994C-1203-4314-900B-35385388930A}">
      <dgm:prSet/>
      <dgm:spPr/>
      <dgm:t>
        <a:bodyPr/>
        <a:lstStyle/>
        <a:p>
          <a:endParaRPr lang="en-US"/>
        </a:p>
      </dgm:t>
    </dgm:pt>
    <dgm:pt modelId="{6B89BE7D-5E47-49F5-92EF-0722FBCC0C35}">
      <dgm:prSet custT="1"/>
      <dgm:spPr>
        <a:xfrm>
          <a:off x="4033731" y="1657697"/>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land and natural rights </a:t>
          </a:r>
        </a:p>
      </dgm:t>
    </dgm:pt>
    <dgm:pt modelId="{F910C954-A2A7-4658-BD34-4A7D066970EC}" type="parTrans" cxnId="{76CBFE68-06B7-4FF4-A138-FEA51C129DE2}">
      <dgm:prSet/>
      <dgm:spPr>
        <a:xfrm rot="18036990">
          <a:off x="4040065" y="2285715"/>
          <a:ext cx="144632"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44DF2D72-60AE-4648-82C8-3CAB13B6F09E}" type="sibTrans" cxnId="{76CBFE68-06B7-4FF4-A138-FEA51C129DE2}">
      <dgm:prSet/>
      <dgm:spPr/>
      <dgm:t>
        <a:bodyPr/>
        <a:lstStyle/>
        <a:p>
          <a:endParaRPr lang="en-US"/>
        </a:p>
      </dgm:t>
    </dgm:pt>
    <dgm:pt modelId="{A4F3E7EB-272D-45EE-8AAF-DCB92625C6E5}">
      <dgm:prSet custT="1"/>
      <dgm:spPr>
        <a:xfrm>
          <a:off x="3061718" y="3000986"/>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Lack of policy coherence and integration </a:t>
          </a:r>
        </a:p>
      </dgm:t>
    </dgm:pt>
    <dgm:pt modelId="{4D59D0D9-C1FC-41BB-AD13-2A2422AA38A5}" type="parTrans" cxnId="{929497CF-0E38-4489-A563-F47D38AA7F4F}">
      <dgm:prSet/>
      <dgm:spPr>
        <a:xfrm rot="7847534">
          <a:off x="3568750" y="2957359"/>
          <a:ext cx="115249"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37654B7-43B1-466B-A11E-82DAE2CA2A6F}" type="sibTrans" cxnId="{929497CF-0E38-4489-A563-F47D38AA7F4F}">
      <dgm:prSet/>
      <dgm:spPr/>
      <dgm:t>
        <a:bodyPr/>
        <a:lstStyle/>
        <a:p>
          <a:endParaRPr lang="en-US"/>
        </a:p>
      </dgm:t>
    </dgm:pt>
    <dgm:pt modelId="{2056BF2F-BB2C-46D0-9A4E-F89B79915FE9}">
      <dgm:prSet custT="1"/>
      <dgm:spPr>
        <a:xfrm>
          <a:off x="3466170" y="3688687"/>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Stakeholder involvement </a:t>
          </a:r>
        </a:p>
      </dgm:t>
    </dgm:pt>
    <dgm:pt modelId="{D310BE25-CC6F-4A08-B02C-13ACE308A09A}" type="parTrans" cxnId="{316D1966-D404-4DF4-B559-077B14ECD3EE}">
      <dgm:prSet/>
      <dgm:spPr>
        <a:xfrm rot="12973483">
          <a:off x="4020758" y="4213036"/>
          <a:ext cx="115829"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963CD3D2-B178-4032-988A-4FD173CCB906}" type="sibTrans" cxnId="{316D1966-D404-4DF4-B559-077B14ECD3EE}">
      <dgm:prSet/>
      <dgm:spPr/>
      <dgm:t>
        <a:bodyPr/>
        <a:lstStyle/>
        <a:p>
          <a:endParaRPr lang="en-US"/>
        </a:p>
      </dgm:t>
    </dgm:pt>
    <dgm:pt modelId="{55352940-42C6-480F-9815-D726C62DF1B9}">
      <dgm:prSet custT="1"/>
      <dgm:spPr>
        <a:xfrm>
          <a:off x="3132117" y="4575643"/>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Revenue generation and distribution </a:t>
          </a:r>
        </a:p>
      </dgm:t>
    </dgm:pt>
    <dgm:pt modelId="{033CC182-0CB9-4121-BC47-CF1C8760551F}" type="parTrans" cxnId="{A748E40D-ECD6-45A0-984C-4CB03993EFAB}">
      <dgm:prSet/>
      <dgm:spPr>
        <a:xfrm rot="9471885">
          <a:off x="3680892" y="4656514"/>
          <a:ext cx="461509"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54B222FE-7F9D-4EEB-9042-E0D65CE2C01F}" type="sibTrans" cxnId="{A748E40D-ECD6-45A0-984C-4CB03993EFAB}">
      <dgm:prSet/>
      <dgm:spPr/>
      <dgm:t>
        <a:bodyPr/>
        <a:lstStyle/>
        <a:p>
          <a:endParaRPr lang="en-US"/>
        </a:p>
      </dgm:t>
    </dgm:pt>
    <dgm:pt modelId="{7789EBF5-3190-4388-942E-D0D87ABF2686}">
      <dgm:prSet custT="1"/>
      <dgm:spPr>
        <a:xfrm>
          <a:off x="3678823" y="5175518"/>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Legal and institutional framework </a:t>
          </a:r>
        </a:p>
      </dgm:t>
    </dgm:pt>
    <dgm:pt modelId="{7BA7C5A3-145B-4EB6-868D-8AFEE45D52EB}" type="parTrans" cxnId="{91C6D3FB-DB4D-4E1C-A0E7-DA9BDADD4BA9}">
      <dgm:prSet/>
      <dgm:spPr>
        <a:xfrm rot="6838854">
          <a:off x="3945237" y="4956451"/>
          <a:ext cx="479524"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1604E96E-D56A-47EB-A001-D62EB7C30867}" type="sibTrans" cxnId="{91C6D3FB-DB4D-4E1C-A0E7-DA9BDADD4BA9}">
      <dgm:prSet/>
      <dgm:spPr/>
      <dgm:t>
        <a:bodyPr/>
        <a:lstStyle/>
        <a:p>
          <a:endParaRPr lang="en-US"/>
        </a:p>
      </dgm:t>
    </dgm:pt>
    <dgm:pt modelId="{9FD851BB-3B29-4037-BF78-1D6328E2AC82}">
      <dgm:prSet custT="1"/>
      <dgm:spPr>
        <a:xfrm>
          <a:off x="5710147" y="4756534"/>
          <a:ext cx="762900" cy="62587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Financial capacity and revenue mobilization</a:t>
          </a:r>
        </a:p>
      </dgm:t>
    </dgm:pt>
    <dgm:pt modelId="{6F88545C-1953-4191-A926-ABF2DCB6335A}" type="parTrans" cxnId="{18D48A4A-0D8F-4E46-BC31-AF7CFBD8EB74}">
      <dgm:prSet/>
      <dgm:spPr>
        <a:xfrm rot="5809462">
          <a:off x="5983994" y="4593086"/>
          <a:ext cx="329228"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83A38DE5-6337-4B0F-A5BF-8F5F221C5768}" type="sibTrans" cxnId="{18D48A4A-0D8F-4E46-BC31-AF7CFBD8EB74}">
      <dgm:prSet/>
      <dgm:spPr/>
      <dgm:t>
        <a:bodyPr/>
        <a:lstStyle/>
        <a:p>
          <a:endParaRPr lang="en-US"/>
        </a:p>
      </dgm:t>
    </dgm:pt>
    <dgm:pt modelId="{338F0045-1E4C-41A3-AB91-2CE7D79FFB00}">
      <dgm:prSet custT="1"/>
      <dgm:spPr>
        <a:xfrm>
          <a:off x="6948522" y="3943887"/>
          <a:ext cx="651110" cy="80355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Administrative and human resource capacity</a:t>
          </a:r>
        </a:p>
      </dgm:t>
    </dgm:pt>
    <dgm:pt modelId="{5A39484D-27C6-4A04-910D-53B399CE2482}" type="parTrans" cxnId="{22CD30FC-600E-4147-93F3-912754B5B58A}">
      <dgm:prSet/>
      <dgm:spPr>
        <a:xfrm rot="541618">
          <a:off x="6544657" y="4262063"/>
          <a:ext cx="406382"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59C8757C-2848-4BEB-BBEF-07847EB9F4C8}" type="sibTrans" cxnId="{22CD30FC-600E-4147-93F3-912754B5B58A}">
      <dgm:prSet/>
      <dgm:spPr/>
      <dgm:t>
        <a:bodyPr/>
        <a:lstStyle/>
        <a:p>
          <a:endParaRPr lang="en-US"/>
        </a:p>
      </dgm:t>
    </dgm:pt>
    <dgm:pt modelId="{99E86C87-AA88-4FE4-933B-6F80BF14C147}">
      <dgm:prSet custT="1"/>
      <dgm:spPr>
        <a:xfrm>
          <a:off x="6983789" y="1439738"/>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800" b="1" dirty="0">
              <a:solidFill>
                <a:sysClr val="windowText" lastClr="000000"/>
              </a:solidFill>
              <a:latin typeface="Calibri" panose="020F0502020204030204"/>
              <a:ea typeface="+mn-ea"/>
              <a:cs typeface="+mn-cs"/>
            </a:rPr>
            <a:t>Natural Revenue distribution</a:t>
          </a:r>
        </a:p>
      </dgm:t>
    </dgm:pt>
    <dgm:pt modelId="{5FEE091F-3BD1-4B62-93E6-96AC4CB6EB4A}" type="parTrans" cxnId="{56590883-030A-4F05-9658-236218DE801F}">
      <dgm:prSet/>
      <dgm:spPr>
        <a:xfrm rot="16200000">
          <a:off x="7196473" y="2075728"/>
          <a:ext cx="140414"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B6434CAE-EF7A-4A8A-A284-874D53793328}" type="sibTrans" cxnId="{56590883-030A-4F05-9658-236218DE801F}">
      <dgm:prSet/>
      <dgm:spPr/>
      <dgm:t>
        <a:bodyPr/>
        <a:lstStyle/>
        <a:p>
          <a:endParaRPr lang="en-US"/>
        </a:p>
      </dgm:t>
    </dgm:pt>
    <dgm:pt modelId="{E200AD68-B5FF-4306-9FE0-453EABC05B6E}">
      <dgm:prSet custT="1"/>
      <dgm:spPr>
        <a:xfrm>
          <a:off x="6277592" y="2145935"/>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800" b="1" dirty="0">
              <a:solidFill>
                <a:sysClr val="windowText" lastClr="000000"/>
              </a:solidFill>
              <a:latin typeface="Calibri" panose="020F0502020204030204"/>
              <a:ea typeface="+mn-ea"/>
              <a:cs typeface="+mn-cs"/>
            </a:rPr>
            <a:t>Inter governmental collaboration</a:t>
          </a:r>
        </a:p>
      </dgm:t>
    </dgm:pt>
    <dgm:pt modelId="{6CF25DB2-EC19-4180-B1F3-C4E95781F56F}" type="parTrans" cxnId="{26F3F1FE-5CD6-4789-89D2-6C77B81488A8}">
      <dgm:prSet/>
      <dgm:spPr>
        <a:xfrm rot="10800000">
          <a:off x="6843374" y="2428827"/>
          <a:ext cx="140414"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F044C485-AC56-47B0-ADEA-ED8FF9D83150}" type="sibTrans" cxnId="{26F3F1FE-5CD6-4789-89D2-6C77B81488A8}">
      <dgm:prSet/>
      <dgm:spPr/>
      <dgm:t>
        <a:bodyPr/>
        <a:lstStyle/>
        <a:p>
          <a:endParaRPr lang="en-US"/>
        </a:p>
      </dgm:t>
    </dgm:pt>
    <dgm:pt modelId="{F116C43C-22A9-4B97-9D14-5FC67C34DFBA}">
      <dgm:prSet custT="1"/>
      <dgm:spPr>
        <a:xfrm>
          <a:off x="6983789" y="2852133"/>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Private-public partnership</a:t>
          </a:r>
        </a:p>
      </dgm:t>
    </dgm:pt>
    <dgm:pt modelId="{12993F07-42C9-4463-A079-13FC5C2B8676}" type="parTrans" cxnId="{8D118B43-E330-44AD-A197-F9E7B2F4CF87}">
      <dgm:prSet/>
      <dgm:spPr>
        <a:xfrm rot="5400000">
          <a:off x="7196473" y="2781925"/>
          <a:ext cx="140414"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B8797044-B6D6-4546-8DA8-699D5AB168CC}" type="sibTrans" cxnId="{8D118B43-E330-44AD-A197-F9E7B2F4CF87}">
      <dgm:prSet/>
      <dgm:spPr/>
      <dgm:t>
        <a:bodyPr/>
        <a:lstStyle/>
        <a:p>
          <a:endParaRPr lang="en-US"/>
        </a:p>
      </dgm:t>
    </dgm:pt>
    <dgm:pt modelId="{7384ED2B-37CF-4F92-875C-A965E760969F}">
      <dgm:prSet custT="1"/>
      <dgm:spPr>
        <a:xfrm>
          <a:off x="7689986" y="2145935"/>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Community participation  </a:t>
          </a:r>
        </a:p>
      </dgm:t>
    </dgm:pt>
    <dgm:pt modelId="{D4958733-8851-4E79-B04C-D00171D7E5C2}" type="parTrans" cxnId="{14B9C7D9-2BBC-4BB9-A74D-B08653850BF9}">
      <dgm:prSet/>
      <dgm:spPr>
        <a:xfrm>
          <a:off x="7549571" y="2428827"/>
          <a:ext cx="140414" cy="0"/>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999BAC12-FC7F-4DB7-A191-6A9A4222E618}" type="sibTrans" cxnId="{14B9C7D9-2BBC-4BB9-A74D-B08653850BF9}">
      <dgm:prSet/>
      <dgm:spPr/>
      <dgm:t>
        <a:bodyPr/>
        <a:lstStyle/>
        <a:p>
          <a:endParaRPr lang="en-US"/>
        </a:p>
      </dgm:t>
    </dgm:pt>
    <dgm:pt modelId="{ECD78CC7-7482-41DB-B7B2-4B9850588430}">
      <dgm:prSet custT="1"/>
      <dgm:spPr>
        <a:xfrm>
          <a:off x="4693360" y="4820191"/>
          <a:ext cx="565782" cy="565782"/>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en-US" sz="900" b="1" dirty="0">
              <a:solidFill>
                <a:sysClr val="windowText" lastClr="000000"/>
              </a:solidFill>
              <a:latin typeface="Calibri" panose="020F0502020204030204"/>
              <a:ea typeface="+mn-ea"/>
              <a:cs typeface="+mn-cs"/>
            </a:rPr>
            <a:t>Government williness to decentralize </a:t>
          </a:r>
        </a:p>
      </dgm:t>
    </dgm:pt>
    <dgm:pt modelId="{072556D2-3215-483B-902F-5E4A08253D89}" type="parTrans" cxnId="{8C979935-C3AB-4DB1-944D-4B6704B6ACF3}">
      <dgm:prSet/>
      <dgm:spPr/>
      <dgm:t>
        <a:bodyPr/>
        <a:lstStyle/>
        <a:p>
          <a:endParaRPr lang="en-US"/>
        </a:p>
      </dgm:t>
    </dgm:pt>
    <dgm:pt modelId="{967AD290-7134-4ECD-B60C-95B5C8666272}" type="sibTrans" cxnId="{8C979935-C3AB-4DB1-944D-4B6704B6ACF3}">
      <dgm:prSet/>
      <dgm:spPr/>
      <dgm:t>
        <a:bodyPr/>
        <a:lstStyle/>
        <a:p>
          <a:endParaRPr lang="en-US"/>
        </a:p>
      </dgm:t>
    </dgm:pt>
    <dgm:pt modelId="{D872F630-1A04-4C8C-B3B0-ACD5348D092B}" type="pres">
      <dgm:prSet presAssocID="{E70E006E-1F19-4B39-8650-F65A46062FAD}" presName="Name0" presStyleCnt="0">
        <dgm:presLayoutVars>
          <dgm:chMax val="1"/>
          <dgm:chPref val="1"/>
          <dgm:dir val="rev"/>
          <dgm:animOne val="branch"/>
          <dgm:animLvl val="lvl"/>
        </dgm:presLayoutVars>
      </dgm:prSet>
      <dgm:spPr/>
    </dgm:pt>
    <dgm:pt modelId="{6520705C-E581-4662-9D75-16863A4A6E2F}" type="pres">
      <dgm:prSet presAssocID="{6D5D32D0-4FF5-4535-8EAA-D7122E752AE6}" presName="textCenter" presStyleLbl="node1" presStyleIdx="0" presStyleCnt="23" custScaleX="128237" custScaleY="90350"/>
      <dgm:spPr>
        <a:prstGeom prst="flowChartConnector">
          <a:avLst/>
        </a:prstGeom>
      </dgm:spPr>
    </dgm:pt>
    <dgm:pt modelId="{A2B29931-F5A1-4B08-8CCF-EBC2DBE14DD9}" type="pres">
      <dgm:prSet presAssocID="{6D5D32D0-4FF5-4535-8EAA-D7122E752AE6}" presName="cycle_1" presStyleCnt="0"/>
      <dgm:spPr/>
    </dgm:pt>
    <dgm:pt modelId="{48D9ECA8-845A-48AB-9EB9-56BE23DDB155}" type="pres">
      <dgm:prSet presAssocID="{5C274C7C-EED6-4D2B-AFAB-2E54E1741F0B}" presName="childCenter1" presStyleLbl="node1" presStyleIdx="1" presStyleCnt="23" custScaleX="171154" custLinFactNeighborX="-5598" custLinFactNeighborY="29593"/>
      <dgm:spPr>
        <a:prstGeom prst="round2DiagRect">
          <a:avLst/>
        </a:prstGeom>
      </dgm:spPr>
    </dgm:pt>
    <dgm:pt modelId="{4014765E-087A-4391-8C10-420D32DD6554}" type="pres">
      <dgm:prSet presAssocID="{6CFAE80D-8FA2-426F-8B7E-D99EC3197120}" presName="Name141" presStyleLbl="parChTrans1D3" presStyleIdx="0" presStyleCnt="17"/>
      <dgm:spPr>
        <a:custGeom>
          <a:avLst/>
          <a:gdLst/>
          <a:ahLst/>
          <a:cxnLst/>
          <a:rect l="0" t="0" r="0" b="0"/>
          <a:pathLst>
            <a:path>
              <a:moveTo>
                <a:pt x="0" y="0"/>
              </a:moveTo>
              <a:lnTo>
                <a:pt x="540517" y="0"/>
              </a:lnTo>
            </a:path>
          </a:pathLst>
        </a:custGeom>
      </dgm:spPr>
    </dgm:pt>
    <dgm:pt modelId="{65CA15E2-D394-4BD3-9F09-C6537F1B965A}" type="pres">
      <dgm:prSet presAssocID="{6139D4DE-9807-45DA-B1EF-3D9692848EEB}" presName="text1" presStyleLbl="node1" presStyleIdx="2" presStyleCnt="23" custScaleX="125646" custRadScaleRad="77666" custRadScaleInc="1616">
        <dgm:presLayoutVars>
          <dgm:bulletEnabled val="1"/>
        </dgm:presLayoutVars>
      </dgm:prSet>
      <dgm:spPr>
        <a:prstGeom prst="roundRect">
          <a:avLst/>
        </a:prstGeom>
      </dgm:spPr>
    </dgm:pt>
    <dgm:pt modelId="{DBFC0BFC-8076-4899-B5C5-051F2511B7C1}" type="pres">
      <dgm:prSet presAssocID="{E6AA3895-7AE9-459C-921D-88035E7E66C3}" presName="Name141" presStyleLbl="parChTrans1D3" presStyleIdx="1" presStyleCnt="17"/>
      <dgm:spPr>
        <a:custGeom>
          <a:avLst/>
          <a:gdLst/>
          <a:ahLst/>
          <a:cxnLst/>
          <a:rect l="0" t="0" r="0" b="0"/>
          <a:pathLst>
            <a:path>
              <a:moveTo>
                <a:pt x="0" y="0"/>
              </a:moveTo>
              <a:lnTo>
                <a:pt x="365808" y="0"/>
              </a:lnTo>
            </a:path>
          </a:pathLst>
        </a:custGeom>
      </dgm:spPr>
    </dgm:pt>
    <dgm:pt modelId="{9E443807-D7F9-4780-9F38-C7F4739C4FC5}" type="pres">
      <dgm:prSet presAssocID="{58018860-BABF-488F-A2D5-711B48AA7383}" presName="text1" presStyleLbl="node1" presStyleIdx="3" presStyleCnt="23" custScaleX="201642" custRadScaleRad="119062" custRadScaleInc="71360">
        <dgm:presLayoutVars>
          <dgm:bulletEnabled val="1"/>
        </dgm:presLayoutVars>
      </dgm:prSet>
      <dgm:spPr>
        <a:prstGeom prst="roundRect">
          <a:avLst/>
        </a:prstGeom>
      </dgm:spPr>
    </dgm:pt>
    <dgm:pt modelId="{A5952208-E034-46C1-971E-306FDAB8AEA6}" type="pres">
      <dgm:prSet presAssocID="{B4565929-2C76-4631-868D-3A26F43E1037}" presName="Name141" presStyleLbl="parChTrans1D3" presStyleIdx="2" presStyleCnt="17"/>
      <dgm:spPr>
        <a:custGeom>
          <a:avLst/>
          <a:gdLst/>
          <a:ahLst/>
          <a:cxnLst/>
          <a:rect l="0" t="0" r="0" b="0"/>
          <a:pathLst>
            <a:path>
              <a:moveTo>
                <a:pt x="0" y="0"/>
              </a:moveTo>
              <a:lnTo>
                <a:pt x="288843" y="0"/>
              </a:lnTo>
            </a:path>
          </a:pathLst>
        </a:custGeom>
      </dgm:spPr>
    </dgm:pt>
    <dgm:pt modelId="{32EE65E5-F867-46AA-BA58-DCD3065CFD42}" type="pres">
      <dgm:prSet presAssocID="{14C6AAB5-AB97-4355-B456-65BA4E2A2C10}" presName="text1" presStyleLbl="node1" presStyleIdx="4" presStyleCnt="23" custRadScaleRad="115768" custRadScaleInc="-61315">
        <dgm:presLayoutVars>
          <dgm:bulletEnabled val="1"/>
        </dgm:presLayoutVars>
      </dgm:prSet>
      <dgm:spPr>
        <a:prstGeom prst="roundRect">
          <a:avLst/>
        </a:prstGeom>
      </dgm:spPr>
    </dgm:pt>
    <dgm:pt modelId="{832F3985-69EB-4EDC-8D56-B25CA0FB7E9C}" type="pres">
      <dgm:prSet presAssocID="{BCEB675B-A867-4523-A9A4-BD48C2B1FC6E}" presName="Name144" presStyleLbl="parChTrans1D2" presStyleIdx="0" presStyleCnt="5"/>
      <dgm:spPr>
        <a:custGeom>
          <a:avLst/>
          <a:gdLst/>
          <a:ahLst/>
          <a:cxnLst/>
          <a:rect l="0" t="0" r="0" b="0"/>
          <a:pathLst>
            <a:path>
              <a:moveTo>
                <a:pt x="0" y="0"/>
              </a:moveTo>
              <a:lnTo>
                <a:pt x="779676" y="0"/>
              </a:lnTo>
            </a:path>
          </a:pathLst>
        </a:custGeom>
      </dgm:spPr>
    </dgm:pt>
    <dgm:pt modelId="{2404D9E7-C8D8-4B26-90A2-867DA833D1E7}" type="pres">
      <dgm:prSet presAssocID="{6D5D32D0-4FF5-4535-8EAA-D7122E752AE6}" presName="cycle_2" presStyleCnt="0"/>
      <dgm:spPr/>
    </dgm:pt>
    <dgm:pt modelId="{38D0C3BA-5CFF-4A6A-8D04-B1587A57F4ED}" type="pres">
      <dgm:prSet presAssocID="{CEC24AD5-ECF8-49C6-99A0-C40B48838A62}" presName="childCenter2" presStyleLbl="node1" presStyleIdx="5" presStyleCnt="23" custScaleX="178720" custLinFactNeighborX="46674" custLinFactNeighborY="14303"/>
      <dgm:spPr>
        <a:prstGeom prst="round2DiagRect">
          <a:avLst/>
        </a:prstGeom>
      </dgm:spPr>
    </dgm:pt>
    <dgm:pt modelId="{3D9A287F-7184-4AF8-9256-C1910D9CFC24}" type="pres">
      <dgm:prSet presAssocID="{24FDB777-8751-428B-8F87-43A1A4B61981}" presName="Name218" presStyleLbl="parChTrans1D3" presStyleIdx="3" presStyleCnt="17"/>
      <dgm:spPr>
        <a:custGeom>
          <a:avLst/>
          <a:gdLst/>
          <a:ahLst/>
          <a:cxnLst/>
          <a:rect l="0" t="0" r="0" b="0"/>
          <a:pathLst>
            <a:path>
              <a:moveTo>
                <a:pt x="0" y="0"/>
              </a:moveTo>
              <a:lnTo>
                <a:pt x="170832" y="0"/>
              </a:lnTo>
            </a:path>
          </a:pathLst>
        </a:custGeom>
      </dgm:spPr>
    </dgm:pt>
    <dgm:pt modelId="{F75D87C4-C584-46BD-8F0C-783D27065BDF}" type="pres">
      <dgm:prSet presAssocID="{CF680EEB-3379-45F6-BCA5-445144503A8F}" presName="text2" presStyleLbl="node1" presStyleIdx="6" presStyleCnt="23" custScaleX="170164" custScaleY="66272" custRadScaleRad="66083" custRadScaleInc="20485">
        <dgm:presLayoutVars>
          <dgm:bulletEnabled val="1"/>
        </dgm:presLayoutVars>
      </dgm:prSet>
      <dgm:spPr>
        <a:prstGeom prst="roundRect">
          <a:avLst/>
        </a:prstGeom>
      </dgm:spPr>
    </dgm:pt>
    <dgm:pt modelId="{8D392FB0-2488-4BB5-978E-3DB45417CC14}" type="pres">
      <dgm:prSet presAssocID="{FB62A6E9-E893-4767-804A-9FB0518E7CD5}" presName="Name218" presStyleLbl="parChTrans1D3" presStyleIdx="4" presStyleCnt="17"/>
      <dgm:spPr>
        <a:custGeom>
          <a:avLst/>
          <a:gdLst/>
          <a:ahLst/>
          <a:cxnLst/>
          <a:rect l="0" t="0" r="0" b="0"/>
          <a:pathLst>
            <a:path>
              <a:moveTo>
                <a:pt x="0" y="0"/>
              </a:moveTo>
              <a:lnTo>
                <a:pt x="332012" y="0"/>
              </a:lnTo>
            </a:path>
          </a:pathLst>
        </a:custGeom>
      </dgm:spPr>
    </dgm:pt>
    <dgm:pt modelId="{DC2489A1-74CD-464B-9938-04E52322D711}" type="pres">
      <dgm:prSet presAssocID="{D23CEBA7-AC83-4188-917B-A482EDA959D0}" presName="text2" presStyleLbl="node1" presStyleIdx="7" presStyleCnt="23" custScaleX="143863" custRadScaleRad="56214" custRadScaleInc="-68348">
        <dgm:presLayoutVars>
          <dgm:bulletEnabled val="1"/>
        </dgm:presLayoutVars>
      </dgm:prSet>
      <dgm:spPr>
        <a:prstGeom prst="roundRect">
          <a:avLst/>
        </a:prstGeom>
      </dgm:spPr>
    </dgm:pt>
    <dgm:pt modelId="{393DA1AE-8EB1-4A09-BB44-B79AED979B26}" type="pres">
      <dgm:prSet presAssocID="{4D59D0D9-C1FC-41BB-AD13-2A2422AA38A5}" presName="Name218" presStyleLbl="parChTrans1D3" presStyleIdx="5" presStyleCnt="17"/>
      <dgm:spPr>
        <a:custGeom>
          <a:avLst/>
          <a:gdLst/>
          <a:ahLst/>
          <a:cxnLst/>
          <a:rect l="0" t="0" r="0" b="0"/>
          <a:pathLst>
            <a:path>
              <a:moveTo>
                <a:pt x="0" y="0"/>
              </a:moveTo>
              <a:lnTo>
                <a:pt x="115249" y="0"/>
              </a:lnTo>
            </a:path>
          </a:pathLst>
        </a:custGeom>
      </dgm:spPr>
    </dgm:pt>
    <dgm:pt modelId="{C786C069-6415-4EC1-8A40-145F25DB2590}" type="pres">
      <dgm:prSet presAssocID="{A4F3E7EB-272D-45EE-8AAF-DCB92625C6E5}" presName="text2" presStyleLbl="node1" presStyleIdx="8" presStyleCnt="23" custScaleX="150714" custScaleY="70636" custRadScaleRad="126639" custRadScaleInc="-15221">
        <dgm:presLayoutVars>
          <dgm:bulletEnabled val="1"/>
        </dgm:presLayoutVars>
      </dgm:prSet>
      <dgm:spPr>
        <a:prstGeom prst="roundRect">
          <a:avLst/>
        </a:prstGeom>
      </dgm:spPr>
    </dgm:pt>
    <dgm:pt modelId="{109876CC-556F-47A0-B72C-601B2E100FC7}" type="pres">
      <dgm:prSet presAssocID="{F910C954-A2A7-4658-BD34-4A7D066970EC}" presName="Name218" presStyleLbl="parChTrans1D3" presStyleIdx="6" presStyleCnt="17"/>
      <dgm:spPr>
        <a:custGeom>
          <a:avLst/>
          <a:gdLst/>
          <a:ahLst/>
          <a:cxnLst/>
          <a:rect l="0" t="0" r="0" b="0"/>
          <a:pathLst>
            <a:path>
              <a:moveTo>
                <a:pt x="0" y="0"/>
              </a:moveTo>
              <a:lnTo>
                <a:pt x="144632" y="0"/>
              </a:lnTo>
            </a:path>
          </a:pathLst>
        </a:custGeom>
      </dgm:spPr>
    </dgm:pt>
    <dgm:pt modelId="{60AD0AF2-85DC-4182-8E9C-5A7A740A6284}" type="pres">
      <dgm:prSet presAssocID="{6B89BE7D-5E47-49F5-92EF-0722FBCC0C35}" presName="text2" presStyleLbl="node1" presStyleIdx="9" presStyleCnt="23" custScaleX="133359" custRadScaleRad="165795" custRadScaleInc="-50859">
        <dgm:presLayoutVars>
          <dgm:bulletEnabled val="1"/>
        </dgm:presLayoutVars>
      </dgm:prSet>
      <dgm:spPr>
        <a:prstGeom prst="roundRect">
          <a:avLst/>
        </a:prstGeom>
      </dgm:spPr>
    </dgm:pt>
    <dgm:pt modelId="{9BDD2DD9-C904-42CD-9407-98865BA10067}" type="pres">
      <dgm:prSet presAssocID="{C4DBA7D5-29C6-4EDA-85C3-7B6C31299811}" presName="Name221" presStyleLbl="parChTrans1D2" presStyleIdx="1" presStyleCnt="5"/>
      <dgm:spPr>
        <a:custGeom>
          <a:avLst/>
          <a:gdLst/>
          <a:ahLst/>
          <a:cxnLst/>
          <a:rect l="0" t="0" r="0" b="0"/>
          <a:pathLst>
            <a:path>
              <a:moveTo>
                <a:pt x="0" y="0"/>
              </a:moveTo>
              <a:lnTo>
                <a:pt x="529175" y="0"/>
              </a:lnTo>
            </a:path>
          </a:pathLst>
        </a:custGeom>
      </dgm:spPr>
    </dgm:pt>
    <dgm:pt modelId="{E04CB1FC-33EA-449E-8184-03DC8CB5BDC2}" type="pres">
      <dgm:prSet presAssocID="{6D5D32D0-4FF5-4535-8EAA-D7122E752AE6}" presName="cycle_3" presStyleCnt="0"/>
      <dgm:spPr/>
    </dgm:pt>
    <dgm:pt modelId="{EF1A3BDB-16C1-48F2-86E8-7A5308E4D755}" type="pres">
      <dgm:prSet presAssocID="{F0BC3CAA-4948-4257-AFED-E5ABC0D1289C}" presName="childCenter3" presStyleLbl="node1" presStyleIdx="10" presStyleCnt="23" custScaleX="164707" custLinFactNeighborX="35382" custLinFactNeighborY="-39146"/>
      <dgm:spPr>
        <a:prstGeom prst="round2DiagRect">
          <a:avLst/>
        </a:prstGeom>
      </dgm:spPr>
    </dgm:pt>
    <dgm:pt modelId="{A634D936-9558-4D62-B4DA-6BF6240744F0}" type="pres">
      <dgm:prSet presAssocID="{D310BE25-CC6F-4A08-B02C-13ACE308A09A}" presName="Name285" presStyleLbl="parChTrans1D3" presStyleIdx="7" presStyleCnt="17"/>
      <dgm:spPr>
        <a:custGeom>
          <a:avLst/>
          <a:gdLst/>
          <a:ahLst/>
          <a:cxnLst/>
          <a:rect l="0" t="0" r="0" b="0"/>
          <a:pathLst>
            <a:path>
              <a:moveTo>
                <a:pt x="0" y="0"/>
              </a:moveTo>
              <a:lnTo>
                <a:pt x="115829" y="0"/>
              </a:lnTo>
            </a:path>
          </a:pathLst>
        </a:custGeom>
      </dgm:spPr>
    </dgm:pt>
    <dgm:pt modelId="{64374323-957B-42A9-99DD-36DE149F582D}" type="pres">
      <dgm:prSet presAssocID="{2056BF2F-BB2C-46D0-9A4E-F89B79915FE9}" presName="text3" presStyleLbl="node1" presStyleIdx="11" presStyleCnt="23" custScaleX="160092" custScaleY="71737" custRadScaleRad="150103" custRadScaleInc="-50356">
        <dgm:presLayoutVars>
          <dgm:bulletEnabled val="1"/>
        </dgm:presLayoutVars>
      </dgm:prSet>
      <dgm:spPr>
        <a:prstGeom prst="roundRect">
          <a:avLst/>
        </a:prstGeom>
      </dgm:spPr>
    </dgm:pt>
    <dgm:pt modelId="{E86D7D3F-6BE5-4BEA-AF0E-B8B2B2FEFD68}" type="pres">
      <dgm:prSet presAssocID="{033CC182-0CB9-4121-BC47-CF1C8760551F}" presName="Name285" presStyleLbl="parChTrans1D3" presStyleIdx="8" presStyleCnt="17"/>
      <dgm:spPr>
        <a:custGeom>
          <a:avLst/>
          <a:gdLst/>
          <a:ahLst/>
          <a:cxnLst/>
          <a:rect l="0" t="0" r="0" b="0"/>
          <a:pathLst>
            <a:path>
              <a:moveTo>
                <a:pt x="0" y="0"/>
              </a:moveTo>
              <a:lnTo>
                <a:pt x="461509" y="0"/>
              </a:lnTo>
            </a:path>
          </a:pathLst>
        </a:custGeom>
      </dgm:spPr>
    </dgm:pt>
    <dgm:pt modelId="{839687AC-3E9D-49FE-9505-EEBBF61757BE}" type="pres">
      <dgm:prSet presAssocID="{55352940-42C6-480F-9815-D726C62DF1B9}" presName="text3" presStyleLbl="node1" presStyleIdx="12" presStyleCnt="23" custScaleX="131057" custRadScaleRad="89881" custRadScaleInc="81788">
        <dgm:presLayoutVars>
          <dgm:bulletEnabled val="1"/>
        </dgm:presLayoutVars>
      </dgm:prSet>
      <dgm:spPr>
        <a:prstGeom prst="roundRect">
          <a:avLst/>
        </a:prstGeom>
      </dgm:spPr>
    </dgm:pt>
    <dgm:pt modelId="{12B700B8-A102-4DD3-AD1F-82E4EEC5FAA1}" type="pres">
      <dgm:prSet presAssocID="{7BA7C5A3-145B-4EB6-868D-8AFEE45D52EB}" presName="Name285" presStyleLbl="parChTrans1D3" presStyleIdx="9" presStyleCnt="17"/>
      <dgm:spPr>
        <a:custGeom>
          <a:avLst/>
          <a:gdLst/>
          <a:ahLst/>
          <a:cxnLst/>
          <a:rect l="0" t="0" r="0" b="0"/>
          <a:pathLst>
            <a:path>
              <a:moveTo>
                <a:pt x="0" y="0"/>
              </a:moveTo>
              <a:lnTo>
                <a:pt x="479524" y="0"/>
              </a:lnTo>
            </a:path>
          </a:pathLst>
        </a:custGeom>
      </dgm:spPr>
    </dgm:pt>
    <dgm:pt modelId="{8D2F4212-6556-458E-8DE9-E34668577C9C}" type="pres">
      <dgm:prSet presAssocID="{7789EBF5-3190-4388-942E-D0D87ABF2686}" presName="text3" presStyleLbl="node1" presStyleIdx="13" presStyleCnt="23" custScaleX="140868" custRadScaleRad="62975" custRadScaleInc="-42657">
        <dgm:presLayoutVars>
          <dgm:bulletEnabled val="1"/>
        </dgm:presLayoutVars>
      </dgm:prSet>
      <dgm:spPr>
        <a:prstGeom prst="roundRect">
          <a:avLst/>
        </a:prstGeom>
      </dgm:spPr>
    </dgm:pt>
    <dgm:pt modelId="{6E5990C1-1473-476A-9017-BBBDCE303D46}" type="pres">
      <dgm:prSet presAssocID="{045B5198-3F3F-44C5-AE9F-C1136304C573}" presName="Name288" presStyleLbl="parChTrans1D2" presStyleIdx="2" presStyleCnt="5"/>
      <dgm:spPr>
        <a:custGeom>
          <a:avLst/>
          <a:gdLst/>
          <a:ahLst/>
          <a:cxnLst/>
          <a:rect l="0" t="0" r="0" b="0"/>
          <a:pathLst>
            <a:path>
              <a:moveTo>
                <a:pt x="0" y="0"/>
              </a:moveTo>
              <a:lnTo>
                <a:pt x="810246" y="0"/>
              </a:lnTo>
            </a:path>
          </a:pathLst>
        </a:custGeom>
      </dgm:spPr>
    </dgm:pt>
    <dgm:pt modelId="{5F0B17E0-0424-44BB-AC0E-74AEFA8DB06F}" type="pres">
      <dgm:prSet presAssocID="{6D5D32D0-4FF5-4535-8EAA-D7122E752AE6}" presName="cycle_4" presStyleCnt="0"/>
      <dgm:spPr/>
    </dgm:pt>
    <dgm:pt modelId="{BD07BEAD-26DE-4986-BDB4-40BAFCFAFFBD}" type="pres">
      <dgm:prSet presAssocID="{AAEED5F2-1A2F-42BB-8106-02729D16EAED}" presName="childCenter4" presStyleLbl="node1" presStyleIdx="14" presStyleCnt="23" custScaleX="163443" custScaleY="82559" custLinFactNeighborX="-43381" custLinFactNeighborY="-44652"/>
      <dgm:spPr>
        <a:prstGeom prst="round2DiagRect">
          <a:avLst/>
        </a:prstGeom>
      </dgm:spPr>
    </dgm:pt>
    <dgm:pt modelId="{7ED12BDA-B7BD-4D2A-91E7-D078EDED8F75}" type="pres">
      <dgm:prSet presAssocID="{6F88545C-1953-4191-A926-ABF2DCB6335A}" presName="Name342" presStyleLbl="parChTrans1D3" presStyleIdx="10" presStyleCnt="17"/>
      <dgm:spPr>
        <a:custGeom>
          <a:avLst/>
          <a:gdLst/>
          <a:ahLst/>
          <a:cxnLst/>
          <a:rect l="0" t="0" r="0" b="0"/>
          <a:pathLst>
            <a:path>
              <a:moveTo>
                <a:pt x="0" y="0"/>
              </a:moveTo>
              <a:lnTo>
                <a:pt x="329228" y="0"/>
              </a:lnTo>
            </a:path>
          </a:pathLst>
        </a:custGeom>
      </dgm:spPr>
    </dgm:pt>
    <dgm:pt modelId="{E2E9ABBD-FF4A-4018-9D1F-1DDCA3F8338C}" type="pres">
      <dgm:prSet presAssocID="{9FD851BB-3B29-4037-BF78-1D6328E2AC82}" presName="text4" presStyleLbl="node1" presStyleIdx="15" presStyleCnt="23" custScaleX="186909" custScaleY="89452" custRadScaleRad="150218" custRadScaleInc="7581">
        <dgm:presLayoutVars>
          <dgm:bulletEnabled val="1"/>
        </dgm:presLayoutVars>
      </dgm:prSet>
      <dgm:spPr>
        <a:prstGeom prst="roundRect">
          <a:avLst/>
        </a:prstGeom>
      </dgm:spPr>
    </dgm:pt>
    <dgm:pt modelId="{08C888CA-451F-4914-B08C-B7A3E8AB4570}" type="pres">
      <dgm:prSet presAssocID="{5A39484D-27C6-4A04-910D-53B399CE2482}" presName="Name342" presStyleLbl="parChTrans1D3" presStyleIdx="11" presStyleCnt="17"/>
      <dgm:spPr>
        <a:custGeom>
          <a:avLst/>
          <a:gdLst/>
          <a:ahLst/>
          <a:cxnLst/>
          <a:rect l="0" t="0" r="0" b="0"/>
          <a:pathLst>
            <a:path>
              <a:moveTo>
                <a:pt x="0" y="0"/>
              </a:moveTo>
              <a:lnTo>
                <a:pt x="406382" y="0"/>
              </a:lnTo>
            </a:path>
          </a:pathLst>
        </a:custGeom>
      </dgm:spPr>
    </dgm:pt>
    <dgm:pt modelId="{B510AE48-93B3-44CA-9727-8687836F27E8}" type="pres">
      <dgm:prSet presAssocID="{338F0045-1E4C-41A3-AB91-2CE7D79FFB00}" presName="text4" presStyleLbl="node1" presStyleIdx="16" presStyleCnt="23" custScaleX="157120" custRadScaleRad="101334" custRadScaleInc="41756">
        <dgm:presLayoutVars>
          <dgm:bulletEnabled val="1"/>
        </dgm:presLayoutVars>
      </dgm:prSet>
      <dgm:spPr>
        <a:prstGeom prst="roundRect">
          <a:avLst/>
        </a:prstGeom>
      </dgm:spPr>
    </dgm:pt>
    <dgm:pt modelId="{DFD15B8D-774F-4406-8B5F-2EA0FA7630D6}" type="pres">
      <dgm:prSet presAssocID="{072556D2-3215-483B-902F-5E4A08253D89}" presName="Name342" presStyleLbl="parChTrans1D3" presStyleIdx="12" presStyleCnt="17"/>
      <dgm:spPr/>
    </dgm:pt>
    <dgm:pt modelId="{FDCDD434-813B-432E-A62F-322D6A21074B}" type="pres">
      <dgm:prSet presAssocID="{ECD78CC7-7482-41DB-B7B2-4B9850588430}" presName="text4" presStyleLbl="node1" presStyleIdx="17" presStyleCnt="23" custScaleX="148898" custRadScaleRad="94587" custRadScaleInc="-113384">
        <dgm:presLayoutVars>
          <dgm:bulletEnabled val="1"/>
        </dgm:presLayoutVars>
      </dgm:prSet>
      <dgm:spPr>
        <a:prstGeom prst="roundRect">
          <a:avLst/>
        </a:prstGeom>
      </dgm:spPr>
    </dgm:pt>
    <dgm:pt modelId="{4529DF49-4605-4041-AC02-6A114A634D9B}" type="pres">
      <dgm:prSet presAssocID="{4D758EE2-734C-464D-A4D4-4F0DAA7BFF0C}" presName="Name345" presStyleLbl="parChTrans1D2" presStyleIdx="3" presStyleCnt="5"/>
      <dgm:spPr>
        <a:custGeom>
          <a:avLst/>
          <a:gdLst/>
          <a:ahLst/>
          <a:cxnLst/>
          <a:rect l="0" t="0" r="0" b="0"/>
          <a:pathLst>
            <a:path>
              <a:moveTo>
                <a:pt x="0" y="0"/>
              </a:moveTo>
              <a:lnTo>
                <a:pt x="578673" y="0"/>
              </a:lnTo>
            </a:path>
          </a:pathLst>
        </a:custGeom>
      </dgm:spPr>
    </dgm:pt>
    <dgm:pt modelId="{E27D4EC9-A7B3-453A-A616-DD002E83E750}" type="pres">
      <dgm:prSet presAssocID="{6D5D32D0-4FF5-4535-8EAA-D7122E752AE6}" presName="cycle_5" presStyleCnt="0"/>
      <dgm:spPr/>
    </dgm:pt>
    <dgm:pt modelId="{0F8C3E85-42E0-4981-9910-7CAAC8B45B0F}" type="pres">
      <dgm:prSet presAssocID="{EBE66007-9EB6-4683-ADAD-A9585CAD10D9}" presName="childCenter5" presStyleLbl="node1" presStyleIdx="18" presStyleCnt="23" custScaleX="179068" custLinFactNeighborX="-37242" custLinFactNeighborY="18259"/>
      <dgm:spPr>
        <a:prstGeom prst="round2DiagRect">
          <a:avLst/>
        </a:prstGeom>
      </dgm:spPr>
    </dgm:pt>
    <dgm:pt modelId="{3A07265D-97C1-4E3D-B1B3-233D15CFF76A}" type="pres">
      <dgm:prSet presAssocID="{5FEE091F-3BD1-4B62-93E6-96AC4CB6EB4A}" presName="Name389" presStyleLbl="parChTrans1D3" presStyleIdx="13" presStyleCnt="17"/>
      <dgm:spPr>
        <a:custGeom>
          <a:avLst/>
          <a:gdLst/>
          <a:ahLst/>
          <a:cxnLst/>
          <a:rect l="0" t="0" r="0" b="0"/>
          <a:pathLst>
            <a:path>
              <a:moveTo>
                <a:pt x="0" y="0"/>
              </a:moveTo>
              <a:lnTo>
                <a:pt x="140414" y="0"/>
              </a:lnTo>
            </a:path>
          </a:pathLst>
        </a:custGeom>
      </dgm:spPr>
    </dgm:pt>
    <dgm:pt modelId="{59EE6543-3A8D-4425-8488-D1FFF8C679C4}" type="pres">
      <dgm:prSet presAssocID="{99E86C87-AA88-4FE4-933B-6F80BF14C147}" presName="text5" presStyleLbl="node1" presStyleIdx="19" presStyleCnt="23" custScaleX="130493" custRadScaleRad="108624" custRadScaleInc="16759">
        <dgm:presLayoutVars>
          <dgm:bulletEnabled val="1"/>
        </dgm:presLayoutVars>
      </dgm:prSet>
      <dgm:spPr>
        <a:prstGeom prst="roundRect">
          <a:avLst/>
        </a:prstGeom>
      </dgm:spPr>
    </dgm:pt>
    <dgm:pt modelId="{D80104F9-8BEE-45E1-B934-E9D150495B05}" type="pres">
      <dgm:prSet presAssocID="{6CF25DB2-EC19-4180-B1F3-C4E95781F56F}" presName="Name389" presStyleLbl="parChTrans1D3" presStyleIdx="14" presStyleCnt="17"/>
      <dgm:spPr>
        <a:custGeom>
          <a:avLst/>
          <a:gdLst/>
          <a:ahLst/>
          <a:cxnLst/>
          <a:rect l="0" t="0" r="0" b="0"/>
          <a:pathLst>
            <a:path>
              <a:moveTo>
                <a:pt x="0" y="0"/>
              </a:moveTo>
              <a:lnTo>
                <a:pt x="140414" y="0"/>
              </a:lnTo>
            </a:path>
          </a:pathLst>
        </a:custGeom>
      </dgm:spPr>
    </dgm:pt>
    <dgm:pt modelId="{1701C718-1289-4F32-AA60-A6BFB593E684}" type="pres">
      <dgm:prSet presAssocID="{E200AD68-B5FF-4306-9FE0-453EABC05B6E}" presName="text5" presStyleLbl="node1" presStyleIdx="20" presStyleCnt="23" custScaleX="162450" custScaleY="97844" custRadScaleRad="147320" custRadScaleInc="70250">
        <dgm:presLayoutVars>
          <dgm:bulletEnabled val="1"/>
        </dgm:presLayoutVars>
      </dgm:prSet>
      <dgm:spPr>
        <a:prstGeom prst="roundRect">
          <a:avLst/>
        </a:prstGeom>
      </dgm:spPr>
    </dgm:pt>
    <dgm:pt modelId="{CA65AEC2-AFFC-4489-B748-5AAEF4ECA2FB}" type="pres">
      <dgm:prSet presAssocID="{12993F07-42C9-4463-A079-13FC5C2B8676}" presName="Name389" presStyleLbl="parChTrans1D3" presStyleIdx="15" presStyleCnt="17"/>
      <dgm:spPr>
        <a:custGeom>
          <a:avLst/>
          <a:gdLst/>
          <a:ahLst/>
          <a:cxnLst/>
          <a:rect l="0" t="0" r="0" b="0"/>
          <a:pathLst>
            <a:path>
              <a:moveTo>
                <a:pt x="0" y="0"/>
              </a:moveTo>
              <a:lnTo>
                <a:pt x="140414" y="0"/>
              </a:lnTo>
            </a:path>
          </a:pathLst>
        </a:custGeom>
      </dgm:spPr>
    </dgm:pt>
    <dgm:pt modelId="{5C9E9680-0C55-4FF4-B5FF-59F1EC269C31}" type="pres">
      <dgm:prSet presAssocID="{F116C43C-22A9-4B97-9D14-5FC67C34DFBA}" presName="text5" presStyleLbl="node1" presStyleIdx="21" presStyleCnt="23" custScaleX="124565" custRadScaleRad="133183" custRadScaleInc="2969">
        <dgm:presLayoutVars>
          <dgm:bulletEnabled val="1"/>
        </dgm:presLayoutVars>
      </dgm:prSet>
      <dgm:spPr>
        <a:prstGeom prst="roundRect">
          <a:avLst/>
        </a:prstGeom>
      </dgm:spPr>
    </dgm:pt>
    <dgm:pt modelId="{BA2CA92A-E215-48A2-B36D-C4EB01B44ED6}" type="pres">
      <dgm:prSet presAssocID="{D4958733-8851-4E79-B04C-D00171D7E5C2}" presName="Name389" presStyleLbl="parChTrans1D3" presStyleIdx="16" presStyleCnt="17"/>
      <dgm:spPr>
        <a:custGeom>
          <a:avLst/>
          <a:gdLst/>
          <a:ahLst/>
          <a:cxnLst/>
          <a:rect l="0" t="0" r="0" b="0"/>
          <a:pathLst>
            <a:path>
              <a:moveTo>
                <a:pt x="0" y="0"/>
              </a:moveTo>
              <a:lnTo>
                <a:pt x="140414" y="0"/>
              </a:lnTo>
            </a:path>
          </a:pathLst>
        </a:custGeom>
      </dgm:spPr>
    </dgm:pt>
    <dgm:pt modelId="{31AC35C3-D018-4C6D-A06D-B5155DB48871}" type="pres">
      <dgm:prSet presAssocID="{7384ED2B-37CF-4F92-875C-A965E760969F}" presName="text5" presStyleLbl="node1" presStyleIdx="22" presStyleCnt="23" custScaleX="173711" custRadScaleRad="75261" custRadScaleInc="-18452">
        <dgm:presLayoutVars>
          <dgm:bulletEnabled val="1"/>
        </dgm:presLayoutVars>
      </dgm:prSet>
      <dgm:spPr>
        <a:prstGeom prst="roundRect">
          <a:avLst/>
        </a:prstGeom>
      </dgm:spPr>
    </dgm:pt>
    <dgm:pt modelId="{DC34A68F-06BE-40A6-84E0-C149A1F0298A}" type="pres">
      <dgm:prSet presAssocID="{B1BFCB21-E0EF-41E8-BB1A-A833F21D751C}" presName="Name392" presStyleLbl="parChTrans1D2" presStyleIdx="4" presStyleCnt="5"/>
      <dgm:spPr>
        <a:custGeom>
          <a:avLst/>
          <a:gdLst/>
          <a:ahLst/>
          <a:cxnLst/>
          <a:rect l="0" t="0" r="0" b="0"/>
          <a:pathLst>
            <a:path>
              <a:moveTo>
                <a:pt x="0" y="0"/>
              </a:moveTo>
              <a:lnTo>
                <a:pt x="1223181" y="0"/>
              </a:lnTo>
            </a:path>
          </a:pathLst>
        </a:custGeom>
      </dgm:spPr>
    </dgm:pt>
  </dgm:ptLst>
  <dgm:cxnLst>
    <dgm:cxn modelId="{6ABFE200-E726-45A1-944E-70A210E74393}" type="presOf" srcId="{58018860-BABF-488F-A2D5-711B48AA7383}" destId="{9E443807-D7F9-4780-9F38-C7F4739C4FC5}" srcOrd="0" destOrd="0" presId="urn:microsoft.com/office/officeart/2008/layout/RadialCluster"/>
    <dgm:cxn modelId="{C43C1202-FE51-47BB-8360-3A9F131159A6}" type="presOf" srcId="{24FDB777-8751-428B-8F87-43A1A4B61981}" destId="{3D9A287F-7184-4AF8-9256-C1910D9CFC24}" srcOrd="0" destOrd="0" presId="urn:microsoft.com/office/officeart/2008/layout/RadialCluster"/>
    <dgm:cxn modelId="{0BBE8603-7119-4CB7-84EE-DEE2B0689577}" type="presOf" srcId="{C4DBA7D5-29C6-4EDA-85C3-7B6C31299811}" destId="{9BDD2DD9-C904-42CD-9407-98865BA10067}" srcOrd="0" destOrd="0" presId="urn:microsoft.com/office/officeart/2008/layout/RadialCluster"/>
    <dgm:cxn modelId="{E2EDE80A-7905-47E7-BA50-2C923B1C5F21}" type="presOf" srcId="{F116C43C-22A9-4B97-9D14-5FC67C34DFBA}" destId="{5C9E9680-0C55-4FF4-B5FF-59F1EC269C31}" srcOrd="0" destOrd="0" presId="urn:microsoft.com/office/officeart/2008/layout/RadialCluster"/>
    <dgm:cxn modelId="{A748E40D-ECD6-45A0-984C-4CB03993EFAB}" srcId="{F0BC3CAA-4948-4257-AFED-E5ABC0D1289C}" destId="{55352940-42C6-480F-9815-D726C62DF1B9}" srcOrd="1" destOrd="0" parTransId="{033CC182-0CB9-4121-BC47-CF1C8760551F}" sibTransId="{54B222FE-7F9D-4EEB-9042-E0D65CE2C01F}"/>
    <dgm:cxn modelId="{F7403B0F-62C9-45F1-93EC-C6164CD1ADDE}" type="presOf" srcId="{7384ED2B-37CF-4F92-875C-A965E760969F}" destId="{31AC35C3-D018-4C6D-A06D-B5155DB48871}" srcOrd="0" destOrd="0" presId="urn:microsoft.com/office/officeart/2008/layout/RadialCluster"/>
    <dgm:cxn modelId="{DC95CC19-2ED6-47C0-896E-B3E635859A82}" type="presOf" srcId="{ECD78CC7-7482-41DB-B7B2-4B9850588430}" destId="{FDCDD434-813B-432E-A62F-322D6A21074B}" srcOrd="0" destOrd="0" presId="urn:microsoft.com/office/officeart/2008/layout/RadialCluster"/>
    <dgm:cxn modelId="{114B9020-53E9-47C6-BBFB-1796AC62342F}" srcId="{6D5D32D0-4FF5-4535-8EAA-D7122E752AE6}" destId="{F0BC3CAA-4948-4257-AFED-E5ABC0D1289C}" srcOrd="2" destOrd="0" parTransId="{045B5198-3F3F-44C5-AE9F-C1136304C573}" sibTransId="{77FAE86E-EA79-45DF-92CE-09915EFFB445}"/>
    <dgm:cxn modelId="{B73BD12A-B843-4198-A8C0-EC85E2D0B05C}" type="presOf" srcId="{9FD851BB-3B29-4037-BF78-1D6328E2AC82}" destId="{E2E9ABBD-FF4A-4018-9D1F-1DDCA3F8338C}" srcOrd="0" destOrd="0" presId="urn:microsoft.com/office/officeart/2008/layout/RadialCluster"/>
    <dgm:cxn modelId="{8578FE2D-5FDB-4B25-90BD-1DB4207074FD}" type="presOf" srcId="{12993F07-42C9-4463-A079-13FC5C2B8676}" destId="{CA65AEC2-AFFC-4489-B748-5AAEF4ECA2FB}" srcOrd="0" destOrd="0" presId="urn:microsoft.com/office/officeart/2008/layout/RadialCluster"/>
    <dgm:cxn modelId="{10E8442F-4A24-4D9E-9445-D1A0C7F68CDF}" type="presOf" srcId="{F910C954-A2A7-4658-BD34-4A7D066970EC}" destId="{109876CC-556F-47A0-B72C-601B2E100FC7}" srcOrd="0" destOrd="0" presId="urn:microsoft.com/office/officeart/2008/layout/RadialCluster"/>
    <dgm:cxn modelId="{8C979935-C3AB-4DB1-944D-4B6704B6ACF3}" srcId="{AAEED5F2-1A2F-42BB-8106-02729D16EAED}" destId="{ECD78CC7-7482-41DB-B7B2-4B9850588430}" srcOrd="2" destOrd="0" parTransId="{072556D2-3215-483B-902F-5E4A08253D89}" sibTransId="{967AD290-7134-4ECD-B60C-95B5C8666272}"/>
    <dgm:cxn modelId="{C13FA85B-05BC-4C12-9394-050C238AED1E}" type="presOf" srcId="{5C274C7C-EED6-4D2B-AFAB-2E54E1741F0B}" destId="{48D9ECA8-845A-48AB-9EB9-56BE23DDB155}" srcOrd="0" destOrd="0" presId="urn:microsoft.com/office/officeart/2008/layout/RadialCluster"/>
    <dgm:cxn modelId="{3E2FC65B-D13E-477C-A58E-4BF4D3BF5E89}" type="presOf" srcId="{AAEED5F2-1A2F-42BB-8106-02729D16EAED}" destId="{BD07BEAD-26DE-4986-BDB4-40BAFCFAFFBD}" srcOrd="0" destOrd="0" presId="urn:microsoft.com/office/officeart/2008/layout/RadialCluster"/>
    <dgm:cxn modelId="{D6D5735D-6F73-443F-B95E-94DB33E2E414}" type="presOf" srcId="{2056BF2F-BB2C-46D0-9A4E-F89B79915FE9}" destId="{64374323-957B-42A9-99DD-36DE149F582D}" srcOrd="0" destOrd="0" presId="urn:microsoft.com/office/officeart/2008/layout/RadialCluster"/>
    <dgm:cxn modelId="{3ED6E95F-46B6-4058-80ED-4D3DAFD16390}" type="presOf" srcId="{5FEE091F-3BD1-4B62-93E6-96AC4CB6EB4A}" destId="{3A07265D-97C1-4E3D-B1B3-233D15CFF76A}" srcOrd="0" destOrd="0" presId="urn:microsoft.com/office/officeart/2008/layout/RadialCluster"/>
    <dgm:cxn modelId="{CC830842-54D3-491D-9066-D44648F46F8E}" type="presOf" srcId="{CF680EEB-3379-45F6-BCA5-445144503A8F}" destId="{F75D87C4-C584-46BD-8F0C-783D27065BDF}" srcOrd="0" destOrd="0" presId="urn:microsoft.com/office/officeart/2008/layout/RadialCluster"/>
    <dgm:cxn modelId="{8D118B43-E330-44AD-A197-F9E7B2F4CF87}" srcId="{EBE66007-9EB6-4683-ADAD-A9585CAD10D9}" destId="{F116C43C-22A9-4B97-9D14-5FC67C34DFBA}" srcOrd="2" destOrd="0" parTransId="{12993F07-42C9-4463-A079-13FC5C2B8676}" sibTransId="{B8797044-B6D6-4546-8DA8-699D5AB168CC}"/>
    <dgm:cxn modelId="{B0AEFC43-8441-45E9-8C5B-7F2A1167B798}" type="presOf" srcId="{99E86C87-AA88-4FE4-933B-6F80BF14C147}" destId="{59EE6543-3A8D-4425-8488-D1FFF8C679C4}" srcOrd="0" destOrd="0" presId="urn:microsoft.com/office/officeart/2008/layout/RadialCluster"/>
    <dgm:cxn modelId="{316D1966-D404-4DF4-B559-077B14ECD3EE}" srcId="{F0BC3CAA-4948-4257-AFED-E5ABC0D1289C}" destId="{2056BF2F-BB2C-46D0-9A4E-F89B79915FE9}" srcOrd="0" destOrd="0" parTransId="{D310BE25-CC6F-4A08-B02C-13ACE308A09A}" sibTransId="{963CD3D2-B178-4032-988A-4FD173CCB906}"/>
    <dgm:cxn modelId="{7A502B47-91DC-4817-80D2-99ECB84F91F5}" srcId="{5C274C7C-EED6-4D2B-AFAB-2E54E1741F0B}" destId="{6139D4DE-9807-45DA-B1EF-3D9692848EEB}" srcOrd="0" destOrd="0" parTransId="{6CFAE80D-8FA2-426F-8B7E-D99EC3197120}" sibTransId="{9F4AD5AF-4851-4091-927B-4456372F3E52}"/>
    <dgm:cxn modelId="{76CBFE68-06B7-4FF4-A138-FEA51C129DE2}" srcId="{CEC24AD5-ECF8-49C6-99A0-C40B48838A62}" destId="{6B89BE7D-5E47-49F5-92EF-0722FBCC0C35}" srcOrd="3" destOrd="0" parTransId="{F910C954-A2A7-4658-BD34-4A7D066970EC}" sibTransId="{44DF2D72-60AE-4648-82C8-3CAB13B6F09E}"/>
    <dgm:cxn modelId="{18D48A4A-0D8F-4E46-BC31-AF7CFBD8EB74}" srcId="{AAEED5F2-1A2F-42BB-8106-02729D16EAED}" destId="{9FD851BB-3B29-4037-BF78-1D6328E2AC82}" srcOrd="0" destOrd="0" parTransId="{6F88545C-1953-4191-A926-ABF2DCB6335A}" sibTransId="{83A38DE5-6337-4B0F-A5BF-8F5F221C5768}"/>
    <dgm:cxn modelId="{23A9A46A-F167-412C-BD4A-CF82A00BF1FC}" type="presOf" srcId="{D310BE25-CC6F-4A08-B02C-13ACE308A09A}" destId="{A634D936-9558-4D62-B4DA-6BF6240744F0}" srcOrd="0" destOrd="0" presId="urn:microsoft.com/office/officeart/2008/layout/RadialCluster"/>
    <dgm:cxn modelId="{E52CBC6B-0794-4BBA-B4D2-88150BD87332}" type="presOf" srcId="{CEC24AD5-ECF8-49C6-99A0-C40B48838A62}" destId="{38D0C3BA-5CFF-4A6A-8D04-B1587A57F4ED}" srcOrd="0" destOrd="0" presId="urn:microsoft.com/office/officeart/2008/layout/RadialCluster"/>
    <dgm:cxn modelId="{B43C8E6C-1D03-4946-AB4B-FB6D117CD192}" type="presOf" srcId="{BCEB675B-A867-4523-A9A4-BD48C2B1FC6E}" destId="{832F3985-69EB-4EDC-8D56-B25CA0FB7E9C}" srcOrd="0" destOrd="0" presId="urn:microsoft.com/office/officeart/2008/layout/RadialCluster"/>
    <dgm:cxn modelId="{323D994C-1203-4314-900B-35385388930A}" srcId="{CEC24AD5-ECF8-49C6-99A0-C40B48838A62}" destId="{CF680EEB-3379-45F6-BCA5-445144503A8F}" srcOrd="0" destOrd="0" parTransId="{24FDB777-8751-428B-8F87-43A1A4B61981}" sibTransId="{F2AB051C-AA82-401C-8D1B-27A98B1E52ED}"/>
    <dgm:cxn modelId="{5D44D44C-A83F-402D-8AD3-6E55D27BB266}" type="presOf" srcId="{7BA7C5A3-145B-4EB6-868D-8AFEE45D52EB}" destId="{12B700B8-A102-4DD3-AD1F-82E4EEC5FAA1}" srcOrd="0" destOrd="0" presId="urn:microsoft.com/office/officeart/2008/layout/RadialCluster"/>
    <dgm:cxn modelId="{817E126F-473E-4F23-9BE9-B124F9A9A435}" type="presOf" srcId="{D23CEBA7-AC83-4188-917B-A482EDA959D0}" destId="{DC2489A1-74CD-464B-9938-04E52322D711}" srcOrd="0" destOrd="0" presId="urn:microsoft.com/office/officeart/2008/layout/RadialCluster"/>
    <dgm:cxn modelId="{B0614352-E3EC-4BAD-B429-1D20D0194A56}" type="presOf" srcId="{6B89BE7D-5E47-49F5-92EF-0722FBCC0C35}" destId="{60AD0AF2-85DC-4182-8E9C-5A7A740A6284}" srcOrd="0" destOrd="0" presId="urn:microsoft.com/office/officeart/2008/layout/RadialCluster"/>
    <dgm:cxn modelId="{9080F273-C6E9-4500-AFD2-DB9E741E7948}" type="presOf" srcId="{6CFAE80D-8FA2-426F-8B7E-D99EC3197120}" destId="{4014765E-087A-4391-8C10-420D32DD6554}" srcOrd="0" destOrd="0" presId="urn:microsoft.com/office/officeart/2008/layout/RadialCluster"/>
    <dgm:cxn modelId="{BC0ABF77-13FB-4539-8E8C-C46E2A5C1FC3}" type="presOf" srcId="{6F88545C-1953-4191-A926-ABF2DCB6335A}" destId="{7ED12BDA-B7BD-4D2A-91E7-D078EDED8F75}" srcOrd="0" destOrd="0" presId="urn:microsoft.com/office/officeart/2008/layout/RadialCluster"/>
    <dgm:cxn modelId="{B9190958-240C-4397-8A88-76E58FCF1756}" srcId="{E70E006E-1F19-4B39-8650-F65A46062FAD}" destId="{6D5D32D0-4FF5-4535-8EAA-D7122E752AE6}" srcOrd="0" destOrd="0" parTransId="{B7C16524-F5A8-415A-914F-88D3339AC333}" sibTransId="{541AB14E-0979-40B9-A8F9-C9F758FFA6AA}"/>
    <dgm:cxn modelId="{7056AE79-1EB4-4E3D-A1A7-90428887DA3F}" type="presOf" srcId="{EBE66007-9EB6-4683-ADAD-A9585CAD10D9}" destId="{0F8C3E85-42E0-4981-9910-7CAAC8B45B0F}" srcOrd="0" destOrd="0" presId="urn:microsoft.com/office/officeart/2008/layout/RadialCluster"/>
    <dgm:cxn modelId="{AD78F980-9F01-41DC-9C99-4F341116B7DE}" srcId="{CEC24AD5-ECF8-49C6-99A0-C40B48838A62}" destId="{D23CEBA7-AC83-4188-917B-A482EDA959D0}" srcOrd="1" destOrd="0" parTransId="{FB62A6E9-E893-4767-804A-9FB0518E7CD5}" sibTransId="{9BB7645C-0ED0-4E07-A159-AF4D38BE0D5C}"/>
    <dgm:cxn modelId="{56590883-030A-4F05-9658-236218DE801F}" srcId="{EBE66007-9EB6-4683-ADAD-A9585CAD10D9}" destId="{99E86C87-AA88-4FE4-933B-6F80BF14C147}" srcOrd="0" destOrd="0" parTransId="{5FEE091F-3BD1-4B62-93E6-96AC4CB6EB4A}" sibTransId="{B6434CAE-EF7A-4A8A-A284-874D53793328}"/>
    <dgm:cxn modelId="{E4C51284-6C77-4A3A-A9B9-8463BC207081}" type="presOf" srcId="{4D59D0D9-C1FC-41BB-AD13-2A2422AA38A5}" destId="{393DA1AE-8EB1-4A09-BB44-B79AED979B26}" srcOrd="0" destOrd="0" presId="urn:microsoft.com/office/officeart/2008/layout/RadialCluster"/>
    <dgm:cxn modelId="{7221B2A0-5593-42B6-9176-CF751B70F29A}" srcId="{6D5D32D0-4FF5-4535-8EAA-D7122E752AE6}" destId="{CEC24AD5-ECF8-49C6-99A0-C40B48838A62}" srcOrd="1" destOrd="0" parTransId="{C4DBA7D5-29C6-4EDA-85C3-7B6C31299811}" sibTransId="{3DA877D6-DC17-48EB-8696-79E8840520D6}"/>
    <dgm:cxn modelId="{173477A6-20D3-4469-8193-C98AF33426FF}" type="presOf" srcId="{033CC182-0CB9-4121-BC47-CF1C8760551F}" destId="{E86D7D3F-6BE5-4BEA-AF0E-B8B2B2FEFD68}" srcOrd="0" destOrd="0" presId="urn:microsoft.com/office/officeart/2008/layout/RadialCluster"/>
    <dgm:cxn modelId="{78DC1DA7-CBF5-421C-A987-02A5E4CB8777}" type="presOf" srcId="{7789EBF5-3190-4388-942E-D0D87ABF2686}" destId="{8D2F4212-6556-458E-8DE9-E34668577C9C}" srcOrd="0" destOrd="0" presId="urn:microsoft.com/office/officeart/2008/layout/RadialCluster"/>
    <dgm:cxn modelId="{C4FCF2A7-3B63-4DA8-BEDE-541526493D23}" type="presOf" srcId="{B1BFCB21-E0EF-41E8-BB1A-A833F21D751C}" destId="{DC34A68F-06BE-40A6-84E0-C149A1F0298A}" srcOrd="0" destOrd="0" presId="urn:microsoft.com/office/officeart/2008/layout/RadialCluster"/>
    <dgm:cxn modelId="{4FFF52A9-BE83-49A1-AC0E-E5469677F55F}" type="presOf" srcId="{FB62A6E9-E893-4767-804A-9FB0518E7CD5}" destId="{8D392FB0-2488-4BB5-978E-3DB45417CC14}" srcOrd="0" destOrd="0" presId="urn:microsoft.com/office/officeart/2008/layout/RadialCluster"/>
    <dgm:cxn modelId="{B06173AA-8D01-4C0F-927F-76218D2B0BA8}" type="presOf" srcId="{6D5D32D0-4FF5-4535-8EAA-D7122E752AE6}" destId="{6520705C-E581-4662-9D75-16863A4A6E2F}" srcOrd="0" destOrd="0" presId="urn:microsoft.com/office/officeart/2008/layout/RadialCluster"/>
    <dgm:cxn modelId="{D5F272B2-35AA-4767-B35B-0F7DF8184A57}" type="presOf" srcId="{14C6AAB5-AB97-4355-B456-65BA4E2A2C10}" destId="{32EE65E5-F867-46AA-BA58-DCD3065CFD42}" srcOrd="0" destOrd="0" presId="urn:microsoft.com/office/officeart/2008/layout/RadialCluster"/>
    <dgm:cxn modelId="{B7953EB7-7588-4729-BCAF-689A83FCBFA2}" type="presOf" srcId="{F0BC3CAA-4948-4257-AFED-E5ABC0D1289C}" destId="{EF1A3BDB-16C1-48F2-86E8-7A5308E4D755}" srcOrd="0" destOrd="0" presId="urn:microsoft.com/office/officeart/2008/layout/RadialCluster"/>
    <dgm:cxn modelId="{8C3D68BC-3F5C-4C9A-AE8C-7EB40FCC504F}" srcId="{5C274C7C-EED6-4D2B-AFAB-2E54E1741F0B}" destId="{14C6AAB5-AB97-4355-B456-65BA4E2A2C10}" srcOrd="2" destOrd="0" parTransId="{B4565929-2C76-4631-868D-3A26F43E1037}" sibTransId="{3CAD15FB-8DF4-4727-BB78-8DAC6E163782}"/>
    <dgm:cxn modelId="{77FC6FC1-68DD-4782-A8A2-3220B17A2540}" type="presOf" srcId="{072556D2-3215-483B-902F-5E4A08253D89}" destId="{DFD15B8D-774F-4406-8B5F-2EA0FA7630D6}" srcOrd="0" destOrd="0" presId="urn:microsoft.com/office/officeart/2008/layout/RadialCluster"/>
    <dgm:cxn modelId="{88C6E8C3-C043-48D3-8613-E171516D1291}" type="presOf" srcId="{6CF25DB2-EC19-4180-B1F3-C4E95781F56F}" destId="{D80104F9-8BEE-45E1-B934-E9D150495B05}" srcOrd="0" destOrd="0" presId="urn:microsoft.com/office/officeart/2008/layout/RadialCluster"/>
    <dgm:cxn modelId="{FCC7B9CA-7614-468D-B670-4B8BC9E3A729}" type="presOf" srcId="{E200AD68-B5FF-4306-9FE0-453EABC05B6E}" destId="{1701C718-1289-4F32-AA60-A6BFB593E684}" srcOrd="0" destOrd="0" presId="urn:microsoft.com/office/officeart/2008/layout/RadialCluster"/>
    <dgm:cxn modelId="{54222BCD-5C74-40CF-9632-12162BD19D26}" type="presOf" srcId="{5A39484D-27C6-4A04-910D-53B399CE2482}" destId="{08C888CA-451F-4914-B08C-B7A3E8AB4570}" srcOrd="0" destOrd="0" presId="urn:microsoft.com/office/officeart/2008/layout/RadialCluster"/>
    <dgm:cxn modelId="{09C162CF-BE9E-4B4E-B6B3-4A8372DF0945}" srcId="{6D5D32D0-4FF5-4535-8EAA-D7122E752AE6}" destId="{AAEED5F2-1A2F-42BB-8106-02729D16EAED}" srcOrd="3" destOrd="0" parTransId="{4D758EE2-734C-464D-A4D4-4F0DAA7BFF0C}" sibTransId="{F41B920A-7EB2-4EFD-87AC-8EA0EAAD2F80}"/>
    <dgm:cxn modelId="{929497CF-0E38-4489-A563-F47D38AA7F4F}" srcId="{CEC24AD5-ECF8-49C6-99A0-C40B48838A62}" destId="{A4F3E7EB-272D-45EE-8AAF-DCB92625C6E5}" srcOrd="2" destOrd="0" parTransId="{4D59D0D9-C1FC-41BB-AD13-2A2422AA38A5}" sibTransId="{837654B7-43B1-466B-A11E-82DAE2CA2A6F}"/>
    <dgm:cxn modelId="{808526D4-D3F2-45F2-AFE1-AB715CE45A56}" type="presOf" srcId="{338F0045-1E4C-41A3-AB91-2CE7D79FFB00}" destId="{B510AE48-93B3-44CA-9727-8687836F27E8}" srcOrd="0" destOrd="0" presId="urn:microsoft.com/office/officeart/2008/layout/RadialCluster"/>
    <dgm:cxn modelId="{14B9C7D9-2BBC-4BB9-A74D-B08653850BF9}" srcId="{EBE66007-9EB6-4683-ADAD-A9585CAD10D9}" destId="{7384ED2B-37CF-4F92-875C-A965E760969F}" srcOrd="3" destOrd="0" parTransId="{D4958733-8851-4E79-B04C-D00171D7E5C2}" sibTransId="{999BAC12-FC7F-4DB7-A191-6A9A4222E618}"/>
    <dgm:cxn modelId="{505CABE4-AB5C-416C-B2A2-578ADD7D3603}" type="presOf" srcId="{045B5198-3F3F-44C5-AE9F-C1136304C573}" destId="{6E5990C1-1473-476A-9017-BBBDCE303D46}" srcOrd="0" destOrd="0" presId="urn:microsoft.com/office/officeart/2008/layout/RadialCluster"/>
    <dgm:cxn modelId="{5E33EEE5-6D76-4AFB-962A-07C74637562C}" srcId="{6D5D32D0-4FF5-4535-8EAA-D7122E752AE6}" destId="{5C274C7C-EED6-4D2B-AFAB-2E54E1741F0B}" srcOrd="0" destOrd="0" parTransId="{BCEB675B-A867-4523-A9A4-BD48C2B1FC6E}" sibTransId="{9EA3AF31-7188-4455-BBE0-F32C50672163}"/>
    <dgm:cxn modelId="{37C43DE9-AEDA-4F61-9E9A-6CA83723B540}" type="presOf" srcId="{4D758EE2-734C-464D-A4D4-4F0DAA7BFF0C}" destId="{4529DF49-4605-4041-AC02-6A114A634D9B}" srcOrd="0" destOrd="0" presId="urn:microsoft.com/office/officeart/2008/layout/RadialCluster"/>
    <dgm:cxn modelId="{1944D1E9-FD0D-4C57-8053-4160F5B2ED9B}" type="presOf" srcId="{55352940-42C6-480F-9815-D726C62DF1B9}" destId="{839687AC-3E9D-49FE-9505-EEBBF61757BE}" srcOrd="0" destOrd="0" presId="urn:microsoft.com/office/officeart/2008/layout/RadialCluster"/>
    <dgm:cxn modelId="{0EF039EA-7B8E-4145-9677-1A0DDB943533}" type="presOf" srcId="{E70E006E-1F19-4B39-8650-F65A46062FAD}" destId="{D872F630-1A04-4C8C-B3B0-ACD5348D092B}" srcOrd="0" destOrd="0" presId="urn:microsoft.com/office/officeart/2008/layout/RadialCluster"/>
    <dgm:cxn modelId="{728B7AED-6EB6-48A9-AF6C-CF5C8482ADDE}" type="presOf" srcId="{E6AA3895-7AE9-459C-921D-88035E7E66C3}" destId="{DBFC0BFC-8076-4899-B5C5-051F2511B7C1}" srcOrd="0" destOrd="0" presId="urn:microsoft.com/office/officeart/2008/layout/RadialCluster"/>
    <dgm:cxn modelId="{AF3841EF-ACED-4439-966C-239725206970}" srcId="{6D5D32D0-4FF5-4535-8EAA-D7122E752AE6}" destId="{EBE66007-9EB6-4683-ADAD-A9585CAD10D9}" srcOrd="4" destOrd="0" parTransId="{B1BFCB21-E0EF-41E8-BB1A-A833F21D751C}" sibTransId="{C51EDDF6-7702-47BC-A270-028C9F6F639D}"/>
    <dgm:cxn modelId="{2E99E2EF-EC95-4D27-AE9E-AB23D6C5483C}" srcId="{5C274C7C-EED6-4D2B-AFAB-2E54E1741F0B}" destId="{58018860-BABF-488F-A2D5-711B48AA7383}" srcOrd="1" destOrd="0" parTransId="{E6AA3895-7AE9-459C-921D-88035E7E66C3}" sibTransId="{87FCD740-FAC1-4192-8B90-CBB6A58D9C47}"/>
    <dgm:cxn modelId="{6B73B3F5-2D34-463B-8AC5-BEC944875C71}" type="presOf" srcId="{6139D4DE-9807-45DA-B1EF-3D9692848EEB}" destId="{65CA15E2-D394-4BD3-9F09-C6537F1B965A}" srcOrd="0" destOrd="0" presId="urn:microsoft.com/office/officeart/2008/layout/RadialCluster"/>
    <dgm:cxn modelId="{7C48BAF9-D1C2-428B-8712-6DC585C96726}" type="presOf" srcId="{D4958733-8851-4E79-B04C-D00171D7E5C2}" destId="{BA2CA92A-E215-48A2-B36D-C4EB01B44ED6}" srcOrd="0" destOrd="0" presId="urn:microsoft.com/office/officeart/2008/layout/RadialCluster"/>
    <dgm:cxn modelId="{91C6D3FB-DB4D-4E1C-A0E7-DA9BDADD4BA9}" srcId="{F0BC3CAA-4948-4257-AFED-E5ABC0D1289C}" destId="{7789EBF5-3190-4388-942E-D0D87ABF2686}" srcOrd="2" destOrd="0" parTransId="{7BA7C5A3-145B-4EB6-868D-8AFEE45D52EB}" sibTransId="{1604E96E-D56A-47EB-A001-D62EB7C30867}"/>
    <dgm:cxn modelId="{22CD30FC-600E-4147-93F3-912754B5B58A}" srcId="{AAEED5F2-1A2F-42BB-8106-02729D16EAED}" destId="{338F0045-1E4C-41A3-AB91-2CE7D79FFB00}" srcOrd="1" destOrd="0" parTransId="{5A39484D-27C6-4A04-910D-53B399CE2482}" sibTransId="{59C8757C-2848-4BEB-BBEF-07847EB9F4C8}"/>
    <dgm:cxn modelId="{B00D27FE-A8BF-441E-86D6-BBEA37534AC9}" type="presOf" srcId="{B4565929-2C76-4631-868D-3A26F43E1037}" destId="{A5952208-E034-46C1-971E-306FDAB8AEA6}" srcOrd="0" destOrd="0" presId="urn:microsoft.com/office/officeart/2008/layout/RadialCluster"/>
    <dgm:cxn modelId="{26F3F1FE-5CD6-4789-89D2-6C77B81488A8}" srcId="{EBE66007-9EB6-4683-ADAD-A9585CAD10D9}" destId="{E200AD68-B5FF-4306-9FE0-453EABC05B6E}" srcOrd="1" destOrd="0" parTransId="{6CF25DB2-EC19-4180-B1F3-C4E95781F56F}" sibTransId="{F044C485-AC56-47B0-ADEA-ED8FF9D83150}"/>
    <dgm:cxn modelId="{2CE683FF-97CD-4B34-B94E-9E1EEFD09CC2}" type="presOf" srcId="{A4F3E7EB-272D-45EE-8AAF-DCB92625C6E5}" destId="{C786C069-6415-4EC1-8A40-145F25DB2590}" srcOrd="0" destOrd="0" presId="urn:microsoft.com/office/officeart/2008/layout/RadialCluster"/>
    <dgm:cxn modelId="{04875441-3C14-4357-A5B5-D41FD116ECED}" type="presParOf" srcId="{D872F630-1A04-4C8C-B3B0-ACD5348D092B}" destId="{6520705C-E581-4662-9D75-16863A4A6E2F}" srcOrd="0" destOrd="0" presId="urn:microsoft.com/office/officeart/2008/layout/RadialCluster"/>
    <dgm:cxn modelId="{65C38E60-8DA6-4EC3-9BE6-4D388DC24013}" type="presParOf" srcId="{D872F630-1A04-4C8C-B3B0-ACD5348D092B}" destId="{A2B29931-F5A1-4B08-8CCF-EBC2DBE14DD9}" srcOrd="1" destOrd="0" presId="urn:microsoft.com/office/officeart/2008/layout/RadialCluster"/>
    <dgm:cxn modelId="{8466CDDA-F255-4675-B3FC-9F797FC4096B}" type="presParOf" srcId="{A2B29931-F5A1-4B08-8CCF-EBC2DBE14DD9}" destId="{48D9ECA8-845A-48AB-9EB9-56BE23DDB155}" srcOrd="0" destOrd="0" presId="urn:microsoft.com/office/officeart/2008/layout/RadialCluster"/>
    <dgm:cxn modelId="{C3C8D63C-8999-4A0B-BE4B-60B870ECCA64}" type="presParOf" srcId="{A2B29931-F5A1-4B08-8CCF-EBC2DBE14DD9}" destId="{4014765E-087A-4391-8C10-420D32DD6554}" srcOrd="1" destOrd="0" presId="urn:microsoft.com/office/officeart/2008/layout/RadialCluster"/>
    <dgm:cxn modelId="{FC962BE4-A87B-4043-A72F-B2E2E7A420D8}" type="presParOf" srcId="{A2B29931-F5A1-4B08-8CCF-EBC2DBE14DD9}" destId="{65CA15E2-D394-4BD3-9F09-C6537F1B965A}" srcOrd="2" destOrd="0" presId="urn:microsoft.com/office/officeart/2008/layout/RadialCluster"/>
    <dgm:cxn modelId="{2AFCA0F7-EDB8-46F7-9FB4-04F6E52F8330}" type="presParOf" srcId="{A2B29931-F5A1-4B08-8CCF-EBC2DBE14DD9}" destId="{DBFC0BFC-8076-4899-B5C5-051F2511B7C1}" srcOrd="3" destOrd="0" presId="urn:microsoft.com/office/officeart/2008/layout/RadialCluster"/>
    <dgm:cxn modelId="{FFD6F0E4-C00C-4ECB-97AC-D74B929C7727}" type="presParOf" srcId="{A2B29931-F5A1-4B08-8CCF-EBC2DBE14DD9}" destId="{9E443807-D7F9-4780-9F38-C7F4739C4FC5}" srcOrd="4" destOrd="0" presId="urn:microsoft.com/office/officeart/2008/layout/RadialCluster"/>
    <dgm:cxn modelId="{274BB7D3-69F6-4F09-A39B-FA2A56062FF9}" type="presParOf" srcId="{A2B29931-F5A1-4B08-8CCF-EBC2DBE14DD9}" destId="{A5952208-E034-46C1-971E-306FDAB8AEA6}" srcOrd="5" destOrd="0" presId="urn:microsoft.com/office/officeart/2008/layout/RadialCluster"/>
    <dgm:cxn modelId="{45E9602E-CC74-4EA9-9557-33E6DE40BD42}" type="presParOf" srcId="{A2B29931-F5A1-4B08-8CCF-EBC2DBE14DD9}" destId="{32EE65E5-F867-46AA-BA58-DCD3065CFD42}" srcOrd="6" destOrd="0" presId="urn:microsoft.com/office/officeart/2008/layout/RadialCluster"/>
    <dgm:cxn modelId="{73F4A26F-2BD0-4BBA-8822-4C967B48AC85}" type="presParOf" srcId="{D872F630-1A04-4C8C-B3B0-ACD5348D092B}" destId="{832F3985-69EB-4EDC-8D56-B25CA0FB7E9C}" srcOrd="2" destOrd="0" presId="urn:microsoft.com/office/officeart/2008/layout/RadialCluster"/>
    <dgm:cxn modelId="{7ECE0C2E-A0CA-42F2-8657-8DB9EDA1605B}" type="presParOf" srcId="{D872F630-1A04-4C8C-B3B0-ACD5348D092B}" destId="{2404D9E7-C8D8-4B26-90A2-867DA833D1E7}" srcOrd="3" destOrd="0" presId="urn:microsoft.com/office/officeart/2008/layout/RadialCluster"/>
    <dgm:cxn modelId="{329FAE4B-700C-44C5-ABA1-1EDC7E500DE2}" type="presParOf" srcId="{2404D9E7-C8D8-4B26-90A2-867DA833D1E7}" destId="{38D0C3BA-5CFF-4A6A-8D04-B1587A57F4ED}" srcOrd="0" destOrd="0" presId="urn:microsoft.com/office/officeart/2008/layout/RadialCluster"/>
    <dgm:cxn modelId="{6332FE17-A21C-4719-BF2D-25B35ECA030D}" type="presParOf" srcId="{2404D9E7-C8D8-4B26-90A2-867DA833D1E7}" destId="{3D9A287F-7184-4AF8-9256-C1910D9CFC24}" srcOrd="1" destOrd="0" presId="urn:microsoft.com/office/officeart/2008/layout/RadialCluster"/>
    <dgm:cxn modelId="{9F074625-B151-4322-858B-13CEA5AA4569}" type="presParOf" srcId="{2404D9E7-C8D8-4B26-90A2-867DA833D1E7}" destId="{F75D87C4-C584-46BD-8F0C-783D27065BDF}" srcOrd="2" destOrd="0" presId="urn:microsoft.com/office/officeart/2008/layout/RadialCluster"/>
    <dgm:cxn modelId="{4B9C48F7-CCCC-4DBC-AEDF-63D37F4DD676}" type="presParOf" srcId="{2404D9E7-C8D8-4B26-90A2-867DA833D1E7}" destId="{8D392FB0-2488-4BB5-978E-3DB45417CC14}" srcOrd="3" destOrd="0" presId="urn:microsoft.com/office/officeart/2008/layout/RadialCluster"/>
    <dgm:cxn modelId="{F08BB914-ABF2-4797-967F-9DF76A0ADF76}" type="presParOf" srcId="{2404D9E7-C8D8-4B26-90A2-867DA833D1E7}" destId="{DC2489A1-74CD-464B-9938-04E52322D711}" srcOrd="4" destOrd="0" presId="urn:microsoft.com/office/officeart/2008/layout/RadialCluster"/>
    <dgm:cxn modelId="{1FCE3901-4D4D-4B3B-9EF5-A5F3E784C8D9}" type="presParOf" srcId="{2404D9E7-C8D8-4B26-90A2-867DA833D1E7}" destId="{393DA1AE-8EB1-4A09-BB44-B79AED979B26}" srcOrd="5" destOrd="0" presId="urn:microsoft.com/office/officeart/2008/layout/RadialCluster"/>
    <dgm:cxn modelId="{57B940DE-5057-4B56-8ABA-2F318CD362AA}" type="presParOf" srcId="{2404D9E7-C8D8-4B26-90A2-867DA833D1E7}" destId="{C786C069-6415-4EC1-8A40-145F25DB2590}" srcOrd="6" destOrd="0" presId="urn:microsoft.com/office/officeart/2008/layout/RadialCluster"/>
    <dgm:cxn modelId="{957A1AA6-B0DF-4F97-8F68-D0099CF5887D}" type="presParOf" srcId="{2404D9E7-C8D8-4B26-90A2-867DA833D1E7}" destId="{109876CC-556F-47A0-B72C-601B2E100FC7}" srcOrd="7" destOrd="0" presId="urn:microsoft.com/office/officeart/2008/layout/RadialCluster"/>
    <dgm:cxn modelId="{4CCA0B6F-875A-4A66-AEE1-3FDAC31D9DAB}" type="presParOf" srcId="{2404D9E7-C8D8-4B26-90A2-867DA833D1E7}" destId="{60AD0AF2-85DC-4182-8E9C-5A7A740A6284}" srcOrd="8" destOrd="0" presId="urn:microsoft.com/office/officeart/2008/layout/RadialCluster"/>
    <dgm:cxn modelId="{801F122C-D57C-4A09-8869-CDC1CC890C3F}" type="presParOf" srcId="{D872F630-1A04-4C8C-B3B0-ACD5348D092B}" destId="{9BDD2DD9-C904-42CD-9407-98865BA10067}" srcOrd="4" destOrd="0" presId="urn:microsoft.com/office/officeart/2008/layout/RadialCluster"/>
    <dgm:cxn modelId="{2757A895-3865-4571-8DEB-38313258DE20}" type="presParOf" srcId="{D872F630-1A04-4C8C-B3B0-ACD5348D092B}" destId="{E04CB1FC-33EA-449E-8184-03DC8CB5BDC2}" srcOrd="5" destOrd="0" presId="urn:microsoft.com/office/officeart/2008/layout/RadialCluster"/>
    <dgm:cxn modelId="{610DFE65-AE77-47E5-828B-F374BAAFDF67}" type="presParOf" srcId="{E04CB1FC-33EA-449E-8184-03DC8CB5BDC2}" destId="{EF1A3BDB-16C1-48F2-86E8-7A5308E4D755}" srcOrd="0" destOrd="0" presId="urn:microsoft.com/office/officeart/2008/layout/RadialCluster"/>
    <dgm:cxn modelId="{AEB0DB06-D04A-4410-98D6-F79556433730}" type="presParOf" srcId="{E04CB1FC-33EA-449E-8184-03DC8CB5BDC2}" destId="{A634D936-9558-4D62-B4DA-6BF6240744F0}" srcOrd="1" destOrd="0" presId="urn:microsoft.com/office/officeart/2008/layout/RadialCluster"/>
    <dgm:cxn modelId="{9C631764-4800-44E5-B7A2-08C8E8993A41}" type="presParOf" srcId="{E04CB1FC-33EA-449E-8184-03DC8CB5BDC2}" destId="{64374323-957B-42A9-99DD-36DE149F582D}" srcOrd="2" destOrd="0" presId="urn:microsoft.com/office/officeart/2008/layout/RadialCluster"/>
    <dgm:cxn modelId="{FAFC3FED-6C4F-4476-94BF-5257923C81C7}" type="presParOf" srcId="{E04CB1FC-33EA-449E-8184-03DC8CB5BDC2}" destId="{E86D7D3F-6BE5-4BEA-AF0E-B8B2B2FEFD68}" srcOrd="3" destOrd="0" presId="urn:microsoft.com/office/officeart/2008/layout/RadialCluster"/>
    <dgm:cxn modelId="{124A3ACB-07C2-4B3C-849D-A12A00418E1B}" type="presParOf" srcId="{E04CB1FC-33EA-449E-8184-03DC8CB5BDC2}" destId="{839687AC-3E9D-49FE-9505-EEBBF61757BE}" srcOrd="4" destOrd="0" presId="urn:microsoft.com/office/officeart/2008/layout/RadialCluster"/>
    <dgm:cxn modelId="{4C3844E3-4FBF-45F8-9296-88F339625A2D}" type="presParOf" srcId="{E04CB1FC-33EA-449E-8184-03DC8CB5BDC2}" destId="{12B700B8-A102-4DD3-AD1F-82E4EEC5FAA1}" srcOrd="5" destOrd="0" presId="urn:microsoft.com/office/officeart/2008/layout/RadialCluster"/>
    <dgm:cxn modelId="{3181AEF8-6498-4272-AD06-5D2CB4D0393F}" type="presParOf" srcId="{E04CB1FC-33EA-449E-8184-03DC8CB5BDC2}" destId="{8D2F4212-6556-458E-8DE9-E34668577C9C}" srcOrd="6" destOrd="0" presId="urn:microsoft.com/office/officeart/2008/layout/RadialCluster"/>
    <dgm:cxn modelId="{49298722-7A2D-457D-ABA4-59AD28C55405}" type="presParOf" srcId="{D872F630-1A04-4C8C-B3B0-ACD5348D092B}" destId="{6E5990C1-1473-476A-9017-BBBDCE303D46}" srcOrd="6" destOrd="0" presId="urn:microsoft.com/office/officeart/2008/layout/RadialCluster"/>
    <dgm:cxn modelId="{6D66B658-3D50-4DAE-98A1-17EE2068CB4E}" type="presParOf" srcId="{D872F630-1A04-4C8C-B3B0-ACD5348D092B}" destId="{5F0B17E0-0424-44BB-AC0E-74AEFA8DB06F}" srcOrd="7" destOrd="0" presId="urn:microsoft.com/office/officeart/2008/layout/RadialCluster"/>
    <dgm:cxn modelId="{5A07DDD3-152B-4E0F-B831-F782CC1CFC34}" type="presParOf" srcId="{5F0B17E0-0424-44BB-AC0E-74AEFA8DB06F}" destId="{BD07BEAD-26DE-4986-BDB4-40BAFCFAFFBD}" srcOrd="0" destOrd="0" presId="urn:microsoft.com/office/officeart/2008/layout/RadialCluster"/>
    <dgm:cxn modelId="{511B2E8C-FC88-403B-8D52-14CE444C8825}" type="presParOf" srcId="{5F0B17E0-0424-44BB-AC0E-74AEFA8DB06F}" destId="{7ED12BDA-B7BD-4D2A-91E7-D078EDED8F75}" srcOrd="1" destOrd="0" presId="urn:microsoft.com/office/officeart/2008/layout/RadialCluster"/>
    <dgm:cxn modelId="{B9E4233C-A999-4BBF-8AA3-9A52E0349977}" type="presParOf" srcId="{5F0B17E0-0424-44BB-AC0E-74AEFA8DB06F}" destId="{E2E9ABBD-FF4A-4018-9D1F-1DDCA3F8338C}" srcOrd="2" destOrd="0" presId="urn:microsoft.com/office/officeart/2008/layout/RadialCluster"/>
    <dgm:cxn modelId="{C3981632-B553-4414-A314-A074E0696BC2}" type="presParOf" srcId="{5F0B17E0-0424-44BB-AC0E-74AEFA8DB06F}" destId="{08C888CA-451F-4914-B08C-B7A3E8AB4570}" srcOrd="3" destOrd="0" presId="urn:microsoft.com/office/officeart/2008/layout/RadialCluster"/>
    <dgm:cxn modelId="{E20C6C3F-5CEA-426D-9950-0F4B45D46FC0}" type="presParOf" srcId="{5F0B17E0-0424-44BB-AC0E-74AEFA8DB06F}" destId="{B510AE48-93B3-44CA-9727-8687836F27E8}" srcOrd="4" destOrd="0" presId="urn:microsoft.com/office/officeart/2008/layout/RadialCluster"/>
    <dgm:cxn modelId="{A8E30339-624F-4868-9F4E-132C939BAEBA}" type="presParOf" srcId="{5F0B17E0-0424-44BB-AC0E-74AEFA8DB06F}" destId="{DFD15B8D-774F-4406-8B5F-2EA0FA7630D6}" srcOrd="5" destOrd="0" presId="urn:microsoft.com/office/officeart/2008/layout/RadialCluster"/>
    <dgm:cxn modelId="{1FF0ED5E-7740-4C27-91DC-FBC7BEA48BC6}" type="presParOf" srcId="{5F0B17E0-0424-44BB-AC0E-74AEFA8DB06F}" destId="{FDCDD434-813B-432E-A62F-322D6A21074B}" srcOrd="6" destOrd="0" presId="urn:microsoft.com/office/officeart/2008/layout/RadialCluster"/>
    <dgm:cxn modelId="{57D12E01-DF58-4039-A81B-2BF72C93CDCE}" type="presParOf" srcId="{D872F630-1A04-4C8C-B3B0-ACD5348D092B}" destId="{4529DF49-4605-4041-AC02-6A114A634D9B}" srcOrd="8" destOrd="0" presId="urn:microsoft.com/office/officeart/2008/layout/RadialCluster"/>
    <dgm:cxn modelId="{73FABAD3-1D80-44FA-A21C-BF927826CD79}" type="presParOf" srcId="{D872F630-1A04-4C8C-B3B0-ACD5348D092B}" destId="{E27D4EC9-A7B3-453A-A616-DD002E83E750}" srcOrd="9" destOrd="0" presId="urn:microsoft.com/office/officeart/2008/layout/RadialCluster"/>
    <dgm:cxn modelId="{4750CE6B-305A-4B1E-BD96-51D66E43D75C}" type="presParOf" srcId="{E27D4EC9-A7B3-453A-A616-DD002E83E750}" destId="{0F8C3E85-42E0-4981-9910-7CAAC8B45B0F}" srcOrd="0" destOrd="0" presId="urn:microsoft.com/office/officeart/2008/layout/RadialCluster"/>
    <dgm:cxn modelId="{0113D11B-B526-4590-A303-F6EB2E7471D0}" type="presParOf" srcId="{E27D4EC9-A7B3-453A-A616-DD002E83E750}" destId="{3A07265D-97C1-4E3D-B1B3-233D15CFF76A}" srcOrd="1" destOrd="0" presId="urn:microsoft.com/office/officeart/2008/layout/RadialCluster"/>
    <dgm:cxn modelId="{501338D0-3C25-4ADC-85F9-D82D3DC78B29}" type="presParOf" srcId="{E27D4EC9-A7B3-453A-A616-DD002E83E750}" destId="{59EE6543-3A8D-4425-8488-D1FFF8C679C4}" srcOrd="2" destOrd="0" presId="urn:microsoft.com/office/officeart/2008/layout/RadialCluster"/>
    <dgm:cxn modelId="{A78D6D21-E523-4272-9DC0-639EA3440893}" type="presParOf" srcId="{E27D4EC9-A7B3-453A-A616-DD002E83E750}" destId="{D80104F9-8BEE-45E1-B934-E9D150495B05}" srcOrd="3" destOrd="0" presId="urn:microsoft.com/office/officeart/2008/layout/RadialCluster"/>
    <dgm:cxn modelId="{54F00A13-F1CE-4907-9A3F-A3462C74C306}" type="presParOf" srcId="{E27D4EC9-A7B3-453A-A616-DD002E83E750}" destId="{1701C718-1289-4F32-AA60-A6BFB593E684}" srcOrd="4" destOrd="0" presId="urn:microsoft.com/office/officeart/2008/layout/RadialCluster"/>
    <dgm:cxn modelId="{83751F33-53B8-4BBC-AA64-BC92029B49D5}" type="presParOf" srcId="{E27D4EC9-A7B3-453A-A616-DD002E83E750}" destId="{CA65AEC2-AFFC-4489-B748-5AAEF4ECA2FB}" srcOrd="5" destOrd="0" presId="urn:microsoft.com/office/officeart/2008/layout/RadialCluster"/>
    <dgm:cxn modelId="{AA6B0A10-77C0-4746-BD4A-D8340C39CDCD}" type="presParOf" srcId="{E27D4EC9-A7B3-453A-A616-DD002E83E750}" destId="{5C9E9680-0C55-4FF4-B5FF-59F1EC269C31}" srcOrd="6" destOrd="0" presId="urn:microsoft.com/office/officeart/2008/layout/RadialCluster"/>
    <dgm:cxn modelId="{06BD964F-F07C-4AD5-A947-5DBB5B4DA99D}" type="presParOf" srcId="{E27D4EC9-A7B3-453A-A616-DD002E83E750}" destId="{BA2CA92A-E215-48A2-B36D-C4EB01B44ED6}" srcOrd="7" destOrd="0" presId="urn:microsoft.com/office/officeart/2008/layout/RadialCluster"/>
    <dgm:cxn modelId="{15A5D898-101F-4663-9CBA-51DD7544806D}" type="presParOf" srcId="{E27D4EC9-A7B3-453A-A616-DD002E83E750}" destId="{31AC35C3-D018-4C6D-A06D-B5155DB48871}" srcOrd="8" destOrd="0" presId="urn:microsoft.com/office/officeart/2008/layout/RadialCluster"/>
    <dgm:cxn modelId="{5ABFAE4F-91DD-4FAF-AAB3-379E7750212F}" type="presParOf" srcId="{D872F630-1A04-4C8C-B3B0-ACD5348D092B}" destId="{DC34A68F-06BE-40A6-84E0-C149A1F0298A}"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0F826C-D792-452C-92E5-BF92378D7DBA}"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en-US"/>
        </a:p>
      </dgm:t>
    </dgm:pt>
    <dgm:pt modelId="{D8C9EF9D-2EF6-493B-85B0-462A7C187EEC}">
      <dgm:prSet phldrT="[Text]" custT="1"/>
      <dgm:spPr>
        <a:xfrm>
          <a:off x="2133728" y="1952641"/>
          <a:ext cx="1189612" cy="609661"/>
        </a:xfrm>
        <a:prstGeom prst="roundRect">
          <a:avLst/>
        </a:prstGeom>
        <a:solidFill>
          <a:srgbClr val="4BACC6"/>
        </a:solidFill>
        <a:ln w="25400" cap="flat" cmpd="sng" algn="ctr">
          <a:noFill/>
          <a:prstDash val="solid"/>
        </a:ln>
        <a:effectLst/>
      </dgm:spPr>
      <dgm:t>
        <a:bodyPr/>
        <a:lstStyle/>
        <a:p>
          <a:pPr>
            <a:buNone/>
          </a:pPr>
          <a:r>
            <a:rPr lang="en-US" sz="900" b="1" dirty="0">
              <a:solidFill>
                <a:sysClr val="window" lastClr="FFFFFF"/>
              </a:solidFill>
              <a:latin typeface="Arial Black" panose="020B0A04020102020204" pitchFamily="34" charset="0"/>
              <a:ea typeface="+mn-ea"/>
              <a:cs typeface="+mn-cs"/>
            </a:rPr>
            <a:t>Practice and implementation of fiscal decentralisation </a:t>
          </a:r>
        </a:p>
      </dgm:t>
    </dgm:pt>
    <dgm:pt modelId="{9A22E8DE-E440-4105-9A16-22D34B685C48}" type="parTrans" cxnId="{92979C0D-C725-49E3-B00D-F1584BAA02AB}">
      <dgm:prSet/>
      <dgm:spPr/>
      <dgm:t>
        <a:bodyPr/>
        <a:lstStyle/>
        <a:p>
          <a:endParaRPr lang="en-US"/>
        </a:p>
      </dgm:t>
    </dgm:pt>
    <dgm:pt modelId="{77DE30C9-FF50-4215-B4EB-02446DCFCD18}" type="sibTrans" cxnId="{92979C0D-C725-49E3-B00D-F1584BAA02AB}">
      <dgm:prSet/>
      <dgm:spPr/>
      <dgm:t>
        <a:bodyPr/>
        <a:lstStyle/>
        <a:p>
          <a:endParaRPr lang="en-US"/>
        </a:p>
      </dgm:t>
    </dgm:pt>
    <dgm:pt modelId="{C5070D8D-BDD1-4A92-9705-400BDAD80081}">
      <dgm:prSet phldrT="[Text]" custT="1"/>
      <dgm:spPr>
        <a:xfrm>
          <a:off x="2194425" y="925345"/>
          <a:ext cx="1148133" cy="593694"/>
        </a:xfrm>
        <a:prstGeom prst="ellipse">
          <a:avLst/>
        </a:prstGeom>
        <a:solidFill>
          <a:srgbClr val="EEECE1">
            <a:lumMod val="50000"/>
          </a:srgbClr>
        </a:solidFill>
        <a:ln w="25400" cap="flat" cmpd="sng" algn="ctr">
          <a:noFill/>
          <a:prstDash val="solid"/>
        </a:ln>
        <a:effectLst/>
      </dgm:spPr>
      <dgm:t>
        <a:bodyPr/>
        <a:lstStyle/>
        <a:p>
          <a:pPr>
            <a:buNone/>
          </a:pPr>
          <a:r>
            <a:rPr lang="en-US" sz="1000" b="1" dirty="0">
              <a:solidFill>
                <a:sysClr val="window" lastClr="FFFFFF"/>
              </a:solidFill>
              <a:latin typeface="Cambria"/>
              <a:ea typeface="+mn-ea"/>
              <a:cs typeface="+mn-cs"/>
            </a:rPr>
            <a:t>Local government autonomy</a:t>
          </a:r>
        </a:p>
      </dgm:t>
    </dgm:pt>
    <dgm:pt modelId="{D23D55D8-DC49-418E-B0EA-D85A93DD1F35}" type="parTrans" cxnId="{FCF7FFF1-9261-4CC9-A48E-AC0273B9BEB5}">
      <dgm:prSet/>
      <dgm:spPr>
        <a:xfrm rot="16332616">
          <a:off x="2531705" y="1735840"/>
          <a:ext cx="433924" cy="0"/>
        </a:xfrm>
        <a:custGeom>
          <a:avLst/>
          <a:gdLst/>
          <a:ahLst/>
          <a:cxnLst/>
          <a:rect l="0" t="0" r="0" b="0"/>
          <a:pathLst>
            <a:path>
              <a:moveTo>
                <a:pt x="0" y="0"/>
              </a:moveTo>
              <a:lnTo>
                <a:pt x="433924" y="0"/>
              </a:lnTo>
            </a:path>
          </a:pathLst>
        </a:cu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D1FC7B12-7625-44AA-860F-46959836A0E4}" type="sibTrans" cxnId="{FCF7FFF1-9261-4CC9-A48E-AC0273B9BEB5}">
      <dgm:prSet/>
      <dgm:spPr/>
      <dgm:t>
        <a:bodyPr/>
        <a:lstStyle/>
        <a:p>
          <a:endParaRPr lang="en-US"/>
        </a:p>
      </dgm:t>
    </dgm:pt>
    <dgm:pt modelId="{9401181D-26FE-4CB8-AC08-A4D308408D8B}">
      <dgm:prSet phldrT="[Text]" custT="1"/>
      <dgm:spPr>
        <a:xfrm>
          <a:off x="3161700" y="2622043"/>
          <a:ext cx="963049" cy="811591"/>
        </a:xfrm>
        <a:prstGeom prst="ellipse">
          <a:avLst/>
        </a:prstGeom>
        <a:solidFill>
          <a:srgbClr val="EEECE1">
            <a:lumMod val="50000"/>
          </a:srgbClr>
        </a:solidFill>
        <a:ln w="25400" cap="flat" cmpd="sng" algn="ctr">
          <a:noFill/>
          <a:prstDash val="solid"/>
        </a:ln>
        <a:effectLst/>
      </dgm:spPr>
      <dgm:t>
        <a:bodyPr/>
        <a:lstStyle/>
        <a:p>
          <a:pPr>
            <a:buNone/>
          </a:pPr>
          <a:r>
            <a:rPr lang="en-US" sz="900" b="1" dirty="0">
              <a:solidFill>
                <a:sysClr val="window" lastClr="FFFFFF"/>
              </a:solidFill>
              <a:latin typeface="Arial Black" panose="020B0A04020102020204" pitchFamily="34" charset="0"/>
              <a:ea typeface="+mn-ea"/>
              <a:cs typeface="+mn-cs"/>
            </a:rPr>
            <a:t>Revenue sources</a:t>
          </a:r>
        </a:p>
      </dgm:t>
    </dgm:pt>
    <dgm:pt modelId="{5AF5094B-A5FC-457F-9DC9-E0D35E7ED427}" type="parTrans" cxnId="{F8E10E71-0EB6-4626-A1C5-548FAADC3044}">
      <dgm:prSet/>
      <dgm:spPr>
        <a:xfrm rot="2406278">
          <a:off x="3079525" y="2592297"/>
          <a:ext cx="93122" cy="0"/>
        </a:xfrm>
        <a:custGeom>
          <a:avLst/>
          <a:gdLst/>
          <a:ahLst/>
          <a:cxnLst/>
          <a:rect l="0" t="0" r="0" b="0"/>
          <a:pathLst>
            <a:path>
              <a:moveTo>
                <a:pt x="0" y="0"/>
              </a:moveTo>
              <a:lnTo>
                <a:pt x="93122" y="0"/>
              </a:lnTo>
            </a:path>
          </a:pathLst>
        </a:cu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1586E417-67D1-4EF4-9E74-C38A1982684F}" type="sibTrans" cxnId="{F8E10E71-0EB6-4626-A1C5-548FAADC3044}">
      <dgm:prSet/>
      <dgm:spPr/>
      <dgm:t>
        <a:bodyPr/>
        <a:lstStyle/>
        <a:p>
          <a:endParaRPr lang="en-US"/>
        </a:p>
      </dgm:t>
    </dgm:pt>
    <dgm:pt modelId="{15B9F980-84C3-472F-AF8D-FFED0FBC0A33}">
      <dgm:prSet phldrT="[Text]" custT="1"/>
      <dgm:spPr>
        <a:xfrm>
          <a:off x="1096510" y="2730314"/>
          <a:ext cx="1524541" cy="700197"/>
        </a:xfrm>
        <a:prstGeom prst="ellipse">
          <a:avLst/>
        </a:prstGeom>
        <a:solidFill>
          <a:srgbClr val="EEECE1">
            <a:lumMod val="50000"/>
          </a:srgbClr>
        </a:solidFill>
        <a:ln w="25400" cap="flat" cmpd="sng" algn="ctr">
          <a:noFill/>
          <a:prstDash val="solid"/>
        </a:ln>
        <a:effectLst/>
      </dgm:spPr>
      <dgm:t>
        <a:bodyPr/>
        <a:lstStyle/>
        <a:p>
          <a:pPr>
            <a:buNone/>
          </a:pPr>
          <a:r>
            <a:rPr lang="en-US" sz="1000" dirty="0">
              <a:solidFill>
                <a:sysClr val="window" lastClr="FFFFFF"/>
              </a:solidFill>
              <a:latin typeface="Arial Black" panose="020B0A04020102020204" pitchFamily="34" charset="0"/>
              <a:ea typeface="+mn-ea"/>
              <a:cs typeface="+mn-cs"/>
            </a:rPr>
            <a:t>Fiscal independence </a:t>
          </a:r>
        </a:p>
      </dgm:t>
    </dgm:pt>
    <dgm:pt modelId="{4B1FC841-09FF-4151-A69E-5B68B9455E7D}" type="parTrans" cxnId="{DA2B80F7-416E-41B4-9716-A3A326F4AC8D}">
      <dgm:prSet/>
      <dgm:spPr>
        <a:xfrm rot="8195052">
          <a:off x="2195352" y="2646308"/>
          <a:ext cx="244454" cy="0"/>
        </a:xfrm>
        <a:custGeom>
          <a:avLst/>
          <a:gdLst/>
          <a:ahLst/>
          <a:cxnLst/>
          <a:rect l="0" t="0" r="0" b="0"/>
          <a:pathLst>
            <a:path>
              <a:moveTo>
                <a:pt x="0" y="0"/>
              </a:moveTo>
              <a:lnTo>
                <a:pt x="244454" y="0"/>
              </a:lnTo>
            </a:path>
          </a:pathLst>
        </a:cu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AADC7278-F2A3-4714-80D0-5E6A9CADE680}" type="sibTrans" cxnId="{DA2B80F7-416E-41B4-9716-A3A326F4AC8D}">
      <dgm:prSet/>
      <dgm:spPr/>
      <dgm:t>
        <a:bodyPr/>
        <a:lstStyle/>
        <a:p>
          <a:endParaRPr lang="en-US"/>
        </a:p>
      </dgm:t>
    </dgm:pt>
    <dgm:pt modelId="{579CAFBC-ACBF-4EF2-A726-D0EABFFB9D69}">
      <dgm:prSet custT="1"/>
      <dgm:spPr>
        <a:xfrm>
          <a:off x="953750" y="963441"/>
          <a:ext cx="1036346" cy="593694"/>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050" dirty="0">
              <a:solidFill>
                <a:sysClr val="window" lastClr="FFFFFF"/>
              </a:solidFill>
              <a:latin typeface="Cambria"/>
              <a:ea typeface="+mn-ea"/>
              <a:cs typeface="+mn-cs"/>
            </a:rPr>
            <a:t>Decision-making power</a:t>
          </a:r>
        </a:p>
      </dgm:t>
    </dgm:pt>
    <dgm:pt modelId="{DDDA0340-AB45-4F3D-B7E4-70DF0243B9D5}" type="parTrans" cxnId="{57B552C4-5E14-475E-9C76-9C96ED1A5A98}">
      <dgm:prSet/>
      <dgm:spPr>
        <a:xfrm rot="10699020">
          <a:off x="1990053" y="1242061"/>
          <a:ext cx="204416" cy="0"/>
        </a:xfrm>
        <a:custGeom>
          <a:avLst/>
          <a:gdLst/>
          <a:ahLst/>
          <a:cxnLst/>
          <a:rect l="0" t="0" r="0" b="0"/>
          <a:pathLst>
            <a:path>
              <a:moveTo>
                <a:pt x="0" y="0"/>
              </a:moveTo>
              <a:lnTo>
                <a:pt x="204416"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F262D5C0-4883-46D6-8D5D-0B968EADCE82}" type="sibTrans" cxnId="{57B552C4-5E14-475E-9C76-9C96ED1A5A98}">
      <dgm:prSet/>
      <dgm:spPr/>
      <dgm:t>
        <a:bodyPr/>
        <a:lstStyle/>
        <a:p>
          <a:endParaRPr lang="en-US"/>
        </a:p>
      </dgm:t>
    </dgm:pt>
    <dgm:pt modelId="{F01D6698-8A5A-4886-967F-A616A16B1A6C}">
      <dgm:prSet custT="1"/>
      <dgm:spPr>
        <a:xfrm>
          <a:off x="2271914" y="253"/>
          <a:ext cx="993155" cy="593694"/>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000" dirty="0">
              <a:solidFill>
                <a:sysClr val="window" lastClr="FFFFFF"/>
              </a:solidFill>
              <a:latin typeface="Cambria"/>
              <a:ea typeface="+mn-ea"/>
              <a:cs typeface="+mn-cs"/>
            </a:rPr>
            <a:t>Administrative autonomy</a:t>
          </a:r>
        </a:p>
      </dgm:t>
    </dgm:pt>
    <dgm:pt modelId="{00FCD264-7191-455C-A2BB-1C27CAC8AC9D}" type="parTrans" cxnId="{E165AAD6-BC60-4CDE-BA8F-40EB539D5140}">
      <dgm:prSet/>
      <dgm:spPr>
        <a:xfrm rot="16200000">
          <a:off x="2602792" y="759646"/>
          <a:ext cx="331398" cy="0"/>
        </a:xfrm>
        <a:custGeom>
          <a:avLst/>
          <a:gdLst/>
          <a:ahLst/>
          <a:cxnLst/>
          <a:rect l="0" t="0" r="0" b="0"/>
          <a:pathLst>
            <a:path>
              <a:moveTo>
                <a:pt x="0" y="0"/>
              </a:moveTo>
              <a:lnTo>
                <a:pt x="331398"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35676459-AB2A-4201-A772-54C3B2ECF33F}" type="sibTrans" cxnId="{E165AAD6-BC60-4CDE-BA8F-40EB539D5140}">
      <dgm:prSet/>
      <dgm:spPr/>
      <dgm:t>
        <a:bodyPr/>
        <a:lstStyle/>
        <a:p>
          <a:endParaRPr lang="en-US"/>
        </a:p>
      </dgm:t>
    </dgm:pt>
    <dgm:pt modelId="{1D6816B7-5859-4135-8593-6089F5C2EE17}">
      <dgm:prSet custT="1"/>
      <dgm:spPr>
        <a:xfrm>
          <a:off x="3550596" y="934866"/>
          <a:ext cx="876518" cy="593694"/>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000" dirty="0">
              <a:solidFill>
                <a:sysClr val="window" lastClr="FFFFFF"/>
              </a:solidFill>
              <a:latin typeface="Cambria"/>
              <a:ea typeface="+mn-ea"/>
              <a:cs typeface="+mn-cs"/>
            </a:rPr>
            <a:t>Local governance structure </a:t>
          </a:r>
        </a:p>
      </dgm:t>
    </dgm:pt>
    <dgm:pt modelId="{9279B414-636F-4047-A373-27CF7F61B2B8}" type="parTrans" cxnId="{E2B68950-179E-49F3-B675-BAB398E0B829}">
      <dgm:prSet/>
      <dgm:spPr>
        <a:xfrm rot="26820">
          <a:off x="3342555" y="1227482"/>
          <a:ext cx="208043" cy="0"/>
        </a:xfrm>
        <a:custGeom>
          <a:avLst/>
          <a:gdLst/>
          <a:ahLst/>
          <a:cxnLst/>
          <a:rect l="0" t="0" r="0" b="0"/>
          <a:pathLst>
            <a:path>
              <a:moveTo>
                <a:pt x="0" y="0"/>
              </a:moveTo>
              <a:lnTo>
                <a:pt x="208043"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D96F61C5-8E02-4910-865B-29CFC7FACB7E}" type="sibTrans" cxnId="{E2B68950-179E-49F3-B675-BAB398E0B829}">
      <dgm:prSet/>
      <dgm:spPr/>
      <dgm:t>
        <a:bodyPr/>
        <a:lstStyle/>
        <a:p>
          <a:endParaRPr lang="en-US"/>
        </a:p>
      </dgm:t>
    </dgm:pt>
    <dgm:pt modelId="{5DA87669-F49E-4DAC-92AF-C7F7BDDFD9B1}">
      <dgm:prSet custT="1"/>
      <dgm:spPr>
        <a:xfrm>
          <a:off x="2777417" y="3556293"/>
          <a:ext cx="702055" cy="434049"/>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100" dirty="0">
              <a:solidFill>
                <a:sysClr val="window" lastClr="FFFFFF"/>
              </a:solidFill>
              <a:latin typeface="Cambria"/>
              <a:ea typeface="+mn-ea"/>
              <a:cs typeface="+mn-cs"/>
            </a:rPr>
            <a:t>Levies and fines</a:t>
          </a:r>
        </a:p>
      </dgm:t>
    </dgm:pt>
    <dgm:pt modelId="{E070CC94-AC18-4F02-B1D0-1FD1FEB5E3D6}" type="parTrans" cxnId="{E4DBAB84-2772-4F12-B82D-3CEC06DA1CA5}">
      <dgm:prSet/>
      <dgm:spPr>
        <a:xfrm rot="7477587">
          <a:off x="3246127" y="3494964"/>
          <a:ext cx="149060" cy="0"/>
        </a:xfrm>
        <a:custGeom>
          <a:avLst/>
          <a:gdLst/>
          <a:ahLst/>
          <a:cxnLst/>
          <a:rect l="0" t="0" r="0" b="0"/>
          <a:pathLst>
            <a:path>
              <a:moveTo>
                <a:pt x="0" y="0"/>
              </a:moveTo>
              <a:lnTo>
                <a:pt x="149060"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55657984-643E-4E8D-8BD3-B06EDE789EF8}" type="sibTrans" cxnId="{E4DBAB84-2772-4F12-B82D-3CEC06DA1CA5}">
      <dgm:prSet/>
      <dgm:spPr/>
      <dgm:t>
        <a:bodyPr/>
        <a:lstStyle/>
        <a:p>
          <a:endParaRPr lang="en-US"/>
        </a:p>
      </dgm:t>
    </dgm:pt>
    <dgm:pt modelId="{64F4E928-9108-43C6-8D34-B80193F9FE36}">
      <dgm:prSet custT="1"/>
      <dgm:spPr>
        <a:xfrm>
          <a:off x="4205939" y="2830911"/>
          <a:ext cx="909972" cy="393856"/>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100" dirty="0">
              <a:solidFill>
                <a:sysClr val="window" lastClr="FFFFFF"/>
              </a:solidFill>
              <a:latin typeface="Cambria"/>
              <a:ea typeface="+mn-ea"/>
              <a:cs typeface="+mn-cs"/>
            </a:rPr>
            <a:t>Bills and rates</a:t>
          </a:r>
        </a:p>
      </dgm:t>
    </dgm:pt>
    <dgm:pt modelId="{ADFA4166-1877-441D-9761-FE7CAE784FA0}" type="parTrans" cxnId="{5747C324-55E2-4CB8-9910-F51FD291B1BE}">
      <dgm:prSet/>
      <dgm:spPr>
        <a:xfrm>
          <a:off x="4124749" y="3027839"/>
          <a:ext cx="81190" cy="0"/>
        </a:xfrm>
        <a:custGeom>
          <a:avLst/>
          <a:gdLst/>
          <a:ahLst/>
          <a:cxnLst/>
          <a:rect l="0" t="0" r="0" b="0"/>
          <a:pathLst>
            <a:path>
              <a:moveTo>
                <a:pt x="0" y="0"/>
              </a:moveTo>
              <a:lnTo>
                <a:pt x="81190"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C964EDA7-D2C3-4FD3-8318-2AAFFF7B091D}" type="sibTrans" cxnId="{5747C324-55E2-4CB8-9910-F51FD291B1BE}">
      <dgm:prSet/>
      <dgm:spPr/>
      <dgm:t>
        <a:bodyPr/>
        <a:lstStyle/>
        <a:p>
          <a:endParaRPr lang="en-US"/>
        </a:p>
      </dgm:t>
    </dgm:pt>
    <dgm:pt modelId="{36849479-AC10-46D3-B323-5B298AE73484}">
      <dgm:prSet custT="1"/>
      <dgm:spPr>
        <a:xfrm>
          <a:off x="3795016" y="3508057"/>
          <a:ext cx="593694" cy="593694"/>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050" dirty="0">
              <a:solidFill>
                <a:sysClr val="window" lastClr="FFFFFF"/>
              </a:solidFill>
              <a:latin typeface="Cambria"/>
              <a:ea typeface="+mn-ea"/>
              <a:cs typeface="+mn-cs"/>
            </a:rPr>
            <a:t>DACF</a:t>
          </a:r>
        </a:p>
      </dgm:t>
    </dgm:pt>
    <dgm:pt modelId="{07963561-A9CF-486F-952E-D5915842E370}" type="parTrans" cxnId="{8DA167FD-0F80-4BB1-B537-8C5455847266}">
      <dgm:prSet/>
      <dgm:spPr>
        <a:xfrm rot="3600000">
          <a:off x="3856027" y="3470846"/>
          <a:ext cx="85935" cy="0"/>
        </a:xfrm>
        <a:custGeom>
          <a:avLst/>
          <a:gdLst/>
          <a:ahLst/>
          <a:cxnLst/>
          <a:rect l="0" t="0" r="0" b="0"/>
          <a:pathLst>
            <a:path>
              <a:moveTo>
                <a:pt x="0" y="0"/>
              </a:moveTo>
              <a:lnTo>
                <a:pt x="85935"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C5D39DA5-2526-4608-BF28-91EEFC695B49}" type="sibTrans" cxnId="{8DA167FD-0F80-4BB1-B537-8C5455847266}">
      <dgm:prSet/>
      <dgm:spPr/>
      <dgm:t>
        <a:bodyPr/>
        <a:lstStyle/>
        <a:p>
          <a:endParaRPr lang="en-US"/>
        </a:p>
      </dgm:t>
    </dgm:pt>
    <dgm:pt modelId="{B9413577-9953-4ED3-84D7-33CA26CB0D8A}">
      <dgm:prSet custT="1"/>
      <dgm:spPr>
        <a:xfrm>
          <a:off x="3838948" y="1841573"/>
          <a:ext cx="908868" cy="644342"/>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050" dirty="0">
              <a:solidFill>
                <a:sysClr val="window" lastClr="FFFFFF"/>
              </a:solidFill>
              <a:latin typeface="Cambria"/>
              <a:ea typeface="+mn-ea"/>
              <a:cs typeface="+mn-cs"/>
            </a:rPr>
            <a:t>International donors </a:t>
          </a:r>
        </a:p>
      </dgm:t>
    </dgm:pt>
    <dgm:pt modelId="{20DB7F01-4587-4FA5-91FC-C4DF03579825}" type="parTrans" cxnId="{E6A227DB-75C1-486A-9609-1F90A877F339}">
      <dgm:prSet/>
      <dgm:spPr>
        <a:xfrm rot="18417501">
          <a:off x="3914585" y="2553979"/>
          <a:ext cx="170357" cy="0"/>
        </a:xfrm>
        <a:custGeom>
          <a:avLst/>
          <a:gdLst/>
          <a:ahLst/>
          <a:cxnLst/>
          <a:rect l="0" t="0" r="0" b="0"/>
          <a:pathLst>
            <a:path>
              <a:moveTo>
                <a:pt x="0" y="0"/>
              </a:moveTo>
              <a:lnTo>
                <a:pt x="170357"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985B860C-2848-4558-8356-45541908C2F7}" type="sibTrans" cxnId="{E6A227DB-75C1-486A-9609-1F90A877F339}">
      <dgm:prSet/>
      <dgm:spPr/>
      <dgm:t>
        <a:bodyPr/>
        <a:lstStyle/>
        <a:p>
          <a:endParaRPr lang="en-US"/>
        </a:p>
      </dgm:t>
    </dgm:pt>
    <dgm:pt modelId="{3A4441D1-8B73-4579-9C01-E30077E33FC7}">
      <dgm:prSet custT="1"/>
      <dgm:spPr>
        <a:xfrm>
          <a:off x="2048173" y="3625757"/>
          <a:ext cx="593694" cy="593694"/>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050" dirty="0">
              <a:solidFill>
                <a:sysClr val="window" lastClr="FFFFFF"/>
              </a:solidFill>
              <a:latin typeface="Cambria"/>
              <a:ea typeface="+mn-ea"/>
              <a:cs typeface="+mn-cs"/>
            </a:rPr>
            <a:t>Budget control</a:t>
          </a:r>
        </a:p>
      </dgm:t>
    </dgm:pt>
    <dgm:pt modelId="{5DDDA6E6-5E13-4F40-9268-B956FF6EBBF5}" type="parTrans" cxnId="{77CF5A14-8C2D-4314-936A-306668C9B4D3}">
      <dgm:prSet/>
      <dgm:spPr>
        <a:xfrm rot="3600000">
          <a:off x="2004547" y="3528134"/>
          <a:ext cx="225451" cy="0"/>
        </a:xfrm>
        <a:custGeom>
          <a:avLst/>
          <a:gdLst/>
          <a:ahLst/>
          <a:cxnLst/>
          <a:rect l="0" t="0" r="0" b="0"/>
          <a:pathLst>
            <a:path>
              <a:moveTo>
                <a:pt x="0" y="0"/>
              </a:moveTo>
              <a:lnTo>
                <a:pt x="225451"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DF23DF62-9599-406A-B6F5-B223221290A2}" type="sibTrans" cxnId="{77CF5A14-8C2D-4314-936A-306668C9B4D3}">
      <dgm:prSet/>
      <dgm:spPr/>
      <dgm:t>
        <a:bodyPr/>
        <a:lstStyle/>
        <a:p>
          <a:endParaRPr lang="en-US"/>
        </a:p>
      </dgm:t>
    </dgm:pt>
    <dgm:pt modelId="{CDF4DA0D-BAC9-4A3F-BE2D-4C3062EB25C2}">
      <dgm:prSet custT="1"/>
      <dgm:spPr>
        <a:xfrm>
          <a:off x="105916" y="3466921"/>
          <a:ext cx="959914" cy="423778"/>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000" dirty="0">
              <a:solidFill>
                <a:sysClr val="window" lastClr="FFFFFF"/>
              </a:solidFill>
              <a:latin typeface="Cambria"/>
              <a:ea typeface="+mn-ea"/>
              <a:cs typeface="+mn-cs"/>
            </a:rPr>
            <a:t>Local financial management </a:t>
          </a:r>
        </a:p>
      </dgm:t>
    </dgm:pt>
    <dgm:pt modelId="{4A31B236-5CD8-4530-81E1-95389CDE8348}" type="parTrans" cxnId="{F723B106-921D-413F-A7DC-ADD1142576C0}">
      <dgm:prSet/>
      <dgm:spPr>
        <a:xfrm rot="9289296">
          <a:off x="1032536" y="3448716"/>
          <a:ext cx="85583" cy="0"/>
        </a:xfrm>
        <a:custGeom>
          <a:avLst/>
          <a:gdLst/>
          <a:ahLst/>
          <a:cxnLst/>
          <a:rect l="0" t="0" r="0" b="0"/>
          <a:pathLst>
            <a:path>
              <a:moveTo>
                <a:pt x="0" y="0"/>
              </a:moveTo>
              <a:lnTo>
                <a:pt x="85583"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24A101BC-A5D1-4603-843B-985442396ACA}" type="sibTrans" cxnId="{F723B106-921D-413F-A7DC-ADD1142576C0}">
      <dgm:prSet/>
      <dgm:spPr/>
      <dgm:t>
        <a:bodyPr/>
        <a:lstStyle/>
        <a:p>
          <a:endParaRPr lang="en-US"/>
        </a:p>
      </dgm:t>
    </dgm:pt>
    <dgm:pt modelId="{10B7D911-F83E-4252-845D-6251018BBCB1}">
      <dgm:prSet custT="1"/>
      <dgm:spPr>
        <a:xfrm>
          <a:off x="704851" y="1941372"/>
          <a:ext cx="1335378" cy="593694"/>
        </a:xfrm>
        <a:prstGeom prst="roundRect">
          <a:avLst/>
        </a:prstGeom>
        <a:solidFill>
          <a:srgbClr val="1F497D">
            <a:hueOff val="0"/>
            <a:satOff val="0"/>
            <a:lumOff val="0"/>
            <a:alphaOff val="0"/>
          </a:srgbClr>
        </a:solidFill>
        <a:ln w="25400" cap="flat" cmpd="sng" algn="ctr">
          <a:noFill/>
          <a:prstDash val="solid"/>
        </a:ln>
        <a:effectLst/>
      </dgm:spPr>
      <dgm:t>
        <a:bodyPr/>
        <a:lstStyle/>
        <a:p>
          <a:pPr>
            <a:buNone/>
          </a:pPr>
          <a:r>
            <a:rPr lang="en-US" sz="1100" dirty="0">
              <a:solidFill>
                <a:sysClr val="window" lastClr="FFFFFF"/>
              </a:solidFill>
              <a:latin typeface="Cambria"/>
              <a:ea typeface="+mn-ea"/>
              <a:cs typeface="+mn-cs"/>
            </a:rPr>
            <a:t>Intergovernmental fiscal relations </a:t>
          </a:r>
        </a:p>
      </dgm:t>
    </dgm:pt>
    <dgm:pt modelId="{5D439BA6-CF7D-4D80-8A7E-1935D40C9794}" type="parTrans" cxnId="{63D85808-C256-4674-BC1A-262861DAD35D}">
      <dgm:prSet/>
      <dgm:spPr>
        <a:xfrm rot="14400000">
          <a:off x="1487562" y="2632690"/>
          <a:ext cx="225451" cy="0"/>
        </a:xfrm>
        <a:custGeom>
          <a:avLst/>
          <a:gdLst/>
          <a:ahLst/>
          <a:cxnLst/>
          <a:rect l="0" t="0" r="0" b="0"/>
          <a:pathLst>
            <a:path>
              <a:moveTo>
                <a:pt x="0" y="0"/>
              </a:moveTo>
              <a:lnTo>
                <a:pt x="225451" y="0"/>
              </a:lnTo>
            </a:path>
          </a:pathLst>
        </a:custGeo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A647CB33-466D-43E7-95B1-589F3A313BCD}" type="sibTrans" cxnId="{63D85808-C256-4674-BC1A-262861DAD35D}">
      <dgm:prSet/>
      <dgm:spPr/>
      <dgm:t>
        <a:bodyPr/>
        <a:lstStyle/>
        <a:p>
          <a:endParaRPr lang="en-US"/>
        </a:p>
      </dgm:t>
    </dgm:pt>
    <dgm:pt modelId="{4B0F02A2-DE42-428B-AA7F-45BA4C8D801F}" type="pres">
      <dgm:prSet presAssocID="{470F826C-D792-452C-92E5-BF92378D7DBA}" presName="Name0" presStyleCnt="0">
        <dgm:presLayoutVars>
          <dgm:chMax val="1"/>
          <dgm:chPref val="1"/>
          <dgm:dir/>
          <dgm:animOne val="branch"/>
          <dgm:animLvl val="lvl"/>
        </dgm:presLayoutVars>
      </dgm:prSet>
      <dgm:spPr/>
    </dgm:pt>
    <dgm:pt modelId="{89F59D88-780B-4A02-A6A4-36AEC6844FC5}" type="pres">
      <dgm:prSet presAssocID="{D8C9EF9D-2EF6-493B-85B0-462A7C187EEC}" presName="textCenter" presStyleLbl="node1" presStyleIdx="0" presStyleCnt="14" custScaleX="134251" custScaleY="68802" custLinFactNeighborY="-2871"/>
      <dgm:spPr/>
    </dgm:pt>
    <dgm:pt modelId="{0553DC31-8DF3-419A-BAF4-53A6AE6A061F}" type="pres">
      <dgm:prSet presAssocID="{D8C9EF9D-2EF6-493B-85B0-462A7C187EEC}" presName="cycle_1" presStyleCnt="0"/>
      <dgm:spPr/>
    </dgm:pt>
    <dgm:pt modelId="{79DCC2D4-5A0C-4555-8523-030890A11C72}" type="pres">
      <dgm:prSet presAssocID="{C5070D8D-BDD1-4A92-9705-400BDAD80081}" presName="childCenter1" presStyleLbl="node1" presStyleIdx="1" presStyleCnt="14" custScaleX="193388"/>
      <dgm:spPr>
        <a:prstGeom prst="ellipse">
          <a:avLst/>
        </a:prstGeom>
      </dgm:spPr>
    </dgm:pt>
    <dgm:pt modelId="{7F0179CB-5453-4892-94C7-822D603CF703}" type="pres">
      <dgm:prSet presAssocID="{DDDA0340-AB45-4F3D-B7E4-70DF0243B9D5}" presName="Name141" presStyleLbl="parChTrans1D3" presStyleIdx="0" presStyleCnt="10"/>
      <dgm:spPr/>
    </dgm:pt>
    <dgm:pt modelId="{5406A0B0-659B-4496-AF77-71550F132163}" type="pres">
      <dgm:prSet presAssocID="{579CAFBC-ACBF-4EF2-A726-D0EABFFB9D69}" presName="text1" presStyleLbl="node1" presStyleIdx="2" presStyleCnt="14" custScaleX="174559" custRadScaleRad="140216" custRadScaleInc="-2805">
        <dgm:presLayoutVars>
          <dgm:bulletEnabled val="1"/>
        </dgm:presLayoutVars>
      </dgm:prSet>
      <dgm:spPr/>
    </dgm:pt>
    <dgm:pt modelId="{9759079E-507B-4B87-A295-009C87F656E3}" type="pres">
      <dgm:prSet presAssocID="{00FCD264-7191-455C-A2BB-1C27CAC8AC9D}" presName="Name141" presStyleLbl="parChTrans1D3" presStyleIdx="1" presStyleCnt="10"/>
      <dgm:spPr/>
    </dgm:pt>
    <dgm:pt modelId="{8A1C7D7E-C6A4-4C1F-94F1-C3657F7CD61C}" type="pres">
      <dgm:prSet presAssocID="{F01D6698-8A5A-4886-967F-A616A16B1A6C}" presName="text1" presStyleLbl="node1" presStyleIdx="3" presStyleCnt="14" custScaleX="167284">
        <dgm:presLayoutVars>
          <dgm:bulletEnabled val="1"/>
        </dgm:presLayoutVars>
      </dgm:prSet>
      <dgm:spPr/>
    </dgm:pt>
    <dgm:pt modelId="{C5E69A70-7319-4F7F-B77C-AB684DF743B0}" type="pres">
      <dgm:prSet presAssocID="{9279B414-636F-4047-A373-27CF7F61B2B8}" presName="Name141" presStyleLbl="parChTrans1D3" presStyleIdx="2" presStyleCnt="10"/>
      <dgm:spPr/>
    </dgm:pt>
    <dgm:pt modelId="{3273C366-ACB2-4CDE-A372-82907319E30F}" type="pres">
      <dgm:prSet presAssocID="{1D6816B7-5859-4135-8593-6089F5C2EE17}" presName="text1" presStyleLbl="node1" presStyleIdx="4" presStyleCnt="14" custScaleX="147638" custRadScaleRad="131922" custRadScaleInc="745">
        <dgm:presLayoutVars>
          <dgm:bulletEnabled val="1"/>
        </dgm:presLayoutVars>
      </dgm:prSet>
      <dgm:spPr/>
    </dgm:pt>
    <dgm:pt modelId="{F679B457-D54E-4D2A-81E6-001EC9928DC5}" type="pres">
      <dgm:prSet presAssocID="{D23D55D8-DC49-418E-B0EA-D85A93DD1F35}" presName="Name144" presStyleLbl="parChTrans1D2" presStyleIdx="0" presStyleCnt="3"/>
      <dgm:spPr/>
    </dgm:pt>
    <dgm:pt modelId="{C29A5BB9-8B66-4282-9A11-D63872C09AE5}" type="pres">
      <dgm:prSet presAssocID="{D8C9EF9D-2EF6-493B-85B0-462A7C187EEC}" presName="cycle_2" presStyleCnt="0"/>
      <dgm:spPr/>
    </dgm:pt>
    <dgm:pt modelId="{8C8FF311-8ECB-468C-A8AD-1FF77BE8A3FB}" type="pres">
      <dgm:prSet presAssocID="{9401181D-26FE-4CB8-AC08-A4D308408D8B}" presName="childCenter2" presStyleLbl="node1" presStyleIdx="5" presStyleCnt="14" custScaleX="162213" custScaleY="136702"/>
      <dgm:spPr>
        <a:prstGeom prst="ellipse">
          <a:avLst/>
        </a:prstGeom>
      </dgm:spPr>
    </dgm:pt>
    <dgm:pt modelId="{8CD19083-1DF7-4E69-891E-6499350819A7}" type="pres">
      <dgm:prSet presAssocID="{E070CC94-AC18-4F02-B1D0-1FD1FEB5E3D6}" presName="Name218" presStyleLbl="parChTrans1D3" presStyleIdx="3" presStyleCnt="10"/>
      <dgm:spPr/>
    </dgm:pt>
    <dgm:pt modelId="{F749B492-EF68-4F74-BB9C-733257D46A29}" type="pres">
      <dgm:prSet presAssocID="{5DA87669-F49E-4DAC-92AF-C7F7BDDFD9B1}" presName="text2" presStyleLbl="node1" presStyleIdx="6" presStyleCnt="14" custScaleX="118252" custScaleY="73110" custRadScaleRad="100966" custRadScaleInc="-389719">
        <dgm:presLayoutVars>
          <dgm:bulletEnabled val="1"/>
        </dgm:presLayoutVars>
      </dgm:prSet>
      <dgm:spPr/>
    </dgm:pt>
    <dgm:pt modelId="{CCD114EC-6468-43AF-BA06-75CEEA74F253}" type="pres">
      <dgm:prSet presAssocID="{ADFA4166-1877-441D-9761-FE7CAE784FA0}" presName="Name218" presStyleLbl="parChTrans1D3" presStyleIdx="4" presStyleCnt="10"/>
      <dgm:spPr/>
    </dgm:pt>
    <dgm:pt modelId="{02385B86-AD9C-49E7-8310-BB73BC2F06BA}" type="pres">
      <dgm:prSet presAssocID="{64F4E928-9108-43C6-8D34-B80193F9FE36}" presName="text2" presStyleLbl="node1" presStyleIdx="7" presStyleCnt="14" custScaleX="153273" custScaleY="66340" custRadScaleRad="113421">
        <dgm:presLayoutVars>
          <dgm:bulletEnabled val="1"/>
        </dgm:presLayoutVars>
      </dgm:prSet>
      <dgm:spPr/>
    </dgm:pt>
    <dgm:pt modelId="{4440F00E-37C7-427A-BCF4-E84AF2FC6C8F}" type="pres">
      <dgm:prSet presAssocID="{07963561-A9CF-486F-952E-D5915842E370}" presName="Name218" presStyleLbl="parChTrans1D3" presStyleIdx="5" presStyleCnt="10"/>
      <dgm:spPr/>
    </dgm:pt>
    <dgm:pt modelId="{A532AA9C-43E2-4BF5-B1C3-29BD9BC599E8}" type="pres">
      <dgm:prSet presAssocID="{36849479-AC10-46D3-B323-5B298AE73484}" presName="text2" presStyleLbl="node1" presStyleIdx="8" presStyleCnt="14">
        <dgm:presLayoutVars>
          <dgm:bulletEnabled val="1"/>
        </dgm:presLayoutVars>
      </dgm:prSet>
      <dgm:spPr/>
    </dgm:pt>
    <dgm:pt modelId="{779CF987-88F2-4E28-90EB-BF9A797288DB}" type="pres">
      <dgm:prSet presAssocID="{20DB7F01-4587-4FA5-91FC-C4DF03579825}" presName="Name218" presStyleLbl="parChTrans1D3" presStyleIdx="6" presStyleCnt="10"/>
      <dgm:spPr/>
    </dgm:pt>
    <dgm:pt modelId="{7427C41E-36AE-47C4-B80D-B6732EA5B8E1}" type="pres">
      <dgm:prSet presAssocID="{B9413577-9953-4ED3-84D7-33CA26CB0D8A}" presName="text2" presStyleLbl="node1" presStyleIdx="9" presStyleCnt="14" custScaleX="153087" custScaleY="108531" custRadScaleRad="120517" custRadScaleInc="-384537">
        <dgm:presLayoutVars>
          <dgm:bulletEnabled val="1"/>
        </dgm:presLayoutVars>
      </dgm:prSet>
      <dgm:spPr/>
    </dgm:pt>
    <dgm:pt modelId="{845188FD-14FF-487B-B2AB-0EAADBBCF03D}" type="pres">
      <dgm:prSet presAssocID="{5AF5094B-A5FC-457F-9DC9-E0D35E7ED427}" presName="Name221" presStyleLbl="parChTrans1D2" presStyleIdx="1" presStyleCnt="3"/>
      <dgm:spPr/>
    </dgm:pt>
    <dgm:pt modelId="{D1702C62-D944-4DA1-848C-F2976A118834}" type="pres">
      <dgm:prSet presAssocID="{D8C9EF9D-2EF6-493B-85B0-462A7C187EEC}" presName="cycle_3" presStyleCnt="0"/>
      <dgm:spPr/>
    </dgm:pt>
    <dgm:pt modelId="{A2635B4C-CA56-4E0D-A6C5-37B831508829}" type="pres">
      <dgm:prSet presAssocID="{15B9F980-84C3-472F-AF8D-FFED0FBC0A33}" presName="childCenter3" presStyleLbl="node1" presStyleIdx="10" presStyleCnt="14" custScaleX="256789" custScaleY="117939"/>
      <dgm:spPr>
        <a:prstGeom prst="ellipse">
          <a:avLst/>
        </a:prstGeom>
      </dgm:spPr>
    </dgm:pt>
    <dgm:pt modelId="{BFDAC7C1-1741-480D-8A37-9A6C09AE66C3}" type="pres">
      <dgm:prSet presAssocID="{5DDDA6E6-5E13-4F40-9268-B956FF6EBBF5}" presName="Name285" presStyleLbl="parChTrans1D3" presStyleIdx="7" presStyleCnt="10"/>
      <dgm:spPr/>
    </dgm:pt>
    <dgm:pt modelId="{3968A194-3053-4C2F-9B70-8939D9CCA322}" type="pres">
      <dgm:prSet presAssocID="{3A4441D1-8B73-4579-9C01-E30077E33FC7}" presName="text3" presStyleLbl="node1" presStyleIdx="11" presStyleCnt="14">
        <dgm:presLayoutVars>
          <dgm:bulletEnabled val="1"/>
        </dgm:presLayoutVars>
      </dgm:prSet>
      <dgm:spPr/>
    </dgm:pt>
    <dgm:pt modelId="{FF617AE5-D44B-4C8C-ADAB-FAFB0EB3D234}" type="pres">
      <dgm:prSet presAssocID="{4A31B236-5CD8-4530-81E1-95389CDE8348}" presName="Name285" presStyleLbl="parChTrans1D3" presStyleIdx="8" presStyleCnt="10"/>
      <dgm:spPr/>
    </dgm:pt>
    <dgm:pt modelId="{6673E586-9FF8-4BFE-A9A4-01FFD88D68DF}" type="pres">
      <dgm:prSet presAssocID="{CDF4DA0D-BAC9-4A3F-BE2D-4C3062EB25C2}" presName="text3" presStyleLbl="node1" presStyleIdx="12" presStyleCnt="14" custScaleX="161685" custScaleY="71380" custRadScaleRad="144635" custRadScaleInc="8036">
        <dgm:presLayoutVars>
          <dgm:bulletEnabled val="1"/>
        </dgm:presLayoutVars>
      </dgm:prSet>
      <dgm:spPr/>
    </dgm:pt>
    <dgm:pt modelId="{9107102E-3BD6-4492-A847-4D95056E4292}" type="pres">
      <dgm:prSet presAssocID="{5D439BA6-CF7D-4D80-8A7E-1935D40C9794}" presName="Name285" presStyleLbl="parChTrans1D3" presStyleIdx="9" presStyleCnt="10"/>
      <dgm:spPr/>
    </dgm:pt>
    <dgm:pt modelId="{C7317B5C-C3EA-4123-917B-C4534E5B5390}" type="pres">
      <dgm:prSet presAssocID="{10B7D911-F83E-4252-845D-6251018BBCB1}" presName="text3" presStyleLbl="node1" presStyleIdx="13" presStyleCnt="14" custScaleX="224927">
        <dgm:presLayoutVars>
          <dgm:bulletEnabled val="1"/>
        </dgm:presLayoutVars>
      </dgm:prSet>
      <dgm:spPr/>
    </dgm:pt>
    <dgm:pt modelId="{EA0A0050-F55B-46A8-B3F9-F9A729EAA730}" type="pres">
      <dgm:prSet presAssocID="{4B1FC841-09FF-4151-A69E-5B68B9455E7D}" presName="Name288" presStyleLbl="parChTrans1D2" presStyleIdx="2" presStyleCnt="3"/>
      <dgm:spPr/>
    </dgm:pt>
  </dgm:ptLst>
  <dgm:cxnLst>
    <dgm:cxn modelId="{CF756E00-3204-410B-BC6F-CC7B76773923}" type="presOf" srcId="{CDF4DA0D-BAC9-4A3F-BE2D-4C3062EB25C2}" destId="{6673E586-9FF8-4BFE-A9A4-01FFD88D68DF}" srcOrd="0" destOrd="0" presId="urn:microsoft.com/office/officeart/2008/layout/RadialCluster"/>
    <dgm:cxn modelId="{AD27DE03-A5B8-4E49-9460-3844F91D674C}" type="presOf" srcId="{579CAFBC-ACBF-4EF2-A726-D0EABFFB9D69}" destId="{5406A0B0-659B-4496-AF77-71550F132163}" srcOrd="0" destOrd="0" presId="urn:microsoft.com/office/officeart/2008/layout/RadialCluster"/>
    <dgm:cxn modelId="{3128E804-95BC-45B3-A950-954900234E3F}" type="presOf" srcId="{9279B414-636F-4047-A373-27CF7F61B2B8}" destId="{C5E69A70-7319-4F7F-B77C-AB684DF743B0}" srcOrd="0" destOrd="0" presId="urn:microsoft.com/office/officeart/2008/layout/RadialCluster"/>
    <dgm:cxn modelId="{F723B106-921D-413F-A7DC-ADD1142576C0}" srcId="{15B9F980-84C3-472F-AF8D-FFED0FBC0A33}" destId="{CDF4DA0D-BAC9-4A3F-BE2D-4C3062EB25C2}" srcOrd="1" destOrd="0" parTransId="{4A31B236-5CD8-4530-81E1-95389CDE8348}" sibTransId="{24A101BC-A5D1-4603-843B-985442396ACA}"/>
    <dgm:cxn modelId="{63D85808-C256-4674-BC1A-262861DAD35D}" srcId="{15B9F980-84C3-472F-AF8D-FFED0FBC0A33}" destId="{10B7D911-F83E-4252-845D-6251018BBCB1}" srcOrd="2" destOrd="0" parTransId="{5D439BA6-CF7D-4D80-8A7E-1935D40C9794}" sibTransId="{A647CB33-466D-43E7-95B1-589F3A313BCD}"/>
    <dgm:cxn modelId="{92979C0D-C725-49E3-B00D-F1584BAA02AB}" srcId="{470F826C-D792-452C-92E5-BF92378D7DBA}" destId="{D8C9EF9D-2EF6-493B-85B0-462A7C187EEC}" srcOrd="0" destOrd="0" parTransId="{9A22E8DE-E440-4105-9A16-22D34B685C48}" sibTransId="{77DE30C9-FF50-4215-B4EB-02446DCFCD18}"/>
    <dgm:cxn modelId="{77CF5A14-8C2D-4314-936A-306668C9B4D3}" srcId="{15B9F980-84C3-472F-AF8D-FFED0FBC0A33}" destId="{3A4441D1-8B73-4579-9C01-E30077E33FC7}" srcOrd="0" destOrd="0" parTransId="{5DDDA6E6-5E13-4F40-9268-B956FF6EBBF5}" sibTransId="{DF23DF62-9599-406A-B6F5-B223221290A2}"/>
    <dgm:cxn modelId="{5747C324-55E2-4CB8-9910-F51FD291B1BE}" srcId="{9401181D-26FE-4CB8-AC08-A4D308408D8B}" destId="{64F4E928-9108-43C6-8D34-B80193F9FE36}" srcOrd="1" destOrd="0" parTransId="{ADFA4166-1877-441D-9761-FE7CAE784FA0}" sibTransId="{C964EDA7-D2C3-4FD3-8318-2AAFFF7B091D}"/>
    <dgm:cxn modelId="{DDF3802C-0E95-4789-81F4-FF53AB9D61E4}" type="presOf" srcId="{5DA87669-F49E-4DAC-92AF-C7F7BDDFD9B1}" destId="{F749B492-EF68-4F74-BB9C-733257D46A29}" srcOrd="0" destOrd="0" presId="urn:microsoft.com/office/officeart/2008/layout/RadialCluster"/>
    <dgm:cxn modelId="{7AAE0F2D-021D-4706-A704-30DC45A5CE6C}" type="presOf" srcId="{4A31B236-5CD8-4530-81E1-95389CDE8348}" destId="{FF617AE5-D44B-4C8C-ADAB-FAFB0EB3D234}" srcOrd="0" destOrd="0" presId="urn:microsoft.com/office/officeart/2008/layout/RadialCluster"/>
    <dgm:cxn modelId="{9759B034-36A0-4BAD-961A-C05B85DDC177}" type="presOf" srcId="{20DB7F01-4587-4FA5-91FC-C4DF03579825}" destId="{779CF987-88F2-4E28-90EB-BF9A797288DB}" srcOrd="0" destOrd="0" presId="urn:microsoft.com/office/officeart/2008/layout/RadialCluster"/>
    <dgm:cxn modelId="{633D3340-A7BC-4420-87CD-C1AF900456E7}" type="presOf" srcId="{D8C9EF9D-2EF6-493B-85B0-462A7C187EEC}" destId="{89F59D88-780B-4A02-A6A4-36AEC6844FC5}" srcOrd="0" destOrd="0" presId="urn:microsoft.com/office/officeart/2008/layout/RadialCluster"/>
    <dgm:cxn modelId="{50E45645-BE9D-4D98-B5C5-FBAC8DA6B1BA}" type="presOf" srcId="{10B7D911-F83E-4252-845D-6251018BBCB1}" destId="{C7317B5C-C3EA-4123-917B-C4534E5B5390}" srcOrd="0" destOrd="0" presId="urn:microsoft.com/office/officeart/2008/layout/RadialCluster"/>
    <dgm:cxn modelId="{20778E6B-67BC-4161-95E7-3A3CB3C46D58}" type="presOf" srcId="{470F826C-D792-452C-92E5-BF92378D7DBA}" destId="{4B0F02A2-DE42-428B-AA7F-45BA4C8D801F}" srcOrd="0" destOrd="0" presId="urn:microsoft.com/office/officeart/2008/layout/RadialCluster"/>
    <dgm:cxn modelId="{97C4204C-2400-4AA6-B25E-E226138E8A79}" type="presOf" srcId="{5AF5094B-A5FC-457F-9DC9-E0D35E7ED427}" destId="{845188FD-14FF-487B-B2AB-0EAADBBCF03D}" srcOrd="0" destOrd="0" presId="urn:microsoft.com/office/officeart/2008/layout/RadialCluster"/>
    <dgm:cxn modelId="{B5827A4E-88F9-4B9D-BD83-D3B321F61422}" type="presOf" srcId="{00FCD264-7191-455C-A2BB-1C27CAC8AC9D}" destId="{9759079E-507B-4B87-A295-009C87F656E3}" srcOrd="0" destOrd="0" presId="urn:microsoft.com/office/officeart/2008/layout/RadialCluster"/>
    <dgm:cxn modelId="{50435070-5155-4A04-87FE-D39FAF7C03EF}" type="presOf" srcId="{36849479-AC10-46D3-B323-5B298AE73484}" destId="{A532AA9C-43E2-4BF5-B1C3-29BD9BC599E8}" srcOrd="0" destOrd="0" presId="urn:microsoft.com/office/officeart/2008/layout/RadialCluster"/>
    <dgm:cxn modelId="{E2B68950-179E-49F3-B675-BAB398E0B829}" srcId="{C5070D8D-BDD1-4A92-9705-400BDAD80081}" destId="{1D6816B7-5859-4135-8593-6089F5C2EE17}" srcOrd="2" destOrd="0" parTransId="{9279B414-636F-4047-A373-27CF7F61B2B8}" sibTransId="{D96F61C5-8E02-4910-865B-29CFC7FACB7E}"/>
    <dgm:cxn modelId="{F8E10E71-0EB6-4626-A1C5-548FAADC3044}" srcId="{D8C9EF9D-2EF6-493B-85B0-462A7C187EEC}" destId="{9401181D-26FE-4CB8-AC08-A4D308408D8B}" srcOrd="1" destOrd="0" parTransId="{5AF5094B-A5FC-457F-9DC9-E0D35E7ED427}" sibTransId="{1586E417-67D1-4EF4-9E74-C38A1982684F}"/>
    <dgm:cxn modelId="{813F6F72-BF8A-4B50-AADC-A9E2D0868C88}" type="presOf" srcId="{9401181D-26FE-4CB8-AC08-A4D308408D8B}" destId="{8C8FF311-8ECB-468C-A8AD-1FF77BE8A3FB}" srcOrd="0" destOrd="0" presId="urn:microsoft.com/office/officeart/2008/layout/RadialCluster"/>
    <dgm:cxn modelId="{969EBE55-B63A-449F-A59B-F4C471EB8DEF}" type="presOf" srcId="{1D6816B7-5859-4135-8593-6089F5C2EE17}" destId="{3273C366-ACB2-4CDE-A372-82907319E30F}" srcOrd="0" destOrd="0" presId="urn:microsoft.com/office/officeart/2008/layout/RadialCluster"/>
    <dgm:cxn modelId="{D0AA0D78-B444-4F6C-A731-8635E2F71FE0}" type="presOf" srcId="{4B1FC841-09FF-4151-A69E-5B68B9455E7D}" destId="{EA0A0050-F55B-46A8-B3F9-F9A729EAA730}" srcOrd="0" destOrd="0" presId="urn:microsoft.com/office/officeart/2008/layout/RadialCluster"/>
    <dgm:cxn modelId="{BD12A678-EA2D-4342-87EE-16FFAB322961}" type="presOf" srcId="{ADFA4166-1877-441D-9761-FE7CAE784FA0}" destId="{CCD114EC-6468-43AF-BA06-75CEEA74F253}" srcOrd="0" destOrd="0" presId="urn:microsoft.com/office/officeart/2008/layout/RadialCluster"/>
    <dgm:cxn modelId="{BF36FA79-BDF8-425B-816D-110AC82EE074}" type="presOf" srcId="{DDDA0340-AB45-4F3D-B7E4-70DF0243B9D5}" destId="{7F0179CB-5453-4892-94C7-822D603CF703}" srcOrd="0" destOrd="0" presId="urn:microsoft.com/office/officeart/2008/layout/RadialCluster"/>
    <dgm:cxn modelId="{6B186A7C-CBFB-4271-9585-C07732295F7D}" type="presOf" srcId="{64F4E928-9108-43C6-8D34-B80193F9FE36}" destId="{02385B86-AD9C-49E7-8310-BB73BC2F06BA}" srcOrd="0" destOrd="0" presId="urn:microsoft.com/office/officeart/2008/layout/RadialCluster"/>
    <dgm:cxn modelId="{E4DBAB84-2772-4F12-B82D-3CEC06DA1CA5}" srcId="{9401181D-26FE-4CB8-AC08-A4D308408D8B}" destId="{5DA87669-F49E-4DAC-92AF-C7F7BDDFD9B1}" srcOrd="0" destOrd="0" parTransId="{E070CC94-AC18-4F02-B1D0-1FD1FEB5E3D6}" sibTransId="{55657984-643E-4E8D-8BD3-B06EDE789EF8}"/>
    <dgm:cxn modelId="{9337568C-56A8-40A5-B08E-58D8111203FF}" type="presOf" srcId="{D23D55D8-DC49-418E-B0EA-D85A93DD1F35}" destId="{F679B457-D54E-4D2A-81E6-001EC9928DC5}" srcOrd="0" destOrd="0" presId="urn:microsoft.com/office/officeart/2008/layout/RadialCluster"/>
    <dgm:cxn modelId="{BFC8D9A4-114F-49D1-91C1-B757F839EE5D}" type="presOf" srcId="{3A4441D1-8B73-4579-9C01-E30077E33FC7}" destId="{3968A194-3053-4C2F-9B70-8939D9CCA322}" srcOrd="0" destOrd="0" presId="urn:microsoft.com/office/officeart/2008/layout/RadialCluster"/>
    <dgm:cxn modelId="{107098AB-AF5A-4B03-804D-AF6F38B567A6}" type="presOf" srcId="{07963561-A9CF-486F-952E-D5915842E370}" destId="{4440F00E-37C7-427A-BCF4-E84AF2FC6C8F}" srcOrd="0" destOrd="0" presId="urn:microsoft.com/office/officeart/2008/layout/RadialCluster"/>
    <dgm:cxn modelId="{62C7BFB1-822C-4F12-8ED3-0000BBD38843}" type="presOf" srcId="{B9413577-9953-4ED3-84D7-33CA26CB0D8A}" destId="{7427C41E-36AE-47C4-B80D-B6732EA5B8E1}" srcOrd="0" destOrd="0" presId="urn:microsoft.com/office/officeart/2008/layout/RadialCluster"/>
    <dgm:cxn modelId="{4A281EB6-88A1-4F07-A67F-22911369E967}" type="presOf" srcId="{E070CC94-AC18-4F02-B1D0-1FD1FEB5E3D6}" destId="{8CD19083-1DF7-4E69-891E-6499350819A7}" srcOrd="0" destOrd="0" presId="urn:microsoft.com/office/officeart/2008/layout/RadialCluster"/>
    <dgm:cxn modelId="{2C805EC3-A812-44C7-8903-88D4F2649AD7}" type="presOf" srcId="{F01D6698-8A5A-4886-967F-A616A16B1A6C}" destId="{8A1C7D7E-C6A4-4C1F-94F1-C3657F7CD61C}" srcOrd="0" destOrd="0" presId="urn:microsoft.com/office/officeart/2008/layout/RadialCluster"/>
    <dgm:cxn modelId="{57B552C4-5E14-475E-9C76-9C96ED1A5A98}" srcId="{C5070D8D-BDD1-4A92-9705-400BDAD80081}" destId="{579CAFBC-ACBF-4EF2-A726-D0EABFFB9D69}" srcOrd="0" destOrd="0" parTransId="{DDDA0340-AB45-4F3D-B7E4-70DF0243B9D5}" sibTransId="{F262D5C0-4883-46D6-8D5D-0B968EADCE82}"/>
    <dgm:cxn modelId="{CDDC8DD2-D6E0-4890-A02C-BA825998C90F}" type="presOf" srcId="{C5070D8D-BDD1-4A92-9705-400BDAD80081}" destId="{79DCC2D4-5A0C-4555-8523-030890A11C72}" srcOrd="0" destOrd="0" presId="urn:microsoft.com/office/officeart/2008/layout/RadialCluster"/>
    <dgm:cxn modelId="{E165AAD6-BC60-4CDE-BA8F-40EB539D5140}" srcId="{C5070D8D-BDD1-4A92-9705-400BDAD80081}" destId="{F01D6698-8A5A-4886-967F-A616A16B1A6C}" srcOrd="1" destOrd="0" parTransId="{00FCD264-7191-455C-A2BB-1C27CAC8AC9D}" sibTransId="{35676459-AB2A-4201-A772-54C3B2ECF33F}"/>
    <dgm:cxn modelId="{E6A227DB-75C1-486A-9609-1F90A877F339}" srcId="{9401181D-26FE-4CB8-AC08-A4D308408D8B}" destId="{B9413577-9953-4ED3-84D7-33CA26CB0D8A}" srcOrd="3" destOrd="0" parTransId="{20DB7F01-4587-4FA5-91FC-C4DF03579825}" sibTransId="{985B860C-2848-4558-8356-45541908C2F7}"/>
    <dgm:cxn modelId="{FCF7FFF1-9261-4CC9-A48E-AC0273B9BEB5}" srcId="{D8C9EF9D-2EF6-493B-85B0-462A7C187EEC}" destId="{C5070D8D-BDD1-4A92-9705-400BDAD80081}" srcOrd="0" destOrd="0" parTransId="{D23D55D8-DC49-418E-B0EA-D85A93DD1F35}" sibTransId="{D1FC7B12-7625-44AA-860F-46959836A0E4}"/>
    <dgm:cxn modelId="{CA5AB6F3-4F99-404E-9A0C-76E1096BC23A}" type="presOf" srcId="{15B9F980-84C3-472F-AF8D-FFED0FBC0A33}" destId="{A2635B4C-CA56-4E0D-A6C5-37B831508829}" srcOrd="0" destOrd="0" presId="urn:microsoft.com/office/officeart/2008/layout/RadialCluster"/>
    <dgm:cxn modelId="{CAE769F7-DE5B-4433-9E1F-57B9EA0FB014}" type="presOf" srcId="{5D439BA6-CF7D-4D80-8A7E-1935D40C9794}" destId="{9107102E-3BD6-4492-A847-4D95056E4292}" srcOrd="0" destOrd="0" presId="urn:microsoft.com/office/officeart/2008/layout/RadialCluster"/>
    <dgm:cxn modelId="{DA2B80F7-416E-41B4-9716-A3A326F4AC8D}" srcId="{D8C9EF9D-2EF6-493B-85B0-462A7C187EEC}" destId="{15B9F980-84C3-472F-AF8D-FFED0FBC0A33}" srcOrd="2" destOrd="0" parTransId="{4B1FC841-09FF-4151-A69E-5B68B9455E7D}" sibTransId="{AADC7278-F2A3-4714-80D0-5E6A9CADE680}"/>
    <dgm:cxn modelId="{8DA167FD-0F80-4BB1-B537-8C5455847266}" srcId="{9401181D-26FE-4CB8-AC08-A4D308408D8B}" destId="{36849479-AC10-46D3-B323-5B298AE73484}" srcOrd="2" destOrd="0" parTransId="{07963561-A9CF-486F-952E-D5915842E370}" sibTransId="{C5D39DA5-2526-4608-BF28-91EEFC695B49}"/>
    <dgm:cxn modelId="{0EE199FD-43C2-40AF-8800-169CD5DBF25D}" type="presOf" srcId="{5DDDA6E6-5E13-4F40-9268-B956FF6EBBF5}" destId="{BFDAC7C1-1741-480D-8A37-9A6C09AE66C3}" srcOrd="0" destOrd="0" presId="urn:microsoft.com/office/officeart/2008/layout/RadialCluster"/>
    <dgm:cxn modelId="{C4EDE132-0904-4C22-9FED-FB525C305CDF}" type="presParOf" srcId="{4B0F02A2-DE42-428B-AA7F-45BA4C8D801F}" destId="{89F59D88-780B-4A02-A6A4-36AEC6844FC5}" srcOrd="0" destOrd="0" presId="urn:microsoft.com/office/officeart/2008/layout/RadialCluster"/>
    <dgm:cxn modelId="{823C1FDB-5084-48A1-932A-36840192EC88}" type="presParOf" srcId="{4B0F02A2-DE42-428B-AA7F-45BA4C8D801F}" destId="{0553DC31-8DF3-419A-BAF4-53A6AE6A061F}" srcOrd="1" destOrd="0" presId="urn:microsoft.com/office/officeart/2008/layout/RadialCluster"/>
    <dgm:cxn modelId="{CB642E51-0413-4763-9B42-ECFAC63F802C}" type="presParOf" srcId="{0553DC31-8DF3-419A-BAF4-53A6AE6A061F}" destId="{79DCC2D4-5A0C-4555-8523-030890A11C72}" srcOrd="0" destOrd="0" presId="urn:microsoft.com/office/officeart/2008/layout/RadialCluster"/>
    <dgm:cxn modelId="{01A52E45-6790-45E6-92A3-F2D9CEAE3679}" type="presParOf" srcId="{0553DC31-8DF3-419A-BAF4-53A6AE6A061F}" destId="{7F0179CB-5453-4892-94C7-822D603CF703}" srcOrd="1" destOrd="0" presId="urn:microsoft.com/office/officeart/2008/layout/RadialCluster"/>
    <dgm:cxn modelId="{FCB119F3-04C6-43CE-B959-DB3B171B50E1}" type="presParOf" srcId="{0553DC31-8DF3-419A-BAF4-53A6AE6A061F}" destId="{5406A0B0-659B-4496-AF77-71550F132163}" srcOrd="2" destOrd="0" presId="urn:microsoft.com/office/officeart/2008/layout/RadialCluster"/>
    <dgm:cxn modelId="{422A4F88-7002-4D12-83E8-95C36D4A8842}" type="presParOf" srcId="{0553DC31-8DF3-419A-BAF4-53A6AE6A061F}" destId="{9759079E-507B-4B87-A295-009C87F656E3}" srcOrd="3" destOrd="0" presId="urn:microsoft.com/office/officeart/2008/layout/RadialCluster"/>
    <dgm:cxn modelId="{2949B3DF-2D80-43E5-A443-E17DFEA6C34E}" type="presParOf" srcId="{0553DC31-8DF3-419A-BAF4-53A6AE6A061F}" destId="{8A1C7D7E-C6A4-4C1F-94F1-C3657F7CD61C}" srcOrd="4" destOrd="0" presId="urn:microsoft.com/office/officeart/2008/layout/RadialCluster"/>
    <dgm:cxn modelId="{E07A79CF-04A7-40C9-9716-680495A71DC7}" type="presParOf" srcId="{0553DC31-8DF3-419A-BAF4-53A6AE6A061F}" destId="{C5E69A70-7319-4F7F-B77C-AB684DF743B0}" srcOrd="5" destOrd="0" presId="urn:microsoft.com/office/officeart/2008/layout/RadialCluster"/>
    <dgm:cxn modelId="{6792832A-D6F9-4E9D-8263-813006E49B00}" type="presParOf" srcId="{0553DC31-8DF3-419A-BAF4-53A6AE6A061F}" destId="{3273C366-ACB2-4CDE-A372-82907319E30F}" srcOrd="6" destOrd="0" presId="urn:microsoft.com/office/officeart/2008/layout/RadialCluster"/>
    <dgm:cxn modelId="{E78EA891-593D-486B-B0A0-623B0926013F}" type="presParOf" srcId="{4B0F02A2-DE42-428B-AA7F-45BA4C8D801F}" destId="{F679B457-D54E-4D2A-81E6-001EC9928DC5}" srcOrd="2" destOrd="0" presId="urn:microsoft.com/office/officeart/2008/layout/RadialCluster"/>
    <dgm:cxn modelId="{9633D6D9-3855-40A1-B905-961A7FEA4E03}" type="presParOf" srcId="{4B0F02A2-DE42-428B-AA7F-45BA4C8D801F}" destId="{C29A5BB9-8B66-4282-9A11-D63872C09AE5}" srcOrd="3" destOrd="0" presId="urn:microsoft.com/office/officeart/2008/layout/RadialCluster"/>
    <dgm:cxn modelId="{6B913D48-B6DE-49D3-93AC-C837D2631C9D}" type="presParOf" srcId="{C29A5BB9-8B66-4282-9A11-D63872C09AE5}" destId="{8C8FF311-8ECB-468C-A8AD-1FF77BE8A3FB}" srcOrd="0" destOrd="0" presId="urn:microsoft.com/office/officeart/2008/layout/RadialCluster"/>
    <dgm:cxn modelId="{A2AEC307-89DE-47BD-BA46-AFF78E971B1F}" type="presParOf" srcId="{C29A5BB9-8B66-4282-9A11-D63872C09AE5}" destId="{8CD19083-1DF7-4E69-891E-6499350819A7}" srcOrd="1" destOrd="0" presId="urn:microsoft.com/office/officeart/2008/layout/RadialCluster"/>
    <dgm:cxn modelId="{DF88A2BD-3E58-46F7-B5EB-19FABD49B163}" type="presParOf" srcId="{C29A5BB9-8B66-4282-9A11-D63872C09AE5}" destId="{F749B492-EF68-4F74-BB9C-733257D46A29}" srcOrd="2" destOrd="0" presId="urn:microsoft.com/office/officeart/2008/layout/RadialCluster"/>
    <dgm:cxn modelId="{A25048E5-FBFC-46EE-B483-985CB0DA6604}" type="presParOf" srcId="{C29A5BB9-8B66-4282-9A11-D63872C09AE5}" destId="{CCD114EC-6468-43AF-BA06-75CEEA74F253}" srcOrd="3" destOrd="0" presId="urn:microsoft.com/office/officeart/2008/layout/RadialCluster"/>
    <dgm:cxn modelId="{65F7518D-0B09-4FB0-BD9A-E9B732E082E6}" type="presParOf" srcId="{C29A5BB9-8B66-4282-9A11-D63872C09AE5}" destId="{02385B86-AD9C-49E7-8310-BB73BC2F06BA}" srcOrd="4" destOrd="0" presId="urn:microsoft.com/office/officeart/2008/layout/RadialCluster"/>
    <dgm:cxn modelId="{5F1BFC3E-A3FC-4AB1-B835-739AF5CDF7E2}" type="presParOf" srcId="{C29A5BB9-8B66-4282-9A11-D63872C09AE5}" destId="{4440F00E-37C7-427A-BCF4-E84AF2FC6C8F}" srcOrd="5" destOrd="0" presId="urn:microsoft.com/office/officeart/2008/layout/RadialCluster"/>
    <dgm:cxn modelId="{A6B0DD57-A217-49C2-8B38-7D0277045EFE}" type="presParOf" srcId="{C29A5BB9-8B66-4282-9A11-D63872C09AE5}" destId="{A532AA9C-43E2-4BF5-B1C3-29BD9BC599E8}" srcOrd="6" destOrd="0" presId="urn:microsoft.com/office/officeart/2008/layout/RadialCluster"/>
    <dgm:cxn modelId="{07B8E06E-2FE4-4310-AEF3-54112C7AFDDC}" type="presParOf" srcId="{C29A5BB9-8B66-4282-9A11-D63872C09AE5}" destId="{779CF987-88F2-4E28-90EB-BF9A797288DB}" srcOrd="7" destOrd="0" presId="urn:microsoft.com/office/officeart/2008/layout/RadialCluster"/>
    <dgm:cxn modelId="{BEE0F76D-27DD-463E-BB83-8DE21F4E5288}" type="presParOf" srcId="{C29A5BB9-8B66-4282-9A11-D63872C09AE5}" destId="{7427C41E-36AE-47C4-B80D-B6732EA5B8E1}" srcOrd="8" destOrd="0" presId="urn:microsoft.com/office/officeart/2008/layout/RadialCluster"/>
    <dgm:cxn modelId="{58A2EBD1-62CE-4D7F-80FF-8F5648CE79FC}" type="presParOf" srcId="{4B0F02A2-DE42-428B-AA7F-45BA4C8D801F}" destId="{845188FD-14FF-487B-B2AB-0EAADBBCF03D}" srcOrd="4" destOrd="0" presId="urn:microsoft.com/office/officeart/2008/layout/RadialCluster"/>
    <dgm:cxn modelId="{DE713643-2178-4547-B450-43C919942D67}" type="presParOf" srcId="{4B0F02A2-DE42-428B-AA7F-45BA4C8D801F}" destId="{D1702C62-D944-4DA1-848C-F2976A118834}" srcOrd="5" destOrd="0" presId="urn:microsoft.com/office/officeart/2008/layout/RadialCluster"/>
    <dgm:cxn modelId="{FFF49A1C-4A5C-4934-AD2A-D22D8CE24AFC}" type="presParOf" srcId="{D1702C62-D944-4DA1-848C-F2976A118834}" destId="{A2635B4C-CA56-4E0D-A6C5-37B831508829}" srcOrd="0" destOrd="0" presId="urn:microsoft.com/office/officeart/2008/layout/RadialCluster"/>
    <dgm:cxn modelId="{FB4ED227-E01E-4261-835D-0AA56DD8FDC6}" type="presParOf" srcId="{D1702C62-D944-4DA1-848C-F2976A118834}" destId="{BFDAC7C1-1741-480D-8A37-9A6C09AE66C3}" srcOrd="1" destOrd="0" presId="urn:microsoft.com/office/officeart/2008/layout/RadialCluster"/>
    <dgm:cxn modelId="{C976CAC4-14C3-42B9-8602-2100405B78D8}" type="presParOf" srcId="{D1702C62-D944-4DA1-848C-F2976A118834}" destId="{3968A194-3053-4C2F-9B70-8939D9CCA322}" srcOrd="2" destOrd="0" presId="urn:microsoft.com/office/officeart/2008/layout/RadialCluster"/>
    <dgm:cxn modelId="{844D17F3-9183-4228-8F61-D98BDCF08EC0}" type="presParOf" srcId="{D1702C62-D944-4DA1-848C-F2976A118834}" destId="{FF617AE5-D44B-4C8C-ADAB-FAFB0EB3D234}" srcOrd="3" destOrd="0" presId="urn:microsoft.com/office/officeart/2008/layout/RadialCluster"/>
    <dgm:cxn modelId="{4F550655-5A0A-4294-A0F1-D1A0B67B0FB0}" type="presParOf" srcId="{D1702C62-D944-4DA1-848C-F2976A118834}" destId="{6673E586-9FF8-4BFE-A9A4-01FFD88D68DF}" srcOrd="4" destOrd="0" presId="urn:microsoft.com/office/officeart/2008/layout/RadialCluster"/>
    <dgm:cxn modelId="{1C5AF3CB-6EB7-4561-9267-365BC243FDF9}" type="presParOf" srcId="{D1702C62-D944-4DA1-848C-F2976A118834}" destId="{9107102E-3BD6-4492-A847-4D95056E4292}" srcOrd="5" destOrd="0" presId="urn:microsoft.com/office/officeart/2008/layout/RadialCluster"/>
    <dgm:cxn modelId="{1A19C314-F3C4-4CD0-A39F-69FAF503CE0D}" type="presParOf" srcId="{D1702C62-D944-4DA1-848C-F2976A118834}" destId="{C7317B5C-C3EA-4123-917B-C4534E5B5390}" srcOrd="6" destOrd="0" presId="urn:microsoft.com/office/officeart/2008/layout/RadialCluster"/>
    <dgm:cxn modelId="{36D8FFF2-8B27-4ED4-B249-785F996B42EA}" type="presParOf" srcId="{4B0F02A2-DE42-428B-AA7F-45BA4C8D801F}" destId="{EA0A0050-F55B-46A8-B3F9-F9A729EAA73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0F826C-D792-452C-92E5-BF92378D7DBA}" type="doc">
      <dgm:prSet loTypeId="urn:microsoft.com/office/officeart/2008/layout/RadialCluster" loCatId="cycle" qsTypeId="urn:microsoft.com/office/officeart/2005/8/quickstyle/simple2" qsCatId="simple" csTypeId="urn:microsoft.com/office/officeart/2005/8/colors/colorful1" csCatId="colorful" phldr="1"/>
      <dgm:spPr/>
      <dgm:t>
        <a:bodyPr/>
        <a:lstStyle/>
        <a:p>
          <a:endParaRPr lang="en-US"/>
        </a:p>
      </dgm:t>
    </dgm:pt>
    <dgm:pt modelId="{D8C9EF9D-2EF6-493B-85B0-462A7C187EEC}">
      <dgm:prSet phldrT="[Text]" custT="1"/>
      <dgm:spPr>
        <a:xfrm>
          <a:off x="2133728" y="1952641"/>
          <a:ext cx="1189612" cy="609661"/>
        </a:xfrm>
      </dgm:spPr>
      <dgm:t>
        <a:bodyPr/>
        <a:lstStyle/>
        <a:p>
          <a:r>
            <a:rPr lang="en-US" sz="1400" b="1" dirty="0">
              <a:latin typeface="+mn-lt"/>
              <a:ea typeface="+mn-ea"/>
              <a:cs typeface="+mn-cs"/>
            </a:rPr>
            <a:t>Decentralized NR control and management system for fiscal gains</a:t>
          </a:r>
        </a:p>
      </dgm:t>
    </dgm:pt>
    <dgm:pt modelId="{9A22E8DE-E440-4105-9A16-22D34B685C48}" type="parTrans" cxnId="{92979C0D-C725-49E3-B00D-F1584BAA02AB}">
      <dgm:prSet/>
      <dgm:spPr/>
      <dgm:t>
        <a:bodyPr/>
        <a:lstStyle/>
        <a:p>
          <a:endParaRPr lang="en-US"/>
        </a:p>
      </dgm:t>
    </dgm:pt>
    <dgm:pt modelId="{77DE30C9-FF50-4215-B4EB-02446DCFCD18}" type="sibTrans" cxnId="{92979C0D-C725-49E3-B00D-F1584BAA02AB}">
      <dgm:prSet/>
      <dgm:spPr/>
      <dgm:t>
        <a:bodyPr/>
        <a:lstStyle/>
        <a:p>
          <a:endParaRPr lang="en-US"/>
        </a:p>
      </dgm:t>
    </dgm:pt>
    <dgm:pt modelId="{C5070D8D-BDD1-4A92-9705-400BDAD80081}">
      <dgm:prSet phldrT="[Text]" custT="1"/>
      <dgm:spPr>
        <a:xfrm>
          <a:off x="2194425" y="925345"/>
          <a:ext cx="1148133" cy="593694"/>
        </a:xfrm>
      </dgm:spPr>
      <dgm:t>
        <a:bodyPr/>
        <a:lstStyle/>
        <a:p>
          <a:r>
            <a:rPr lang="en-US" sz="1100" b="1" dirty="0">
              <a:latin typeface="+mn-lt"/>
              <a:ea typeface="+mn-ea"/>
              <a:cs typeface="+mn-cs"/>
            </a:rPr>
            <a:t>Legal and institutional Framework </a:t>
          </a:r>
        </a:p>
      </dgm:t>
    </dgm:pt>
    <dgm:pt modelId="{D23D55D8-DC49-418E-B0EA-D85A93DD1F35}" type="parTrans" cxnId="{FCF7FFF1-9261-4CC9-A48E-AC0273B9BEB5}">
      <dgm:prSet/>
      <dgm:spPr>
        <a:xfrm rot="16332616">
          <a:off x="2531705" y="1735840"/>
          <a:ext cx="433924" cy="0"/>
        </a:xfrm>
      </dgm:spPr>
      <dgm:t>
        <a:bodyPr/>
        <a:lstStyle/>
        <a:p>
          <a:endParaRPr lang="en-US"/>
        </a:p>
      </dgm:t>
    </dgm:pt>
    <dgm:pt modelId="{D1FC7B12-7625-44AA-860F-46959836A0E4}" type="sibTrans" cxnId="{FCF7FFF1-9261-4CC9-A48E-AC0273B9BEB5}">
      <dgm:prSet/>
      <dgm:spPr/>
      <dgm:t>
        <a:bodyPr/>
        <a:lstStyle/>
        <a:p>
          <a:endParaRPr lang="en-US"/>
        </a:p>
      </dgm:t>
    </dgm:pt>
    <dgm:pt modelId="{9401181D-26FE-4CB8-AC08-A4D308408D8B}">
      <dgm:prSet phldrT="[Text]"/>
      <dgm:spPr>
        <a:xfrm>
          <a:off x="3161700" y="2622043"/>
          <a:ext cx="963049" cy="811591"/>
        </a:xfrm>
      </dgm:spPr>
      <dgm:t>
        <a:bodyPr/>
        <a:lstStyle/>
        <a:p>
          <a:r>
            <a:rPr lang="en-US" b="1" dirty="0">
              <a:latin typeface="+mn-lt"/>
              <a:ea typeface="+mn-ea"/>
              <a:cs typeface="+mn-cs"/>
            </a:rPr>
            <a:t>Stakeholder involvement </a:t>
          </a:r>
        </a:p>
      </dgm:t>
    </dgm:pt>
    <dgm:pt modelId="{5AF5094B-A5FC-457F-9DC9-E0D35E7ED427}" type="parTrans" cxnId="{F8E10E71-0EB6-4626-A1C5-548FAADC3044}">
      <dgm:prSet/>
      <dgm:spPr>
        <a:xfrm rot="2406278">
          <a:off x="3079525" y="2592297"/>
          <a:ext cx="93122" cy="0"/>
        </a:xfrm>
      </dgm:spPr>
      <dgm:t>
        <a:bodyPr/>
        <a:lstStyle/>
        <a:p>
          <a:endParaRPr lang="en-US"/>
        </a:p>
      </dgm:t>
    </dgm:pt>
    <dgm:pt modelId="{1586E417-67D1-4EF4-9E74-C38A1982684F}" type="sibTrans" cxnId="{F8E10E71-0EB6-4626-A1C5-548FAADC3044}">
      <dgm:prSet/>
      <dgm:spPr/>
      <dgm:t>
        <a:bodyPr/>
        <a:lstStyle/>
        <a:p>
          <a:endParaRPr lang="en-US"/>
        </a:p>
      </dgm:t>
    </dgm:pt>
    <dgm:pt modelId="{15B9F980-84C3-472F-AF8D-FFED0FBC0A33}">
      <dgm:prSet phldrT="[Text]"/>
      <dgm:spPr>
        <a:xfrm>
          <a:off x="1096510" y="2730314"/>
          <a:ext cx="1524541" cy="700197"/>
        </a:xfrm>
      </dgm:spPr>
      <dgm:t>
        <a:bodyPr/>
        <a:lstStyle/>
        <a:p>
          <a:r>
            <a:rPr lang="en-US" b="1" dirty="0">
              <a:latin typeface="+mn-lt"/>
              <a:ea typeface="+mn-ea"/>
              <a:cs typeface="+mn-cs"/>
            </a:rPr>
            <a:t>Capacity building and technical support </a:t>
          </a:r>
          <a:endParaRPr lang="en-US" dirty="0">
            <a:latin typeface="+mn-lt"/>
            <a:ea typeface="+mn-ea"/>
            <a:cs typeface="+mn-cs"/>
          </a:endParaRPr>
        </a:p>
      </dgm:t>
    </dgm:pt>
    <dgm:pt modelId="{4B1FC841-09FF-4151-A69E-5B68B9455E7D}" type="parTrans" cxnId="{DA2B80F7-416E-41B4-9716-A3A326F4AC8D}">
      <dgm:prSet/>
      <dgm:spPr>
        <a:xfrm rot="8195052">
          <a:off x="2195352" y="2646308"/>
          <a:ext cx="244454" cy="0"/>
        </a:xfrm>
      </dgm:spPr>
      <dgm:t>
        <a:bodyPr/>
        <a:lstStyle/>
        <a:p>
          <a:endParaRPr lang="en-US"/>
        </a:p>
      </dgm:t>
    </dgm:pt>
    <dgm:pt modelId="{AADC7278-F2A3-4714-80D0-5E6A9CADE680}" type="sibTrans" cxnId="{DA2B80F7-416E-41B4-9716-A3A326F4AC8D}">
      <dgm:prSet/>
      <dgm:spPr/>
      <dgm:t>
        <a:bodyPr/>
        <a:lstStyle/>
        <a:p>
          <a:endParaRPr lang="en-US"/>
        </a:p>
      </dgm:t>
    </dgm:pt>
    <dgm:pt modelId="{49EA4E2F-9243-41FC-90F6-F26A96B6DFC2}">
      <dgm:prSet custT="1"/>
      <dgm:spPr/>
      <dgm:t>
        <a:bodyPr/>
        <a:lstStyle/>
        <a:p>
          <a:r>
            <a:rPr lang="en-US" sz="1100" dirty="0">
              <a:latin typeface="+mn-lt"/>
              <a:ea typeface="+mn-ea"/>
              <a:cs typeface="+mn-cs"/>
            </a:rPr>
            <a:t>Revenue generation and distribution </a:t>
          </a:r>
        </a:p>
      </dgm:t>
    </dgm:pt>
    <dgm:pt modelId="{1843583A-A74E-4D34-BD30-F1B6EDABB460}" type="parTrans" cxnId="{5C4D43A5-EED8-4DEE-BCAB-3F93FE83409A}">
      <dgm:prSet/>
      <dgm:spPr/>
      <dgm:t>
        <a:bodyPr/>
        <a:lstStyle/>
        <a:p>
          <a:endParaRPr lang="en-US"/>
        </a:p>
      </dgm:t>
    </dgm:pt>
    <dgm:pt modelId="{BFC4FDEC-383D-422D-9895-AA8D0BB214DC}" type="sibTrans" cxnId="{5C4D43A5-EED8-4DEE-BCAB-3F93FE83409A}">
      <dgm:prSet/>
      <dgm:spPr/>
      <dgm:t>
        <a:bodyPr/>
        <a:lstStyle/>
        <a:p>
          <a:endParaRPr lang="en-US"/>
        </a:p>
      </dgm:t>
    </dgm:pt>
    <dgm:pt modelId="{02079F5F-1A06-4F18-AB58-C6F30F1EFAD2}">
      <dgm:prSet custT="1"/>
      <dgm:spPr/>
      <dgm:t>
        <a:bodyPr/>
        <a:lstStyle/>
        <a:p>
          <a:r>
            <a:rPr lang="en-US" sz="1100" dirty="0">
              <a:latin typeface="+mn-lt"/>
              <a:ea typeface="+mn-ea"/>
              <a:cs typeface="+mn-cs"/>
            </a:rPr>
            <a:t>Monitoring and accountability </a:t>
          </a:r>
        </a:p>
      </dgm:t>
    </dgm:pt>
    <dgm:pt modelId="{FAEE29D2-06DF-4533-8050-5D9D66D4794C}" type="parTrans" cxnId="{63EA8326-9E90-44E6-AB7B-C993ACAC0271}">
      <dgm:prSet/>
      <dgm:spPr/>
      <dgm:t>
        <a:bodyPr/>
        <a:lstStyle/>
        <a:p>
          <a:endParaRPr lang="en-US"/>
        </a:p>
      </dgm:t>
    </dgm:pt>
    <dgm:pt modelId="{63FA03B8-A1D9-4169-BB0A-A8DE74B8229E}" type="sibTrans" cxnId="{63EA8326-9E90-44E6-AB7B-C993ACAC0271}">
      <dgm:prSet/>
      <dgm:spPr/>
      <dgm:t>
        <a:bodyPr/>
        <a:lstStyle/>
        <a:p>
          <a:endParaRPr lang="en-US"/>
        </a:p>
      </dgm:t>
    </dgm:pt>
    <dgm:pt modelId="{CBF164B9-AD83-4C1D-9066-E34A33B4A461}">
      <dgm:prSet/>
      <dgm:spPr/>
      <dgm:t>
        <a:bodyPr/>
        <a:lstStyle/>
        <a:p>
          <a:r>
            <a:rPr lang="en-US" dirty="0">
              <a:latin typeface="+mn-lt"/>
              <a:ea typeface="+mn-ea"/>
              <a:cs typeface="+mn-cs"/>
            </a:rPr>
            <a:t>Addressing political interference </a:t>
          </a:r>
        </a:p>
      </dgm:t>
    </dgm:pt>
    <dgm:pt modelId="{CF1791FE-F192-4F0A-B300-AC9338331CD7}" type="parTrans" cxnId="{97A6FBF2-B5C3-42D4-9698-3C0B7AAA7325}">
      <dgm:prSet/>
      <dgm:spPr/>
      <dgm:t>
        <a:bodyPr/>
        <a:lstStyle/>
        <a:p>
          <a:endParaRPr lang="en-US"/>
        </a:p>
      </dgm:t>
    </dgm:pt>
    <dgm:pt modelId="{08D04637-AE6B-4B49-97A4-AC08638E5463}" type="sibTrans" cxnId="{97A6FBF2-B5C3-42D4-9698-3C0B7AAA7325}">
      <dgm:prSet/>
      <dgm:spPr/>
      <dgm:t>
        <a:bodyPr/>
        <a:lstStyle/>
        <a:p>
          <a:endParaRPr lang="en-US"/>
        </a:p>
      </dgm:t>
    </dgm:pt>
    <dgm:pt modelId="{4FE2DBD7-2008-45C0-AC89-4976D2D28532}" type="pres">
      <dgm:prSet presAssocID="{470F826C-D792-452C-92E5-BF92378D7DBA}" presName="Name0" presStyleCnt="0">
        <dgm:presLayoutVars>
          <dgm:chMax val="1"/>
          <dgm:chPref val="1"/>
          <dgm:dir/>
          <dgm:animOne val="branch"/>
          <dgm:animLvl val="lvl"/>
        </dgm:presLayoutVars>
      </dgm:prSet>
      <dgm:spPr/>
    </dgm:pt>
    <dgm:pt modelId="{4F5AB6DF-1371-444E-B227-D053837C37F2}" type="pres">
      <dgm:prSet presAssocID="{D8C9EF9D-2EF6-493B-85B0-462A7C187EEC}" presName="singleCycle" presStyleCnt="0"/>
      <dgm:spPr/>
    </dgm:pt>
    <dgm:pt modelId="{585A42B5-F45B-4455-86C7-905AF4BFB800}" type="pres">
      <dgm:prSet presAssocID="{D8C9EF9D-2EF6-493B-85B0-462A7C187EEC}" presName="singleCenter" presStyleLbl="node1" presStyleIdx="0" presStyleCnt="7">
        <dgm:presLayoutVars>
          <dgm:chMax val="7"/>
          <dgm:chPref val="7"/>
        </dgm:presLayoutVars>
      </dgm:prSet>
      <dgm:spPr/>
    </dgm:pt>
    <dgm:pt modelId="{A0A7D5C8-4C74-42BE-BC05-11FFCCD96891}" type="pres">
      <dgm:prSet presAssocID="{D23D55D8-DC49-418E-B0EA-D85A93DD1F35}" presName="Name56" presStyleLbl="parChTrans1D2" presStyleIdx="0" presStyleCnt="6"/>
      <dgm:spPr/>
    </dgm:pt>
    <dgm:pt modelId="{C840C959-EC72-41D9-B521-D064B70542B8}" type="pres">
      <dgm:prSet presAssocID="{C5070D8D-BDD1-4A92-9705-400BDAD80081}" presName="text0" presStyleLbl="node1" presStyleIdx="1" presStyleCnt="7" custRadScaleRad="98841" custRadScaleInc="-826">
        <dgm:presLayoutVars>
          <dgm:bulletEnabled val="1"/>
        </dgm:presLayoutVars>
      </dgm:prSet>
      <dgm:spPr/>
    </dgm:pt>
    <dgm:pt modelId="{2A5145AD-0BEC-472C-A348-A4DB0939EF51}" type="pres">
      <dgm:prSet presAssocID="{5AF5094B-A5FC-457F-9DC9-E0D35E7ED427}" presName="Name56" presStyleLbl="parChTrans1D2" presStyleIdx="1" presStyleCnt="6"/>
      <dgm:spPr/>
    </dgm:pt>
    <dgm:pt modelId="{D6A5C8A1-78C7-47B5-8109-459885EC2C6B}" type="pres">
      <dgm:prSet presAssocID="{9401181D-26FE-4CB8-AC08-A4D308408D8B}" presName="text0" presStyleLbl="node1" presStyleIdx="2" presStyleCnt="7">
        <dgm:presLayoutVars>
          <dgm:bulletEnabled val="1"/>
        </dgm:presLayoutVars>
      </dgm:prSet>
      <dgm:spPr/>
    </dgm:pt>
    <dgm:pt modelId="{EE282930-2242-4AB3-A3C7-0D32241B20D9}" type="pres">
      <dgm:prSet presAssocID="{4B1FC841-09FF-4151-A69E-5B68B9455E7D}" presName="Name56" presStyleLbl="parChTrans1D2" presStyleIdx="2" presStyleCnt="6"/>
      <dgm:spPr/>
    </dgm:pt>
    <dgm:pt modelId="{C3AB977F-57C2-44C2-93BA-A57CEA82ED78}" type="pres">
      <dgm:prSet presAssocID="{15B9F980-84C3-472F-AF8D-FFED0FBC0A33}" presName="text0" presStyleLbl="node1" presStyleIdx="3" presStyleCnt="7">
        <dgm:presLayoutVars>
          <dgm:bulletEnabled val="1"/>
        </dgm:presLayoutVars>
      </dgm:prSet>
      <dgm:spPr/>
    </dgm:pt>
    <dgm:pt modelId="{33D35CC1-4731-4299-B389-EA21E02A3DD7}" type="pres">
      <dgm:prSet presAssocID="{1843583A-A74E-4D34-BD30-F1B6EDABB460}" presName="Name56" presStyleLbl="parChTrans1D2" presStyleIdx="3" presStyleCnt="6"/>
      <dgm:spPr/>
    </dgm:pt>
    <dgm:pt modelId="{9AD8F81B-556A-45B7-969E-2A0FC68ACAC0}" type="pres">
      <dgm:prSet presAssocID="{49EA4E2F-9243-41FC-90F6-F26A96B6DFC2}" presName="text0" presStyleLbl="node1" presStyleIdx="4" presStyleCnt="7">
        <dgm:presLayoutVars>
          <dgm:bulletEnabled val="1"/>
        </dgm:presLayoutVars>
      </dgm:prSet>
      <dgm:spPr/>
    </dgm:pt>
    <dgm:pt modelId="{85C0FC23-EAC1-4D8D-A111-B4B9D130FBEE}" type="pres">
      <dgm:prSet presAssocID="{FAEE29D2-06DF-4533-8050-5D9D66D4794C}" presName="Name56" presStyleLbl="parChTrans1D2" presStyleIdx="4" presStyleCnt="6"/>
      <dgm:spPr/>
    </dgm:pt>
    <dgm:pt modelId="{0C7B5F88-12C2-43F7-A6EF-4CA90C4A8B72}" type="pres">
      <dgm:prSet presAssocID="{02079F5F-1A06-4F18-AB58-C6F30F1EFAD2}" presName="text0" presStyleLbl="node1" presStyleIdx="5" presStyleCnt="7" custScaleX="136017">
        <dgm:presLayoutVars>
          <dgm:bulletEnabled val="1"/>
        </dgm:presLayoutVars>
      </dgm:prSet>
      <dgm:spPr/>
    </dgm:pt>
    <dgm:pt modelId="{8CB720D5-4083-4E76-BDB6-60E226F495F3}" type="pres">
      <dgm:prSet presAssocID="{CF1791FE-F192-4F0A-B300-AC9338331CD7}" presName="Name56" presStyleLbl="parChTrans1D2" presStyleIdx="5" presStyleCnt="6"/>
      <dgm:spPr/>
    </dgm:pt>
    <dgm:pt modelId="{A8DDA130-BDD5-4823-B624-EFF04AE46C19}" type="pres">
      <dgm:prSet presAssocID="{CBF164B9-AD83-4C1D-9066-E34A33B4A461}" presName="text0" presStyleLbl="node1" presStyleIdx="6" presStyleCnt="7" custRadScaleRad="99546" custRadScaleInc="3363">
        <dgm:presLayoutVars>
          <dgm:bulletEnabled val="1"/>
        </dgm:presLayoutVars>
      </dgm:prSet>
      <dgm:spPr/>
    </dgm:pt>
  </dgm:ptLst>
  <dgm:cxnLst>
    <dgm:cxn modelId="{92979C0D-C725-49E3-B00D-F1584BAA02AB}" srcId="{470F826C-D792-452C-92E5-BF92378D7DBA}" destId="{D8C9EF9D-2EF6-493B-85B0-462A7C187EEC}" srcOrd="0" destOrd="0" parTransId="{9A22E8DE-E440-4105-9A16-22D34B685C48}" sibTransId="{77DE30C9-FF50-4215-B4EB-02446DCFCD18}"/>
    <dgm:cxn modelId="{553BBF0F-4C62-47F7-99E9-BBB50814406E}" type="presOf" srcId="{D23D55D8-DC49-418E-B0EA-D85A93DD1F35}" destId="{A0A7D5C8-4C74-42BE-BC05-11FFCCD96891}" srcOrd="0" destOrd="0" presId="urn:microsoft.com/office/officeart/2008/layout/RadialCluster"/>
    <dgm:cxn modelId="{FA244812-5825-4703-BE7B-496B37B6AF7E}" type="presOf" srcId="{15B9F980-84C3-472F-AF8D-FFED0FBC0A33}" destId="{C3AB977F-57C2-44C2-93BA-A57CEA82ED78}" srcOrd="0" destOrd="0" presId="urn:microsoft.com/office/officeart/2008/layout/RadialCluster"/>
    <dgm:cxn modelId="{6DFCCE12-4748-48C0-8D60-55937D89C7E1}" type="presOf" srcId="{4B1FC841-09FF-4151-A69E-5B68B9455E7D}" destId="{EE282930-2242-4AB3-A3C7-0D32241B20D9}" srcOrd="0" destOrd="0" presId="urn:microsoft.com/office/officeart/2008/layout/RadialCluster"/>
    <dgm:cxn modelId="{63EA8326-9E90-44E6-AB7B-C993ACAC0271}" srcId="{D8C9EF9D-2EF6-493B-85B0-462A7C187EEC}" destId="{02079F5F-1A06-4F18-AB58-C6F30F1EFAD2}" srcOrd="4" destOrd="0" parTransId="{FAEE29D2-06DF-4533-8050-5D9D66D4794C}" sibTransId="{63FA03B8-A1D9-4169-BB0A-A8DE74B8229E}"/>
    <dgm:cxn modelId="{0E8EBF35-5D0E-4D9E-B6DD-5567731E5F17}" type="presOf" srcId="{49EA4E2F-9243-41FC-90F6-F26A96B6DFC2}" destId="{9AD8F81B-556A-45B7-969E-2A0FC68ACAC0}" srcOrd="0" destOrd="0" presId="urn:microsoft.com/office/officeart/2008/layout/RadialCluster"/>
    <dgm:cxn modelId="{3FD5233C-20F3-48E2-97DB-5A95DCDE0210}" type="presOf" srcId="{CF1791FE-F192-4F0A-B300-AC9338331CD7}" destId="{8CB720D5-4083-4E76-BDB6-60E226F495F3}" srcOrd="0" destOrd="0" presId="urn:microsoft.com/office/officeart/2008/layout/RadialCluster"/>
    <dgm:cxn modelId="{BB9A046C-31EF-47E7-BAF3-3939246A99C4}" type="presOf" srcId="{470F826C-D792-452C-92E5-BF92378D7DBA}" destId="{4FE2DBD7-2008-45C0-AC89-4976D2D28532}" srcOrd="0" destOrd="0" presId="urn:microsoft.com/office/officeart/2008/layout/RadialCluster"/>
    <dgm:cxn modelId="{F8E10E71-0EB6-4626-A1C5-548FAADC3044}" srcId="{D8C9EF9D-2EF6-493B-85B0-462A7C187EEC}" destId="{9401181D-26FE-4CB8-AC08-A4D308408D8B}" srcOrd="1" destOrd="0" parTransId="{5AF5094B-A5FC-457F-9DC9-E0D35E7ED427}" sibTransId="{1586E417-67D1-4EF4-9E74-C38A1982684F}"/>
    <dgm:cxn modelId="{81360576-3051-43ED-AAEE-78A1E6F5FE79}" type="presOf" srcId="{02079F5F-1A06-4F18-AB58-C6F30F1EFAD2}" destId="{0C7B5F88-12C2-43F7-A6EF-4CA90C4A8B72}" srcOrd="0" destOrd="0" presId="urn:microsoft.com/office/officeart/2008/layout/RadialCluster"/>
    <dgm:cxn modelId="{7201118D-B154-4F96-A44E-21F70CE8C4C9}" type="presOf" srcId="{C5070D8D-BDD1-4A92-9705-400BDAD80081}" destId="{C840C959-EC72-41D9-B521-D064B70542B8}" srcOrd="0" destOrd="0" presId="urn:microsoft.com/office/officeart/2008/layout/RadialCluster"/>
    <dgm:cxn modelId="{92B9CEA0-7CB3-439C-91ED-792455904804}" type="presOf" srcId="{9401181D-26FE-4CB8-AC08-A4D308408D8B}" destId="{D6A5C8A1-78C7-47B5-8109-459885EC2C6B}" srcOrd="0" destOrd="0" presId="urn:microsoft.com/office/officeart/2008/layout/RadialCluster"/>
    <dgm:cxn modelId="{5C4D43A5-EED8-4DEE-BCAB-3F93FE83409A}" srcId="{D8C9EF9D-2EF6-493B-85B0-462A7C187EEC}" destId="{49EA4E2F-9243-41FC-90F6-F26A96B6DFC2}" srcOrd="3" destOrd="0" parTransId="{1843583A-A74E-4D34-BD30-F1B6EDABB460}" sibTransId="{BFC4FDEC-383D-422D-9895-AA8D0BB214DC}"/>
    <dgm:cxn modelId="{44B9B7C8-56C5-4D94-85E1-B334A9507167}" type="presOf" srcId="{D8C9EF9D-2EF6-493B-85B0-462A7C187EEC}" destId="{585A42B5-F45B-4455-86C7-905AF4BFB800}" srcOrd="0" destOrd="0" presId="urn:microsoft.com/office/officeart/2008/layout/RadialCluster"/>
    <dgm:cxn modelId="{8607B6CF-2E95-466E-BFA0-8FFECD96B1F0}" type="presOf" srcId="{5AF5094B-A5FC-457F-9DC9-E0D35E7ED427}" destId="{2A5145AD-0BEC-472C-A348-A4DB0939EF51}" srcOrd="0" destOrd="0" presId="urn:microsoft.com/office/officeart/2008/layout/RadialCluster"/>
    <dgm:cxn modelId="{36916FD4-EDD3-4A49-A693-AE30C498F51F}" type="presOf" srcId="{CBF164B9-AD83-4C1D-9066-E34A33B4A461}" destId="{A8DDA130-BDD5-4823-B624-EFF04AE46C19}" srcOrd="0" destOrd="0" presId="urn:microsoft.com/office/officeart/2008/layout/RadialCluster"/>
    <dgm:cxn modelId="{62451FDA-0BBA-4A79-9132-444D0309C65E}" type="presOf" srcId="{1843583A-A74E-4D34-BD30-F1B6EDABB460}" destId="{33D35CC1-4731-4299-B389-EA21E02A3DD7}" srcOrd="0" destOrd="0" presId="urn:microsoft.com/office/officeart/2008/layout/RadialCluster"/>
    <dgm:cxn modelId="{FCF2E8E0-3079-4FC2-8580-654BCB368422}" type="presOf" srcId="{FAEE29D2-06DF-4533-8050-5D9D66D4794C}" destId="{85C0FC23-EAC1-4D8D-A111-B4B9D130FBEE}" srcOrd="0" destOrd="0" presId="urn:microsoft.com/office/officeart/2008/layout/RadialCluster"/>
    <dgm:cxn modelId="{FCF7FFF1-9261-4CC9-A48E-AC0273B9BEB5}" srcId="{D8C9EF9D-2EF6-493B-85B0-462A7C187EEC}" destId="{C5070D8D-BDD1-4A92-9705-400BDAD80081}" srcOrd="0" destOrd="0" parTransId="{D23D55D8-DC49-418E-B0EA-D85A93DD1F35}" sibTransId="{D1FC7B12-7625-44AA-860F-46959836A0E4}"/>
    <dgm:cxn modelId="{97A6FBF2-B5C3-42D4-9698-3C0B7AAA7325}" srcId="{D8C9EF9D-2EF6-493B-85B0-462A7C187EEC}" destId="{CBF164B9-AD83-4C1D-9066-E34A33B4A461}" srcOrd="5" destOrd="0" parTransId="{CF1791FE-F192-4F0A-B300-AC9338331CD7}" sibTransId="{08D04637-AE6B-4B49-97A4-AC08638E5463}"/>
    <dgm:cxn modelId="{DA2B80F7-416E-41B4-9716-A3A326F4AC8D}" srcId="{D8C9EF9D-2EF6-493B-85B0-462A7C187EEC}" destId="{15B9F980-84C3-472F-AF8D-FFED0FBC0A33}" srcOrd="2" destOrd="0" parTransId="{4B1FC841-09FF-4151-A69E-5B68B9455E7D}" sibTransId="{AADC7278-F2A3-4714-80D0-5E6A9CADE680}"/>
    <dgm:cxn modelId="{B8EF039C-44AB-4DF5-AF82-2A4AD4EE92AD}" type="presParOf" srcId="{4FE2DBD7-2008-45C0-AC89-4976D2D28532}" destId="{4F5AB6DF-1371-444E-B227-D053837C37F2}" srcOrd="0" destOrd="0" presId="urn:microsoft.com/office/officeart/2008/layout/RadialCluster"/>
    <dgm:cxn modelId="{6F6EF459-53B9-4D4C-AA26-13784BAF8234}" type="presParOf" srcId="{4F5AB6DF-1371-444E-B227-D053837C37F2}" destId="{585A42B5-F45B-4455-86C7-905AF4BFB800}" srcOrd="0" destOrd="0" presId="urn:microsoft.com/office/officeart/2008/layout/RadialCluster"/>
    <dgm:cxn modelId="{B2A255A1-866D-448B-97C8-D988EBE9096D}" type="presParOf" srcId="{4F5AB6DF-1371-444E-B227-D053837C37F2}" destId="{A0A7D5C8-4C74-42BE-BC05-11FFCCD96891}" srcOrd="1" destOrd="0" presId="urn:microsoft.com/office/officeart/2008/layout/RadialCluster"/>
    <dgm:cxn modelId="{505AE437-38DE-460C-82F1-92E80C2E7621}" type="presParOf" srcId="{4F5AB6DF-1371-444E-B227-D053837C37F2}" destId="{C840C959-EC72-41D9-B521-D064B70542B8}" srcOrd="2" destOrd="0" presId="urn:microsoft.com/office/officeart/2008/layout/RadialCluster"/>
    <dgm:cxn modelId="{54011233-9630-4B2C-8266-77EDF5BB55C4}" type="presParOf" srcId="{4F5AB6DF-1371-444E-B227-D053837C37F2}" destId="{2A5145AD-0BEC-472C-A348-A4DB0939EF51}" srcOrd="3" destOrd="0" presId="urn:microsoft.com/office/officeart/2008/layout/RadialCluster"/>
    <dgm:cxn modelId="{0025F910-CCE7-4F26-9541-E20D99522269}" type="presParOf" srcId="{4F5AB6DF-1371-444E-B227-D053837C37F2}" destId="{D6A5C8A1-78C7-47B5-8109-459885EC2C6B}" srcOrd="4" destOrd="0" presId="urn:microsoft.com/office/officeart/2008/layout/RadialCluster"/>
    <dgm:cxn modelId="{D26C155B-22B0-4AA7-90F6-AE1401A895B7}" type="presParOf" srcId="{4F5AB6DF-1371-444E-B227-D053837C37F2}" destId="{EE282930-2242-4AB3-A3C7-0D32241B20D9}" srcOrd="5" destOrd="0" presId="urn:microsoft.com/office/officeart/2008/layout/RadialCluster"/>
    <dgm:cxn modelId="{BC40CF1F-87F2-446F-AB79-B4B336AD1EF9}" type="presParOf" srcId="{4F5AB6DF-1371-444E-B227-D053837C37F2}" destId="{C3AB977F-57C2-44C2-93BA-A57CEA82ED78}" srcOrd="6" destOrd="0" presId="urn:microsoft.com/office/officeart/2008/layout/RadialCluster"/>
    <dgm:cxn modelId="{58152323-D248-4EDB-98F0-5EFCBEEF533A}" type="presParOf" srcId="{4F5AB6DF-1371-444E-B227-D053837C37F2}" destId="{33D35CC1-4731-4299-B389-EA21E02A3DD7}" srcOrd="7" destOrd="0" presId="urn:microsoft.com/office/officeart/2008/layout/RadialCluster"/>
    <dgm:cxn modelId="{5E7401CD-B156-4C7C-9686-88C6DE4BBCDC}" type="presParOf" srcId="{4F5AB6DF-1371-444E-B227-D053837C37F2}" destId="{9AD8F81B-556A-45B7-969E-2A0FC68ACAC0}" srcOrd="8" destOrd="0" presId="urn:microsoft.com/office/officeart/2008/layout/RadialCluster"/>
    <dgm:cxn modelId="{013D079E-2BCF-4ECC-9CE3-BE64A0792D65}" type="presParOf" srcId="{4F5AB6DF-1371-444E-B227-D053837C37F2}" destId="{85C0FC23-EAC1-4D8D-A111-B4B9D130FBEE}" srcOrd="9" destOrd="0" presId="urn:microsoft.com/office/officeart/2008/layout/RadialCluster"/>
    <dgm:cxn modelId="{DEC736FE-CE90-447E-97A6-971F4B0EA615}" type="presParOf" srcId="{4F5AB6DF-1371-444E-B227-D053837C37F2}" destId="{0C7B5F88-12C2-43F7-A6EF-4CA90C4A8B72}" srcOrd="10" destOrd="0" presId="urn:microsoft.com/office/officeart/2008/layout/RadialCluster"/>
    <dgm:cxn modelId="{F34BE099-CDF6-4BAD-9BC3-6C901D065AAF}" type="presParOf" srcId="{4F5AB6DF-1371-444E-B227-D053837C37F2}" destId="{8CB720D5-4083-4E76-BDB6-60E226F495F3}" srcOrd="11" destOrd="0" presId="urn:microsoft.com/office/officeart/2008/layout/RadialCluster"/>
    <dgm:cxn modelId="{E3D88368-82C2-4612-9450-7CF2655168EE}" type="presParOf" srcId="{4F5AB6DF-1371-444E-B227-D053837C37F2}" destId="{A8DDA130-BDD5-4823-B624-EFF04AE46C19}"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010CA5-2646-4F73-B251-7B47A17B22E8}" type="doc">
      <dgm:prSet loTypeId="urn:microsoft.com/office/officeart/2005/8/layout/matrix1" loCatId="matrix" qsTypeId="urn:microsoft.com/office/officeart/2005/8/quickstyle/3d2" qsCatId="3D" csTypeId="urn:microsoft.com/office/officeart/2005/8/colors/accent1_2" csCatId="accent1" phldr="1"/>
      <dgm:spPr/>
      <dgm:t>
        <a:bodyPr/>
        <a:lstStyle/>
        <a:p>
          <a:endParaRPr lang="en-GB"/>
        </a:p>
      </dgm:t>
    </dgm:pt>
    <dgm:pt modelId="{EE2123C1-95CF-4505-B6DE-BFBAE6D4281D}">
      <dgm:prSet phldrT="[Text]" custT="1"/>
      <dgm:spPr/>
      <dgm:t>
        <a:bodyPr/>
        <a:lstStyle/>
        <a:p>
          <a:r>
            <a:rPr lang="en-GB" sz="1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FINANCING LOCAL AUTHORITIES IN GHANA: CAN DECENTRALISING CONTROL OF NATURAL RESOURCES ENHANCE SERVICE DELIVERY AND LOCAL ECONOMIC DEVELOPMENT? </a:t>
          </a:r>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gm:t>
    </dgm:pt>
    <dgm:pt modelId="{0A2BDDA2-CFFD-482C-A72B-2D2FC2C1CFF4}" type="parTrans" cxnId="{5B3CE995-7A14-43A5-B106-BA1BC2E9D867}">
      <dgm:prSet/>
      <dgm:spPr/>
      <dgm:t>
        <a:bodyPr/>
        <a:lstStyle/>
        <a:p>
          <a:endParaRPr lang="en-GB"/>
        </a:p>
      </dgm:t>
    </dgm:pt>
    <dgm:pt modelId="{33576269-260A-4C6B-967D-50217F0CF6FE}" type="sibTrans" cxnId="{5B3CE995-7A14-43A5-B106-BA1BC2E9D867}">
      <dgm:prSet/>
      <dgm:spPr/>
      <dgm:t>
        <a:bodyPr/>
        <a:lstStyle/>
        <a:p>
          <a:endParaRPr lang="en-GB"/>
        </a:p>
      </dgm:t>
    </dgm:pt>
    <dgm:pt modelId="{7477D900-2B77-46ED-8128-EB8B1F52387C}">
      <dgm:prSet phldrT="[Text]" custT="1"/>
      <dgm:spPr/>
      <dgm:t>
        <a:bodyPr/>
        <a:lstStyle/>
        <a:p>
          <a:r>
            <a:rPr lang="en-ZA" sz="1600" b="0" dirty="0">
              <a:highlight>
                <a:srgbClr val="800080"/>
              </a:highlight>
              <a:latin typeface="Calibri" panose="020F0502020204030204" pitchFamily="34" charset="0"/>
              <a:ea typeface="Calibri" panose="020F0502020204030204" pitchFamily="34" charset="0"/>
              <a:cs typeface="Calibri" panose="020F0502020204030204" pitchFamily="34" charset="0"/>
            </a:rPr>
            <a:t>Fiscal decentralization of natural resources towards local economic development </a:t>
          </a:r>
          <a:endParaRPr lang="en-GB" sz="1600" dirty="0">
            <a:highlight>
              <a:srgbClr val="800080"/>
            </a:highlight>
            <a:latin typeface="Calibri" panose="020F0502020204030204" pitchFamily="34" charset="0"/>
            <a:ea typeface="Calibri" panose="020F0502020204030204" pitchFamily="34" charset="0"/>
            <a:cs typeface="Calibri" panose="020F0502020204030204" pitchFamily="34" charset="0"/>
          </a:endParaRPr>
        </a:p>
      </dgm:t>
    </dgm:pt>
    <dgm:pt modelId="{78A5D1B0-35E5-429B-BD41-AEB8F9A9D6F4}" type="parTrans" cxnId="{677A57B6-212B-49C1-BC56-A37DAB3BF79C}">
      <dgm:prSet/>
      <dgm:spPr/>
      <dgm:t>
        <a:bodyPr/>
        <a:lstStyle/>
        <a:p>
          <a:endParaRPr lang="en-GB"/>
        </a:p>
      </dgm:t>
    </dgm:pt>
    <dgm:pt modelId="{18C385C5-BC25-4B48-8B96-CF7CA0802771}" type="sibTrans" cxnId="{677A57B6-212B-49C1-BC56-A37DAB3BF79C}">
      <dgm:prSet/>
      <dgm:spPr/>
      <dgm:t>
        <a:bodyPr/>
        <a:lstStyle/>
        <a:p>
          <a:endParaRPr lang="en-GB"/>
        </a:p>
      </dgm:t>
    </dgm:pt>
    <dgm:pt modelId="{775D4B57-F04F-447E-B3BF-48A7E80F9C99}">
      <dgm:prSet phldrT="[Text]" custT="1"/>
      <dgm:spPr/>
      <dgm:t>
        <a:bodyPr/>
        <a:lstStyle/>
        <a:p>
          <a:r>
            <a:rPr lang="en-ZA" sz="1600" dirty="0">
              <a:highlight>
                <a:srgbClr val="0000FF"/>
              </a:highlight>
              <a:latin typeface="Calibri" panose="020F0502020204030204" pitchFamily="34" charset="0"/>
              <a:ea typeface="Calibri" panose="020F0502020204030204" pitchFamily="34" charset="0"/>
              <a:cs typeface="Calibri" panose="020F0502020204030204" pitchFamily="34" charset="0"/>
            </a:rPr>
            <a:t>Fiscal decentralization framework and its associated challenges in Ghana </a:t>
          </a:r>
          <a:endParaRPr lang="en-GB" sz="1600" dirty="0">
            <a:highlight>
              <a:srgbClr val="0000FF"/>
            </a:highlight>
            <a:latin typeface="Calibri" panose="020F0502020204030204" pitchFamily="34" charset="0"/>
            <a:ea typeface="Calibri" panose="020F0502020204030204" pitchFamily="34" charset="0"/>
            <a:cs typeface="Calibri" panose="020F0502020204030204" pitchFamily="34" charset="0"/>
          </a:endParaRPr>
        </a:p>
      </dgm:t>
    </dgm:pt>
    <dgm:pt modelId="{048196F7-BAD6-4270-A804-E3D98EDACA8E}" type="parTrans" cxnId="{BF649E8D-3764-403B-A72F-8E779A0D75C5}">
      <dgm:prSet/>
      <dgm:spPr/>
      <dgm:t>
        <a:bodyPr/>
        <a:lstStyle/>
        <a:p>
          <a:endParaRPr lang="en-GB"/>
        </a:p>
      </dgm:t>
    </dgm:pt>
    <dgm:pt modelId="{D3459D2C-92D8-46D2-BCB9-E1C744A4844B}" type="sibTrans" cxnId="{BF649E8D-3764-403B-A72F-8E779A0D75C5}">
      <dgm:prSet/>
      <dgm:spPr/>
      <dgm:t>
        <a:bodyPr/>
        <a:lstStyle/>
        <a:p>
          <a:endParaRPr lang="en-GB"/>
        </a:p>
      </dgm:t>
    </dgm:pt>
    <dgm:pt modelId="{C0EE848C-47A8-4F54-A160-7F5BD3CAFF1E}">
      <dgm:prSet phldrT="[Text]" custT="1"/>
      <dgm:spPr/>
      <dgm:t>
        <a:bodyPr/>
        <a:lstStyle/>
        <a:p>
          <a:r>
            <a:rPr lang="en-ZA" sz="1600" dirty="0">
              <a:highlight>
                <a:srgbClr val="808080"/>
              </a:highlight>
              <a:latin typeface="Calibri" panose="020F0502020204030204" pitchFamily="34" charset="0"/>
              <a:ea typeface="Calibri" panose="020F0502020204030204" pitchFamily="34" charset="0"/>
              <a:cs typeface="Calibri" panose="020F0502020204030204" pitchFamily="34" charset="0"/>
            </a:rPr>
            <a:t>Government willingness towards fiscal decentralization of natural resources and capacity of MMDAs to embrace </a:t>
          </a:r>
          <a:endParaRPr lang="en-GB" sz="1600" dirty="0">
            <a:highlight>
              <a:srgbClr val="808080"/>
            </a:highlight>
            <a:latin typeface="Calibri" panose="020F0502020204030204" pitchFamily="34" charset="0"/>
            <a:ea typeface="Calibri" panose="020F0502020204030204" pitchFamily="34" charset="0"/>
            <a:cs typeface="Calibri" panose="020F0502020204030204" pitchFamily="34" charset="0"/>
          </a:endParaRPr>
        </a:p>
      </dgm:t>
    </dgm:pt>
    <dgm:pt modelId="{A853C6D2-8418-4B26-A803-234D163D6268}" type="parTrans" cxnId="{78CDB85C-0C82-4530-A8F7-7D99CD03AE89}">
      <dgm:prSet/>
      <dgm:spPr/>
      <dgm:t>
        <a:bodyPr/>
        <a:lstStyle/>
        <a:p>
          <a:endParaRPr lang="en-GB"/>
        </a:p>
      </dgm:t>
    </dgm:pt>
    <dgm:pt modelId="{0B462352-0FC0-44A6-8945-B5AA0E703A7F}" type="sibTrans" cxnId="{78CDB85C-0C82-4530-A8F7-7D99CD03AE89}">
      <dgm:prSet/>
      <dgm:spPr/>
      <dgm:t>
        <a:bodyPr/>
        <a:lstStyle/>
        <a:p>
          <a:endParaRPr lang="en-GB"/>
        </a:p>
      </dgm:t>
    </dgm:pt>
    <dgm:pt modelId="{9D82A52D-61B6-41D1-8185-0E05DAB4F57E}">
      <dgm:prSet phldrT="[Text]" custT="1"/>
      <dgm:spPr/>
      <dgm:t>
        <a:bodyPr/>
        <a:lstStyle/>
        <a:p>
          <a:r>
            <a:rPr lang="en-ZA" sz="1600" dirty="0">
              <a:highlight>
                <a:srgbClr val="FF0000"/>
              </a:highlight>
              <a:latin typeface="Calibri" panose="020F0502020204030204" pitchFamily="34" charset="0"/>
              <a:ea typeface="Calibri" panose="020F0502020204030204" pitchFamily="34" charset="0"/>
              <a:cs typeface="Calibri" panose="020F0502020204030204" pitchFamily="34" charset="0"/>
            </a:rPr>
            <a:t>Benefits of less – endowed districts in the fiscal gains of decentralised NRM</a:t>
          </a:r>
          <a:endParaRPr lang="en-GB" sz="1600" dirty="0">
            <a:highlight>
              <a:srgbClr val="FF0000"/>
            </a:highlight>
            <a:latin typeface="Calibri" panose="020F0502020204030204" pitchFamily="34" charset="0"/>
            <a:ea typeface="Calibri" panose="020F0502020204030204" pitchFamily="34" charset="0"/>
            <a:cs typeface="Calibri" panose="020F0502020204030204" pitchFamily="34" charset="0"/>
          </a:endParaRPr>
        </a:p>
      </dgm:t>
    </dgm:pt>
    <dgm:pt modelId="{CF1F13BA-7B20-4859-B6C7-4B1EC66B7703}" type="parTrans" cxnId="{B12323FF-42DD-4587-856A-FC8F17BB80E1}">
      <dgm:prSet/>
      <dgm:spPr/>
      <dgm:t>
        <a:bodyPr/>
        <a:lstStyle/>
        <a:p>
          <a:endParaRPr lang="en-GB"/>
        </a:p>
      </dgm:t>
    </dgm:pt>
    <dgm:pt modelId="{200FCD18-DB3C-4094-BADF-656BC0C984B1}" type="sibTrans" cxnId="{B12323FF-42DD-4587-856A-FC8F17BB80E1}">
      <dgm:prSet/>
      <dgm:spPr/>
      <dgm:t>
        <a:bodyPr/>
        <a:lstStyle/>
        <a:p>
          <a:endParaRPr lang="en-GB"/>
        </a:p>
      </dgm:t>
    </dgm:pt>
    <dgm:pt modelId="{70483E14-03A9-48E1-B564-5C53F6FF5C4F}" type="pres">
      <dgm:prSet presAssocID="{08010CA5-2646-4F73-B251-7B47A17B22E8}" presName="diagram" presStyleCnt="0">
        <dgm:presLayoutVars>
          <dgm:chMax val="1"/>
          <dgm:dir/>
          <dgm:animLvl val="ctr"/>
          <dgm:resizeHandles val="exact"/>
        </dgm:presLayoutVars>
      </dgm:prSet>
      <dgm:spPr/>
    </dgm:pt>
    <dgm:pt modelId="{A5339EF1-DD4F-40CF-AB87-662F3C2C15B7}" type="pres">
      <dgm:prSet presAssocID="{08010CA5-2646-4F73-B251-7B47A17B22E8}" presName="matrix" presStyleCnt="0"/>
      <dgm:spPr/>
    </dgm:pt>
    <dgm:pt modelId="{C544CA96-B4E7-4ACE-8BED-126F03B7212E}" type="pres">
      <dgm:prSet presAssocID="{08010CA5-2646-4F73-B251-7B47A17B22E8}" presName="tile1" presStyleLbl="node1" presStyleIdx="0" presStyleCnt="4" custScaleX="97062" custScaleY="102261" custLinFactNeighborX="0" custLinFactNeighborY="-1978"/>
      <dgm:spPr/>
    </dgm:pt>
    <dgm:pt modelId="{F160CFA7-D4BF-46AE-BD63-A2E5AB5F2E7F}" type="pres">
      <dgm:prSet presAssocID="{08010CA5-2646-4F73-B251-7B47A17B22E8}" presName="tile1text" presStyleLbl="node1" presStyleIdx="0" presStyleCnt="4">
        <dgm:presLayoutVars>
          <dgm:chMax val="0"/>
          <dgm:chPref val="0"/>
          <dgm:bulletEnabled val="1"/>
        </dgm:presLayoutVars>
      </dgm:prSet>
      <dgm:spPr/>
    </dgm:pt>
    <dgm:pt modelId="{00CA067D-D4A9-4CDA-BAA3-E9122A615EBD}" type="pres">
      <dgm:prSet presAssocID="{08010CA5-2646-4F73-B251-7B47A17B22E8}" presName="tile2" presStyleLbl="node1" presStyleIdx="1" presStyleCnt="4" custScaleY="103391" custLinFactNeighborX="-1996" custLinFactNeighborY="456"/>
      <dgm:spPr/>
    </dgm:pt>
    <dgm:pt modelId="{ABF51308-1000-4FA5-90DD-9CCAE387AB2D}" type="pres">
      <dgm:prSet presAssocID="{08010CA5-2646-4F73-B251-7B47A17B22E8}" presName="tile2text" presStyleLbl="node1" presStyleIdx="1" presStyleCnt="4">
        <dgm:presLayoutVars>
          <dgm:chMax val="0"/>
          <dgm:chPref val="0"/>
          <dgm:bulletEnabled val="1"/>
        </dgm:presLayoutVars>
      </dgm:prSet>
      <dgm:spPr/>
    </dgm:pt>
    <dgm:pt modelId="{43AEB913-934E-46B5-A30B-16CC76501674}" type="pres">
      <dgm:prSet presAssocID="{08010CA5-2646-4F73-B251-7B47A17B22E8}" presName="tile3" presStyleLbl="node1" presStyleIdx="2" presStyleCnt="4" custLinFactNeighborX="-31929" custLinFactNeighborY="119"/>
      <dgm:spPr/>
    </dgm:pt>
    <dgm:pt modelId="{FEA8484A-A393-4ED1-AEE7-7FAF6197E604}" type="pres">
      <dgm:prSet presAssocID="{08010CA5-2646-4F73-B251-7B47A17B22E8}" presName="tile3text" presStyleLbl="node1" presStyleIdx="2" presStyleCnt="4">
        <dgm:presLayoutVars>
          <dgm:chMax val="0"/>
          <dgm:chPref val="0"/>
          <dgm:bulletEnabled val="1"/>
        </dgm:presLayoutVars>
      </dgm:prSet>
      <dgm:spPr/>
    </dgm:pt>
    <dgm:pt modelId="{E52DAE0F-A948-41F8-AD7C-B3AF23F22DEA}" type="pres">
      <dgm:prSet presAssocID="{08010CA5-2646-4F73-B251-7B47A17B22E8}" presName="tile4" presStyleLbl="node1" presStyleIdx="3" presStyleCnt="4" custLinFactNeighborX="780" custLinFactNeighborY="-848"/>
      <dgm:spPr/>
    </dgm:pt>
    <dgm:pt modelId="{F47972A2-AD2A-4429-9978-63A0DC7499E9}" type="pres">
      <dgm:prSet presAssocID="{08010CA5-2646-4F73-B251-7B47A17B22E8}" presName="tile4text" presStyleLbl="node1" presStyleIdx="3" presStyleCnt="4">
        <dgm:presLayoutVars>
          <dgm:chMax val="0"/>
          <dgm:chPref val="0"/>
          <dgm:bulletEnabled val="1"/>
        </dgm:presLayoutVars>
      </dgm:prSet>
      <dgm:spPr/>
    </dgm:pt>
    <dgm:pt modelId="{97590063-64BB-4A02-B759-13E987A435D0}" type="pres">
      <dgm:prSet presAssocID="{08010CA5-2646-4F73-B251-7B47A17B22E8}" presName="centerTile" presStyleLbl="fgShp" presStyleIdx="0" presStyleCnt="1" custLinFactNeighborX="-4301" custLinFactNeighborY="237">
        <dgm:presLayoutVars>
          <dgm:chMax val="0"/>
          <dgm:chPref val="0"/>
        </dgm:presLayoutVars>
      </dgm:prSet>
      <dgm:spPr/>
    </dgm:pt>
  </dgm:ptLst>
  <dgm:cxnLst>
    <dgm:cxn modelId="{F3127F15-01AF-4933-9EC7-008D973C1924}" type="presOf" srcId="{775D4B57-F04F-447E-B3BF-48A7E80F9C99}" destId="{00CA067D-D4A9-4CDA-BAA3-E9122A615EBD}" srcOrd="0" destOrd="0" presId="urn:microsoft.com/office/officeart/2005/8/layout/matrix1"/>
    <dgm:cxn modelId="{94C24B23-1AE6-4ABD-9E7A-C6A000854D91}" type="presOf" srcId="{775D4B57-F04F-447E-B3BF-48A7E80F9C99}" destId="{ABF51308-1000-4FA5-90DD-9CCAE387AB2D}" srcOrd="1" destOrd="0" presId="urn:microsoft.com/office/officeart/2005/8/layout/matrix1"/>
    <dgm:cxn modelId="{78CDB85C-0C82-4530-A8F7-7D99CD03AE89}" srcId="{EE2123C1-95CF-4505-B6DE-BFBAE6D4281D}" destId="{C0EE848C-47A8-4F54-A160-7F5BD3CAFF1E}" srcOrd="2" destOrd="0" parTransId="{A853C6D2-8418-4B26-A803-234D163D6268}" sibTransId="{0B462352-0FC0-44A6-8945-B5AA0E703A7F}"/>
    <dgm:cxn modelId="{9C76D966-BD25-49D5-A4DA-91D9548667F2}" type="presOf" srcId="{9D82A52D-61B6-41D1-8185-0E05DAB4F57E}" destId="{F47972A2-AD2A-4429-9978-63A0DC7499E9}" srcOrd="1" destOrd="0" presId="urn:microsoft.com/office/officeart/2005/8/layout/matrix1"/>
    <dgm:cxn modelId="{D85AA84C-2289-4420-A25A-99898B43515C}" type="presOf" srcId="{C0EE848C-47A8-4F54-A160-7F5BD3CAFF1E}" destId="{43AEB913-934E-46B5-A30B-16CC76501674}" srcOrd="0" destOrd="0" presId="urn:microsoft.com/office/officeart/2005/8/layout/matrix1"/>
    <dgm:cxn modelId="{10068254-65C9-4054-A84E-471FDA4DEBE2}" type="presOf" srcId="{7477D900-2B77-46ED-8128-EB8B1F52387C}" destId="{F160CFA7-D4BF-46AE-BD63-A2E5AB5F2E7F}" srcOrd="1" destOrd="0" presId="urn:microsoft.com/office/officeart/2005/8/layout/matrix1"/>
    <dgm:cxn modelId="{BF649E8D-3764-403B-A72F-8E779A0D75C5}" srcId="{EE2123C1-95CF-4505-B6DE-BFBAE6D4281D}" destId="{775D4B57-F04F-447E-B3BF-48A7E80F9C99}" srcOrd="1" destOrd="0" parTransId="{048196F7-BAD6-4270-A804-E3D98EDACA8E}" sibTransId="{D3459D2C-92D8-46D2-BCB9-E1C744A4844B}"/>
    <dgm:cxn modelId="{5B3CE995-7A14-43A5-B106-BA1BC2E9D867}" srcId="{08010CA5-2646-4F73-B251-7B47A17B22E8}" destId="{EE2123C1-95CF-4505-B6DE-BFBAE6D4281D}" srcOrd="0" destOrd="0" parTransId="{0A2BDDA2-CFFD-482C-A72B-2D2FC2C1CFF4}" sibTransId="{33576269-260A-4C6B-967D-50217F0CF6FE}"/>
    <dgm:cxn modelId="{AA3605A7-8B4F-4122-92C1-392A01694832}" type="presOf" srcId="{7477D900-2B77-46ED-8128-EB8B1F52387C}" destId="{C544CA96-B4E7-4ACE-8BED-126F03B7212E}" srcOrd="0" destOrd="0" presId="urn:microsoft.com/office/officeart/2005/8/layout/matrix1"/>
    <dgm:cxn modelId="{677A57B6-212B-49C1-BC56-A37DAB3BF79C}" srcId="{EE2123C1-95CF-4505-B6DE-BFBAE6D4281D}" destId="{7477D900-2B77-46ED-8128-EB8B1F52387C}" srcOrd="0" destOrd="0" parTransId="{78A5D1B0-35E5-429B-BD41-AEB8F9A9D6F4}" sibTransId="{18C385C5-BC25-4B48-8B96-CF7CA0802771}"/>
    <dgm:cxn modelId="{6D28A1D1-635D-4382-8BA3-BAF56B160B70}" type="presOf" srcId="{9D82A52D-61B6-41D1-8185-0E05DAB4F57E}" destId="{E52DAE0F-A948-41F8-AD7C-B3AF23F22DEA}" srcOrd="0" destOrd="0" presId="urn:microsoft.com/office/officeart/2005/8/layout/matrix1"/>
    <dgm:cxn modelId="{9AB9CED2-09B5-45A6-B4F1-9FF2EBB8EDB5}" type="presOf" srcId="{C0EE848C-47A8-4F54-A160-7F5BD3CAFF1E}" destId="{FEA8484A-A393-4ED1-AEE7-7FAF6197E604}" srcOrd="1" destOrd="0" presId="urn:microsoft.com/office/officeart/2005/8/layout/matrix1"/>
    <dgm:cxn modelId="{436FDBE0-E540-44F1-9A13-A5EE37B9C35A}" type="presOf" srcId="{08010CA5-2646-4F73-B251-7B47A17B22E8}" destId="{70483E14-03A9-48E1-B564-5C53F6FF5C4F}" srcOrd="0" destOrd="0" presId="urn:microsoft.com/office/officeart/2005/8/layout/matrix1"/>
    <dgm:cxn modelId="{275C37EC-16D8-4C67-B1E4-D7B9F5EFD89A}" type="presOf" srcId="{EE2123C1-95CF-4505-B6DE-BFBAE6D4281D}" destId="{97590063-64BB-4A02-B759-13E987A435D0}" srcOrd="0" destOrd="0" presId="urn:microsoft.com/office/officeart/2005/8/layout/matrix1"/>
    <dgm:cxn modelId="{B12323FF-42DD-4587-856A-FC8F17BB80E1}" srcId="{EE2123C1-95CF-4505-B6DE-BFBAE6D4281D}" destId="{9D82A52D-61B6-41D1-8185-0E05DAB4F57E}" srcOrd="3" destOrd="0" parTransId="{CF1F13BA-7B20-4859-B6C7-4B1EC66B7703}" sibTransId="{200FCD18-DB3C-4094-BADF-656BC0C984B1}"/>
    <dgm:cxn modelId="{8D098790-F2BC-487E-8679-54EBD876E61F}" type="presParOf" srcId="{70483E14-03A9-48E1-B564-5C53F6FF5C4F}" destId="{A5339EF1-DD4F-40CF-AB87-662F3C2C15B7}" srcOrd="0" destOrd="0" presId="urn:microsoft.com/office/officeart/2005/8/layout/matrix1"/>
    <dgm:cxn modelId="{7C82DD71-B9F7-43DC-80B1-3599E40A82BA}" type="presParOf" srcId="{A5339EF1-DD4F-40CF-AB87-662F3C2C15B7}" destId="{C544CA96-B4E7-4ACE-8BED-126F03B7212E}" srcOrd="0" destOrd="0" presId="urn:microsoft.com/office/officeart/2005/8/layout/matrix1"/>
    <dgm:cxn modelId="{A5DC13D1-0458-459B-AF09-361057A88AD8}" type="presParOf" srcId="{A5339EF1-DD4F-40CF-AB87-662F3C2C15B7}" destId="{F160CFA7-D4BF-46AE-BD63-A2E5AB5F2E7F}" srcOrd="1" destOrd="0" presId="urn:microsoft.com/office/officeart/2005/8/layout/matrix1"/>
    <dgm:cxn modelId="{4F362FB8-8AB4-4B2C-838B-9B755461CDD3}" type="presParOf" srcId="{A5339EF1-DD4F-40CF-AB87-662F3C2C15B7}" destId="{00CA067D-D4A9-4CDA-BAA3-E9122A615EBD}" srcOrd="2" destOrd="0" presId="urn:microsoft.com/office/officeart/2005/8/layout/matrix1"/>
    <dgm:cxn modelId="{695FB5EE-7F59-4475-9BCE-8BE5C4007C21}" type="presParOf" srcId="{A5339EF1-DD4F-40CF-AB87-662F3C2C15B7}" destId="{ABF51308-1000-4FA5-90DD-9CCAE387AB2D}" srcOrd="3" destOrd="0" presId="urn:microsoft.com/office/officeart/2005/8/layout/matrix1"/>
    <dgm:cxn modelId="{FBC78614-8D7C-44B0-BC64-C86296AE24B5}" type="presParOf" srcId="{A5339EF1-DD4F-40CF-AB87-662F3C2C15B7}" destId="{43AEB913-934E-46B5-A30B-16CC76501674}" srcOrd="4" destOrd="0" presId="urn:microsoft.com/office/officeart/2005/8/layout/matrix1"/>
    <dgm:cxn modelId="{1893A1E8-0139-448A-96CE-B126171AB45D}" type="presParOf" srcId="{A5339EF1-DD4F-40CF-AB87-662F3C2C15B7}" destId="{FEA8484A-A393-4ED1-AEE7-7FAF6197E604}" srcOrd="5" destOrd="0" presId="urn:microsoft.com/office/officeart/2005/8/layout/matrix1"/>
    <dgm:cxn modelId="{F0EE4213-8083-4E45-A026-9D426E5A0DD2}" type="presParOf" srcId="{A5339EF1-DD4F-40CF-AB87-662F3C2C15B7}" destId="{E52DAE0F-A948-41F8-AD7C-B3AF23F22DEA}" srcOrd="6" destOrd="0" presId="urn:microsoft.com/office/officeart/2005/8/layout/matrix1"/>
    <dgm:cxn modelId="{D5D8BF41-4F32-4903-B436-606C72989A34}" type="presParOf" srcId="{A5339EF1-DD4F-40CF-AB87-662F3C2C15B7}" destId="{F47972A2-AD2A-4429-9978-63A0DC7499E9}" srcOrd="7" destOrd="0" presId="urn:microsoft.com/office/officeart/2005/8/layout/matrix1"/>
    <dgm:cxn modelId="{3D5D3AD5-EA4A-4472-8051-FC6794861BA6}" type="presParOf" srcId="{70483E14-03A9-48E1-B564-5C53F6FF5C4F}" destId="{97590063-64BB-4A02-B759-13E987A435D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B438D-FA22-4C17-B436-F44B0A39A903}">
      <dsp:nvSpPr>
        <dsp:cNvPr id="0" name=""/>
        <dsp:cNvSpPr/>
      </dsp:nvSpPr>
      <dsp:spPr>
        <a:xfrm>
          <a:off x="0" y="1515"/>
          <a:ext cx="7534275"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78615C5-9CDF-420B-88C1-0AED77834226}">
      <dsp:nvSpPr>
        <dsp:cNvPr id="0" name=""/>
        <dsp:cNvSpPr/>
      </dsp:nvSpPr>
      <dsp:spPr>
        <a:xfrm>
          <a:off x="0" y="1515"/>
          <a:ext cx="7534275" cy="57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n-GB" sz="2700" kern="1200" dirty="0"/>
            <a:t>Get To Know </a:t>
          </a:r>
          <a:r>
            <a:rPr lang="en-GB" sz="2700" kern="1200" dirty="0">
              <a:effectLst/>
              <a:latin typeface="Arial" panose="020B0604020202020204" pitchFamily="34" charset="0"/>
              <a:ea typeface="Arial" panose="020B0604020202020204" pitchFamily="34" charset="0"/>
            </a:rPr>
            <a:t>Nii Lamptey Welbeck</a:t>
          </a:r>
          <a:endParaRPr lang="en-US" sz="2700" kern="1200" dirty="0"/>
        </a:p>
      </dsp:txBody>
      <dsp:txXfrm>
        <a:off x="0" y="1515"/>
        <a:ext cx="7534275" cy="570532"/>
      </dsp:txXfrm>
    </dsp:sp>
    <dsp:sp modelId="{23E4EBCE-7695-4699-83BA-456CACEA662E}">
      <dsp:nvSpPr>
        <dsp:cNvPr id="0" name=""/>
        <dsp:cNvSpPr/>
      </dsp:nvSpPr>
      <dsp:spPr>
        <a:xfrm>
          <a:off x="0" y="572047"/>
          <a:ext cx="7534275"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63C9330-C004-40B7-8E30-3C84003C0A33}">
      <dsp:nvSpPr>
        <dsp:cNvPr id="0" name=""/>
        <dsp:cNvSpPr/>
      </dsp:nvSpPr>
      <dsp:spPr>
        <a:xfrm>
          <a:off x="0" y="572047"/>
          <a:ext cx="7420938" cy="131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t>	</a:t>
          </a:r>
          <a:r>
            <a:rPr lang="en-GB" sz="3300" kern="1200" dirty="0">
              <a:latin typeface="Calibri" panose="020F0502020204030204" pitchFamily="34" charset="0"/>
              <a:ea typeface="Calibri" panose="020F0502020204030204" pitchFamily="34" charset="0"/>
              <a:cs typeface="Calibri" panose="020F0502020204030204" pitchFamily="34" charset="0"/>
            </a:rPr>
            <a:t>ICSA –UK,                                  </a:t>
          </a:r>
          <a:r>
            <a:rPr lang="en-US" sz="3300" kern="1200" dirty="0">
              <a:latin typeface="Calibri" panose="020F0502020204030204" pitchFamily="34" charset="0"/>
              <a:ea typeface="Calibri" panose="020F0502020204030204" pitchFamily="34" charset="0"/>
              <a:cs typeface="Calibri" panose="020F0502020204030204" pitchFamily="34" charset="0"/>
            </a:rPr>
            <a:t>Institute of Chartered Treasury - UK</a:t>
          </a:r>
        </a:p>
      </dsp:txBody>
      <dsp:txXfrm>
        <a:off x="0" y="572047"/>
        <a:ext cx="7420938" cy="1317014"/>
      </dsp:txXfrm>
    </dsp:sp>
    <dsp:sp modelId="{873CEB82-07D2-4731-ACA0-514E70F05C75}">
      <dsp:nvSpPr>
        <dsp:cNvPr id="0" name=""/>
        <dsp:cNvSpPr/>
      </dsp:nvSpPr>
      <dsp:spPr>
        <a:xfrm>
          <a:off x="0" y="1889062"/>
          <a:ext cx="7534275"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AA19D3F-AEF5-458B-81D0-CE4BB1ADCF98}">
      <dsp:nvSpPr>
        <dsp:cNvPr id="0" name=""/>
        <dsp:cNvSpPr/>
      </dsp:nvSpPr>
      <dsp:spPr>
        <a:xfrm>
          <a:off x="0" y="1889062"/>
          <a:ext cx="7534275" cy="129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GB" sz="3300" kern="1200" dirty="0"/>
            <a:t>	</a:t>
          </a:r>
          <a:r>
            <a:rPr lang="en-GB" sz="3300" kern="1200" dirty="0">
              <a:latin typeface="Calibri" panose="020F0502020204030204" pitchFamily="34" charset="0"/>
              <a:ea typeface="Calibri" panose="020F0502020204030204" pitchFamily="34" charset="0"/>
              <a:cs typeface="Calibri" panose="020F0502020204030204" pitchFamily="34" charset="0"/>
            </a:rPr>
            <a:t>BA (Business and English), MSc    (Banking and Finance)</a:t>
          </a:r>
          <a:endParaRPr lang="en-US" sz="3300" kern="1200" dirty="0">
            <a:latin typeface="Calibri" panose="020F0502020204030204" pitchFamily="34" charset="0"/>
            <a:ea typeface="Calibri" panose="020F0502020204030204" pitchFamily="34" charset="0"/>
            <a:cs typeface="Calibri" panose="020F0502020204030204" pitchFamily="34" charset="0"/>
          </a:endParaRPr>
        </a:p>
      </dsp:txBody>
      <dsp:txXfrm>
        <a:off x="0" y="1889062"/>
        <a:ext cx="7534275" cy="1293753"/>
      </dsp:txXfrm>
    </dsp:sp>
    <dsp:sp modelId="{53DE4B44-0587-456F-98E0-EBF896CF5AA6}">
      <dsp:nvSpPr>
        <dsp:cNvPr id="0" name=""/>
        <dsp:cNvSpPr/>
      </dsp:nvSpPr>
      <dsp:spPr>
        <a:xfrm>
          <a:off x="0" y="3182815"/>
          <a:ext cx="7534275"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C415A84-30E5-40EE-8ECB-CE91A6C441F0}">
      <dsp:nvSpPr>
        <dsp:cNvPr id="0" name=""/>
        <dsp:cNvSpPr/>
      </dsp:nvSpPr>
      <dsp:spPr>
        <a:xfrm>
          <a:off x="0" y="3182815"/>
          <a:ext cx="7526917" cy="1698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dirty="0"/>
            <a:t>            </a:t>
          </a:r>
          <a:r>
            <a:rPr lang="en-US" sz="3300" kern="1200" dirty="0">
              <a:latin typeface="Calibri" panose="020F0502020204030204" pitchFamily="34" charset="0"/>
              <a:ea typeface="Calibri" panose="020F0502020204030204" pitchFamily="34" charset="0"/>
              <a:cs typeface="Calibri" panose="020F0502020204030204" pitchFamily="34" charset="0"/>
            </a:rPr>
            <a:t>   Ministry of Justice – UK,                    Home Office (UKBA) – UK, Ministry of Health - Ghana</a:t>
          </a:r>
        </a:p>
      </dsp:txBody>
      <dsp:txXfrm>
        <a:off x="0" y="3182815"/>
        <a:ext cx="7526917" cy="1698154"/>
      </dsp:txXfrm>
    </dsp:sp>
    <dsp:sp modelId="{3D809D00-3F70-44E3-A255-A7B0B33BD359}">
      <dsp:nvSpPr>
        <dsp:cNvPr id="0" name=""/>
        <dsp:cNvSpPr/>
      </dsp:nvSpPr>
      <dsp:spPr>
        <a:xfrm>
          <a:off x="0" y="4880970"/>
          <a:ext cx="7534275" cy="0"/>
        </a:xfrm>
        <a:prstGeom prst="lin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0E3D57-7DC6-4402-94B6-CB4EDC7919CB}">
      <dsp:nvSpPr>
        <dsp:cNvPr id="0" name=""/>
        <dsp:cNvSpPr/>
      </dsp:nvSpPr>
      <dsp:spPr>
        <a:xfrm>
          <a:off x="0" y="4880970"/>
          <a:ext cx="7534275" cy="129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            </a:t>
          </a:r>
          <a:r>
            <a:rPr lang="en-US" sz="3700" kern="1200" dirty="0"/>
            <a:t>            </a:t>
          </a:r>
        </a:p>
      </dsp:txBody>
      <dsp:txXfrm>
        <a:off x="0" y="4880970"/>
        <a:ext cx="7534275" cy="1293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87DC-80E0-460E-A3B6-BA1BCF01FE99}">
      <dsp:nvSpPr>
        <dsp:cNvPr id="0" name=""/>
        <dsp:cNvSpPr/>
      </dsp:nvSpPr>
      <dsp:spPr>
        <a:xfrm>
          <a:off x="2000" y="145677"/>
          <a:ext cx="3275509" cy="10024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The growing pressure and structural financial constraints </a:t>
          </a:r>
        </a:p>
      </dsp:txBody>
      <dsp:txXfrm>
        <a:off x="2000" y="145677"/>
        <a:ext cx="3275509" cy="1002477"/>
      </dsp:txXfrm>
    </dsp:sp>
    <dsp:sp modelId="{B91DA5D6-59EF-4C67-9533-56A1ED54ADCE}">
      <dsp:nvSpPr>
        <dsp:cNvPr id="0" name=""/>
        <dsp:cNvSpPr/>
      </dsp:nvSpPr>
      <dsp:spPr>
        <a:xfrm>
          <a:off x="0" y="1156355"/>
          <a:ext cx="3275509" cy="42052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Across developing nations, local governments are increasingly faced with a gap between their spending needs and available funds. </a:t>
          </a:r>
        </a:p>
        <a:p>
          <a:pPr marL="171450" lvl="1" indent="-171450" algn="l" defTabSz="755650">
            <a:lnSpc>
              <a:spcPct val="90000"/>
            </a:lnSpc>
            <a:spcBef>
              <a:spcPct val="0"/>
            </a:spcBef>
            <a:spcAft>
              <a:spcPct val="15000"/>
            </a:spcAft>
            <a:buChar char="•"/>
          </a:pPr>
          <a:r>
            <a:rPr lang="en-US" sz="1700" kern="1200" dirty="0"/>
            <a:t>Ghana being one of these nations, lack the fiscal autonomy to generate sufficient funds internally due to limitations in revenue collections capacity, tax autonomy and dependence on central government transfers. </a:t>
          </a:r>
        </a:p>
      </dsp:txBody>
      <dsp:txXfrm>
        <a:off x="0" y="1156355"/>
        <a:ext cx="3275509" cy="4205267"/>
      </dsp:txXfrm>
    </dsp:sp>
    <dsp:sp modelId="{A044DC3E-C943-4CE0-B18F-946EF849AF50}">
      <dsp:nvSpPr>
        <dsp:cNvPr id="0" name=""/>
        <dsp:cNvSpPr/>
      </dsp:nvSpPr>
      <dsp:spPr>
        <a:xfrm>
          <a:off x="3727237" y="90163"/>
          <a:ext cx="3275509" cy="10024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The challenge with fiscal decentralisation framework in Ghana </a:t>
          </a:r>
        </a:p>
      </dsp:txBody>
      <dsp:txXfrm>
        <a:off x="3727237" y="90163"/>
        <a:ext cx="3275509" cy="1002477"/>
      </dsp:txXfrm>
    </dsp:sp>
    <dsp:sp modelId="{3FE53956-0007-4BBF-9677-7B452EC0C6CC}">
      <dsp:nvSpPr>
        <dsp:cNvPr id="0" name=""/>
        <dsp:cNvSpPr/>
      </dsp:nvSpPr>
      <dsp:spPr>
        <a:xfrm>
          <a:off x="3736081" y="1099773"/>
          <a:ext cx="3435550" cy="42697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effectLst/>
              <a:latin typeface="Calibri" panose="020F0502020204030204" pitchFamily="34" charset="0"/>
              <a:ea typeface="Calibri" panose="020F0502020204030204" pitchFamily="34" charset="0"/>
              <a:cs typeface="Times New Roman" panose="02020603050405020304" pitchFamily="18" charset="0"/>
            </a:rPr>
            <a:t>Ghana’s District Assemblies Common Fund (DACF) provides essential funding for local governments, but disbursements are often delayed, causing funding challenges, particularly for smaller districts.</a:t>
          </a:r>
          <a:endParaRPr lang="en-US" sz="1700" kern="1200" dirty="0"/>
        </a:p>
        <a:p>
          <a:pPr marL="171450" lvl="1" indent="-171450" algn="l" defTabSz="755650">
            <a:lnSpc>
              <a:spcPct val="90000"/>
            </a:lnSpc>
            <a:spcBef>
              <a:spcPct val="0"/>
            </a:spcBef>
            <a:spcAft>
              <a:spcPct val="15000"/>
            </a:spcAft>
            <a:buChar char="•"/>
          </a:pPr>
          <a:r>
            <a:rPr lang="en-US" sz="1700" kern="1200" dirty="0"/>
            <a:t>While local authorities have the power to levy taxes, they remain highly dependent on DACF due to limited taxable assets. This funding gap creates disparities in infrastructure and service provision between urban and rural areas</a:t>
          </a:r>
        </a:p>
      </dsp:txBody>
      <dsp:txXfrm>
        <a:off x="3736081" y="1099773"/>
        <a:ext cx="3435550" cy="4269775"/>
      </dsp:txXfrm>
    </dsp:sp>
    <dsp:sp modelId="{6D5E2B0B-5F1D-4880-9D49-5393E7AF14E2}">
      <dsp:nvSpPr>
        <dsp:cNvPr id="0" name=""/>
        <dsp:cNvSpPr/>
      </dsp:nvSpPr>
      <dsp:spPr>
        <a:xfrm>
          <a:off x="7630203" y="145677"/>
          <a:ext cx="3275509" cy="10024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Is fiscal decentralization of natural resources the answer? </a:t>
          </a:r>
        </a:p>
      </dsp:txBody>
      <dsp:txXfrm>
        <a:off x="7630203" y="145677"/>
        <a:ext cx="3275509" cy="1002477"/>
      </dsp:txXfrm>
    </dsp:sp>
    <dsp:sp modelId="{83BB9E15-F7F0-472B-9495-E8EDF316E42E}">
      <dsp:nvSpPr>
        <dsp:cNvPr id="0" name=""/>
        <dsp:cNvSpPr/>
      </dsp:nvSpPr>
      <dsp:spPr>
        <a:xfrm>
          <a:off x="7630203" y="1148155"/>
          <a:ext cx="3275509" cy="42052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effectLst/>
              <a:latin typeface="Calibri" panose="020F0502020204030204" pitchFamily="34" charset="0"/>
              <a:ea typeface="Calibri" panose="020F0502020204030204" pitchFamily="34" charset="0"/>
              <a:cs typeface="Times New Roman" panose="02020603050405020304" pitchFamily="18" charset="0"/>
            </a:rPr>
            <a:t>Granting local authorities' greater fiscal discretion regarding natural resources and increasing their share of "own-source revenues" could empower them to drive local development independently.</a:t>
          </a:r>
          <a:endParaRPr lang="en-US" sz="1700" kern="1200" dirty="0"/>
        </a:p>
        <a:p>
          <a:pPr marL="171450" lvl="1" indent="-171450" algn="l" defTabSz="755650">
            <a:lnSpc>
              <a:spcPct val="90000"/>
            </a:lnSpc>
            <a:spcBef>
              <a:spcPct val="0"/>
            </a:spcBef>
            <a:spcAft>
              <a:spcPct val="15000"/>
            </a:spcAft>
            <a:buChar char="•"/>
          </a:pPr>
          <a:r>
            <a:rPr lang="en-US" sz="1700" kern="1200" dirty="0">
              <a:effectLst/>
              <a:latin typeface="Calibri" panose="020F0502020204030204" pitchFamily="34" charset="0"/>
              <a:ea typeface="Calibri" panose="020F0502020204030204" pitchFamily="34" charset="0"/>
              <a:cs typeface="Times New Roman" panose="02020603050405020304" pitchFamily="18" charset="0"/>
            </a:rPr>
            <a:t>A shift toward "fiscal federalism" would enable local governments to optimize local resources, like land and mineral royalties, for development purposes, closing funding gaps and reducing reliance on central government grants and transfers.</a:t>
          </a:r>
          <a:endParaRPr lang="en-US" sz="1700" kern="1200" dirty="0"/>
        </a:p>
      </dsp:txBody>
      <dsp:txXfrm>
        <a:off x="7630203" y="1148155"/>
        <a:ext cx="3275509" cy="4205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E8A6-0E62-4128-A3B3-8FC0BF52338E}">
      <dsp:nvSpPr>
        <dsp:cNvPr id="0" name=""/>
        <dsp:cNvSpPr/>
      </dsp:nvSpPr>
      <dsp:spPr>
        <a:xfrm>
          <a:off x="1828" y="305342"/>
          <a:ext cx="3203971" cy="8639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Lack of Local Authority Over Natural Resources</a:t>
          </a:r>
          <a:endParaRPr lang="en-US" sz="1700" kern="1200" dirty="0"/>
        </a:p>
      </dsp:txBody>
      <dsp:txXfrm>
        <a:off x="1828" y="305342"/>
        <a:ext cx="3203971" cy="863938"/>
      </dsp:txXfrm>
    </dsp:sp>
    <dsp:sp modelId="{07A22668-FA94-4B9F-88FD-53E73B42D55F}">
      <dsp:nvSpPr>
        <dsp:cNvPr id="0" name=""/>
        <dsp:cNvSpPr/>
      </dsp:nvSpPr>
      <dsp:spPr>
        <a:xfrm>
          <a:off x="1828" y="1169280"/>
          <a:ext cx="3203971" cy="41276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effectLst/>
              <a:latin typeface="Calibri" panose="020F0502020204030204" pitchFamily="34" charset="0"/>
              <a:ea typeface="Calibri" panose="020F0502020204030204" pitchFamily="34" charset="0"/>
              <a:cs typeface="Times New Roman" panose="02020603050405020304" pitchFamily="18" charset="0"/>
            </a:rPr>
            <a:t>Natural resources in Ghana are considered state-owned, leading to a disconnection between local communities and the management of these resources (Hinneh, 2017).</a:t>
          </a:r>
          <a:endParaRPr lang="en-US" sz="1700" kern="1200" dirty="0"/>
        </a:p>
        <a:p>
          <a:pPr marL="171450" lvl="1" indent="-171450" algn="l" defTabSz="755650">
            <a:lnSpc>
              <a:spcPct val="90000"/>
            </a:lnSpc>
            <a:spcBef>
              <a:spcPct val="0"/>
            </a:spcBef>
            <a:spcAft>
              <a:spcPct val="15000"/>
            </a:spcAft>
            <a:buChar char="•"/>
          </a:pPr>
          <a:r>
            <a:rPr lang="en-US" sz="1700" kern="1200" dirty="0">
              <a:effectLst/>
              <a:latin typeface="Calibri" panose="020F0502020204030204" pitchFamily="34" charset="0"/>
              <a:ea typeface="Calibri" panose="020F0502020204030204" pitchFamily="34" charset="0"/>
              <a:cs typeface="Times New Roman" panose="02020603050405020304" pitchFamily="18" charset="0"/>
            </a:rPr>
            <a:t> This disconnect often results in environmental degradation, as locals lack a sense of ownership or responsibility for preserving resources within their communities. </a:t>
          </a:r>
          <a:endParaRPr lang="en-US" sz="1700" kern="1200" dirty="0"/>
        </a:p>
      </dsp:txBody>
      <dsp:txXfrm>
        <a:off x="1828" y="1169280"/>
        <a:ext cx="3203971" cy="4127665"/>
      </dsp:txXfrm>
    </dsp:sp>
    <dsp:sp modelId="{C8559E62-1815-4813-834A-D61A6FD0EE1D}">
      <dsp:nvSpPr>
        <dsp:cNvPr id="0" name=""/>
        <dsp:cNvSpPr/>
      </dsp:nvSpPr>
      <dsp:spPr>
        <a:xfrm>
          <a:off x="3654356" y="305342"/>
          <a:ext cx="3203971" cy="8639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Limitations of Existing CREMA Policy</a:t>
          </a:r>
          <a:endParaRPr lang="en-US" sz="1700" kern="1200" dirty="0"/>
        </a:p>
      </dsp:txBody>
      <dsp:txXfrm>
        <a:off x="3654356" y="305342"/>
        <a:ext cx="3203971" cy="863938"/>
      </dsp:txXfrm>
    </dsp:sp>
    <dsp:sp modelId="{C90A2FDF-A8AE-4A7A-917F-6ABE3FEB2F7F}">
      <dsp:nvSpPr>
        <dsp:cNvPr id="0" name=""/>
        <dsp:cNvSpPr/>
      </dsp:nvSpPr>
      <dsp:spPr>
        <a:xfrm>
          <a:off x="3667957" y="1169280"/>
          <a:ext cx="3176770" cy="41276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effectLst/>
              <a:latin typeface="Calibri" panose="020F0502020204030204" pitchFamily="34" charset="0"/>
              <a:ea typeface="Calibri" panose="020F0502020204030204" pitchFamily="34" charset="0"/>
              <a:cs typeface="Times New Roman" panose="02020603050405020304" pitchFamily="18" charset="0"/>
            </a:rPr>
            <a:t>Although the Community Resource Management Area (CREMA) concept aims to promote conservation, it does not address how revenues from natural resources could directly support local-level development. CREMAs also lack a strong legal foundation, as it currently rely only on policy documentation rather than enforceable legal provisions for local fiscal benefits (Hinneh, 2017).</a:t>
          </a:r>
          <a:endParaRPr lang="en-US" sz="1700" kern="1200" dirty="0"/>
        </a:p>
      </dsp:txBody>
      <dsp:txXfrm>
        <a:off x="3667957" y="1169280"/>
        <a:ext cx="3176770" cy="4127665"/>
      </dsp:txXfrm>
    </dsp:sp>
    <dsp:sp modelId="{E990E229-DBDE-48BA-9A8E-21AF2AD935D8}">
      <dsp:nvSpPr>
        <dsp:cNvPr id="0" name=""/>
        <dsp:cNvSpPr/>
      </dsp:nvSpPr>
      <dsp:spPr>
        <a:xfrm>
          <a:off x="7308341" y="305342"/>
          <a:ext cx="3203971" cy="8639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Gap in Research on Natural Resources as Local Funding Sources</a:t>
          </a:r>
          <a:endParaRPr lang="en-US" sz="1700" kern="1200" dirty="0"/>
        </a:p>
      </dsp:txBody>
      <dsp:txXfrm>
        <a:off x="7308341" y="305342"/>
        <a:ext cx="3203971" cy="863938"/>
      </dsp:txXfrm>
    </dsp:sp>
    <dsp:sp modelId="{98D8852E-04CC-442E-8E4A-3B28CCB0CDB3}">
      <dsp:nvSpPr>
        <dsp:cNvPr id="0" name=""/>
        <dsp:cNvSpPr/>
      </dsp:nvSpPr>
      <dsp:spPr>
        <a:xfrm>
          <a:off x="7306884" y="1169280"/>
          <a:ext cx="3206887" cy="41276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Limited research exists on using natural resource revenues as a primary funding source for local authorities in Ghana. </a:t>
          </a:r>
        </a:p>
        <a:p>
          <a:pPr marL="171450" lvl="1" indent="-171450" algn="l" defTabSz="755650">
            <a:lnSpc>
              <a:spcPct val="90000"/>
            </a:lnSpc>
            <a:spcBef>
              <a:spcPct val="0"/>
            </a:spcBef>
            <a:spcAft>
              <a:spcPct val="15000"/>
            </a:spcAft>
            <a:buChar char="•"/>
          </a:pPr>
          <a:r>
            <a:rPr lang="en-US" sz="1700" kern="1200" dirty="0"/>
            <a:t>While previous studies examine local government financing and natural resource management, they rarely explore how local  natural resources could be leveraged for community development (Barrett &amp; Scott, 2008; Kazentet, 2011; Hoffmann et al., 2016; Mogende &amp; Kolawole, 2016; Araji, 2018; Murray et al., 2018).</a:t>
          </a:r>
        </a:p>
      </dsp:txBody>
      <dsp:txXfrm>
        <a:off x="7306884" y="1169280"/>
        <a:ext cx="3206887" cy="4127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C5807-F464-4D55-9114-CA9BDD4B624C}">
      <dsp:nvSpPr>
        <dsp:cNvPr id="0" name=""/>
        <dsp:cNvSpPr/>
      </dsp:nvSpPr>
      <dsp:spPr>
        <a:xfrm>
          <a:off x="3953" y="467300"/>
          <a:ext cx="2377306" cy="7563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Practical Implications for Local and Central Governments</a:t>
          </a:r>
          <a:endParaRPr lang="en-US" sz="1500" kern="1200" dirty="0"/>
        </a:p>
      </dsp:txBody>
      <dsp:txXfrm>
        <a:off x="3953" y="467300"/>
        <a:ext cx="2377306" cy="756326"/>
      </dsp:txXfrm>
    </dsp:sp>
    <dsp:sp modelId="{00304CC5-C3A8-4B1D-B199-BDA66A44293D}">
      <dsp:nvSpPr>
        <dsp:cNvPr id="0" name=""/>
        <dsp:cNvSpPr/>
      </dsp:nvSpPr>
      <dsp:spPr>
        <a:xfrm>
          <a:off x="3953" y="1223626"/>
          <a:ext cx="2377306" cy="35873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offers insights for central and local governments in Ghana to improve fiscal autonomy by leveraging natural resource revenues for LED. </a:t>
          </a:r>
        </a:p>
        <a:p>
          <a:pPr marL="114300" lvl="1" indent="-114300" algn="l" defTabSz="666750">
            <a:lnSpc>
              <a:spcPct val="90000"/>
            </a:lnSpc>
            <a:spcBef>
              <a:spcPct val="0"/>
            </a:spcBef>
            <a:spcAft>
              <a:spcPct val="15000"/>
            </a:spcAft>
            <a:buChar char="•"/>
          </a:pPr>
          <a:r>
            <a:rPr lang="en-US" sz="1500" kern="1200" dirty="0"/>
            <a:t>Findings could help policymakers design strategies for more effective revenue generation and expenditure at the local level, specifically through natural resource management.</a:t>
          </a:r>
        </a:p>
      </dsp:txBody>
      <dsp:txXfrm>
        <a:off x="3953" y="1223626"/>
        <a:ext cx="2377306" cy="3587371"/>
      </dsp:txXfrm>
    </dsp:sp>
    <dsp:sp modelId="{E517DB1E-BE60-4B83-B3C7-45E383E5E427}">
      <dsp:nvSpPr>
        <dsp:cNvPr id="0" name=""/>
        <dsp:cNvSpPr/>
      </dsp:nvSpPr>
      <dsp:spPr>
        <a:xfrm>
          <a:off x="2714082" y="467300"/>
          <a:ext cx="2377306" cy="7563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Benefits for Local Economic Development</a:t>
          </a:r>
          <a:endParaRPr lang="en-US" sz="1500" kern="1200" dirty="0"/>
        </a:p>
      </dsp:txBody>
      <dsp:txXfrm>
        <a:off x="2714082" y="467300"/>
        <a:ext cx="2377306" cy="756326"/>
      </dsp:txXfrm>
    </dsp:sp>
    <dsp:sp modelId="{DB1127D4-61D5-4634-848B-A9D86F1C4674}">
      <dsp:nvSpPr>
        <dsp:cNvPr id="0" name=""/>
        <dsp:cNvSpPr/>
      </dsp:nvSpPr>
      <dsp:spPr>
        <a:xfrm>
          <a:off x="2714082" y="1223626"/>
          <a:ext cx="2377306" cy="35873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research emphasizes the potential of using natural resource revenues to foster local economic development, create jobs, and improve livelihoods. </a:t>
          </a:r>
        </a:p>
        <a:p>
          <a:pPr marL="114300" lvl="1" indent="-114300" algn="l" defTabSz="666750">
            <a:lnSpc>
              <a:spcPct val="90000"/>
            </a:lnSpc>
            <a:spcBef>
              <a:spcPct val="0"/>
            </a:spcBef>
            <a:spcAft>
              <a:spcPct val="15000"/>
            </a:spcAft>
            <a:buChar char="•"/>
          </a:pPr>
          <a:r>
            <a:rPr lang="en-US" sz="1500" kern="1200" dirty="0"/>
            <a:t>It advocates for better resource allocation and fiscal decentralization to empower local governments</a:t>
          </a:r>
        </a:p>
      </dsp:txBody>
      <dsp:txXfrm>
        <a:off x="2714082" y="1223626"/>
        <a:ext cx="2377306" cy="3587371"/>
      </dsp:txXfrm>
    </dsp:sp>
    <dsp:sp modelId="{E8EFF48A-8E5F-4458-8248-A0633507CD9D}">
      <dsp:nvSpPr>
        <dsp:cNvPr id="0" name=""/>
        <dsp:cNvSpPr/>
      </dsp:nvSpPr>
      <dsp:spPr>
        <a:xfrm>
          <a:off x="5424211" y="467300"/>
          <a:ext cx="2377306" cy="7563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Community Empowerment and Participation</a:t>
          </a:r>
          <a:endParaRPr lang="en-US" sz="1500" kern="1200" dirty="0"/>
        </a:p>
      </dsp:txBody>
      <dsp:txXfrm>
        <a:off x="5424211" y="467300"/>
        <a:ext cx="2377306" cy="756326"/>
      </dsp:txXfrm>
    </dsp:sp>
    <dsp:sp modelId="{AB16352D-B1AA-4C79-9C88-58C49422AEC5}">
      <dsp:nvSpPr>
        <dsp:cNvPr id="0" name=""/>
        <dsp:cNvSpPr/>
      </dsp:nvSpPr>
      <dsp:spPr>
        <a:xfrm>
          <a:off x="5424211" y="1223626"/>
          <a:ext cx="2377306" cy="35873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study highlights the importance of community involvement in natural resource management, promoting local governance, deepening democracy, and fostering a sense of ownership among community members.</a:t>
          </a:r>
        </a:p>
      </dsp:txBody>
      <dsp:txXfrm>
        <a:off x="5424211" y="1223626"/>
        <a:ext cx="2377306" cy="3587371"/>
      </dsp:txXfrm>
    </dsp:sp>
    <dsp:sp modelId="{71BBAB6E-EC08-4F51-8F4D-9876A6498224}">
      <dsp:nvSpPr>
        <dsp:cNvPr id="0" name=""/>
        <dsp:cNvSpPr/>
      </dsp:nvSpPr>
      <dsp:spPr>
        <a:xfrm>
          <a:off x="8134340" y="467300"/>
          <a:ext cx="2377306" cy="7563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Academic Contributions to Fiscal Decentralization and Economic Development</a:t>
          </a:r>
          <a:endParaRPr lang="en-US" sz="1500" kern="1200" dirty="0"/>
        </a:p>
      </dsp:txBody>
      <dsp:txXfrm>
        <a:off x="8134340" y="467300"/>
        <a:ext cx="2377306" cy="756326"/>
      </dsp:txXfrm>
    </dsp:sp>
    <dsp:sp modelId="{C3990C7F-97A5-45DD-864A-43DB857FE7F5}">
      <dsp:nvSpPr>
        <dsp:cNvPr id="0" name=""/>
        <dsp:cNvSpPr/>
      </dsp:nvSpPr>
      <dsp:spPr>
        <a:xfrm>
          <a:off x="8134340" y="1223626"/>
          <a:ext cx="2377306" cy="35873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study enriches theoretical discussions on fiscal decentralization, the resource curse, and economic development by exploring the balance between central control and local autonomy, particularly in resource-dependent communities.</a:t>
          </a:r>
        </a:p>
        <a:p>
          <a:pPr marL="114300" lvl="1" indent="-114300" algn="l" defTabSz="666750">
            <a:lnSpc>
              <a:spcPct val="90000"/>
            </a:lnSpc>
            <a:spcBef>
              <a:spcPct val="0"/>
            </a:spcBef>
            <a:spcAft>
              <a:spcPct val="15000"/>
            </a:spcAft>
            <a:buChar char="•"/>
          </a:pPr>
          <a:r>
            <a:rPr lang="en-US" sz="1500" kern="1200" dirty="0"/>
            <a:t>It also supports the theory of fiscal federalism and offers insights on the role of local institutions in effective resource revenue management.</a:t>
          </a:r>
        </a:p>
      </dsp:txBody>
      <dsp:txXfrm>
        <a:off x="8134340" y="1223626"/>
        <a:ext cx="2377306" cy="3587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4A68F-06BE-40A6-84E0-C149A1F0298A}">
      <dsp:nvSpPr>
        <dsp:cNvPr id="0" name=""/>
        <dsp:cNvSpPr/>
      </dsp:nvSpPr>
      <dsp:spPr>
        <a:xfrm rot="20616043">
          <a:off x="5944546" y="2771264"/>
          <a:ext cx="189433" cy="0"/>
        </a:xfrm>
        <a:custGeom>
          <a:avLst/>
          <a:gdLst/>
          <a:ahLst/>
          <a:cxnLst/>
          <a:rect l="0" t="0" r="0" b="0"/>
          <a:pathLst>
            <a:path>
              <a:moveTo>
                <a:pt x="0" y="0"/>
              </a:moveTo>
              <a:lnTo>
                <a:pt x="1223181"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529DF49-4605-4041-AC02-6A114A634D9B}">
      <dsp:nvSpPr>
        <dsp:cNvPr id="0" name=""/>
        <dsp:cNvSpPr/>
      </dsp:nvSpPr>
      <dsp:spPr>
        <a:xfrm rot="3841863">
          <a:off x="5298494" y="3799716"/>
          <a:ext cx="605910" cy="0"/>
        </a:xfrm>
        <a:custGeom>
          <a:avLst/>
          <a:gdLst/>
          <a:ahLst/>
          <a:cxnLst/>
          <a:rect l="0" t="0" r="0" b="0"/>
          <a:pathLst>
            <a:path>
              <a:moveTo>
                <a:pt x="0" y="0"/>
              </a:moveTo>
              <a:lnTo>
                <a:pt x="578673"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E5990C1-1473-476A-9017-BBBDCE303D46}">
      <dsp:nvSpPr>
        <dsp:cNvPr id="0" name=""/>
        <dsp:cNvSpPr/>
      </dsp:nvSpPr>
      <dsp:spPr>
        <a:xfrm rot="7150115">
          <a:off x="4456423" y="3806000"/>
          <a:ext cx="638236" cy="0"/>
        </a:xfrm>
        <a:custGeom>
          <a:avLst/>
          <a:gdLst/>
          <a:ahLst/>
          <a:cxnLst/>
          <a:rect l="0" t="0" r="0" b="0"/>
          <a:pathLst>
            <a:path>
              <a:moveTo>
                <a:pt x="0" y="0"/>
              </a:moveTo>
              <a:lnTo>
                <a:pt x="810246"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DD2DD9-C904-42CD-9407-98865BA10067}">
      <dsp:nvSpPr>
        <dsp:cNvPr id="0" name=""/>
        <dsp:cNvSpPr/>
      </dsp:nvSpPr>
      <dsp:spPr>
        <a:xfrm rot="12018035">
          <a:off x="4428962" y="2732211"/>
          <a:ext cx="60972" cy="0"/>
        </a:xfrm>
        <a:custGeom>
          <a:avLst/>
          <a:gdLst/>
          <a:ahLst/>
          <a:cxnLst/>
          <a:rect l="0" t="0" r="0" b="0"/>
          <a:pathLst>
            <a:path>
              <a:moveTo>
                <a:pt x="0" y="0"/>
              </a:moveTo>
              <a:lnTo>
                <a:pt x="529175"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2F3985-69EB-4EDC-8D56-B25CA0FB7E9C}">
      <dsp:nvSpPr>
        <dsp:cNvPr id="0" name=""/>
        <dsp:cNvSpPr/>
      </dsp:nvSpPr>
      <dsp:spPr>
        <a:xfrm rot="16332887">
          <a:off x="4956005" y="2205215"/>
          <a:ext cx="586903" cy="0"/>
        </a:xfrm>
        <a:custGeom>
          <a:avLst/>
          <a:gdLst/>
          <a:ahLst/>
          <a:cxnLst/>
          <a:rect l="0" t="0" r="0" b="0"/>
          <a:pathLst>
            <a:path>
              <a:moveTo>
                <a:pt x="0" y="0"/>
              </a:moveTo>
              <a:lnTo>
                <a:pt x="779676"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520705C-E581-4662-9D75-16863A4A6E2F}">
      <dsp:nvSpPr>
        <dsp:cNvPr id="0" name=""/>
        <dsp:cNvSpPr/>
      </dsp:nvSpPr>
      <dsp:spPr>
        <a:xfrm>
          <a:off x="4488041" y="2498447"/>
          <a:ext cx="1460358" cy="1028902"/>
        </a:xfrm>
        <a:prstGeom prst="flowChartConnector">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Fiscal decentralization of natural resource </a:t>
          </a:r>
        </a:p>
      </dsp:txBody>
      <dsp:txXfrm>
        <a:off x="4701905" y="2649126"/>
        <a:ext cx="1032630" cy="727544"/>
      </dsp:txXfrm>
    </dsp:sp>
    <dsp:sp modelId="{48D9ECA8-845A-48AB-9EB9-56BE23DDB155}">
      <dsp:nvSpPr>
        <dsp:cNvPr id="0" name=""/>
        <dsp:cNvSpPr/>
      </dsp:nvSpPr>
      <dsp:spPr>
        <a:xfrm>
          <a:off x="4802720" y="1364326"/>
          <a:ext cx="937335" cy="547656"/>
        </a:xfrm>
        <a:prstGeom prst="round2DiagRect">
          <a:avLst/>
        </a:prstGeo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Arial" panose="020B0604020202020204" pitchFamily="34" charset="0"/>
              <a:ea typeface="+mn-ea"/>
              <a:cs typeface="Arial" panose="020B0604020202020204" pitchFamily="34" charset="0"/>
            </a:rPr>
            <a:t>Practice and implementation of fiscal decentralization </a:t>
          </a:r>
        </a:p>
      </dsp:txBody>
      <dsp:txXfrm>
        <a:off x="4829454" y="1391060"/>
        <a:ext cx="883867" cy="494188"/>
      </dsp:txXfrm>
    </dsp:sp>
    <dsp:sp modelId="{4014765E-087A-4391-8C10-420D32DD6554}">
      <dsp:nvSpPr>
        <dsp:cNvPr id="0" name=""/>
        <dsp:cNvSpPr/>
      </dsp:nvSpPr>
      <dsp:spPr>
        <a:xfrm rot="16513414">
          <a:off x="5066685" y="1112628"/>
          <a:ext cx="505495" cy="0"/>
        </a:xfrm>
        <a:custGeom>
          <a:avLst/>
          <a:gdLst/>
          <a:ahLst/>
          <a:cxnLst/>
          <a:rect l="0" t="0" r="0" b="0"/>
          <a:pathLst>
            <a:path>
              <a:moveTo>
                <a:pt x="0" y="0"/>
              </a:moveTo>
              <a:lnTo>
                <a:pt x="540517"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5CA15E2-D394-4BD3-9F09-C6537F1B965A}">
      <dsp:nvSpPr>
        <dsp:cNvPr id="0" name=""/>
        <dsp:cNvSpPr/>
      </dsp:nvSpPr>
      <dsp:spPr>
        <a:xfrm>
          <a:off x="5023423" y="313273"/>
          <a:ext cx="688108" cy="547656"/>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solidFill>
              <a:latin typeface="Arial" panose="020B0604020202020204" pitchFamily="34" charset="0"/>
              <a:ea typeface="+mn-ea"/>
              <a:cs typeface="Arial" panose="020B0604020202020204" pitchFamily="34" charset="0"/>
            </a:rPr>
            <a:t>Local government autonomy</a:t>
          </a:r>
        </a:p>
      </dsp:txBody>
      <dsp:txXfrm>
        <a:off x="5050157" y="340007"/>
        <a:ext cx="634640" cy="494188"/>
      </dsp:txXfrm>
    </dsp:sp>
    <dsp:sp modelId="{DBFC0BFC-8076-4899-B5C5-051F2511B7C1}">
      <dsp:nvSpPr>
        <dsp:cNvPr id="0" name=""/>
        <dsp:cNvSpPr/>
      </dsp:nvSpPr>
      <dsp:spPr>
        <a:xfrm rot="13152830">
          <a:off x="4781694" y="1309428"/>
          <a:ext cx="173667" cy="0"/>
        </a:xfrm>
        <a:custGeom>
          <a:avLst/>
          <a:gdLst/>
          <a:ahLst/>
          <a:cxnLst/>
          <a:rect l="0" t="0" r="0" b="0"/>
          <a:pathLst>
            <a:path>
              <a:moveTo>
                <a:pt x="0" y="0"/>
              </a:moveTo>
              <a:lnTo>
                <a:pt x="365808"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443807-D7F9-4780-9F38-C7F4739C4FC5}">
      <dsp:nvSpPr>
        <dsp:cNvPr id="0" name=""/>
        <dsp:cNvSpPr/>
      </dsp:nvSpPr>
      <dsp:spPr>
        <a:xfrm>
          <a:off x="3913516" y="706874"/>
          <a:ext cx="1104305" cy="547656"/>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ysClr val="windowText" lastClr="000000"/>
              </a:solidFill>
              <a:latin typeface="Calibri" panose="020F0502020204030204"/>
              <a:ea typeface="+mn-ea"/>
              <a:cs typeface="+mn-cs"/>
            </a:rPr>
            <a:t>Fiscal independence </a:t>
          </a:r>
        </a:p>
      </dsp:txBody>
      <dsp:txXfrm>
        <a:off x="3940250" y="733608"/>
        <a:ext cx="1050837" cy="494188"/>
      </dsp:txXfrm>
    </dsp:sp>
    <dsp:sp modelId="{A5952208-E034-46C1-971E-306FDAB8AEA6}">
      <dsp:nvSpPr>
        <dsp:cNvPr id="0" name=""/>
        <dsp:cNvSpPr/>
      </dsp:nvSpPr>
      <dsp:spPr>
        <a:xfrm rot="19799238">
          <a:off x="5722522" y="1302024"/>
          <a:ext cx="261525" cy="0"/>
        </a:xfrm>
        <a:custGeom>
          <a:avLst/>
          <a:gdLst/>
          <a:ahLst/>
          <a:cxnLst/>
          <a:rect l="0" t="0" r="0" b="0"/>
          <a:pathLst>
            <a:path>
              <a:moveTo>
                <a:pt x="0" y="0"/>
              </a:moveTo>
              <a:lnTo>
                <a:pt x="288843"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EE65E5-F867-46AA-BA58-DCD3065CFD42}">
      <dsp:nvSpPr>
        <dsp:cNvPr id="0" name=""/>
        <dsp:cNvSpPr/>
      </dsp:nvSpPr>
      <dsp:spPr>
        <a:xfrm>
          <a:off x="5966514" y="804613"/>
          <a:ext cx="547656" cy="547656"/>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Revenue sources</a:t>
          </a:r>
        </a:p>
      </dsp:txBody>
      <dsp:txXfrm>
        <a:off x="5993248" y="831347"/>
        <a:ext cx="494188" cy="494188"/>
      </dsp:txXfrm>
    </dsp:sp>
    <dsp:sp modelId="{38D0C3BA-5CFF-4A6A-8D04-B1587A57F4ED}">
      <dsp:nvSpPr>
        <dsp:cNvPr id="0" name=""/>
        <dsp:cNvSpPr/>
      </dsp:nvSpPr>
      <dsp:spPr>
        <a:xfrm>
          <a:off x="3470727" y="2275435"/>
          <a:ext cx="960128" cy="537224"/>
        </a:xfrm>
        <a:prstGeom prst="round2DiagRect">
          <a:avLst/>
        </a:prstGeom>
        <a:solidFill>
          <a:sysClr val="windowText" lastClr="000000">
            <a:lumMod val="65000"/>
            <a:lumOff val="3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Arial" panose="020B0604020202020204" pitchFamily="34" charset="0"/>
              <a:ea typeface="+mn-ea"/>
              <a:cs typeface="Arial" panose="020B0604020202020204" pitchFamily="34" charset="0"/>
            </a:rPr>
            <a:t>Framework challenges </a:t>
          </a:r>
        </a:p>
      </dsp:txBody>
      <dsp:txXfrm>
        <a:off x="3496952" y="2301660"/>
        <a:ext cx="907678" cy="484774"/>
      </dsp:txXfrm>
    </dsp:sp>
    <dsp:sp modelId="{3D9A287F-7184-4AF8-9256-C1910D9CFC24}">
      <dsp:nvSpPr>
        <dsp:cNvPr id="0" name=""/>
        <dsp:cNvSpPr/>
      </dsp:nvSpPr>
      <dsp:spPr>
        <a:xfrm rot="13715286">
          <a:off x="3511627" y="2184141"/>
          <a:ext cx="243460" cy="0"/>
        </a:xfrm>
        <a:custGeom>
          <a:avLst/>
          <a:gdLst/>
          <a:ahLst/>
          <a:cxnLst/>
          <a:rect l="0" t="0" r="0" b="0"/>
          <a:pathLst>
            <a:path>
              <a:moveTo>
                <a:pt x="0" y="0"/>
              </a:moveTo>
              <a:lnTo>
                <a:pt x="170832"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75D87C4-C584-46BD-8F0C-783D27065BDF}">
      <dsp:nvSpPr>
        <dsp:cNvPr id="0" name=""/>
        <dsp:cNvSpPr/>
      </dsp:nvSpPr>
      <dsp:spPr>
        <a:xfrm>
          <a:off x="2938748" y="1736816"/>
          <a:ext cx="914163" cy="356029"/>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ineffective decentralisation </a:t>
          </a:r>
        </a:p>
      </dsp:txBody>
      <dsp:txXfrm>
        <a:off x="2956128" y="1754196"/>
        <a:ext cx="879403" cy="321269"/>
      </dsp:txXfrm>
    </dsp:sp>
    <dsp:sp modelId="{8D392FB0-2488-4BB5-978E-3DB45417CC14}">
      <dsp:nvSpPr>
        <dsp:cNvPr id="0" name=""/>
        <dsp:cNvSpPr/>
      </dsp:nvSpPr>
      <dsp:spPr>
        <a:xfrm rot="10796569">
          <a:off x="3387352" y="2544569"/>
          <a:ext cx="83375" cy="0"/>
        </a:xfrm>
        <a:custGeom>
          <a:avLst/>
          <a:gdLst/>
          <a:ahLst/>
          <a:cxnLst/>
          <a:rect l="0" t="0" r="0" b="0"/>
          <a:pathLst>
            <a:path>
              <a:moveTo>
                <a:pt x="0" y="0"/>
              </a:moveTo>
              <a:lnTo>
                <a:pt x="332012"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2489A1-74CD-464B-9938-04E52322D711}">
      <dsp:nvSpPr>
        <dsp:cNvPr id="0" name=""/>
        <dsp:cNvSpPr/>
      </dsp:nvSpPr>
      <dsp:spPr>
        <a:xfrm>
          <a:off x="2614484" y="2276383"/>
          <a:ext cx="772867" cy="537224"/>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Text" lastClr="000000"/>
              </a:solidFill>
              <a:latin typeface="Calibri" panose="020F0502020204030204"/>
              <a:ea typeface="+mn-ea"/>
              <a:cs typeface="+mn-cs"/>
            </a:rPr>
            <a:t>political interference </a:t>
          </a:r>
        </a:p>
      </dsp:txBody>
      <dsp:txXfrm>
        <a:off x="2640709" y="2302608"/>
        <a:ext cx="720417" cy="484774"/>
      </dsp:txXfrm>
    </dsp:sp>
    <dsp:sp modelId="{393DA1AE-8EB1-4A09-BB44-B79AED979B26}">
      <dsp:nvSpPr>
        <dsp:cNvPr id="0" name=""/>
        <dsp:cNvSpPr/>
      </dsp:nvSpPr>
      <dsp:spPr>
        <a:xfrm rot="7731245">
          <a:off x="3532798" y="2909136"/>
          <a:ext cx="247773" cy="0"/>
        </a:xfrm>
        <a:custGeom>
          <a:avLst/>
          <a:gdLst/>
          <a:ahLst/>
          <a:cxnLst/>
          <a:rect l="0" t="0" r="0" b="0"/>
          <a:pathLst>
            <a:path>
              <a:moveTo>
                <a:pt x="0" y="0"/>
              </a:moveTo>
              <a:lnTo>
                <a:pt x="115249"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786C069-6415-4EC1-8A40-145F25DB2590}">
      <dsp:nvSpPr>
        <dsp:cNvPr id="0" name=""/>
        <dsp:cNvSpPr/>
      </dsp:nvSpPr>
      <dsp:spPr>
        <a:xfrm>
          <a:off x="3021282" y="3005613"/>
          <a:ext cx="809673" cy="379474"/>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Lack of policy coherence and integration </a:t>
          </a:r>
        </a:p>
      </dsp:txBody>
      <dsp:txXfrm>
        <a:off x="3039806" y="3024137"/>
        <a:ext cx="772625" cy="342426"/>
      </dsp:txXfrm>
    </dsp:sp>
    <dsp:sp modelId="{109876CC-556F-47A0-B72C-601B2E100FC7}">
      <dsp:nvSpPr>
        <dsp:cNvPr id="0" name=""/>
        <dsp:cNvSpPr/>
      </dsp:nvSpPr>
      <dsp:spPr>
        <a:xfrm rot="18152453">
          <a:off x="4098352" y="2231956"/>
          <a:ext cx="103152" cy="0"/>
        </a:xfrm>
        <a:custGeom>
          <a:avLst/>
          <a:gdLst/>
          <a:ahLst/>
          <a:cxnLst/>
          <a:rect l="0" t="0" r="0" b="0"/>
          <a:pathLst>
            <a:path>
              <a:moveTo>
                <a:pt x="0" y="0"/>
              </a:moveTo>
              <a:lnTo>
                <a:pt x="144632"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0AD0AF2-85DC-4182-8E9C-5A7A740A6284}">
      <dsp:nvSpPr>
        <dsp:cNvPr id="0" name=""/>
        <dsp:cNvSpPr/>
      </dsp:nvSpPr>
      <dsp:spPr>
        <a:xfrm>
          <a:off x="3990847" y="1651252"/>
          <a:ext cx="716437" cy="537224"/>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land and natural rights </a:t>
          </a:r>
        </a:p>
      </dsp:txBody>
      <dsp:txXfrm>
        <a:off x="4017072" y="1677477"/>
        <a:ext cx="663987" cy="484774"/>
      </dsp:txXfrm>
    </dsp:sp>
    <dsp:sp modelId="{EF1A3BDB-16C1-48F2-86E8-7A5308E4D755}">
      <dsp:nvSpPr>
        <dsp:cNvPr id="0" name=""/>
        <dsp:cNvSpPr/>
      </dsp:nvSpPr>
      <dsp:spPr>
        <a:xfrm>
          <a:off x="4016154" y="4084651"/>
          <a:ext cx="902028" cy="547656"/>
        </a:xfrm>
        <a:prstGeom prst="round2DiagRect">
          <a:avLst/>
        </a:prstGeo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Arial" panose="020B0604020202020204" pitchFamily="34" charset="0"/>
              <a:ea typeface="+mn-ea"/>
              <a:cs typeface="Arial" panose="020B0604020202020204" pitchFamily="34" charset="0"/>
            </a:rPr>
            <a:t>Natural resource management framework </a:t>
          </a:r>
        </a:p>
      </dsp:txBody>
      <dsp:txXfrm>
        <a:off x="4042888" y="4111385"/>
        <a:ext cx="848560" cy="494188"/>
      </dsp:txXfrm>
    </dsp:sp>
    <dsp:sp modelId="{A634D936-9558-4D62-B4DA-6BF6240744F0}">
      <dsp:nvSpPr>
        <dsp:cNvPr id="0" name=""/>
        <dsp:cNvSpPr/>
      </dsp:nvSpPr>
      <dsp:spPr>
        <a:xfrm rot="11961911">
          <a:off x="3774817" y="4158783"/>
          <a:ext cx="248363" cy="0"/>
        </a:xfrm>
        <a:custGeom>
          <a:avLst/>
          <a:gdLst/>
          <a:ahLst/>
          <a:cxnLst/>
          <a:rect l="0" t="0" r="0" b="0"/>
          <a:pathLst>
            <a:path>
              <a:moveTo>
                <a:pt x="0" y="0"/>
              </a:moveTo>
              <a:lnTo>
                <a:pt x="115829"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4374323-957B-42A9-99DD-36DE149F582D}">
      <dsp:nvSpPr>
        <dsp:cNvPr id="0" name=""/>
        <dsp:cNvSpPr/>
      </dsp:nvSpPr>
      <dsp:spPr>
        <a:xfrm>
          <a:off x="2905088" y="3767092"/>
          <a:ext cx="876754" cy="392872"/>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Stakeholder involvement </a:t>
          </a:r>
        </a:p>
      </dsp:txBody>
      <dsp:txXfrm>
        <a:off x="2924266" y="3786270"/>
        <a:ext cx="838398" cy="354516"/>
      </dsp:txXfrm>
    </dsp:sp>
    <dsp:sp modelId="{E86D7D3F-6BE5-4BEA-AF0E-B8B2B2FEFD68}">
      <dsp:nvSpPr>
        <dsp:cNvPr id="0" name=""/>
        <dsp:cNvSpPr/>
      </dsp:nvSpPr>
      <dsp:spPr>
        <a:xfrm rot="9753491">
          <a:off x="3620746" y="4560834"/>
          <a:ext cx="404712" cy="0"/>
        </a:xfrm>
        <a:custGeom>
          <a:avLst/>
          <a:gdLst/>
          <a:ahLst/>
          <a:cxnLst/>
          <a:rect l="0" t="0" r="0" b="0"/>
          <a:pathLst>
            <a:path>
              <a:moveTo>
                <a:pt x="0" y="0"/>
              </a:moveTo>
              <a:lnTo>
                <a:pt x="461509"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9687AC-3E9D-49FE-9505-EEBBF61757BE}">
      <dsp:nvSpPr>
        <dsp:cNvPr id="0" name=""/>
        <dsp:cNvSpPr/>
      </dsp:nvSpPr>
      <dsp:spPr>
        <a:xfrm>
          <a:off x="2912307" y="4460410"/>
          <a:ext cx="717742" cy="547656"/>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Revenue generation and distribution </a:t>
          </a:r>
        </a:p>
      </dsp:txBody>
      <dsp:txXfrm>
        <a:off x="2939041" y="4487144"/>
        <a:ext cx="664274" cy="494188"/>
      </dsp:txXfrm>
    </dsp:sp>
    <dsp:sp modelId="{12B700B8-A102-4DD3-AD1F-82E4EEC5FAA1}">
      <dsp:nvSpPr>
        <dsp:cNvPr id="0" name=""/>
        <dsp:cNvSpPr/>
      </dsp:nvSpPr>
      <dsp:spPr>
        <a:xfrm rot="5728796">
          <a:off x="4390907" y="4677732"/>
          <a:ext cx="91266" cy="0"/>
        </a:xfrm>
        <a:custGeom>
          <a:avLst/>
          <a:gdLst/>
          <a:ahLst/>
          <a:cxnLst/>
          <a:rect l="0" t="0" r="0" b="0"/>
          <a:pathLst>
            <a:path>
              <a:moveTo>
                <a:pt x="0" y="0"/>
              </a:moveTo>
              <a:lnTo>
                <a:pt x="479524"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D2F4212-6556-458E-8DE9-E34668577C9C}">
      <dsp:nvSpPr>
        <dsp:cNvPr id="0" name=""/>
        <dsp:cNvSpPr/>
      </dsp:nvSpPr>
      <dsp:spPr>
        <a:xfrm>
          <a:off x="4020177" y="4723157"/>
          <a:ext cx="771472" cy="547656"/>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Legal and institutional framework </a:t>
          </a:r>
        </a:p>
      </dsp:txBody>
      <dsp:txXfrm>
        <a:off x="4046911" y="4749891"/>
        <a:ext cx="718004" cy="494188"/>
      </dsp:txXfrm>
    </dsp:sp>
    <dsp:sp modelId="{BD07BEAD-26DE-4986-BDB4-40BAFCFAFFBD}">
      <dsp:nvSpPr>
        <dsp:cNvPr id="0" name=""/>
        <dsp:cNvSpPr/>
      </dsp:nvSpPr>
      <dsp:spPr>
        <a:xfrm>
          <a:off x="5396665" y="4072082"/>
          <a:ext cx="895106" cy="452139"/>
        </a:xfrm>
        <a:prstGeom prst="round2DiagRect">
          <a:avLst/>
        </a:prstGeo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Arial" panose="020B0604020202020204" pitchFamily="34" charset="0"/>
              <a:ea typeface="+mn-ea"/>
              <a:cs typeface="Arial" panose="020B0604020202020204" pitchFamily="34" charset="0"/>
            </a:rPr>
            <a:t>Local government capacity to manage</a:t>
          </a:r>
        </a:p>
      </dsp:txBody>
      <dsp:txXfrm>
        <a:off x="5418737" y="4094154"/>
        <a:ext cx="850962" cy="407995"/>
      </dsp:txXfrm>
    </dsp:sp>
    <dsp:sp modelId="{7ED12BDA-B7BD-4D2A-91E7-D078EDED8F75}">
      <dsp:nvSpPr>
        <dsp:cNvPr id="0" name=""/>
        <dsp:cNvSpPr/>
      </dsp:nvSpPr>
      <dsp:spPr>
        <a:xfrm rot="8910690">
          <a:off x="6201275" y="4075472"/>
          <a:ext cx="12976" cy="0"/>
        </a:xfrm>
        <a:custGeom>
          <a:avLst/>
          <a:gdLst/>
          <a:ahLst/>
          <a:cxnLst/>
          <a:rect l="0" t="0" r="0" b="0"/>
          <a:pathLst>
            <a:path>
              <a:moveTo>
                <a:pt x="0" y="0"/>
              </a:moveTo>
              <a:lnTo>
                <a:pt x="329228"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E9ABBD-FF4A-4018-9D1F-1DDCA3F8338C}">
      <dsp:nvSpPr>
        <dsp:cNvPr id="0" name=""/>
        <dsp:cNvSpPr/>
      </dsp:nvSpPr>
      <dsp:spPr>
        <a:xfrm>
          <a:off x="6090315" y="3588971"/>
          <a:ext cx="1023619" cy="489889"/>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Financial capacity and revenue mobilization</a:t>
          </a:r>
        </a:p>
      </dsp:txBody>
      <dsp:txXfrm>
        <a:off x="6114229" y="3612885"/>
        <a:ext cx="975791" cy="442061"/>
      </dsp:txXfrm>
    </dsp:sp>
    <dsp:sp modelId="{08C888CA-451F-4914-B08C-B7A3E8AB4570}">
      <dsp:nvSpPr>
        <dsp:cNvPr id="0" name=""/>
        <dsp:cNvSpPr/>
      </dsp:nvSpPr>
      <dsp:spPr>
        <a:xfrm rot="5894289">
          <a:off x="5665272" y="4650793"/>
          <a:ext cx="255781" cy="0"/>
        </a:xfrm>
        <a:custGeom>
          <a:avLst/>
          <a:gdLst/>
          <a:ahLst/>
          <a:cxnLst/>
          <a:rect l="0" t="0" r="0" b="0"/>
          <a:pathLst>
            <a:path>
              <a:moveTo>
                <a:pt x="0" y="0"/>
              </a:moveTo>
              <a:lnTo>
                <a:pt x="406382"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510AE48-93B3-44CA-9727-8687836F27E8}">
      <dsp:nvSpPr>
        <dsp:cNvPr id="0" name=""/>
        <dsp:cNvSpPr/>
      </dsp:nvSpPr>
      <dsp:spPr>
        <a:xfrm>
          <a:off x="5304953" y="4777364"/>
          <a:ext cx="860477" cy="547656"/>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Administrative and human resource capacity</a:t>
          </a:r>
        </a:p>
      </dsp:txBody>
      <dsp:txXfrm>
        <a:off x="5331687" y="4804098"/>
        <a:ext cx="807009" cy="494188"/>
      </dsp:txXfrm>
    </dsp:sp>
    <dsp:sp modelId="{DFD15B8D-774F-4406-8B5F-2EA0FA7630D6}">
      <dsp:nvSpPr>
        <dsp:cNvPr id="0" name=""/>
        <dsp:cNvSpPr/>
      </dsp:nvSpPr>
      <dsp:spPr>
        <a:xfrm rot="653503">
          <a:off x="6288255" y="4421156"/>
          <a:ext cx="390418" cy="0"/>
        </a:xfrm>
        <a:custGeom>
          <a:avLst/>
          <a:gdLst/>
          <a:ahLst/>
          <a:cxnLst/>
          <a:rect l="0" t="0" r="0" b="0"/>
          <a:pathLst>
            <a:path>
              <a:moveTo>
                <a:pt x="0" y="0"/>
              </a:moveTo>
              <a:lnTo>
                <a:pt x="39041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CDD434-813B-432E-A62F-322D6A21074B}">
      <dsp:nvSpPr>
        <dsp:cNvPr id="0" name=""/>
        <dsp:cNvSpPr/>
      </dsp:nvSpPr>
      <dsp:spPr>
        <a:xfrm>
          <a:off x="6675156" y="4262667"/>
          <a:ext cx="815449" cy="547656"/>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Government williness to decentralize </a:t>
          </a:r>
        </a:p>
      </dsp:txBody>
      <dsp:txXfrm>
        <a:off x="6701890" y="4289401"/>
        <a:ext cx="761981" cy="494188"/>
      </dsp:txXfrm>
    </dsp:sp>
    <dsp:sp modelId="{0F8C3E85-42E0-4981-9910-7CAAC8B45B0F}">
      <dsp:nvSpPr>
        <dsp:cNvPr id="0" name=""/>
        <dsp:cNvSpPr/>
      </dsp:nvSpPr>
      <dsp:spPr>
        <a:xfrm>
          <a:off x="6130126" y="2334351"/>
          <a:ext cx="961997" cy="537224"/>
        </a:xfrm>
        <a:prstGeom prst="round2DiagRect">
          <a:avLst/>
        </a:prstGeo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Arial" panose="020B0604020202020204" pitchFamily="34" charset="0"/>
              <a:ea typeface="+mn-ea"/>
              <a:cs typeface="Arial" panose="020B0604020202020204" pitchFamily="34" charset="0"/>
            </a:rPr>
            <a:t> Benefit to less endowed local governments </a:t>
          </a:r>
        </a:p>
      </dsp:txBody>
      <dsp:txXfrm>
        <a:off x="6156351" y="2360576"/>
        <a:ext cx="909547" cy="484774"/>
      </dsp:txXfrm>
    </dsp:sp>
    <dsp:sp modelId="{3A07265D-97C1-4E3D-B1B3-233D15CFF76A}">
      <dsp:nvSpPr>
        <dsp:cNvPr id="0" name=""/>
        <dsp:cNvSpPr/>
      </dsp:nvSpPr>
      <dsp:spPr>
        <a:xfrm rot="18096458">
          <a:off x="6656361" y="2119487"/>
          <a:ext cx="504578" cy="0"/>
        </a:xfrm>
        <a:custGeom>
          <a:avLst/>
          <a:gdLst/>
          <a:ahLst/>
          <a:cxnLst/>
          <a:rect l="0" t="0" r="0" b="0"/>
          <a:pathLst>
            <a:path>
              <a:moveTo>
                <a:pt x="0" y="0"/>
              </a:moveTo>
              <a:lnTo>
                <a:pt x="140414"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9EE6543-3A8D-4425-8488-D1FFF8C679C4}">
      <dsp:nvSpPr>
        <dsp:cNvPr id="0" name=""/>
        <dsp:cNvSpPr/>
      </dsp:nvSpPr>
      <dsp:spPr>
        <a:xfrm>
          <a:off x="6855656" y="1367398"/>
          <a:ext cx="701040" cy="537224"/>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solidFill>
              <a:latin typeface="Calibri" panose="020F0502020204030204"/>
              <a:ea typeface="+mn-ea"/>
              <a:cs typeface="+mn-cs"/>
            </a:rPr>
            <a:t>Natural Revenue distribution</a:t>
          </a:r>
        </a:p>
      </dsp:txBody>
      <dsp:txXfrm>
        <a:off x="6881881" y="1393623"/>
        <a:ext cx="648590" cy="484774"/>
      </dsp:txXfrm>
    </dsp:sp>
    <dsp:sp modelId="{D80104F9-8BEE-45E1-B934-E9D150495B05}">
      <dsp:nvSpPr>
        <dsp:cNvPr id="0" name=""/>
        <dsp:cNvSpPr/>
      </dsp:nvSpPr>
      <dsp:spPr>
        <a:xfrm rot="14751541">
          <a:off x="6312214" y="2218728"/>
          <a:ext cx="253408" cy="0"/>
        </a:xfrm>
        <a:custGeom>
          <a:avLst/>
          <a:gdLst/>
          <a:ahLst/>
          <a:cxnLst/>
          <a:rect l="0" t="0" r="0" b="0"/>
          <a:pathLst>
            <a:path>
              <a:moveTo>
                <a:pt x="0" y="0"/>
              </a:moveTo>
              <a:lnTo>
                <a:pt x="140414"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701C718-1289-4F32-AA60-A6BFB593E684}">
      <dsp:nvSpPr>
        <dsp:cNvPr id="0" name=""/>
        <dsp:cNvSpPr/>
      </dsp:nvSpPr>
      <dsp:spPr>
        <a:xfrm>
          <a:off x="5832947" y="1577462"/>
          <a:ext cx="872721" cy="525642"/>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solidFill>
              <a:latin typeface="Calibri" panose="020F0502020204030204"/>
              <a:ea typeface="+mn-ea"/>
              <a:cs typeface="+mn-cs"/>
            </a:rPr>
            <a:t>Inter governmental collaboration</a:t>
          </a:r>
        </a:p>
      </dsp:txBody>
      <dsp:txXfrm>
        <a:off x="5858607" y="1603122"/>
        <a:ext cx="821401" cy="474322"/>
      </dsp:txXfrm>
    </dsp:sp>
    <dsp:sp modelId="{CA65AEC2-AFFC-4489-B748-5AAEF4ECA2FB}">
      <dsp:nvSpPr>
        <dsp:cNvPr id="0" name=""/>
        <dsp:cNvSpPr/>
      </dsp:nvSpPr>
      <dsp:spPr>
        <a:xfrm rot="3212827">
          <a:off x="6781614" y="2926936"/>
          <a:ext cx="137654" cy="0"/>
        </a:xfrm>
        <a:custGeom>
          <a:avLst/>
          <a:gdLst/>
          <a:ahLst/>
          <a:cxnLst/>
          <a:rect l="0" t="0" r="0" b="0"/>
          <a:pathLst>
            <a:path>
              <a:moveTo>
                <a:pt x="0" y="0"/>
              </a:moveTo>
              <a:lnTo>
                <a:pt x="140414"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C9E9680-0C55-4FF4-B5FF-59F1EC269C31}">
      <dsp:nvSpPr>
        <dsp:cNvPr id="0" name=""/>
        <dsp:cNvSpPr/>
      </dsp:nvSpPr>
      <dsp:spPr>
        <a:xfrm>
          <a:off x="6755160" y="2982297"/>
          <a:ext cx="669194" cy="537224"/>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Private-public partnership</a:t>
          </a:r>
        </a:p>
      </dsp:txBody>
      <dsp:txXfrm>
        <a:off x="6781385" y="3008522"/>
        <a:ext cx="616744" cy="484774"/>
      </dsp:txXfrm>
    </dsp:sp>
    <dsp:sp modelId="{BA2CA92A-E215-48A2-B36D-C4EB01B44ED6}">
      <dsp:nvSpPr>
        <dsp:cNvPr id="0" name=""/>
        <dsp:cNvSpPr/>
      </dsp:nvSpPr>
      <dsp:spPr>
        <a:xfrm rot="20541166">
          <a:off x="7090860" y="2441797"/>
          <a:ext cx="53749" cy="0"/>
        </a:xfrm>
        <a:custGeom>
          <a:avLst/>
          <a:gdLst/>
          <a:ahLst/>
          <a:cxnLst/>
          <a:rect l="0" t="0" r="0" b="0"/>
          <a:pathLst>
            <a:path>
              <a:moveTo>
                <a:pt x="0" y="0"/>
              </a:moveTo>
              <a:lnTo>
                <a:pt x="140414"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1AC35C3-D018-4C6D-A06D-B5155DB48871}">
      <dsp:nvSpPr>
        <dsp:cNvPr id="0" name=""/>
        <dsp:cNvSpPr/>
      </dsp:nvSpPr>
      <dsp:spPr>
        <a:xfrm>
          <a:off x="7143344" y="2016597"/>
          <a:ext cx="933218" cy="537224"/>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latin typeface="Calibri" panose="020F0502020204030204"/>
              <a:ea typeface="+mn-ea"/>
              <a:cs typeface="+mn-cs"/>
            </a:rPr>
            <a:t>Community participation  </a:t>
          </a:r>
        </a:p>
      </dsp:txBody>
      <dsp:txXfrm>
        <a:off x="7169569" y="2042822"/>
        <a:ext cx="880768" cy="484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A0050-F55B-46A8-B3F9-F9A729EAA730}">
      <dsp:nvSpPr>
        <dsp:cNvPr id="0" name=""/>
        <dsp:cNvSpPr/>
      </dsp:nvSpPr>
      <dsp:spPr>
        <a:xfrm rot="8195052">
          <a:off x="3229498" y="3537723"/>
          <a:ext cx="326799" cy="0"/>
        </a:xfrm>
        <a:custGeom>
          <a:avLst/>
          <a:gdLst/>
          <a:ahLst/>
          <a:cxnLst/>
          <a:rect l="0" t="0" r="0" b="0"/>
          <a:pathLst>
            <a:path>
              <a:moveTo>
                <a:pt x="0" y="0"/>
              </a:moveTo>
              <a:lnTo>
                <a:pt x="244454" y="0"/>
              </a:lnTo>
            </a:path>
          </a:pathLst>
        </a:cu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45188FD-14FF-487B-B2AB-0EAADBBCF03D}">
      <dsp:nvSpPr>
        <dsp:cNvPr id="0" name=""/>
        <dsp:cNvSpPr/>
      </dsp:nvSpPr>
      <dsp:spPr>
        <a:xfrm rot="2406278">
          <a:off x="4411507" y="3465517"/>
          <a:ext cx="124490" cy="0"/>
        </a:xfrm>
        <a:custGeom>
          <a:avLst/>
          <a:gdLst/>
          <a:ahLst/>
          <a:cxnLst/>
          <a:rect l="0" t="0" r="0" b="0"/>
          <a:pathLst>
            <a:path>
              <a:moveTo>
                <a:pt x="0" y="0"/>
              </a:moveTo>
              <a:lnTo>
                <a:pt x="93122" y="0"/>
              </a:lnTo>
            </a:path>
          </a:pathLst>
        </a:cu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679B457-D54E-4D2A-81E6-001EC9928DC5}">
      <dsp:nvSpPr>
        <dsp:cNvPr id="0" name=""/>
        <dsp:cNvSpPr/>
      </dsp:nvSpPr>
      <dsp:spPr>
        <a:xfrm rot="16332616">
          <a:off x="3679152" y="2320561"/>
          <a:ext cx="580093" cy="0"/>
        </a:xfrm>
        <a:custGeom>
          <a:avLst/>
          <a:gdLst/>
          <a:ahLst/>
          <a:cxnLst/>
          <a:rect l="0" t="0" r="0" b="0"/>
          <a:pathLst>
            <a:path>
              <a:moveTo>
                <a:pt x="0" y="0"/>
              </a:moveTo>
              <a:lnTo>
                <a:pt x="433924" y="0"/>
              </a:lnTo>
            </a:path>
          </a:pathLst>
        </a:cu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9F59D88-780B-4A02-A6A4-36AEC6844FC5}">
      <dsp:nvSpPr>
        <dsp:cNvPr id="0" name=""/>
        <dsp:cNvSpPr/>
      </dsp:nvSpPr>
      <dsp:spPr>
        <a:xfrm>
          <a:off x="3147117" y="2610392"/>
          <a:ext cx="1590335" cy="815027"/>
        </a:xfrm>
        <a:prstGeom prst="roundRect">
          <a:avLst/>
        </a:prstGeom>
        <a:solidFill>
          <a:srgbClr val="4BACC6"/>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Arial Black" panose="020B0A04020102020204" pitchFamily="34" charset="0"/>
              <a:ea typeface="+mn-ea"/>
              <a:cs typeface="+mn-cs"/>
            </a:rPr>
            <a:t>Practice and implementation of fiscal decentralisation </a:t>
          </a:r>
        </a:p>
      </dsp:txBody>
      <dsp:txXfrm>
        <a:off x="3186903" y="2650178"/>
        <a:ext cx="1510763" cy="735455"/>
      </dsp:txXfrm>
    </dsp:sp>
    <dsp:sp modelId="{79DCC2D4-5A0C-4555-8523-030890A11C72}">
      <dsp:nvSpPr>
        <dsp:cNvPr id="0" name=""/>
        <dsp:cNvSpPr/>
      </dsp:nvSpPr>
      <dsp:spPr>
        <a:xfrm>
          <a:off x="3228259" y="1237049"/>
          <a:ext cx="1534884" cy="793681"/>
        </a:xfrm>
        <a:prstGeom prst="ellipse">
          <a:avLst/>
        </a:prstGeom>
        <a:solidFill>
          <a:srgbClr val="EEECE1">
            <a:lumMod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Cambria"/>
              <a:ea typeface="+mn-ea"/>
              <a:cs typeface="+mn-cs"/>
            </a:rPr>
            <a:t>Local government autonomy</a:t>
          </a:r>
        </a:p>
      </dsp:txBody>
      <dsp:txXfrm>
        <a:off x="3453038" y="1353281"/>
        <a:ext cx="1085326" cy="561217"/>
      </dsp:txXfrm>
    </dsp:sp>
    <dsp:sp modelId="{7F0179CB-5453-4892-94C7-822D603CF703}">
      <dsp:nvSpPr>
        <dsp:cNvPr id="0" name=""/>
        <dsp:cNvSpPr/>
      </dsp:nvSpPr>
      <dsp:spPr>
        <a:xfrm rot="10699020">
          <a:off x="2955044" y="1660452"/>
          <a:ext cx="273274" cy="0"/>
        </a:xfrm>
        <a:custGeom>
          <a:avLst/>
          <a:gdLst/>
          <a:ahLst/>
          <a:cxnLst/>
          <a:rect l="0" t="0" r="0" b="0"/>
          <a:pathLst>
            <a:path>
              <a:moveTo>
                <a:pt x="0" y="0"/>
              </a:moveTo>
              <a:lnTo>
                <a:pt x="204416"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406A0B0-659B-4496-AF77-71550F132163}">
      <dsp:nvSpPr>
        <dsp:cNvPr id="0" name=""/>
        <dsp:cNvSpPr/>
      </dsp:nvSpPr>
      <dsp:spPr>
        <a:xfrm>
          <a:off x="1569661" y="1287978"/>
          <a:ext cx="1385442" cy="793681"/>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mbria"/>
              <a:ea typeface="+mn-ea"/>
              <a:cs typeface="+mn-cs"/>
            </a:rPr>
            <a:t>Decision-making power</a:t>
          </a:r>
        </a:p>
      </dsp:txBody>
      <dsp:txXfrm>
        <a:off x="1608405" y="1326722"/>
        <a:ext cx="1307954" cy="716193"/>
      </dsp:txXfrm>
    </dsp:sp>
    <dsp:sp modelId="{9759079E-507B-4B87-A295-009C87F656E3}">
      <dsp:nvSpPr>
        <dsp:cNvPr id="0" name=""/>
        <dsp:cNvSpPr/>
      </dsp:nvSpPr>
      <dsp:spPr>
        <a:xfrm rot="16200000">
          <a:off x="3774186" y="1015534"/>
          <a:ext cx="443030" cy="0"/>
        </a:xfrm>
        <a:custGeom>
          <a:avLst/>
          <a:gdLst/>
          <a:ahLst/>
          <a:cxnLst/>
          <a:rect l="0" t="0" r="0" b="0"/>
          <a:pathLst>
            <a:path>
              <a:moveTo>
                <a:pt x="0" y="0"/>
              </a:moveTo>
              <a:lnTo>
                <a:pt x="331398"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A1C7D7E-C6A4-4C1F-94F1-C3657F7CD61C}">
      <dsp:nvSpPr>
        <dsp:cNvPr id="0" name=""/>
        <dsp:cNvSpPr/>
      </dsp:nvSpPr>
      <dsp:spPr>
        <a:xfrm>
          <a:off x="3331850" y="338"/>
          <a:ext cx="1327701" cy="793681"/>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mbria"/>
              <a:ea typeface="+mn-ea"/>
              <a:cs typeface="+mn-cs"/>
            </a:rPr>
            <a:t>Administrative autonomy</a:t>
          </a:r>
        </a:p>
      </dsp:txBody>
      <dsp:txXfrm>
        <a:off x="3370594" y="39082"/>
        <a:ext cx="1250213" cy="716193"/>
      </dsp:txXfrm>
    </dsp:sp>
    <dsp:sp modelId="{C5E69A70-7319-4F7F-B77C-AB684DF743B0}">
      <dsp:nvSpPr>
        <dsp:cNvPr id="0" name=""/>
        <dsp:cNvSpPr/>
      </dsp:nvSpPr>
      <dsp:spPr>
        <a:xfrm rot="26820">
          <a:off x="4763139" y="1640962"/>
          <a:ext cx="278123" cy="0"/>
        </a:xfrm>
        <a:custGeom>
          <a:avLst/>
          <a:gdLst/>
          <a:ahLst/>
          <a:cxnLst/>
          <a:rect l="0" t="0" r="0" b="0"/>
          <a:pathLst>
            <a:path>
              <a:moveTo>
                <a:pt x="0" y="0"/>
              </a:moveTo>
              <a:lnTo>
                <a:pt x="208043"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73C366-ACB2-4CDE-A372-82907319E30F}">
      <dsp:nvSpPr>
        <dsp:cNvPr id="0" name=""/>
        <dsp:cNvSpPr/>
      </dsp:nvSpPr>
      <dsp:spPr>
        <a:xfrm>
          <a:off x="5041259" y="1249777"/>
          <a:ext cx="1171775" cy="793681"/>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mbria"/>
              <a:ea typeface="+mn-ea"/>
              <a:cs typeface="+mn-cs"/>
            </a:rPr>
            <a:t>Local governance structure </a:t>
          </a:r>
        </a:p>
      </dsp:txBody>
      <dsp:txXfrm>
        <a:off x="5080003" y="1288521"/>
        <a:ext cx="1094287" cy="716193"/>
      </dsp:txXfrm>
    </dsp:sp>
    <dsp:sp modelId="{8C8FF311-8ECB-468C-A8AD-1FF77BE8A3FB}">
      <dsp:nvSpPr>
        <dsp:cNvPr id="0" name=""/>
        <dsp:cNvSpPr/>
      </dsp:nvSpPr>
      <dsp:spPr>
        <a:xfrm>
          <a:off x="4521362" y="3505283"/>
          <a:ext cx="1287454" cy="1084978"/>
        </a:xfrm>
        <a:prstGeom prst="ellipse">
          <a:avLst/>
        </a:prstGeom>
        <a:solidFill>
          <a:srgbClr val="EEECE1">
            <a:lumMod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Arial Black" panose="020B0A04020102020204" pitchFamily="34" charset="0"/>
              <a:ea typeface="+mn-ea"/>
              <a:cs typeface="+mn-cs"/>
            </a:rPr>
            <a:t>Revenue sources</a:t>
          </a:r>
        </a:p>
      </dsp:txBody>
      <dsp:txXfrm>
        <a:off x="4709905" y="3664174"/>
        <a:ext cx="910368" cy="767196"/>
      </dsp:txXfrm>
    </dsp:sp>
    <dsp:sp modelId="{8CD19083-1DF7-4E69-891E-6499350819A7}">
      <dsp:nvSpPr>
        <dsp:cNvPr id="0" name=""/>
        <dsp:cNvSpPr/>
      </dsp:nvSpPr>
      <dsp:spPr>
        <a:xfrm rot="7477587">
          <a:off x="4634230" y="4672250"/>
          <a:ext cx="199272" cy="0"/>
        </a:xfrm>
        <a:custGeom>
          <a:avLst/>
          <a:gdLst/>
          <a:ahLst/>
          <a:cxnLst/>
          <a:rect l="0" t="0" r="0" b="0"/>
          <a:pathLst>
            <a:path>
              <a:moveTo>
                <a:pt x="0" y="0"/>
              </a:moveTo>
              <a:lnTo>
                <a:pt x="149060"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749B492-EF68-4F74-BB9C-733257D46A29}">
      <dsp:nvSpPr>
        <dsp:cNvPr id="0" name=""/>
        <dsp:cNvSpPr/>
      </dsp:nvSpPr>
      <dsp:spPr>
        <a:xfrm>
          <a:off x="4007633" y="4754238"/>
          <a:ext cx="938543" cy="580260"/>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mbria"/>
              <a:ea typeface="+mn-ea"/>
              <a:cs typeface="+mn-cs"/>
            </a:rPr>
            <a:t>Levies and fines</a:t>
          </a:r>
        </a:p>
      </dsp:txBody>
      <dsp:txXfrm>
        <a:off x="4035959" y="4782564"/>
        <a:ext cx="881891" cy="523608"/>
      </dsp:txXfrm>
    </dsp:sp>
    <dsp:sp modelId="{CCD114EC-6468-43AF-BA06-75CEEA74F253}">
      <dsp:nvSpPr>
        <dsp:cNvPr id="0" name=""/>
        <dsp:cNvSpPr/>
      </dsp:nvSpPr>
      <dsp:spPr>
        <a:xfrm>
          <a:off x="5808816" y="4047773"/>
          <a:ext cx="108539" cy="0"/>
        </a:xfrm>
        <a:custGeom>
          <a:avLst/>
          <a:gdLst/>
          <a:ahLst/>
          <a:cxnLst/>
          <a:rect l="0" t="0" r="0" b="0"/>
          <a:pathLst>
            <a:path>
              <a:moveTo>
                <a:pt x="0" y="0"/>
              </a:moveTo>
              <a:lnTo>
                <a:pt x="81190"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2385B86-AD9C-49E7-8310-BB73BC2F06BA}">
      <dsp:nvSpPr>
        <dsp:cNvPr id="0" name=""/>
        <dsp:cNvSpPr/>
      </dsp:nvSpPr>
      <dsp:spPr>
        <a:xfrm>
          <a:off x="5917356" y="3784508"/>
          <a:ext cx="1216499" cy="526528"/>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mbria"/>
              <a:ea typeface="+mn-ea"/>
              <a:cs typeface="+mn-cs"/>
            </a:rPr>
            <a:t>Bills and rates</a:t>
          </a:r>
        </a:p>
      </dsp:txBody>
      <dsp:txXfrm>
        <a:off x="5943059" y="3810211"/>
        <a:ext cx="1165093" cy="475122"/>
      </dsp:txXfrm>
    </dsp:sp>
    <dsp:sp modelId="{4440F00E-37C7-427A-BCF4-E84AF2FC6C8F}">
      <dsp:nvSpPr>
        <dsp:cNvPr id="0" name=""/>
        <dsp:cNvSpPr/>
      </dsp:nvSpPr>
      <dsp:spPr>
        <a:xfrm rot="3600000">
          <a:off x="5449575" y="4640007"/>
          <a:ext cx="114883" cy="0"/>
        </a:xfrm>
        <a:custGeom>
          <a:avLst/>
          <a:gdLst/>
          <a:ahLst/>
          <a:cxnLst/>
          <a:rect l="0" t="0" r="0" b="0"/>
          <a:pathLst>
            <a:path>
              <a:moveTo>
                <a:pt x="0" y="0"/>
              </a:moveTo>
              <a:lnTo>
                <a:pt x="85935"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532AA9C-43E2-4BF5-B1C3-29BD9BC599E8}">
      <dsp:nvSpPr>
        <dsp:cNvPr id="0" name=""/>
        <dsp:cNvSpPr/>
      </dsp:nvSpPr>
      <dsp:spPr>
        <a:xfrm>
          <a:off x="5368012" y="4689753"/>
          <a:ext cx="793681" cy="793681"/>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mbria"/>
              <a:ea typeface="+mn-ea"/>
              <a:cs typeface="+mn-cs"/>
            </a:rPr>
            <a:t>DACF</a:t>
          </a:r>
        </a:p>
      </dsp:txBody>
      <dsp:txXfrm>
        <a:off x="5406756" y="4728497"/>
        <a:ext cx="716193" cy="716193"/>
      </dsp:txXfrm>
    </dsp:sp>
    <dsp:sp modelId="{779CF987-88F2-4E28-90EB-BF9A797288DB}">
      <dsp:nvSpPr>
        <dsp:cNvPr id="0" name=""/>
        <dsp:cNvSpPr/>
      </dsp:nvSpPr>
      <dsp:spPr>
        <a:xfrm rot="18417501">
          <a:off x="5527858" y="3414292"/>
          <a:ext cx="227742" cy="0"/>
        </a:xfrm>
        <a:custGeom>
          <a:avLst/>
          <a:gdLst/>
          <a:ahLst/>
          <a:cxnLst/>
          <a:rect l="0" t="0" r="0" b="0"/>
          <a:pathLst>
            <a:path>
              <a:moveTo>
                <a:pt x="0" y="0"/>
              </a:moveTo>
              <a:lnTo>
                <a:pt x="170357"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427C41E-36AE-47C4-B80D-B6732EA5B8E1}">
      <dsp:nvSpPr>
        <dsp:cNvPr id="0" name=""/>
        <dsp:cNvSpPr/>
      </dsp:nvSpPr>
      <dsp:spPr>
        <a:xfrm>
          <a:off x="5426743" y="2461910"/>
          <a:ext cx="1215022" cy="861390"/>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mbria"/>
              <a:ea typeface="+mn-ea"/>
              <a:cs typeface="+mn-cs"/>
            </a:rPr>
            <a:t>International donors </a:t>
          </a:r>
        </a:p>
      </dsp:txBody>
      <dsp:txXfrm>
        <a:off x="5468793" y="2503960"/>
        <a:ext cx="1130922" cy="777290"/>
      </dsp:txXfrm>
    </dsp:sp>
    <dsp:sp modelId="{A2635B4C-CA56-4E0D-A6C5-37B831508829}">
      <dsp:nvSpPr>
        <dsp:cNvPr id="0" name=""/>
        <dsp:cNvSpPr/>
      </dsp:nvSpPr>
      <dsp:spPr>
        <a:xfrm>
          <a:off x="1760509" y="3650025"/>
          <a:ext cx="2038086" cy="936059"/>
        </a:xfrm>
        <a:prstGeom prst="ellipse">
          <a:avLst/>
        </a:prstGeom>
        <a:solidFill>
          <a:srgbClr val="EEECE1">
            <a:lumMod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Arial Black" panose="020B0A04020102020204" pitchFamily="34" charset="0"/>
              <a:ea typeface="+mn-ea"/>
              <a:cs typeface="+mn-cs"/>
            </a:rPr>
            <a:t>Fiscal independence </a:t>
          </a:r>
        </a:p>
      </dsp:txBody>
      <dsp:txXfrm>
        <a:off x="2058980" y="3787108"/>
        <a:ext cx="1441144" cy="661893"/>
      </dsp:txXfrm>
    </dsp:sp>
    <dsp:sp modelId="{BFDAC7C1-1741-480D-8A37-9A6C09AE66C3}">
      <dsp:nvSpPr>
        <dsp:cNvPr id="0" name=""/>
        <dsp:cNvSpPr/>
      </dsp:nvSpPr>
      <dsp:spPr>
        <a:xfrm rot="3600000">
          <a:off x="2974420" y="4716593"/>
          <a:ext cx="301395" cy="0"/>
        </a:xfrm>
        <a:custGeom>
          <a:avLst/>
          <a:gdLst/>
          <a:ahLst/>
          <a:cxnLst/>
          <a:rect l="0" t="0" r="0" b="0"/>
          <a:pathLst>
            <a:path>
              <a:moveTo>
                <a:pt x="0" y="0"/>
              </a:moveTo>
              <a:lnTo>
                <a:pt x="225451"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968A194-3053-4C2F-9B70-8939D9CCA322}">
      <dsp:nvSpPr>
        <dsp:cNvPr id="0" name=""/>
        <dsp:cNvSpPr/>
      </dsp:nvSpPr>
      <dsp:spPr>
        <a:xfrm>
          <a:off x="3032743" y="4847101"/>
          <a:ext cx="793681" cy="793681"/>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mbria"/>
              <a:ea typeface="+mn-ea"/>
              <a:cs typeface="+mn-cs"/>
            </a:rPr>
            <a:t>Budget control</a:t>
          </a:r>
        </a:p>
      </dsp:txBody>
      <dsp:txXfrm>
        <a:off x="3071487" y="4885845"/>
        <a:ext cx="716193" cy="716193"/>
      </dsp:txXfrm>
    </dsp:sp>
    <dsp:sp modelId="{FF617AE5-D44B-4C8C-ADAB-FAFB0EB3D234}">
      <dsp:nvSpPr>
        <dsp:cNvPr id="0" name=""/>
        <dsp:cNvSpPr/>
      </dsp:nvSpPr>
      <dsp:spPr>
        <a:xfrm rot="9289296">
          <a:off x="1674986" y="4610423"/>
          <a:ext cx="114413" cy="0"/>
        </a:xfrm>
        <a:custGeom>
          <a:avLst/>
          <a:gdLst/>
          <a:ahLst/>
          <a:cxnLst/>
          <a:rect l="0" t="0" r="0" b="0"/>
          <a:pathLst>
            <a:path>
              <a:moveTo>
                <a:pt x="0" y="0"/>
              </a:moveTo>
              <a:lnTo>
                <a:pt x="85583"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73E586-9FF8-4BFE-A9A4-01FFD88D68DF}">
      <dsp:nvSpPr>
        <dsp:cNvPr id="0" name=""/>
        <dsp:cNvSpPr/>
      </dsp:nvSpPr>
      <dsp:spPr>
        <a:xfrm>
          <a:off x="436232" y="4634761"/>
          <a:ext cx="1283263" cy="566529"/>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mbria"/>
              <a:ea typeface="+mn-ea"/>
              <a:cs typeface="+mn-cs"/>
            </a:rPr>
            <a:t>Local financial management </a:t>
          </a:r>
        </a:p>
      </dsp:txBody>
      <dsp:txXfrm>
        <a:off x="463888" y="4662417"/>
        <a:ext cx="1227951" cy="511217"/>
      </dsp:txXfrm>
    </dsp:sp>
    <dsp:sp modelId="{9107102E-3BD6-4492-A847-4D95056E4292}">
      <dsp:nvSpPr>
        <dsp:cNvPr id="0" name=""/>
        <dsp:cNvSpPr/>
      </dsp:nvSpPr>
      <dsp:spPr>
        <a:xfrm rot="14400000">
          <a:off x="2283288" y="3519517"/>
          <a:ext cx="301395" cy="0"/>
        </a:xfrm>
        <a:custGeom>
          <a:avLst/>
          <a:gdLst/>
          <a:ahLst/>
          <a:cxnLst/>
          <a:rect l="0" t="0" r="0" b="0"/>
          <a:pathLst>
            <a:path>
              <a:moveTo>
                <a:pt x="0" y="0"/>
              </a:moveTo>
              <a:lnTo>
                <a:pt x="225451" y="0"/>
              </a:lnTo>
            </a:path>
          </a:pathLst>
        </a:custGeom>
        <a:noFill/>
        <a:ln w="25400" cap="flat" cmpd="sng" algn="ctr">
          <a:solidFill>
            <a:srgbClr val="1F497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7317B5C-C3EA-4123-917B-C4534E5B5390}">
      <dsp:nvSpPr>
        <dsp:cNvPr id="0" name=""/>
        <dsp:cNvSpPr/>
      </dsp:nvSpPr>
      <dsp:spPr>
        <a:xfrm>
          <a:off x="1236919" y="2595328"/>
          <a:ext cx="1785203" cy="793681"/>
        </a:xfrm>
        <a:prstGeom prst="roundRect">
          <a:avLst/>
        </a:prstGeom>
        <a:solidFill>
          <a:srgbClr val="1F497D">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mbria"/>
              <a:ea typeface="+mn-ea"/>
              <a:cs typeface="+mn-cs"/>
            </a:rPr>
            <a:t>Intergovernmental fiscal relations </a:t>
          </a:r>
        </a:p>
      </dsp:txBody>
      <dsp:txXfrm>
        <a:off x="1275663" y="2634072"/>
        <a:ext cx="1707715" cy="716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A42B5-F45B-4455-86C7-905AF4BFB800}">
      <dsp:nvSpPr>
        <dsp:cNvPr id="0" name=""/>
        <dsp:cNvSpPr/>
      </dsp:nvSpPr>
      <dsp:spPr>
        <a:xfrm>
          <a:off x="4039916" y="1725548"/>
          <a:ext cx="1479042" cy="147904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mn-cs"/>
            </a:rPr>
            <a:t>Decentralized NR control and management system for fiscal gains</a:t>
          </a:r>
        </a:p>
      </dsp:txBody>
      <dsp:txXfrm>
        <a:off x="4112117" y="1797749"/>
        <a:ext cx="1334640" cy="1334640"/>
      </dsp:txXfrm>
    </dsp:sp>
    <dsp:sp modelId="{A0A7D5C8-4C74-42BE-BC05-11FFCCD96891}">
      <dsp:nvSpPr>
        <dsp:cNvPr id="0" name=""/>
        <dsp:cNvSpPr/>
      </dsp:nvSpPr>
      <dsp:spPr>
        <a:xfrm rot="16185132">
          <a:off x="4419034" y="1369885"/>
          <a:ext cx="711332" cy="0"/>
        </a:xfrm>
        <a:custGeom>
          <a:avLst/>
          <a:gdLst/>
          <a:ahLst/>
          <a:cxnLst/>
          <a:rect l="0" t="0" r="0" b="0"/>
          <a:pathLst>
            <a:path>
              <a:moveTo>
                <a:pt x="0" y="0"/>
              </a:moveTo>
              <a:lnTo>
                <a:pt x="71133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40C959-EC72-41D9-B521-D064B70542B8}">
      <dsp:nvSpPr>
        <dsp:cNvPr id="0" name=""/>
        <dsp:cNvSpPr/>
      </dsp:nvSpPr>
      <dsp:spPr>
        <a:xfrm>
          <a:off x="4275540" y="23264"/>
          <a:ext cx="990958" cy="99095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n-lt"/>
              <a:ea typeface="+mn-ea"/>
              <a:cs typeface="+mn-cs"/>
            </a:rPr>
            <a:t>Legal and institutional Framework </a:t>
          </a:r>
        </a:p>
      </dsp:txBody>
      <dsp:txXfrm>
        <a:off x="4323915" y="71639"/>
        <a:ext cx="894208" cy="894208"/>
      </dsp:txXfrm>
    </dsp:sp>
    <dsp:sp modelId="{2A5145AD-0BEC-472C-A348-A4DB0939EF51}">
      <dsp:nvSpPr>
        <dsp:cNvPr id="0" name=""/>
        <dsp:cNvSpPr/>
      </dsp:nvSpPr>
      <dsp:spPr>
        <a:xfrm rot="19800000">
          <a:off x="5482576" y="1902329"/>
          <a:ext cx="543112" cy="0"/>
        </a:xfrm>
        <a:custGeom>
          <a:avLst/>
          <a:gdLst/>
          <a:ahLst/>
          <a:cxnLst/>
          <a:rect l="0" t="0" r="0" b="0"/>
          <a:pathLst>
            <a:path>
              <a:moveTo>
                <a:pt x="0" y="0"/>
              </a:moveTo>
              <a:lnTo>
                <a:pt x="54311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5C8A1-78C7-47B5-8109-459885EC2C6B}">
      <dsp:nvSpPr>
        <dsp:cNvPr id="0" name=""/>
        <dsp:cNvSpPr/>
      </dsp:nvSpPr>
      <dsp:spPr>
        <a:xfrm>
          <a:off x="5989307" y="985007"/>
          <a:ext cx="990958" cy="99095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mn-cs"/>
            </a:rPr>
            <a:t>Stakeholder involvement </a:t>
          </a:r>
        </a:p>
      </dsp:txBody>
      <dsp:txXfrm>
        <a:off x="6037682" y="1033382"/>
        <a:ext cx="894208" cy="894208"/>
      </dsp:txXfrm>
    </dsp:sp>
    <dsp:sp modelId="{EE282930-2242-4AB3-A3C7-0D32241B20D9}">
      <dsp:nvSpPr>
        <dsp:cNvPr id="0" name=""/>
        <dsp:cNvSpPr/>
      </dsp:nvSpPr>
      <dsp:spPr>
        <a:xfrm rot="1800000">
          <a:off x="5482576" y="3027810"/>
          <a:ext cx="543112" cy="0"/>
        </a:xfrm>
        <a:custGeom>
          <a:avLst/>
          <a:gdLst/>
          <a:ahLst/>
          <a:cxnLst/>
          <a:rect l="0" t="0" r="0" b="0"/>
          <a:pathLst>
            <a:path>
              <a:moveTo>
                <a:pt x="0" y="0"/>
              </a:moveTo>
              <a:lnTo>
                <a:pt x="54311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AB977F-57C2-44C2-93BA-A57CEA82ED78}">
      <dsp:nvSpPr>
        <dsp:cNvPr id="0" name=""/>
        <dsp:cNvSpPr/>
      </dsp:nvSpPr>
      <dsp:spPr>
        <a:xfrm>
          <a:off x="5989307" y="2954174"/>
          <a:ext cx="990958" cy="99095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mn-cs"/>
            </a:rPr>
            <a:t>Capacity building and technical support </a:t>
          </a:r>
          <a:endParaRPr lang="en-US" sz="1200" kern="1200" dirty="0">
            <a:latin typeface="+mn-lt"/>
            <a:ea typeface="+mn-ea"/>
            <a:cs typeface="+mn-cs"/>
          </a:endParaRPr>
        </a:p>
      </dsp:txBody>
      <dsp:txXfrm>
        <a:off x="6037682" y="3002549"/>
        <a:ext cx="894208" cy="894208"/>
      </dsp:txXfrm>
    </dsp:sp>
    <dsp:sp modelId="{33D35CC1-4731-4299-B389-EA21E02A3DD7}">
      <dsp:nvSpPr>
        <dsp:cNvPr id="0" name=""/>
        <dsp:cNvSpPr/>
      </dsp:nvSpPr>
      <dsp:spPr>
        <a:xfrm rot="5400000">
          <a:off x="4412353" y="3571674"/>
          <a:ext cx="734167" cy="0"/>
        </a:xfrm>
        <a:custGeom>
          <a:avLst/>
          <a:gdLst/>
          <a:ahLst/>
          <a:cxnLst/>
          <a:rect l="0" t="0" r="0" b="0"/>
          <a:pathLst>
            <a:path>
              <a:moveTo>
                <a:pt x="0" y="0"/>
              </a:moveTo>
              <a:lnTo>
                <a:pt x="73416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D8F81B-556A-45B7-969E-2A0FC68ACAC0}">
      <dsp:nvSpPr>
        <dsp:cNvPr id="0" name=""/>
        <dsp:cNvSpPr/>
      </dsp:nvSpPr>
      <dsp:spPr>
        <a:xfrm>
          <a:off x="4283958" y="3938758"/>
          <a:ext cx="990958" cy="99095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ea typeface="+mn-ea"/>
              <a:cs typeface="+mn-cs"/>
            </a:rPr>
            <a:t>Revenue generation and distribution </a:t>
          </a:r>
        </a:p>
      </dsp:txBody>
      <dsp:txXfrm>
        <a:off x="4332333" y="3987133"/>
        <a:ext cx="894208" cy="894208"/>
      </dsp:txXfrm>
    </dsp:sp>
    <dsp:sp modelId="{85C0FC23-EAC1-4D8D-A111-B4B9D130FBEE}">
      <dsp:nvSpPr>
        <dsp:cNvPr id="0" name=""/>
        <dsp:cNvSpPr/>
      </dsp:nvSpPr>
      <dsp:spPr>
        <a:xfrm rot="9000000">
          <a:off x="3725446" y="2976294"/>
          <a:ext cx="337047" cy="0"/>
        </a:xfrm>
        <a:custGeom>
          <a:avLst/>
          <a:gdLst/>
          <a:ahLst/>
          <a:cxnLst/>
          <a:rect l="0" t="0" r="0" b="0"/>
          <a:pathLst>
            <a:path>
              <a:moveTo>
                <a:pt x="0" y="0"/>
              </a:moveTo>
              <a:lnTo>
                <a:pt x="33704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B5F88-12C2-43F7-A6EF-4CA90C4A8B72}">
      <dsp:nvSpPr>
        <dsp:cNvPr id="0" name=""/>
        <dsp:cNvSpPr/>
      </dsp:nvSpPr>
      <dsp:spPr>
        <a:xfrm>
          <a:off x="2400152" y="2954174"/>
          <a:ext cx="1347871" cy="99095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ea typeface="+mn-ea"/>
              <a:cs typeface="+mn-cs"/>
            </a:rPr>
            <a:t>Monitoring and accountability </a:t>
          </a:r>
        </a:p>
      </dsp:txBody>
      <dsp:txXfrm>
        <a:off x="2448527" y="3002549"/>
        <a:ext cx="1251121" cy="894208"/>
      </dsp:txXfrm>
    </dsp:sp>
    <dsp:sp modelId="{8CB720D5-4083-4E76-BDB6-60E226F495F3}">
      <dsp:nvSpPr>
        <dsp:cNvPr id="0" name=""/>
        <dsp:cNvSpPr/>
      </dsp:nvSpPr>
      <dsp:spPr>
        <a:xfrm rot="12660534">
          <a:off x="3557723" y="1886800"/>
          <a:ext cx="519300" cy="0"/>
        </a:xfrm>
        <a:custGeom>
          <a:avLst/>
          <a:gdLst/>
          <a:ahLst/>
          <a:cxnLst/>
          <a:rect l="0" t="0" r="0" b="0"/>
          <a:pathLst>
            <a:path>
              <a:moveTo>
                <a:pt x="0" y="0"/>
              </a:moveTo>
              <a:lnTo>
                <a:pt x="51930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DDA130-BDD5-4823-B624-EFF04AE46C19}">
      <dsp:nvSpPr>
        <dsp:cNvPr id="0" name=""/>
        <dsp:cNvSpPr/>
      </dsp:nvSpPr>
      <dsp:spPr>
        <a:xfrm>
          <a:off x="2603872" y="959738"/>
          <a:ext cx="990958" cy="99095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ea typeface="+mn-ea"/>
              <a:cs typeface="+mn-cs"/>
            </a:rPr>
            <a:t>Addressing political interference </a:t>
          </a:r>
        </a:p>
      </dsp:txBody>
      <dsp:txXfrm>
        <a:off x="2652247" y="1008113"/>
        <a:ext cx="894208" cy="8942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CA96-B4E7-4ACE-8BED-126F03B7212E}">
      <dsp:nvSpPr>
        <dsp:cNvPr id="0" name=""/>
        <dsp:cNvSpPr/>
      </dsp:nvSpPr>
      <dsp:spPr>
        <a:xfrm rot="16200000">
          <a:off x="454440" y="-402665"/>
          <a:ext cx="3222111" cy="4009623"/>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b="0" kern="1200" dirty="0">
              <a:highlight>
                <a:srgbClr val="800080"/>
              </a:highlight>
              <a:latin typeface="Calibri" panose="020F0502020204030204" pitchFamily="34" charset="0"/>
              <a:ea typeface="Calibri" panose="020F0502020204030204" pitchFamily="34" charset="0"/>
              <a:cs typeface="Calibri" panose="020F0502020204030204" pitchFamily="34" charset="0"/>
            </a:rPr>
            <a:t>Fiscal decentralization of natural resources towards local economic development </a:t>
          </a:r>
          <a:endParaRPr lang="en-GB" sz="1600" kern="1200" dirty="0">
            <a:highlight>
              <a:srgbClr val="800080"/>
            </a:highlight>
            <a:latin typeface="Calibri" panose="020F0502020204030204" pitchFamily="34" charset="0"/>
            <a:ea typeface="Calibri" panose="020F0502020204030204" pitchFamily="34" charset="0"/>
            <a:cs typeface="Calibri" panose="020F0502020204030204" pitchFamily="34" charset="0"/>
          </a:endParaRPr>
        </a:p>
      </dsp:txBody>
      <dsp:txXfrm rot="5400000">
        <a:off x="60684" y="-8909"/>
        <a:ext cx="4009623" cy="2416583"/>
      </dsp:txXfrm>
    </dsp:sp>
    <dsp:sp modelId="{00CA067D-D4A9-4CDA-BAA3-E9122A615EBD}">
      <dsp:nvSpPr>
        <dsp:cNvPr id="0" name=""/>
        <dsp:cNvSpPr/>
      </dsp:nvSpPr>
      <dsp:spPr>
        <a:xfrm>
          <a:off x="4048537" y="-12343"/>
          <a:ext cx="4130992" cy="3257716"/>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kern="1200" dirty="0">
              <a:highlight>
                <a:srgbClr val="0000FF"/>
              </a:highlight>
              <a:latin typeface="Calibri" panose="020F0502020204030204" pitchFamily="34" charset="0"/>
              <a:ea typeface="Calibri" panose="020F0502020204030204" pitchFamily="34" charset="0"/>
              <a:cs typeface="Calibri" panose="020F0502020204030204" pitchFamily="34" charset="0"/>
            </a:rPr>
            <a:t>Fiscal decentralization framework and its associated challenges in Ghana </a:t>
          </a:r>
          <a:endParaRPr lang="en-GB" sz="1600" kern="1200" dirty="0">
            <a:highlight>
              <a:srgbClr val="0000FF"/>
            </a:highlight>
            <a:latin typeface="Calibri" panose="020F0502020204030204" pitchFamily="34" charset="0"/>
            <a:ea typeface="Calibri" panose="020F0502020204030204" pitchFamily="34" charset="0"/>
            <a:cs typeface="Calibri" panose="020F0502020204030204" pitchFamily="34" charset="0"/>
          </a:endParaRPr>
        </a:p>
      </dsp:txBody>
      <dsp:txXfrm>
        <a:off x="4048537" y="-12343"/>
        <a:ext cx="4130992" cy="2443287"/>
      </dsp:txXfrm>
    </dsp:sp>
    <dsp:sp modelId="{43AEB913-934E-46B5-A30B-16CC76501674}">
      <dsp:nvSpPr>
        <dsp:cNvPr id="0" name=""/>
        <dsp:cNvSpPr/>
      </dsp:nvSpPr>
      <dsp:spPr>
        <a:xfrm rot="10800000">
          <a:off x="0" y="3177581"/>
          <a:ext cx="4130992" cy="315087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kern="1200" dirty="0">
              <a:highlight>
                <a:srgbClr val="808080"/>
              </a:highlight>
              <a:latin typeface="Calibri" panose="020F0502020204030204" pitchFamily="34" charset="0"/>
              <a:ea typeface="Calibri" panose="020F0502020204030204" pitchFamily="34" charset="0"/>
              <a:cs typeface="Calibri" panose="020F0502020204030204" pitchFamily="34" charset="0"/>
            </a:rPr>
            <a:t>Government willingness towards fiscal decentralization of natural resources and capacity of MMDAs to embrace </a:t>
          </a:r>
          <a:endParaRPr lang="en-GB" sz="1600" kern="1200" dirty="0">
            <a:highlight>
              <a:srgbClr val="808080"/>
            </a:highlight>
            <a:latin typeface="Calibri" panose="020F0502020204030204" pitchFamily="34" charset="0"/>
            <a:ea typeface="Calibri" panose="020F0502020204030204" pitchFamily="34" charset="0"/>
            <a:cs typeface="Calibri" panose="020F0502020204030204" pitchFamily="34" charset="0"/>
          </a:endParaRPr>
        </a:p>
      </dsp:txBody>
      <dsp:txXfrm rot="10800000">
        <a:off x="0" y="3965299"/>
        <a:ext cx="4130992" cy="2363152"/>
      </dsp:txXfrm>
    </dsp:sp>
    <dsp:sp modelId="{E52DAE0F-A948-41F8-AD7C-B3AF23F22DEA}">
      <dsp:nvSpPr>
        <dsp:cNvPr id="0" name=""/>
        <dsp:cNvSpPr/>
      </dsp:nvSpPr>
      <dsp:spPr>
        <a:xfrm rot="5400000">
          <a:off x="4621053" y="2660801"/>
          <a:ext cx="3150870" cy="4130992"/>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kern="1200" dirty="0">
              <a:highlight>
                <a:srgbClr val="FF0000"/>
              </a:highlight>
              <a:latin typeface="Calibri" panose="020F0502020204030204" pitchFamily="34" charset="0"/>
              <a:ea typeface="Calibri" panose="020F0502020204030204" pitchFamily="34" charset="0"/>
              <a:cs typeface="Calibri" panose="020F0502020204030204" pitchFamily="34" charset="0"/>
            </a:rPr>
            <a:t>Benefits of less – endowed districts in the fiscal gains of decentralised NRM</a:t>
          </a:r>
          <a:endParaRPr lang="en-GB" sz="1600" kern="1200" dirty="0">
            <a:highlight>
              <a:srgbClr val="FF0000"/>
            </a:highlight>
            <a:latin typeface="Calibri" panose="020F0502020204030204" pitchFamily="34" charset="0"/>
            <a:ea typeface="Calibri" panose="020F0502020204030204" pitchFamily="34" charset="0"/>
            <a:cs typeface="Calibri" panose="020F0502020204030204" pitchFamily="34" charset="0"/>
          </a:endParaRPr>
        </a:p>
      </dsp:txBody>
      <dsp:txXfrm rot="-5400000">
        <a:off x="4130991" y="3938579"/>
        <a:ext cx="4130992" cy="2363152"/>
      </dsp:txXfrm>
    </dsp:sp>
    <dsp:sp modelId="{97590063-64BB-4A02-B759-13E987A435D0}">
      <dsp:nvSpPr>
        <dsp:cNvPr id="0" name=""/>
        <dsp:cNvSpPr/>
      </dsp:nvSpPr>
      <dsp:spPr>
        <a:xfrm>
          <a:off x="2785090" y="2366886"/>
          <a:ext cx="2478595" cy="1575435"/>
        </a:xfrm>
        <a:prstGeom prst="round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FINANCING LOCAL AUTHORITIES IN GHANA: CAN DECENTRALISING CONTROL OF NATURAL RESOURCES ENHANCE SERVICE DELIVERY AND LOCAL ECONOMIC DEVELOPMENT? </a:t>
          </a:r>
          <a:endParaRPr lang="en-GB" sz="1200" kern="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dsp:txBody>
      <dsp:txXfrm>
        <a:off x="2861996" y="2443792"/>
        <a:ext cx="2324783" cy="14216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E5C6B-79B4-4B62-AFE7-5F4298DAAF31}" type="datetimeFigureOut">
              <a:rPr lang="en-ZW" smtClean="0"/>
              <a:t>4/11/2024</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1FC9-BFBC-4988-ABCC-6747793CEFE8}" type="slidenum">
              <a:rPr lang="en-ZW" smtClean="0"/>
              <a:t>‹#›</a:t>
            </a:fld>
            <a:endParaRPr lang="en-ZW"/>
          </a:p>
        </p:txBody>
      </p:sp>
    </p:spTree>
    <p:extLst>
      <p:ext uri="{BB962C8B-B14F-4D97-AF65-F5344CB8AC3E}">
        <p14:creationId xmlns:p14="http://schemas.microsoft.com/office/powerpoint/2010/main" val="385018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BC1FC9-BFBC-4988-ABCC-6747793CEFE8}" type="slidenum">
              <a:rPr lang="en-ZW" smtClean="0"/>
              <a:t>2</a:t>
            </a:fld>
            <a:endParaRPr lang="en-ZW"/>
          </a:p>
        </p:txBody>
      </p:sp>
    </p:spTree>
    <p:extLst>
      <p:ext uri="{BB962C8B-B14F-4D97-AF65-F5344CB8AC3E}">
        <p14:creationId xmlns:p14="http://schemas.microsoft.com/office/powerpoint/2010/main" val="383638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BC1FC9-BFBC-4988-ABCC-6747793CEFE8}" type="slidenum">
              <a:rPr lang="en-ZW" smtClean="0"/>
              <a:t>3</a:t>
            </a:fld>
            <a:endParaRPr lang="en-ZW"/>
          </a:p>
        </p:txBody>
      </p:sp>
    </p:spTree>
    <p:extLst>
      <p:ext uri="{BB962C8B-B14F-4D97-AF65-F5344CB8AC3E}">
        <p14:creationId xmlns:p14="http://schemas.microsoft.com/office/powerpoint/2010/main" val="198156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8DF8-580E-447E-1EFD-8F67D7CCC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EFAA105C-ECB0-7C22-6750-F4ABF1A99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DA52A33D-2442-4AA5-12D4-1D84B9E42D0E}"/>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a:extLst>
              <a:ext uri="{FF2B5EF4-FFF2-40B4-BE49-F238E27FC236}">
                <a16:creationId xmlns:a16="http://schemas.microsoft.com/office/drawing/2014/main" id="{90C8B4C8-5D2C-4FCB-9A31-FF845452E53B}"/>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B1C0EAE1-FA77-003B-B590-3E6F15E02529}"/>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312330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7DAB-F20B-1A47-99D4-ECD817BD6230}"/>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BFBC0006-AD43-9BBA-D652-332782CB19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9DDDF24E-8FAA-E10C-AC14-491581F7488E}"/>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a:extLst>
              <a:ext uri="{FF2B5EF4-FFF2-40B4-BE49-F238E27FC236}">
                <a16:creationId xmlns:a16="http://schemas.microsoft.com/office/drawing/2014/main" id="{8EDC5436-D611-A5FB-920A-C54E40FD4523}"/>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3F92EECD-F72A-60A0-8EE7-FA182F1C5FF8}"/>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129028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1A5E3-8559-5D99-DB31-B72AD71184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49BE3321-D2E3-53BE-BC70-78E071353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B13E183F-6F93-B1E8-927F-7C4EDBD175E0}"/>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a:extLst>
              <a:ext uri="{FF2B5EF4-FFF2-40B4-BE49-F238E27FC236}">
                <a16:creationId xmlns:a16="http://schemas.microsoft.com/office/drawing/2014/main" id="{F885BFFE-37D4-5EE9-AF8E-794936B22FF2}"/>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8F435BA9-6916-4C07-8454-8822B0A70541}"/>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22267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p:cNvSpPr>
            <a:spLocks noGrp="1"/>
          </p:cNvSpPr>
          <p:nvPr>
            <p:ph type="ftr" sz="quarter" idx="11"/>
          </p:nvPr>
        </p:nvSpPr>
        <p:spPr>
          <a:xfrm>
            <a:off x="2416500" y="329307"/>
            <a:ext cx="4973915" cy="309201"/>
          </a:xfrm>
        </p:spPr>
        <p:txBody>
          <a:bodyPr/>
          <a:lstStyle/>
          <a:p>
            <a:endParaRPr lang="en-ZW"/>
          </a:p>
        </p:txBody>
      </p:sp>
      <p:sp>
        <p:nvSpPr>
          <p:cNvPr id="6" name="Slide Number Placeholder 5"/>
          <p:cNvSpPr>
            <a:spLocks noGrp="1"/>
          </p:cNvSpPr>
          <p:nvPr>
            <p:ph type="sldNum" sz="quarter" idx="12"/>
          </p:nvPr>
        </p:nvSpPr>
        <p:spPr>
          <a:xfrm>
            <a:off x="1437664" y="798973"/>
            <a:ext cx="811019" cy="503578"/>
          </a:xfrm>
        </p:spPr>
        <p:txBody>
          <a:bodyPr/>
          <a:lstStyle/>
          <a:p>
            <a:fld id="{8241B82D-0C66-48A0-BCAB-A18BD64B688B}" type="slidenum">
              <a:rPr lang="en-ZW" smtClean="0"/>
              <a:t>‹#›</a:t>
            </a:fld>
            <a:endParaRPr lang="en-ZW"/>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6601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241B82D-0C66-48A0-BCAB-A18BD64B688B}" type="slidenum">
              <a:rPr lang="en-ZW" smtClean="0"/>
              <a:t>‹#›</a:t>
            </a:fld>
            <a:endParaRPr lang="en-ZW"/>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433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241B82D-0C66-48A0-BCAB-A18BD64B688B}" type="slidenum">
              <a:rPr lang="en-ZW" smtClean="0"/>
              <a:t>‹#›</a:t>
            </a:fld>
            <a:endParaRPr lang="en-ZW"/>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5700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F99B52-C707-46F0-A7F7-D429660E0468}"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8241B82D-0C66-48A0-BCAB-A18BD64B688B}" type="slidenum">
              <a:rPr lang="en-ZW" smtClean="0"/>
              <a:t>‹#›</a:t>
            </a:fld>
            <a:endParaRPr lang="en-ZW"/>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5974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F99B52-C707-46F0-A7F7-D429660E0468}" type="datetimeFigureOut">
              <a:rPr lang="en-ZW" smtClean="0"/>
              <a:t>4/11/2024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8241B82D-0C66-48A0-BCAB-A18BD64B688B}" type="slidenum">
              <a:rPr lang="en-ZW" smtClean="0"/>
              <a:t>‹#›</a:t>
            </a:fld>
            <a:endParaRPr lang="en-ZW"/>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1159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99B52-C707-46F0-A7F7-D429660E0468}" type="datetimeFigureOut">
              <a:rPr lang="en-ZW" smtClean="0"/>
              <a:t>4/11/2024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8241B82D-0C66-48A0-BCAB-A18BD64B688B}" type="slidenum">
              <a:rPr lang="en-ZW" smtClean="0"/>
              <a:t>‹#›</a:t>
            </a:fld>
            <a:endParaRPr lang="en-ZW"/>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7379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99B52-C707-46F0-A7F7-D429660E0468}" type="datetimeFigureOut">
              <a:rPr lang="en-ZW" smtClean="0"/>
              <a:t>4/11/2024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358882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F99B52-C707-46F0-A7F7-D429660E0468}"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8241B82D-0C66-48A0-BCAB-A18BD64B688B}" type="slidenum">
              <a:rPr lang="en-ZW" smtClean="0"/>
              <a:t>‹#›</a:t>
            </a:fld>
            <a:endParaRPr lang="en-ZW"/>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303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028B-5F0A-9D54-C639-E2780095AAEF}"/>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8C9A3E06-6442-A86B-8466-58A4663FC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7A666886-E96D-C22C-E0FA-6AD78A63B396}"/>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a:extLst>
              <a:ext uri="{FF2B5EF4-FFF2-40B4-BE49-F238E27FC236}">
                <a16:creationId xmlns:a16="http://schemas.microsoft.com/office/drawing/2014/main" id="{41BA88D9-7D04-FBDC-C07B-732BEB576AD7}"/>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52E2B62C-009D-B993-9EFA-B9830578566A}"/>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934978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F99B52-C707-46F0-A7F7-D429660E0468}" type="datetimeFigureOut">
              <a:rPr lang="en-ZW" smtClean="0"/>
              <a:t>4/11/2024</a:t>
            </a:fld>
            <a:endParaRPr lang="en-ZW"/>
          </a:p>
        </p:txBody>
      </p:sp>
      <p:sp>
        <p:nvSpPr>
          <p:cNvPr id="6" name="Footer Placeholder 5"/>
          <p:cNvSpPr>
            <a:spLocks noGrp="1"/>
          </p:cNvSpPr>
          <p:nvPr>
            <p:ph type="ftr" sz="quarter" idx="11"/>
          </p:nvPr>
        </p:nvSpPr>
        <p:spPr>
          <a:xfrm>
            <a:off x="1447382" y="318640"/>
            <a:ext cx="5541004" cy="320931"/>
          </a:xfrm>
        </p:spPr>
        <p:txBody>
          <a:bodyPr/>
          <a:lstStyle/>
          <a:p>
            <a:endParaRPr lang="en-ZW"/>
          </a:p>
        </p:txBody>
      </p:sp>
      <p:sp>
        <p:nvSpPr>
          <p:cNvPr id="7" name="Slide Number Placeholder 6"/>
          <p:cNvSpPr>
            <a:spLocks noGrp="1"/>
          </p:cNvSpPr>
          <p:nvPr>
            <p:ph type="sldNum" sz="quarter" idx="12"/>
          </p:nvPr>
        </p:nvSpPr>
        <p:spPr/>
        <p:txBody>
          <a:bodyPr/>
          <a:lstStyle/>
          <a:p>
            <a:fld id="{8241B82D-0C66-48A0-BCAB-A18BD64B688B}" type="slidenum">
              <a:rPr lang="en-ZW" smtClean="0"/>
              <a:t>‹#›</a:t>
            </a:fld>
            <a:endParaRPr lang="en-ZW"/>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2621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241B82D-0C66-48A0-BCAB-A18BD64B688B}" type="slidenum">
              <a:rPr lang="en-ZW" smtClean="0"/>
              <a:t>‹#›</a:t>
            </a:fld>
            <a:endParaRPr lang="en-ZW"/>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3362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241B82D-0C66-48A0-BCAB-A18BD64B688B}" type="slidenum">
              <a:rPr lang="en-ZW" smtClean="0"/>
              <a:t>‹#›</a:t>
            </a:fld>
            <a:endParaRPr lang="en-ZW"/>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06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1617-A094-A439-5013-1EC19E68D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A994DDB9-5E9F-14F2-A6F6-FDC03E62E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E717E6-3125-78BF-B582-582B53C36D3B}"/>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5" name="Footer Placeholder 4">
            <a:extLst>
              <a:ext uri="{FF2B5EF4-FFF2-40B4-BE49-F238E27FC236}">
                <a16:creationId xmlns:a16="http://schemas.microsoft.com/office/drawing/2014/main" id="{4CADF741-E697-00C8-39B9-E685145E4CB1}"/>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F105FBC6-DC9C-AA3E-1380-C5409514210E}"/>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95213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20B5-3DB6-4A32-DD57-992F75A9CE2F}"/>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1FA2DCB1-1A1E-593B-6176-88D5DACD9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B9BC0115-C8F6-306E-E1DC-07AA47AB4C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9B352777-F52A-7706-7721-05C2DC21DF7A}"/>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6" name="Footer Placeholder 5">
            <a:extLst>
              <a:ext uri="{FF2B5EF4-FFF2-40B4-BE49-F238E27FC236}">
                <a16:creationId xmlns:a16="http://schemas.microsoft.com/office/drawing/2014/main" id="{9A10E4A6-B56D-4A98-A4F4-603B8EC2017C}"/>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23F037C1-FBC0-68BD-DC17-33DF0B441611}"/>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255497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72E3-835F-5F65-B9AC-E8867CC9C074}"/>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18943907-53BB-596A-7A68-E31BF7B07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33BE47-C2C6-2FC4-22D9-FFA0A1761A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4D15305C-06F8-4FE2-88C0-7E71BF523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036CF8-BE0F-5A05-FC96-A8BDC525AB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0E6A6CC6-F14C-092F-0F7E-B070B0F46A94}"/>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8" name="Footer Placeholder 7">
            <a:extLst>
              <a:ext uri="{FF2B5EF4-FFF2-40B4-BE49-F238E27FC236}">
                <a16:creationId xmlns:a16="http://schemas.microsoft.com/office/drawing/2014/main" id="{E67E0E0D-70D6-6D8D-373C-CAF282C648A3}"/>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19843047-851B-02C7-1B00-D5D62050E57A}"/>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147666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BD0F-0A32-03E9-ACFB-BBF11D3808AE}"/>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F2E59742-F597-03CD-4EC0-6DAEB132C552}"/>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4" name="Footer Placeholder 3">
            <a:extLst>
              <a:ext uri="{FF2B5EF4-FFF2-40B4-BE49-F238E27FC236}">
                <a16:creationId xmlns:a16="http://schemas.microsoft.com/office/drawing/2014/main" id="{6815C2E1-73A8-B851-2FD6-0FEB7AF76B0E}"/>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AC897FAC-53FB-DF3F-3E54-8CCA9A79346A}"/>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103159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CD4B5-5CA5-AFB9-E0D0-9CB37DCE3857}"/>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3" name="Footer Placeholder 2">
            <a:extLst>
              <a:ext uri="{FF2B5EF4-FFF2-40B4-BE49-F238E27FC236}">
                <a16:creationId xmlns:a16="http://schemas.microsoft.com/office/drawing/2014/main" id="{1040E4DC-A4CB-2E1D-24A1-36C6087E3A6E}"/>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42A9B0D9-852E-A07B-5759-8DD0E34A3218}"/>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200042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C84A-7C91-5166-76EE-C41A2B373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AD066A25-180E-9A67-EDCE-D63EF1517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5EAA14ED-FC7B-229B-B959-BBECEF3B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99F8F-9044-EEC8-E729-30E015715CC1}"/>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6" name="Footer Placeholder 5">
            <a:extLst>
              <a:ext uri="{FF2B5EF4-FFF2-40B4-BE49-F238E27FC236}">
                <a16:creationId xmlns:a16="http://schemas.microsoft.com/office/drawing/2014/main" id="{B0DE3AD1-838A-3917-BA2B-25A4AAA56338}"/>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85B20DAE-F9D7-1529-FF43-50719C975D18}"/>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127865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C5A9-9A31-2270-4A6E-EA155EE02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A788023E-FE54-86F5-4B91-6F03B1F4EA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58638445-CB3B-2C4B-7AD9-CACEA5770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1100D-06D2-F0BC-B343-960B40298DB6}"/>
              </a:ext>
            </a:extLst>
          </p:cNvPr>
          <p:cNvSpPr>
            <a:spLocks noGrp="1"/>
          </p:cNvSpPr>
          <p:nvPr>
            <p:ph type="dt" sz="half" idx="10"/>
          </p:nvPr>
        </p:nvSpPr>
        <p:spPr/>
        <p:txBody>
          <a:bodyPr/>
          <a:lstStyle/>
          <a:p>
            <a:fld id="{48F99B52-C707-46F0-A7F7-D429660E0468}" type="datetimeFigureOut">
              <a:rPr lang="en-ZW" smtClean="0"/>
              <a:t>4/11/2024</a:t>
            </a:fld>
            <a:endParaRPr lang="en-ZW"/>
          </a:p>
        </p:txBody>
      </p:sp>
      <p:sp>
        <p:nvSpPr>
          <p:cNvPr id="6" name="Footer Placeholder 5">
            <a:extLst>
              <a:ext uri="{FF2B5EF4-FFF2-40B4-BE49-F238E27FC236}">
                <a16:creationId xmlns:a16="http://schemas.microsoft.com/office/drawing/2014/main" id="{90218715-3539-62FC-84DB-875E5C0E0AA8}"/>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FD1C030E-6C7D-EE3D-8ED7-98BD204FF65A}"/>
              </a:ext>
            </a:extLst>
          </p:cNvPr>
          <p:cNvSpPr>
            <a:spLocks noGrp="1"/>
          </p:cNvSpPr>
          <p:nvPr>
            <p:ph type="sldNum" sz="quarter" idx="12"/>
          </p:nvPr>
        </p:nvSpPr>
        <p:spPr/>
        <p:txBody>
          <a:bodyPr/>
          <a:lstStyle/>
          <a:p>
            <a:fld id="{8241B82D-0C66-48A0-BCAB-A18BD64B688B}" type="slidenum">
              <a:rPr lang="en-ZW" smtClean="0"/>
              <a:t>‹#›</a:t>
            </a:fld>
            <a:endParaRPr lang="en-ZW"/>
          </a:p>
        </p:txBody>
      </p:sp>
    </p:spTree>
    <p:extLst>
      <p:ext uri="{BB962C8B-B14F-4D97-AF65-F5344CB8AC3E}">
        <p14:creationId xmlns:p14="http://schemas.microsoft.com/office/powerpoint/2010/main" val="349445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5F642-3FA2-6A9C-B60B-D0FA48394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2B14BB7B-21B6-436F-B065-9FA51564C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3A0120EE-728E-528F-A6B6-2B90DF6A5A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99B52-C707-46F0-A7F7-D429660E0468}" type="datetimeFigureOut">
              <a:rPr lang="en-ZW" smtClean="0"/>
              <a:t>4/11/2024</a:t>
            </a:fld>
            <a:endParaRPr lang="en-ZW"/>
          </a:p>
        </p:txBody>
      </p:sp>
      <p:sp>
        <p:nvSpPr>
          <p:cNvPr id="5" name="Footer Placeholder 4">
            <a:extLst>
              <a:ext uri="{FF2B5EF4-FFF2-40B4-BE49-F238E27FC236}">
                <a16:creationId xmlns:a16="http://schemas.microsoft.com/office/drawing/2014/main" id="{0294A8E6-27BE-8116-2C11-77CC2352A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a:extLst>
              <a:ext uri="{FF2B5EF4-FFF2-40B4-BE49-F238E27FC236}">
                <a16:creationId xmlns:a16="http://schemas.microsoft.com/office/drawing/2014/main" id="{C440359E-24A9-8357-F55B-CF92D4531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1B82D-0C66-48A0-BCAB-A18BD64B688B}" type="slidenum">
              <a:rPr lang="en-ZW" smtClean="0"/>
              <a:t>‹#›</a:t>
            </a:fld>
            <a:endParaRPr lang="en-ZW"/>
          </a:p>
        </p:txBody>
      </p:sp>
    </p:spTree>
    <p:extLst>
      <p:ext uri="{BB962C8B-B14F-4D97-AF65-F5344CB8AC3E}">
        <p14:creationId xmlns:p14="http://schemas.microsoft.com/office/powerpoint/2010/main" val="103084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F99B52-C707-46F0-A7F7-D429660E0468}" type="datetimeFigureOut">
              <a:rPr lang="en-ZW" smtClean="0"/>
              <a:t>4/11/2024</a:t>
            </a:fld>
            <a:endParaRPr lang="en-ZW"/>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241B82D-0C66-48A0-BCAB-A18BD64B688B}" type="slidenum">
              <a:rPr lang="en-ZW" smtClean="0"/>
              <a:t>‹#›</a:t>
            </a:fld>
            <a:endParaRPr lang="en-ZW"/>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256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hyperlink" Target="https://www.myjoyonline.com/environmental-protection-agency-to-soon-become-an-authority/" TargetMode="External"/><Relationship Id="rId13" Type="http://schemas.openxmlformats.org/officeDocument/2006/relationships/hyperlink" Target="https://www.devdiscourse.com/article/politics/3119068-ghanas-gold-mine-dilemma-protests-and-promises" TargetMode="External"/><Relationship Id="rId18" Type="http://schemas.openxmlformats.org/officeDocument/2006/relationships/hyperlink" Target="https://www.modernghana.com/news/1346514/work-together-to-address-galamsey-challenge-un.html" TargetMode="External"/><Relationship Id="rId3" Type="http://schemas.openxmlformats.org/officeDocument/2006/relationships/hyperlink" Target="https://www.bing.com/news/search?q=Galamsey+Challenges+In+Ghana&amp;qpvt=galamsey+challenges+in+ghana&amp;FORM=EWRE" TargetMode="External"/><Relationship Id="rId7" Type="http://schemas.openxmlformats.org/officeDocument/2006/relationships/hyperlink" Target="https://www.myjoyonline.com/ag-orders-epa-to-lay-l-i-on-mining-in-forest-reserves-in-parliament-for-revocation/" TargetMode="External"/><Relationship Id="rId12" Type="http://schemas.openxmlformats.org/officeDocument/2006/relationships/hyperlink" Target="https://www.ghanabusinessnews.com/2024/10/12/the-unseen-costs-of-galamsey-on-ghana/" TargetMode="External"/><Relationship Id="rId17" Type="http://schemas.openxmlformats.org/officeDocument/2006/relationships/hyperlink" Target="https://www.graphic.com.gh/features/opinion/galamsey-counting-the-costs.html" TargetMode="External"/><Relationship Id="rId2" Type="http://schemas.openxmlformats.org/officeDocument/2006/relationships/hyperlink" Target="https://www.graphic.com.gh/features/opinion/the-political-feasibility-of-addressing-illegal-mining-in-ghana-stop-galamsey-now.html" TargetMode="External"/><Relationship Id="rId16" Type="http://schemas.openxmlformats.org/officeDocument/2006/relationships/hyperlink" Target="https://www.modernghana.com/news/1348449/coniwas-expresses-worry-over-increasing-effects.html" TargetMode="External"/><Relationship Id="rId20"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myjoyonline.com/galamsey-epa-challenges-csirs-300-year-soil-reclamation-timeline/" TargetMode="External"/><Relationship Id="rId11" Type="http://schemas.openxmlformats.org/officeDocument/2006/relationships/hyperlink" Target="https://www.myjoyonline.com/we-failed-as-mps-for-passing-li-2462-which-allows-mining-in-forest-reserves-appiah-kubi/?utm_source=vuukle&amp;utm_medium=talk_of_town" TargetMode="External"/><Relationship Id="rId5" Type="http://schemas.openxmlformats.org/officeDocument/2006/relationships/hyperlink" Target="https://www.modernghana.com/news/1348634/new-abirem-20-people-including-2-chinese-national.html" TargetMode="External"/><Relationship Id="rId15" Type="http://schemas.openxmlformats.org/officeDocument/2006/relationships/hyperlink" Target="https://www.devdiscourse.com/article/politics/3114363-unlicensed-gold-mining-in-ghana-a-boon-and-a-bane" TargetMode="External"/><Relationship Id="rId10" Type="http://schemas.openxmlformats.org/officeDocument/2006/relationships/hyperlink" Target="https://www.myjoyonline.com/illegal-mining-affects-food-production-csir/" TargetMode="External"/><Relationship Id="rId19" Type="http://schemas.openxmlformats.org/officeDocument/2006/relationships/hyperlink" Target="https://www.modernghana.com/news/1345747/ghanas-galamsey-self-destruction-by-design.html" TargetMode="External"/><Relationship Id="rId4" Type="http://schemas.openxmlformats.org/officeDocument/2006/relationships/hyperlink" Target="https://www.modernghana.com/news/1348230/conduct-comprehensive-research-in-galamsey-affecte.html" TargetMode="External"/><Relationship Id="rId9" Type="http://schemas.openxmlformats.org/officeDocument/2006/relationships/hyperlink" Target="https://www.myjoyonline.com/aga-epa-plants-over-2000-trees-in-obuasi-to-save-degraded-lands/" TargetMode="External"/><Relationship Id="rId14" Type="http://schemas.openxmlformats.org/officeDocument/2006/relationships/hyperlink" Target="https://www.modernghana.com/news/1348113/a-call-for-reflection-and-unity-in-ghanas-fight.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21"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jpe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3">
            <a:extLst>
              <a:ext uri="{FF2B5EF4-FFF2-40B4-BE49-F238E27FC236}">
                <a16:creationId xmlns:a16="http://schemas.microsoft.com/office/drawing/2014/main" id="{CAE0B817-A41C-D4A7-A2E5-0568696641A6}"/>
              </a:ext>
            </a:extLst>
          </p:cNvPr>
          <p:cNvGraphicFramePr>
            <a:graphicFrameLocks noGrp="1"/>
          </p:cNvGraphicFramePr>
          <p:nvPr>
            <p:ph idx="1"/>
            <p:extLst>
              <p:ext uri="{D42A27DB-BD31-4B8C-83A1-F6EECF244321}">
                <p14:modId xmlns:p14="http://schemas.microsoft.com/office/powerpoint/2010/main" val="3023409965"/>
              </p:ext>
            </p:extLst>
          </p:nvPr>
        </p:nvGraphicFramePr>
        <p:xfrm>
          <a:off x="4614498" y="0"/>
          <a:ext cx="7534275" cy="6176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Folded Corner 5">
            <a:extLst>
              <a:ext uri="{FF2B5EF4-FFF2-40B4-BE49-F238E27FC236}">
                <a16:creationId xmlns:a16="http://schemas.microsoft.com/office/drawing/2014/main" id="{F60FEDA5-8FDB-4E67-FAEF-2A5FBFD1B465}"/>
              </a:ext>
            </a:extLst>
          </p:cNvPr>
          <p:cNvSpPr/>
          <p:nvPr/>
        </p:nvSpPr>
        <p:spPr>
          <a:xfrm>
            <a:off x="4351021" y="594361"/>
            <a:ext cx="1904999" cy="617219"/>
          </a:xfrm>
          <a:prstGeom prst="foldedCorner">
            <a:avLst>
              <a:gd name="adj" fmla="val 34746"/>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spcBef>
                <a:spcPts val="1000"/>
              </a:spcBef>
              <a:spcAft>
                <a:spcPts val="0"/>
              </a:spcAft>
              <a:buClr>
                <a:srgbClr val="B71E42"/>
              </a:buClr>
              <a:buSzPct val="100000"/>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Professional Affiliations</a:t>
            </a:r>
          </a:p>
        </p:txBody>
      </p:sp>
      <p:sp>
        <p:nvSpPr>
          <p:cNvPr id="10" name="Rectangle: Folded Corner 9">
            <a:extLst>
              <a:ext uri="{FF2B5EF4-FFF2-40B4-BE49-F238E27FC236}">
                <a16:creationId xmlns:a16="http://schemas.microsoft.com/office/drawing/2014/main" id="{43DF890B-955E-14EF-9544-BDA95D541981}"/>
              </a:ext>
            </a:extLst>
          </p:cNvPr>
          <p:cNvSpPr/>
          <p:nvPr/>
        </p:nvSpPr>
        <p:spPr>
          <a:xfrm>
            <a:off x="4351021" y="1897381"/>
            <a:ext cx="1849754" cy="675306"/>
          </a:xfrm>
          <a:prstGeom prst="foldedCorner">
            <a:avLst>
              <a:gd name="adj" fmla="val 34746"/>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lvl="0">
              <a:spcBef>
                <a:spcPts val="1000"/>
              </a:spcBef>
              <a:buClr>
                <a:srgbClr val="B71E42"/>
              </a:buClr>
              <a:buSzPct val="100000"/>
              <a:defRPr/>
            </a:pPr>
            <a:r>
              <a:rPr lang="en-GB" sz="2000" dirty="0">
                <a:solidFill>
                  <a:prstClr val="black"/>
                </a:solidFill>
                <a:latin typeface="Gill Sans MT" panose="020B0502020104020203"/>
              </a:rPr>
              <a:t>Academic Qualifications</a:t>
            </a: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9" name="Rectangle: Folded Corner 18">
            <a:extLst>
              <a:ext uri="{FF2B5EF4-FFF2-40B4-BE49-F238E27FC236}">
                <a16:creationId xmlns:a16="http://schemas.microsoft.com/office/drawing/2014/main" id="{844B1606-E52A-17EE-9EA2-48099CF254A4}"/>
              </a:ext>
            </a:extLst>
          </p:cNvPr>
          <p:cNvSpPr/>
          <p:nvPr/>
        </p:nvSpPr>
        <p:spPr>
          <a:xfrm>
            <a:off x="4351021" y="3180414"/>
            <a:ext cx="1630679" cy="675306"/>
          </a:xfrm>
          <a:prstGeom prst="foldedCorner">
            <a:avLst>
              <a:gd name="adj" fmla="val 44403"/>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spcBef>
                <a:spcPts val="1000"/>
              </a:spcBef>
              <a:spcAft>
                <a:spcPts val="0"/>
              </a:spcAft>
              <a:buClr>
                <a:srgbClr val="B71E42"/>
              </a:buClr>
              <a:buSzPct val="100000"/>
              <a:buFont typeface="Arial" panose="020B0604020202020204" pitchFamily="34" charset="0"/>
              <a:buNone/>
              <a:tabLst/>
              <a:defRPr/>
            </a:pPr>
            <a:r>
              <a:rPr lang="en-GB" sz="2000" dirty="0">
                <a:solidFill>
                  <a:prstClr val="black"/>
                </a:solidFill>
                <a:latin typeface="Gill Sans MT" panose="020B0502020104020203"/>
              </a:rPr>
              <a:t>Professional Outline</a:t>
            </a: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7" name="Picture 6" descr="A close-up of a logo&#10;&#10;Description automatically generated"/>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1021" y="4945500"/>
            <a:ext cx="4452573" cy="1049093"/>
          </a:xfrm>
          <a:prstGeom prst="rect">
            <a:avLst/>
          </a:prstGeom>
          <a:noFill/>
          <a:ln>
            <a:noFill/>
          </a:ln>
        </p:spPr>
      </p:pic>
    </p:spTree>
    <p:extLst>
      <p:ext uri="{BB962C8B-B14F-4D97-AF65-F5344CB8AC3E}">
        <p14:creationId xmlns:p14="http://schemas.microsoft.com/office/powerpoint/2010/main" val="330790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54" y="97272"/>
            <a:ext cx="9090232" cy="433671"/>
          </a:xfrm>
        </p:spPr>
        <p:txBody>
          <a:bodyPr>
            <a:normAutofit fontScale="90000"/>
          </a:bodyPr>
          <a:lstStyle/>
          <a:p>
            <a:r>
              <a:rPr lang="en-US" b="1" dirty="0">
                <a:latin typeface="+mn-lt"/>
              </a:rPr>
              <a:t>Research methodology</a:t>
            </a:r>
          </a:p>
        </p:txBody>
      </p:sp>
      <p:graphicFrame>
        <p:nvGraphicFramePr>
          <p:cNvPr id="6" name="Table 5">
            <a:extLst>
              <a:ext uri="{FF2B5EF4-FFF2-40B4-BE49-F238E27FC236}">
                <a16:creationId xmlns:a16="http://schemas.microsoft.com/office/drawing/2014/main" id="{B11294A1-1EA6-F129-663D-85A288615B6E}"/>
              </a:ext>
            </a:extLst>
          </p:cNvPr>
          <p:cNvGraphicFramePr>
            <a:graphicFrameLocks noGrp="1"/>
          </p:cNvGraphicFramePr>
          <p:nvPr>
            <p:extLst>
              <p:ext uri="{D42A27DB-BD31-4B8C-83A1-F6EECF244321}">
                <p14:modId xmlns:p14="http://schemas.microsoft.com/office/powerpoint/2010/main" val="1277405353"/>
              </p:ext>
            </p:extLst>
          </p:nvPr>
        </p:nvGraphicFramePr>
        <p:xfrm>
          <a:off x="353961" y="530943"/>
          <a:ext cx="11726422" cy="6143060"/>
        </p:xfrm>
        <a:graphic>
          <a:graphicData uri="http://schemas.openxmlformats.org/drawingml/2006/table">
            <a:tbl>
              <a:tblPr firstRow="1" bandRow="1"/>
              <a:tblGrid>
                <a:gridCol w="2131662">
                  <a:extLst>
                    <a:ext uri="{9D8B030D-6E8A-4147-A177-3AD203B41FA5}">
                      <a16:colId xmlns:a16="http://schemas.microsoft.com/office/drawing/2014/main" val="3812006467"/>
                    </a:ext>
                  </a:extLst>
                </a:gridCol>
                <a:gridCol w="2137892">
                  <a:extLst>
                    <a:ext uri="{9D8B030D-6E8A-4147-A177-3AD203B41FA5}">
                      <a16:colId xmlns:a16="http://schemas.microsoft.com/office/drawing/2014/main" val="1805568434"/>
                    </a:ext>
                  </a:extLst>
                </a:gridCol>
                <a:gridCol w="7456868">
                  <a:extLst>
                    <a:ext uri="{9D8B030D-6E8A-4147-A177-3AD203B41FA5}">
                      <a16:colId xmlns:a16="http://schemas.microsoft.com/office/drawing/2014/main" val="2842123747"/>
                    </a:ext>
                  </a:extLst>
                </a:gridCol>
              </a:tblGrid>
              <a:tr h="272085">
                <a:tc>
                  <a:txBody>
                    <a:bodyPr/>
                    <a:lstStyle/>
                    <a:p>
                      <a:pPr algn="l">
                        <a:lnSpc>
                          <a:spcPct val="107000"/>
                        </a:lnSpc>
                        <a:spcAft>
                          <a:spcPts val="800"/>
                        </a:spcAft>
                      </a:pPr>
                      <a:r>
                        <a:rPr lang="en-US" sz="2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l">
                        <a:lnSpc>
                          <a:spcPct val="107000"/>
                        </a:lnSpc>
                        <a:spcAft>
                          <a:spcPts val="800"/>
                        </a:spcAft>
                      </a:pPr>
                      <a:r>
                        <a:rPr lang="en-US" sz="2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Choice</a:t>
                      </a:r>
                      <a:endParaRPr lang="en-GB" sz="1400" kern="100">
                        <a:effectLst/>
                        <a:latin typeface="Arial" panose="020B0604020202020204" pitchFamily="34" charset="0"/>
                        <a:ea typeface="Calibri" panose="020F0502020204030204" pitchFamily="34" charset="0"/>
                        <a:cs typeface="Arial" panose="020B0604020202020204" pitchFamily="34"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l">
                        <a:lnSpc>
                          <a:spcPct val="107000"/>
                        </a:lnSpc>
                        <a:spcAft>
                          <a:spcPts val="800"/>
                        </a:spcAft>
                      </a:pPr>
                      <a:r>
                        <a:rPr lang="en-US" sz="2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Justification</a:t>
                      </a:r>
                      <a:endParaRPr lang="en-GB" sz="1400" kern="100">
                        <a:effectLst/>
                        <a:latin typeface="Arial" panose="020B0604020202020204" pitchFamily="34" charset="0"/>
                        <a:ea typeface="Calibri" panose="020F0502020204030204" pitchFamily="34" charset="0"/>
                        <a:cs typeface="Arial" panose="020B0604020202020204" pitchFamily="34"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575169593"/>
                  </a:ext>
                </a:extLst>
              </a:tr>
              <a:tr h="1124139">
                <a:tc>
                  <a:txBody>
                    <a:bodyPr/>
                    <a:lstStyle/>
                    <a:p>
                      <a:pPr algn="l">
                        <a:lnSpc>
                          <a:spcPct val="107000"/>
                        </a:lnSpc>
                        <a:spcAft>
                          <a:spcPts val="80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Philosophy</a:t>
                      </a:r>
                      <a:endParaRPr lang="en-GB"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a:lnSpc>
                          <a:spcPct val="107000"/>
                        </a:lnSpc>
                        <a:spcAft>
                          <a:spcPts val="800"/>
                        </a:spcAft>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Interpretivism</a:t>
                      </a:r>
                    </a:p>
                    <a:p>
                      <a:pPr marL="171450" indent="-171450" algn="l">
                        <a:lnSpc>
                          <a:spcPct val="107000"/>
                        </a:lnSpc>
                        <a:spcAft>
                          <a:spcPts val="800"/>
                        </a:spcAft>
                        <a:buFont typeface="Wingdings" panose="05000000000000000000" pitchFamily="2" charset="2"/>
                        <a:buChar char="Ø"/>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Ontology </a:t>
                      </a:r>
                    </a:p>
                    <a:p>
                      <a:pPr marL="171450" indent="-171450" algn="l">
                        <a:lnSpc>
                          <a:spcPct val="107000"/>
                        </a:lnSpc>
                        <a:spcAft>
                          <a:spcPts val="800"/>
                        </a:spcAft>
                        <a:buFont typeface="Wingdings" panose="05000000000000000000" pitchFamily="2" charset="2"/>
                        <a:buChar char="Ø"/>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Epistemology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600" kern="1200" dirty="0">
                          <a:solidFill>
                            <a:schemeClr val="tx1"/>
                          </a:solidFill>
                          <a:effectLst/>
                          <a:latin typeface="Times New Roman" panose="02020603050405020304" pitchFamily="18" charset="0"/>
                          <a:ea typeface="+mn-ea"/>
                          <a:cs typeface="Times New Roman" panose="02020603050405020304" pitchFamily="18" charset="0"/>
                        </a:rPr>
                        <a:t>Helps to delve into the issues by closely interacting with the participants to familiarise and interpret the issues better</a:t>
                      </a:r>
                      <a:endParaRPr lang="en-GB" sz="1050" kern="100" dirty="0">
                        <a:solidFill>
                          <a:schemeClr val="tx1"/>
                        </a:solidFill>
                        <a:effectLst/>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6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Help develop ideas base on </a:t>
                      </a:r>
                      <a:r>
                        <a:rPr lang="en-ZA" sz="1600" kern="1200" dirty="0">
                          <a:solidFill>
                            <a:schemeClr val="tx1"/>
                          </a:solidFill>
                          <a:effectLst/>
                          <a:latin typeface="Times New Roman" panose="02020603050405020304" pitchFamily="18" charset="0"/>
                          <a:ea typeface="+mn-ea"/>
                          <a:cs typeface="Times New Roman" panose="02020603050405020304" pitchFamily="18" charset="0"/>
                        </a:rPr>
                        <a:t>facts upon which knowledge is derived to create a policy framework for a decentralised system of natural resource control and management </a:t>
                      </a:r>
                      <a:endParaRPr lang="en-GB" sz="16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5183926"/>
                  </a:ext>
                </a:extLst>
              </a:tr>
              <a:tr h="1030768">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Research Strategy </a:t>
                      </a:r>
                      <a:endParaRPr lang="en-GB"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800"/>
                        </a:spcAft>
                      </a:pPr>
                      <a:endParaRPr lang="en-GB"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Inductive approach </a:t>
                      </a: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171450" indent="-171450" algn="l">
                        <a:lnSpc>
                          <a:spcPct val="107000"/>
                        </a:lnSpc>
                        <a:spcAft>
                          <a:spcPts val="800"/>
                        </a:spcAft>
                        <a:buFont typeface="Arial" panose="020B0604020202020204" pitchFamily="34" charset="0"/>
                        <a:buChar char="•"/>
                      </a:pPr>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rPr>
                        <a:t>An approach that fosters the establishment of reality, hence associated mostly with ontology and epistemology.</a:t>
                      </a:r>
                    </a:p>
                    <a:p>
                      <a:pPr marL="171450" indent="-171450" algn="l">
                        <a:lnSpc>
                          <a:spcPct val="107000"/>
                        </a:lnSpc>
                        <a:spcAft>
                          <a:spcPts val="800"/>
                        </a:spcAft>
                        <a:buFont typeface="Arial" panose="020B0604020202020204" pitchFamily="34" charset="0"/>
                        <a:buChar char="•"/>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Through this strategy, social facts would be gathered from government officials, local government officials, traditional leaders and other stakeholders through their actions, feelings, thoughts and experiences as they exist</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713202237"/>
                  </a:ext>
                </a:extLst>
              </a:tr>
              <a:tr h="1030768">
                <a:tc>
                  <a:txBody>
                    <a:bodyPr/>
                    <a:lstStyle/>
                    <a:p>
                      <a:pPr algn="l">
                        <a:lnSpc>
                          <a:spcPct val="107000"/>
                        </a:lnSpc>
                        <a:spcAft>
                          <a:spcPts val="800"/>
                        </a:spcAft>
                      </a:pP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Research Method </a:t>
                      </a:r>
                      <a:endParaRPr lang="en-GB"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a:lnSpc>
                          <a:spcPct val="107000"/>
                        </a:lnSpc>
                        <a:spcAft>
                          <a:spcPts val="800"/>
                        </a:spcAft>
                      </a:pPr>
                      <a:r>
                        <a:rPr lang="en-GB" sz="18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Qualitative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285750" indent="-285750" algn="l">
                        <a:lnSpc>
                          <a:spcPct val="107000"/>
                        </a:lnSpc>
                        <a:spcAft>
                          <a:spcPts val="800"/>
                        </a:spcAft>
                        <a:buFont typeface="Arial" panose="020B0604020202020204" pitchFamily="34" charset="0"/>
                        <a:buChar char="•"/>
                      </a:pPr>
                      <a:r>
                        <a:rPr lang="en-GB" sz="16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 method of research that is identified with the philosophical stance of the researcher</a:t>
                      </a:r>
                      <a:endParaRPr lang="en-GB" sz="11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600" kern="1200" dirty="0">
                          <a:solidFill>
                            <a:schemeClr val="tx1"/>
                          </a:solidFill>
                          <a:effectLst/>
                          <a:latin typeface="Times New Roman" panose="02020603050405020304" pitchFamily="18" charset="0"/>
                          <a:ea typeface="+mn-ea"/>
                          <a:cs typeface="Times New Roman" panose="02020603050405020304" pitchFamily="18" charset="0"/>
                        </a:rPr>
                        <a:t>The method seek to build understanding and discover meaning that is immensely practical in controlling natural resources and fiscal decentralisation in Ghana through a face-to-face, open-ended interview and dialogue with stakeholders </a:t>
                      </a:r>
                      <a:endParaRPr lang="en-GB" sz="14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4045265"/>
                  </a:ext>
                </a:extLst>
              </a:tr>
              <a:tr h="1030768">
                <a:tc>
                  <a:txBody>
                    <a:bodyPr/>
                    <a:lstStyle/>
                    <a:p>
                      <a:pPr algn="l">
                        <a:lnSpc>
                          <a:spcPct val="107000"/>
                        </a:lnSpc>
                        <a:spcAft>
                          <a:spcPts val="80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Research design</a:t>
                      </a:r>
                      <a:endParaRPr lang="en-GB"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a:lnSpc>
                          <a:spcPct val="107000"/>
                        </a:lnSpc>
                        <a:spcAft>
                          <a:spcPts val="800"/>
                        </a:spcAft>
                      </a:pPr>
                      <a:r>
                        <a:rPr lang="en-GB" sz="18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 case study design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285750" indent="-285750" algn="l">
                        <a:lnSpc>
                          <a:spcPct val="107000"/>
                        </a:lnSpc>
                        <a:spcAft>
                          <a:spcPts val="800"/>
                        </a:spcAft>
                        <a:buFontTx/>
                        <a:buChar char="-"/>
                      </a:pPr>
                      <a:r>
                        <a:rPr lang="en-US" sz="16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has considerable ability to generate answers to the question “why?” as well as the “what?” and “how?” questions. </a:t>
                      </a:r>
                      <a:r>
                        <a:rPr lang="en-GB" sz="16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-Suits large samples, providing a broad overview of the population. </a:t>
                      </a:r>
                    </a:p>
                    <a:p>
                      <a:pPr marL="285750" indent="-285750" algn="l">
                        <a:lnSpc>
                          <a:spcPct val="107000"/>
                        </a:lnSpc>
                        <a:spcAft>
                          <a:spcPts val="800"/>
                        </a:spcAft>
                        <a:buFontTx/>
                        <a:buChar char="-"/>
                      </a:pPr>
                      <a:r>
                        <a:rPr lang="en-GB" sz="16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With numerous natural resources existing in Ghana, it would be a challenge covering entirely all, hence the use of this design to deal with only selected mineral resource and areas/MMDAs as cases. </a:t>
                      </a:r>
                    </a:p>
                    <a:p>
                      <a:pPr marL="171450" indent="-171450" algn="l">
                        <a:lnSpc>
                          <a:spcPct val="107000"/>
                        </a:lnSpc>
                        <a:spcAft>
                          <a:spcPts val="800"/>
                        </a:spcAft>
                        <a:buFontTx/>
                        <a:buChar char="-"/>
                      </a:pP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166" marR="50166" marT="25083" marB="2508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54115608"/>
                  </a:ext>
                </a:extLst>
              </a:tr>
            </a:tbl>
          </a:graphicData>
        </a:graphic>
      </p:graphicFrame>
      <p:pic>
        <p:nvPicPr>
          <p:cNvPr id="3" name="Picture 2" descr="A close-up of a logo&#10;&#10;Description automatically generated">
            <a:extLst>
              <a:ext uri="{FF2B5EF4-FFF2-40B4-BE49-F238E27FC236}">
                <a16:creationId xmlns:a16="http://schemas.microsoft.com/office/drawing/2014/main" id="{30C29359-A085-A0A5-E21A-916B55110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5666" y="0"/>
            <a:ext cx="4614499" cy="537217"/>
          </a:xfrm>
          <a:prstGeom prst="rect">
            <a:avLst/>
          </a:prstGeom>
          <a:noFill/>
          <a:ln>
            <a:noFill/>
          </a:ln>
        </p:spPr>
      </p:pic>
    </p:spTree>
    <p:extLst>
      <p:ext uri="{BB962C8B-B14F-4D97-AF65-F5344CB8AC3E}">
        <p14:creationId xmlns:p14="http://schemas.microsoft.com/office/powerpoint/2010/main" val="151558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35" y="51089"/>
            <a:ext cx="10515600" cy="456911"/>
          </a:xfrm>
        </p:spPr>
        <p:txBody>
          <a:bodyPr>
            <a:normAutofit fontScale="90000"/>
          </a:bodyPr>
          <a:lstStyle/>
          <a:p>
            <a:r>
              <a:rPr lang="en-US" b="1" dirty="0">
                <a:latin typeface="+mn-lt"/>
              </a:rPr>
              <a:t>Methodology Cont.…</a:t>
            </a:r>
          </a:p>
        </p:txBody>
      </p:sp>
      <p:graphicFrame>
        <p:nvGraphicFramePr>
          <p:cNvPr id="3" name="Table 2"/>
          <p:cNvGraphicFramePr>
            <a:graphicFrameLocks noGrp="1"/>
          </p:cNvGraphicFramePr>
          <p:nvPr>
            <p:extLst>
              <p:ext uri="{D42A27DB-BD31-4B8C-83A1-F6EECF244321}">
                <p14:modId xmlns:p14="http://schemas.microsoft.com/office/powerpoint/2010/main" val="2851976017"/>
              </p:ext>
            </p:extLst>
          </p:nvPr>
        </p:nvGraphicFramePr>
        <p:xfrm>
          <a:off x="149616" y="508002"/>
          <a:ext cx="11892130" cy="6463321"/>
        </p:xfrm>
        <a:graphic>
          <a:graphicData uri="http://schemas.openxmlformats.org/drawingml/2006/table">
            <a:tbl>
              <a:tblPr firstRow="1" bandRow="1">
                <a:tableStyleId>{5C22544A-7EE6-4342-B048-85BDC9FD1C3A}</a:tableStyleId>
              </a:tblPr>
              <a:tblGrid>
                <a:gridCol w="1968919">
                  <a:extLst>
                    <a:ext uri="{9D8B030D-6E8A-4147-A177-3AD203B41FA5}">
                      <a16:colId xmlns:a16="http://schemas.microsoft.com/office/drawing/2014/main" val="1320602695"/>
                    </a:ext>
                  </a:extLst>
                </a:gridCol>
                <a:gridCol w="3097409">
                  <a:extLst>
                    <a:ext uri="{9D8B030D-6E8A-4147-A177-3AD203B41FA5}">
                      <a16:colId xmlns:a16="http://schemas.microsoft.com/office/drawing/2014/main" val="764608829"/>
                    </a:ext>
                  </a:extLst>
                </a:gridCol>
                <a:gridCol w="6825802">
                  <a:extLst>
                    <a:ext uri="{9D8B030D-6E8A-4147-A177-3AD203B41FA5}">
                      <a16:colId xmlns:a16="http://schemas.microsoft.com/office/drawing/2014/main" val="2477037387"/>
                    </a:ext>
                  </a:extLst>
                </a:gridCol>
              </a:tblGrid>
              <a:tr h="446128">
                <a:tc>
                  <a:txBody>
                    <a:bodyPr/>
                    <a:lstStyle/>
                    <a:p>
                      <a:r>
                        <a:rPr lang="en-US" sz="2400" dirty="0">
                          <a:latin typeface="+mn-lt"/>
                        </a:rPr>
                        <a:t> Methods</a:t>
                      </a:r>
                    </a:p>
                  </a:txBody>
                  <a:tcPr/>
                </a:tc>
                <a:tc>
                  <a:txBody>
                    <a:bodyPr/>
                    <a:lstStyle/>
                    <a:p>
                      <a:r>
                        <a:rPr lang="en-US" sz="2400" dirty="0">
                          <a:latin typeface="+mn-lt"/>
                        </a:rPr>
                        <a:t>Choice</a:t>
                      </a:r>
                    </a:p>
                  </a:txBody>
                  <a:tcPr/>
                </a:tc>
                <a:tc>
                  <a:txBody>
                    <a:bodyPr/>
                    <a:lstStyle/>
                    <a:p>
                      <a:r>
                        <a:rPr lang="en-US" sz="2400" dirty="0">
                          <a:latin typeface="+mn-lt"/>
                        </a:rPr>
                        <a:t>Justification</a:t>
                      </a:r>
                    </a:p>
                  </a:txBody>
                  <a:tcPr/>
                </a:tc>
                <a:extLst>
                  <a:ext uri="{0D108BD9-81ED-4DB2-BD59-A6C34878D82A}">
                    <a16:rowId xmlns:a16="http://schemas.microsoft.com/office/drawing/2014/main" val="205369829"/>
                  </a:ext>
                </a:extLst>
              </a:tr>
              <a:tr h="1402860">
                <a:tc>
                  <a:txBody>
                    <a:bodyPr/>
                    <a:lstStyle/>
                    <a:p>
                      <a:r>
                        <a:rPr lang="en-US" sz="2000" b="1" dirty="0">
                          <a:latin typeface="Times New Roman" panose="02020603050405020304" pitchFamily="18" charset="0"/>
                          <a:cs typeface="Times New Roman" panose="02020603050405020304" pitchFamily="18" charset="0"/>
                        </a:rPr>
                        <a:t>Population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Three groups, namely, Central Government Officials, Local Government Officials, Traditional Leaders, and stakeholders.</a:t>
                      </a:r>
                      <a:endParaRPr lang="en-US"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groups of participants are deemed appropriate to provide accurate and valid information needed to satisfy the research objectives </a:t>
                      </a:r>
                    </a:p>
                  </a:txBody>
                  <a:tcPr/>
                </a:tc>
                <a:extLst>
                  <a:ext uri="{0D108BD9-81ED-4DB2-BD59-A6C34878D82A}">
                    <a16:rowId xmlns:a16="http://schemas.microsoft.com/office/drawing/2014/main" val="1078482572"/>
                  </a:ext>
                </a:extLst>
              </a:tr>
              <a:tr h="1665897">
                <a:tc>
                  <a:txBody>
                    <a:bodyPr/>
                    <a:lstStyle/>
                    <a:p>
                      <a:r>
                        <a:rPr lang="en-US" sz="2000" b="1" dirty="0">
                          <a:latin typeface="Times New Roman" panose="02020603050405020304" pitchFamily="18" charset="0"/>
                          <a:cs typeface="Times New Roman" panose="02020603050405020304" pitchFamily="18" charset="0"/>
                        </a:rPr>
                        <a:t>Sampling method </a:t>
                      </a:r>
                    </a:p>
                  </a:txBody>
                  <a:tcPr/>
                </a:tc>
                <a:tc>
                  <a:txBody>
                    <a:bodyPr/>
                    <a:lstStyle/>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W"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Purposive Sampling </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W"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Snowball Sampling </a:t>
                      </a:r>
                    </a:p>
                  </a:txBody>
                  <a:tcPr/>
                </a:tc>
                <a:tc>
                  <a:txBody>
                    <a:bodyPr/>
                    <a:lstStyle/>
                    <a:p>
                      <a:pPr marL="285750" indent="-285750" algn="l">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Selection of participants that have the requisite knowledge of control and management of natural resources</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snowball sampling, upon identifying a participant or informant, is guided by the same participant or through a social network to locate other potential participants to contribute to the study. </a:t>
                      </a:r>
                    </a:p>
                  </a:txBody>
                  <a:tcPr/>
                </a:tc>
                <a:extLst>
                  <a:ext uri="{0D108BD9-81ED-4DB2-BD59-A6C34878D82A}">
                    <a16:rowId xmlns:a16="http://schemas.microsoft.com/office/drawing/2014/main" val="1553768358"/>
                  </a:ext>
                </a:extLst>
              </a:tr>
              <a:tr h="1139824">
                <a:tc>
                  <a:txBody>
                    <a:bodyPr/>
                    <a:lstStyle/>
                    <a:p>
                      <a:r>
                        <a:rPr lang="en-US" sz="2000" b="1" dirty="0">
                          <a:latin typeface="Times New Roman" panose="02020603050405020304" pitchFamily="18" charset="0"/>
                          <a:cs typeface="Times New Roman" panose="02020603050405020304" pitchFamily="18" charset="0"/>
                        </a:rPr>
                        <a:t>Data collection method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Times New Roman" panose="02020603050405020304" pitchFamily="18" charset="0"/>
                          <a:ea typeface="SimSun" panose="02010600030101010101" pitchFamily="2" charset="-122"/>
                          <a:cs typeface="Times New Roman" panose="02020603050405020304" pitchFamily="18" charset="0"/>
                        </a:rPr>
                        <a:t>Face-to-face interview</a:t>
                      </a:r>
                      <a:endParaRPr lang="en-US" dirty="0">
                        <a:latin typeface="Times New Roman" panose="02020603050405020304" pitchFamily="18" charset="0"/>
                        <a:cs typeface="Times New Roman" panose="02020603050405020304"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provide in-depth insight into participants’ experiences and meanings  into fiscal decentralization, control and management of natural resources </a:t>
                      </a:r>
                      <a:endParaRPr lang="en-GB"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a:tc>
                <a:extLst>
                  <a:ext uri="{0D108BD9-81ED-4DB2-BD59-A6C34878D82A}">
                    <a16:rowId xmlns:a16="http://schemas.microsoft.com/office/drawing/2014/main" val="2567615370"/>
                  </a:ext>
                </a:extLst>
              </a:tr>
              <a:tr h="1695288">
                <a:tc>
                  <a:txBody>
                    <a:bodyPr/>
                    <a:lstStyle/>
                    <a:p>
                      <a:r>
                        <a:rPr lang="en-US" sz="2000" b="1" dirty="0">
                          <a:latin typeface="Times New Roman" panose="02020603050405020304" pitchFamily="18" charset="0"/>
                          <a:cs typeface="Times New Roman" panose="02020603050405020304" pitchFamily="18" charset="0"/>
                        </a:rPr>
                        <a:t>Method of analysis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Thematic analysis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to establish the relationship between the experiences of participants and variables and the meaning of the phenomenon of natural resource control and decentralization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Develop common themes that identified across participants through a comparison of the experiences and perceptions of individual participants and groups. </a:t>
                      </a:r>
                      <a:endParaRPr lang="en-GB"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a:tc>
                <a:extLst>
                  <a:ext uri="{0D108BD9-81ED-4DB2-BD59-A6C34878D82A}">
                    <a16:rowId xmlns:a16="http://schemas.microsoft.com/office/drawing/2014/main" val="3653346878"/>
                  </a:ext>
                </a:extLst>
              </a:tr>
            </a:tbl>
          </a:graphicData>
        </a:graphic>
      </p:graphicFrame>
      <p:pic>
        <p:nvPicPr>
          <p:cNvPr id="4" name="Picture 3" descr="A close-up of a logo&#10;&#10;Description automatically generated">
            <a:extLst>
              <a:ext uri="{FF2B5EF4-FFF2-40B4-BE49-F238E27FC236}">
                <a16:creationId xmlns:a16="http://schemas.microsoft.com/office/drawing/2014/main" id="{2D27B00E-B511-1ECF-6617-B8006F02D3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999" y="51090"/>
            <a:ext cx="4614499" cy="372244"/>
          </a:xfrm>
          <a:prstGeom prst="rect">
            <a:avLst/>
          </a:prstGeom>
          <a:noFill/>
          <a:ln>
            <a:noFill/>
          </a:ln>
        </p:spPr>
      </p:pic>
    </p:spTree>
    <p:extLst>
      <p:ext uri="{BB962C8B-B14F-4D97-AF65-F5344CB8AC3E}">
        <p14:creationId xmlns:p14="http://schemas.microsoft.com/office/powerpoint/2010/main" val="245869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9F54-2518-82B1-4D84-4081E76289F3}"/>
              </a:ext>
            </a:extLst>
          </p:cNvPr>
          <p:cNvSpPr>
            <a:spLocks noGrp="1"/>
          </p:cNvSpPr>
          <p:nvPr>
            <p:ph type="title"/>
          </p:nvPr>
        </p:nvSpPr>
        <p:spPr>
          <a:xfrm>
            <a:off x="838200" y="107547"/>
            <a:ext cx="10515600" cy="549275"/>
          </a:xfrm>
        </p:spPr>
        <p:txBody>
          <a:bodyPr>
            <a:normAutofit fontScale="90000"/>
          </a:bodyPr>
          <a:lstStyle/>
          <a:p>
            <a:r>
              <a:rPr lang="en-US" sz="4000" b="1" dirty="0">
                <a:solidFill>
                  <a:prstClr val="black"/>
                </a:solidFill>
                <a:latin typeface="Arial" panose="020B0604020202020204" pitchFamily="34" charset="0"/>
                <a:cs typeface="Arial" panose="020B0604020202020204" pitchFamily="34" charset="0"/>
              </a:rPr>
              <a:t>Analysis and findings </a:t>
            </a:r>
            <a:endParaRPr lang="en-US" dirty="0"/>
          </a:p>
        </p:txBody>
      </p:sp>
      <p:sp>
        <p:nvSpPr>
          <p:cNvPr id="14" name="Rectangle 8">
            <a:extLst>
              <a:ext uri="{FF2B5EF4-FFF2-40B4-BE49-F238E27FC236}">
                <a16:creationId xmlns:a16="http://schemas.microsoft.com/office/drawing/2014/main" id="{97468FE7-7A38-A5EC-B241-7782CD4A664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Diagram 14">
            <a:extLst>
              <a:ext uri="{FF2B5EF4-FFF2-40B4-BE49-F238E27FC236}">
                <a16:creationId xmlns:a16="http://schemas.microsoft.com/office/drawing/2014/main" id="{072D0780-6919-BBCC-2916-EC4FB980640C}"/>
              </a:ext>
            </a:extLst>
          </p:cNvPr>
          <p:cNvGraphicFramePr/>
          <p:nvPr>
            <p:extLst>
              <p:ext uri="{D42A27DB-BD31-4B8C-83A1-F6EECF244321}">
                <p14:modId xmlns:p14="http://schemas.microsoft.com/office/powerpoint/2010/main" val="3754281696"/>
              </p:ext>
            </p:extLst>
          </p:nvPr>
        </p:nvGraphicFramePr>
        <p:xfrm>
          <a:off x="838201" y="764366"/>
          <a:ext cx="10515600" cy="5693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9">
            <a:extLst>
              <a:ext uri="{FF2B5EF4-FFF2-40B4-BE49-F238E27FC236}">
                <a16:creationId xmlns:a16="http://schemas.microsoft.com/office/drawing/2014/main" id="{21EB972F-73B4-A81E-E90D-8766C2A25CAE}"/>
              </a:ext>
            </a:extLst>
          </p:cNvPr>
          <p:cNvSpPr>
            <a:spLocks noChangeArrowheads="1"/>
          </p:cNvSpPr>
          <p:nvPr/>
        </p:nvSpPr>
        <p:spPr bwMode="auto">
          <a:xfrm>
            <a:off x="5111595" y="6527170"/>
            <a:ext cx="196880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thematic network/mapping</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A close-up of a logo&#10;&#10;Description automatically generated">
            <a:extLst>
              <a:ext uri="{FF2B5EF4-FFF2-40B4-BE49-F238E27FC236}">
                <a16:creationId xmlns:a16="http://schemas.microsoft.com/office/drawing/2014/main" id="{D71B3C8F-2A8F-BEE6-2CB2-6B9BB0F971C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1281" y="53773"/>
            <a:ext cx="4802458" cy="656821"/>
          </a:xfrm>
          <a:prstGeom prst="rect">
            <a:avLst/>
          </a:prstGeom>
          <a:noFill/>
          <a:ln>
            <a:noFill/>
          </a:ln>
        </p:spPr>
      </p:pic>
    </p:spTree>
    <p:extLst>
      <p:ext uri="{BB962C8B-B14F-4D97-AF65-F5344CB8AC3E}">
        <p14:creationId xmlns:p14="http://schemas.microsoft.com/office/powerpoint/2010/main" val="334094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8986-3C87-1C6B-AFA3-674796B2D3EC}"/>
              </a:ext>
            </a:extLst>
          </p:cNvPr>
          <p:cNvSpPr>
            <a:spLocks noGrp="1"/>
          </p:cNvSpPr>
          <p:nvPr>
            <p:ph type="title"/>
          </p:nvPr>
        </p:nvSpPr>
        <p:spPr>
          <a:xfrm>
            <a:off x="296214" y="1"/>
            <a:ext cx="11706896" cy="785610"/>
          </a:xfrm>
        </p:spPr>
        <p:txBody>
          <a:bodyPr>
            <a:noAutofit/>
          </a:bodyPr>
          <a:lstStyle/>
          <a:p>
            <a:r>
              <a:rPr kumimoji="0" lang="en-GB"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Theme 1: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Implementation and practice of fiscal decentralisation </a:t>
            </a: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lang="en-ZW" sz="5400" dirty="0">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61FCAD5D-F984-A6E8-5B80-4C775AF8CACB}"/>
              </a:ext>
            </a:extLst>
          </p:cNvPr>
          <p:cNvGraphicFramePr/>
          <p:nvPr>
            <p:extLst>
              <p:ext uri="{D42A27DB-BD31-4B8C-83A1-F6EECF244321}">
                <p14:modId xmlns:p14="http://schemas.microsoft.com/office/powerpoint/2010/main" val="4260734619"/>
              </p:ext>
            </p:extLst>
          </p:nvPr>
        </p:nvGraphicFramePr>
        <p:xfrm>
          <a:off x="2086377" y="785611"/>
          <a:ext cx="7984901" cy="5640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up of a logo&#10;&#10;Description automatically generated">
            <a:extLst>
              <a:ext uri="{FF2B5EF4-FFF2-40B4-BE49-F238E27FC236}">
                <a16:creationId xmlns:a16="http://schemas.microsoft.com/office/drawing/2014/main" id="{23E2A548-39E5-AA89-9AE1-DB705059C59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6942" y="693420"/>
            <a:ext cx="4614499" cy="707813"/>
          </a:xfrm>
          <a:prstGeom prst="rect">
            <a:avLst/>
          </a:prstGeom>
          <a:noFill/>
          <a:ln>
            <a:noFill/>
          </a:ln>
        </p:spPr>
      </p:pic>
    </p:spTree>
    <p:extLst>
      <p:ext uri="{BB962C8B-B14F-4D97-AF65-F5344CB8AC3E}">
        <p14:creationId xmlns:p14="http://schemas.microsoft.com/office/powerpoint/2010/main" val="408189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785FF-1A0D-4E61-872C-AA006A597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A99CF-A244-39D8-92D1-75D62988F880}"/>
              </a:ext>
            </a:extLst>
          </p:cNvPr>
          <p:cNvSpPr>
            <a:spLocks noGrp="1"/>
          </p:cNvSpPr>
          <p:nvPr>
            <p:ph type="title"/>
          </p:nvPr>
        </p:nvSpPr>
        <p:spPr>
          <a:xfrm>
            <a:off x="296214" y="1"/>
            <a:ext cx="11706896" cy="785610"/>
          </a:xfrm>
        </p:spPr>
        <p:txBody>
          <a:bodyPr>
            <a:noAutofit/>
          </a:bodyPr>
          <a:lstStyle/>
          <a:p>
            <a:pPr marL="914400" marR="0" lvl="2" algn="l">
              <a:lnSpc>
                <a:spcPct val="150000"/>
              </a:lnSpc>
              <a:spcBef>
                <a:spcPts val="1000"/>
              </a:spcBef>
              <a:spcAft>
                <a:spcPts val="1200"/>
              </a:spcAft>
            </a:pPr>
            <a:r>
              <a:rPr lang="en-US" sz="2400" b="1" dirty="0">
                <a:effectLst/>
                <a:latin typeface="Arial" panose="020B0604020202020204" pitchFamily="34" charset="0"/>
              </a:rPr>
              <a:t>Theme 2: Natural Resource Control and Management Framework</a:t>
            </a:r>
          </a:p>
        </p:txBody>
      </p:sp>
      <p:pic>
        <p:nvPicPr>
          <p:cNvPr id="4" name="Picture 3">
            <a:extLst>
              <a:ext uri="{FF2B5EF4-FFF2-40B4-BE49-F238E27FC236}">
                <a16:creationId xmlns:a16="http://schemas.microsoft.com/office/drawing/2014/main" id="{F29C4564-7B8F-0C93-34F5-28BE607B3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189" y="785611"/>
            <a:ext cx="9633397" cy="5911403"/>
          </a:xfrm>
          <a:prstGeom prst="rect">
            <a:avLst/>
          </a:prstGeom>
          <a:noFill/>
        </p:spPr>
      </p:pic>
      <p:pic>
        <p:nvPicPr>
          <p:cNvPr id="3" name="Picture 2" descr="A close-up of a logo&#10;&#10;Description automatically generated">
            <a:extLst>
              <a:ext uri="{FF2B5EF4-FFF2-40B4-BE49-F238E27FC236}">
                <a16:creationId xmlns:a16="http://schemas.microsoft.com/office/drawing/2014/main" id="{662F0F71-1B45-D3A0-97F7-2E63AF8963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654475"/>
            <a:ext cx="4078310" cy="785610"/>
          </a:xfrm>
          <a:prstGeom prst="rect">
            <a:avLst/>
          </a:prstGeom>
          <a:noFill/>
          <a:ln>
            <a:noFill/>
          </a:ln>
        </p:spPr>
      </p:pic>
    </p:spTree>
    <p:extLst>
      <p:ext uri="{BB962C8B-B14F-4D97-AF65-F5344CB8AC3E}">
        <p14:creationId xmlns:p14="http://schemas.microsoft.com/office/powerpoint/2010/main" val="102617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21F2A-9F8B-C37A-8240-71B81FCC7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50A2B-59BF-84AD-AD33-A087CB28404A}"/>
              </a:ext>
            </a:extLst>
          </p:cNvPr>
          <p:cNvSpPr>
            <a:spLocks noGrp="1"/>
          </p:cNvSpPr>
          <p:nvPr>
            <p:ph type="title"/>
          </p:nvPr>
        </p:nvSpPr>
        <p:spPr>
          <a:xfrm>
            <a:off x="296214" y="1"/>
            <a:ext cx="11706896" cy="785610"/>
          </a:xfrm>
        </p:spPr>
        <p:txBody>
          <a:bodyPr>
            <a:noAutofit/>
          </a:bodyPr>
          <a:lstStyle/>
          <a:p>
            <a:pPr marL="914400" marR="0" lvl="2" algn="just">
              <a:lnSpc>
                <a:spcPct val="150000"/>
              </a:lnSpc>
              <a:spcBef>
                <a:spcPts val="1000"/>
              </a:spcBef>
              <a:spcAft>
                <a:spcPts val="1200"/>
              </a:spcAft>
            </a:pPr>
            <a:r>
              <a:rPr lang="en-GB" sz="2400" b="1" dirty="0">
                <a:effectLst/>
                <a:latin typeface="Arial" panose="020B0604020202020204" pitchFamily="34" charset="0"/>
              </a:rPr>
              <a:t>Theme 3: Challenges with the existing framework</a:t>
            </a:r>
            <a:endParaRPr lang="en-US" sz="2400" b="1" dirty="0">
              <a:effectLst/>
              <a:latin typeface="Arial" panose="020B0604020202020204" pitchFamily="34" charset="0"/>
            </a:endParaRPr>
          </a:p>
        </p:txBody>
      </p:sp>
      <p:pic>
        <p:nvPicPr>
          <p:cNvPr id="3" name="Picture 2">
            <a:extLst>
              <a:ext uri="{FF2B5EF4-FFF2-40B4-BE49-F238E27FC236}">
                <a16:creationId xmlns:a16="http://schemas.microsoft.com/office/drawing/2014/main" id="{AD500840-5E29-E3B1-182B-8B2235F9B1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5465" y="605306"/>
            <a:ext cx="9298546" cy="5937161"/>
          </a:xfrm>
          <a:prstGeom prst="rect">
            <a:avLst/>
          </a:prstGeom>
          <a:noFill/>
        </p:spPr>
      </p:pic>
      <p:pic>
        <p:nvPicPr>
          <p:cNvPr id="4" name="Picture 3" descr="A close-up of a logo&#10;&#10;Description automatically generated">
            <a:extLst>
              <a:ext uri="{FF2B5EF4-FFF2-40B4-BE49-F238E27FC236}">
                <a16:creationId xmlns:a16="http://schemas.microsoft.com/office/drawing/2014/main" id="{221C7626-4C9C-6D83-3709-8D2B76E5A9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63" y="617220"/>
            <a:ext cx="4614499" cy="557334"/>
          </a:xfrm>
          <a:prstGeom prst="rect">
            <a:avLst/>
          </a:prstGeom>
          <a:noFill/>
          <a:ln>
            <a:noFill/>
          </a:ln>
        </p:spPr>
      </p:pic>
    </p:spTree>
    <p:extLst>
      <p:ext uri="{BB962C8B-B14F-4D97-AF65-F5344CB8AC3E}">
        <p14:creationId xmlns:p14="http://schemas.microsoft.com/office/powerpoint/2010/main" val="364392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7CDB9-5755-BA1A-D4FD-6186A5134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913BB-CF89-82C1-3BF3-132867DDD375}"/>
              </a:ext>
            </a:extLst>
          </p:cNvPr>
          <p:cNvSpPr>
            <a:spLocks noGrp="1"/>
          </p:cNvSpPr>
          <p:nvPr>
            <p:ph type="title"/>
          </p:nvPr>
        </p:nvSpPr>
        <p:spPr>
          <a:xfrm>
            <a:off x="0" y="2"/>
            <a:ext cx="12192000" cy="541868"/>
          </a:xfrm>
        </p:spPr>
        <p:txBody>
          <a:bodyPr>
            <a:noAutofit/>
          </a:bodyPr>
          <a:lstStyle/>
          <a:p>
            <a:pPr marL="914400" marR="0" lvl="2" algn="l">
              <a:lnSpc>
                <a:spcPct val="150000"/>
              </a:lnSpc>
              <a:spcBef>
                <a:spcPts val="1000"/>
              </a:spcBef>
              <a:spcAft>
                <a:spcPts val="1200"/>
              </a:spcAft>
            </a:pPr>
            <a:r>
              <a:rPr lang="en-GB" sz="2000" b="1" dirty="0">
                <a:effectLst/>
                <a:latin typeface="Arial" panose="020B0604020202020204" pitchFamily="34" charset="0"/>
                <a:ea typeface="Arial" panose="020B0604020202020204" pitchFamily="34" charset="0"/>
              </a:rPr>
              <a:t>Theme 4: Local assemblies’ capacity to control and manage natural resources</a:t>
            </a:r>
            <a:endParaRPr lang="en-US" sz="2000" b="1" dirty="0">
              <a:effectLst/>
              <a:latin typeface="Arial" panose="020B0604020202020204" pitchFamily="34" charset="0"/>
            </a:endParaRPr>
          </a:p>
        </p:txBody>
      </p:sp>
      <p:pic>
        <p:nvPicPr>
          <p:cNvPr id="4" name="Picture 3">
            <a:extLst>
              <a:ext uri="{FF2B5EF4-FFF2-40B4-BE49-F238E27FC236}">
                <a16:creationId xmlns:a16="http://schemas.microsoft.com/office/drawing/2014/main" id="{33912A12-4EAA-3683-1AF9-5CDE59FC54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4325" y="1239004"/>
            <a:ext cx="8384147" cy="5401950"/>
          </a:xfrm>
          <a:prstGeom prst="rect">
            <a:avLst/>
          </a:prstGeom>
          <a:noFill/>
        </p:spPr>
      </p:pic>
      <p:pic>
        <p:nvPicPr>
          <p:cNvPr id="3" name="Picture 2" descr="A close-up of a logo&#10;&#10;Description automatically generated">
            <a:extLst>
              <a:ext uri="{FF2B5EF4-FFF2-40B4-BE49-F238E27FC236}">
                <a16:creationId xmlns:a16="http://schemas.microsoft.com/office/drawing/2014/main" id="{71C8F0E4-2F98-ACBF-2BA3-C3AEE5AF7E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0026" y="571927"/>
            <a:ext cx="4614499" cy="541867"/>
          </a:xfrm>
          <a:prstGeom prst="rect">
            <a:avLst/>
          </a:prstGeom>
          <a:noFill/>
          <a:ln>
            <a:noFill/>
          </a:ln>
        </p:spPr>
      </p:pic>
    </p:spTree>
    <p:extLst>
      <p:ext uri="{BB962C8B-B14F-4D97-AF65-F5344CB8AC3E}">
        <p14:creationId xmlns:p14="http://schemas.microsoft.com/office/powerpoint/2010/main" val="301724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542" y="-241133"/>
            <a:ext cx="10881766" cy="1987871"/>
          </a:xfrm>
        </p:spPr>
        <p:txBody>
          <a:bodyPr>
            <a:normAutofit/>
          </a:bodyPr>
          <a:lstStyle/>
          <a:p>
            <a:r>
              <a:rPr lang="en-GB" sz="3200" b="1" dirty="0">
                <a:latin typeface="+mn-lt"/>
              </a:rPr>
              <a:t>Proposed Policy Framework for decentralisation of Natural Resource Control in Ghana</a:t>
            </a:r>
            <a:endParaRPr lang="en-US" sz="3200" dirty="0">
              <a:latin typeface="+mn-lt"/>
            </a:endParaRPr>
          </a:p>
        </p:txBody>
      </p:sp>
      <p:pic>
        <p:nvPicPr>
          <p:cNvPr id="3" name="Picture 2" descr="A close-up of a logo&#10;&#10;Description automatically generated">
            <a:extLst>
              <a:ext uri="{FF2B5EF4-FFF2-40B4-BE49-F238E27FC236}">
                <a16:creationId xmlns:a16="http://schemas.microsoft.com/office/drawing/2014/main" id="{C91F7D8A-3DE0-FCE9-CDB7-092A0A6B66BA}"/>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290102" y="739140"/>
            <a:ext cx="5178206" cy="518160"/>
          </a:xfrm>
          <a:prstGeom prst="rect">
            <a:avLst/>
          </a:prstGeom>
          <a:noFill/>
        </p:spPr>
      </p:pic>
      <p:graphicFrame>
        <p:nvGraphicFramePr>
          <p:cNvPr id="11" name="Diagram 10">
            <a:extLst>
              <a:ext uri="{FF2B5EF4-FFF2-40B4-BE49-F238E27FC236}">
                <a16:creationId xmlns:a16="http://schemas.microsoft.com/office/drawing/2014/main" id="{61FCAD5D-F984-A6E8-5B80-4C775AF8CACB}"/>
              </a:ext>
            </a:extLst>
          </p:cNvPr>
          <p:cNvGraphicFramePr/>
          <p:nvPr>
            <p:extLst>
              <p:ext uri="{D42A27DB-BD31-4B8C-83A1-F6EECF244321}">
                <p14:modId xmlns:p14="http://schemas.microsoft.com/office/powerpoint/2010/main" val="2952517328"/>
              </p:ext>
            </p:extLst>
          </p:nvPr>
        </p:nvGraphicFramePr>
        <p:xfrm>
          <a:off x="761802" y="1851660"/>
          <a:ext cx="9380418" cy="4930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53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54479"/>
          </a:xfrm>
        </p:spPr>
        <p:txBody>
          <a:bodyPr>
            <a:normAutofit fontScale="90000"/>
          </a:bodyPr>
          <a:lstStyle/>
          <a:p>
            <a:br>
              <a:rPr lang="en-US" sz="3200" b="1" dirty="0">
                <a:latin typeface="+mn-lt"/>
                <a:cs typeface="Times New Roman" panose="02020603050405020304" pitchFamily="18" charset="0"/>
              </a:rPr>
            </a:br>
            <a:r>
              <a:rPr lang="en-US" sz="3200" b="1" dirty="0">
                <a:latin typeface="+mn-lt"/>
                <a:cs typeface="Times New Roman" panose="02020603050405020304" pitchFamily="18" charset="0"/>
              </a:rPr>
              <a:t>Conclusions </a:t>
            </a:r>
            <a:br>
              <a:rPr lang="en-US" sz="2800" b="1" dirty="0">
                <a:latin typeface="+mn-lt"/>
                <a:cs typeface="Times New Roman" panose="02020603050405020304" pitchFamily="18" charset="0"/>
              </a:rPr>
            </a:br>
            <a:r>
              <a:rPr lang="en-US" sz="2800" b="1" dirty="0">
                <a:latin typeface="+mn-lt"/>
                <a:cs typeface="Times New Roman" panose="02020603050405020304" pitchFamily="18" charset="0"/>
              </a:rPr>
              <a:t>Objective 1: </a:t>
            </a:r>
            <a:r>
              <a:rPr lang="en-US" sz="2000" b="1" dirty="0">
                <a:solidFill>
                  <a:srgbClr val="000000"/>
                </a:solidFill>
                <a:effectLst/>
                <a:latin typeface="Arial" panose="020B0604020202020204" pitchFamily="34" charset="0"/>
              </a:rPr>
              <a:t>To explore the challenges in the current framework of natural resources management that affect local development </a:t>
            </a:r>
            <a:br>
              <a:rPr lang="en-US" sz="1800" b="1" dirty="0">
                <a:effectLst/>
                <a:latin typeface="Arial" panose="020B0604020202020204" pitchFamily="34" charset="0"/>
              </a:rPr>
            </a:br>
            <a:endParaRPr lang="en-US" sz="2800" b="1" dirty="0">
              <a:latin typeface="+mn-lt"/>
              <a:cs typeface="Times New Roman" panose="02020603050405020304" pitchFamily="18" charset="0"/>
            </a:endParaRPr>
          </a:p>
        </p:txBody>
      </p:sp>
      <p:sp>
        <p:nvSpPr>
          <p:cNvPr id="4" name="TextBox 3">
            <a:extLst>
              <a:ext uri="{FF2B5EF4-FFF2-40B4-BE49-F238E27FC236}">
                <a16:creationId xmlns:a16="http://schemas.microsoft.com/office/drawing/2014/main" id="{26C939E2-3F5E-87E1-87B9-0FA980DF6B42}"/>
              </a:ext>
            </a:extLst>
          </p:cNvPr>
          <p:cNvSpPr txBox="1"/>
          <p:nvPr/>
        </p:nvSpPr>
        <p:spPr>
          <a:xfrm>
            <a:off x="1182709" y="1625798"/>
            <a:ext cx="9826582" cy="5232202"/>
          </a:xfrm>
          <a:prstGeom prst="rect">
            <a:avLst/>
          </a:prstGeom>
          <a:noFill/>
        </p:spPr>
        <p:txBody>
          <a:bodyPr wrap="square">
            <a:spAutoFit/>
          </a:bodyPr>
          <a:lstStyle/>
          <a:p>
            <a:pPr marL="285750" indent="-285750">
              <a:buFont typeface="Arial" panose="020B0604020202020204" pitchFamily="34" charset="0"/>
              <a:buChar char="•"/>
            </a:pPr>
            <a:r>
              <a:rPr lang="en-ZA" sz="2000" dirty="0">
                <a:effectLst/>
                <a:latin typeface="Arial" panose="020B0604020202020204" pitchFamily="34" charset="0"/>
                <a:ea typeface="Calibri" panose="020F0502020204030204" pitchFamily="34" charset="0"/>
                <a:cs typeface="Arial" panose="020B0604020202020204" pitchFamily="34" charset="0"/>
              </a:rPr>
              <a:t>Guidelines for resource exploitation, conservation, and environmental preservation are provided the 1992 constitution of Ghana and other legal instruments as the main Framework for resource control and governance of natural resources </a:t>
            </a:r>
          </a:p>
          <a:p>
            <a:pPr marL="285750" indent="-285750">
              <a:buFont typeface="Arial" panose="020B0604020202020204" pitchFamily="34" charset="0"/>
              <a:buChar char="•"/>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ZA" sz="2000" dirty="0">
                <a:effectLst/>
                <a:latin typeface="Arial" panose="020B0604020202020204" pitchFamily="34" charset="0"/>
                <a:ea typeface="Calibri" panose="020F0502020204030204" pitchFamily="34" charset="0"/>
                <a:cs typeface="Arial" panose="020B0604020202020204" pitchFamily="34" charset="0"/>
              </a:rPr>
              <a:t>These legal frameworks, however, do not explicitly outline institutional practises or participation in resource control, management and exploitation of natural resources </a:t>
            </a:r>
          </a:p>
          <a:p>
            <a:pPr marL="285750" indent="-285750">
              <a:buFont typeface="Arial" panose="020B0604020202020204" pitchFamily="34" charset="0"/>
              <a:buChar char="•"/>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frameworks or regulations guiding the control of natural resources in Ghana are not well institutionalized. Major challenges with the framework include</a:t>
            </a:r>
          </a:p>
          <a:p>
            <a:pPr marL="285750" indent="-285750">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Ineffective decentralization</a:t>
            </a:r>
          </a:p>
          <a:p>
            <a:pPr marL="742950" lvl="1" indent="-28575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Land and natural rights</a:t>
            </a:r>
          </a:p>
          <a:p>
            <a:pPr marL="742950" lvl="1" indent="-28575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Political interference</a:t>
            </a:r>
          </a:p>
          <a:p>
            <a:pPr marL="742950" lvl="1" indent="-28575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Lack of policy coherence and integration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a:pPr>
            <a:endParaRPr lang="en-US" sz="18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ZA" sz="18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US" dirty="0"/>
          </a:p>
        </p:txBody>
      </p:sp>
      <p:pic>
        <p:nvPicPr>
          <p:cNvPr id="3" name="Picture 2" descr="A close-up of a logo&#10;&#10;Description automatically generated">
            <a:extLst>
              <a:ext uri="{FF2B5EF4-FFF2-40B4-BE49-F238E27FC236}">
                <a16:creationId xmlns:a16="http://schemas.microsoft.com/office/drawing/2014/main" id="{C2633EB8-4DC9-08FA-CCC2-610EA80643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553" y="83213"/>
            <a:ext cx="4614499" cy="617828"/>
          </a:xfrm>
          <a:prstGeom prst="rect">
            <a:avLst/>
          </a:prstGeom>
          <a:noFill/>
          <a:ln>
            <a:noFill/>
          </a:ln>
        </p:spPr>
      </p:pic>
    </p:spTree>
    <p:extLst>
      <p:ext uri="{BB962C8B-B14F-4D97-AF65-F5344CB8AC3E}">
        <p14:creationId xmlns:p14="http://schemas.microsoft.com/office/powerpoint/2010/main" val="426992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CF5DC-9287-9BB5-FE7B-9A2447E6F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6B591-97B4-5881-6AB5-1522DBF28303}"/>
              </a:ext>
            </a:extLst>
          </p:cNvPr>
          <p:cNvSpPr>
            <a:spLocks noGrp="1"/>
          </p:cNvSpPr>
          <p:nvPr>
            <p:ph type="title"/>
          </p:nvPr>
        </p:nvSpPr>
        <p:spPr>
          <a:xfrm>
            <a:off x="838200" y="244699"/>
            <a:ext cx="10515600" cy="1088527"/>
          </a:xfrm>
        </p:spPr>
        <p:txBody>
          <a:bodyPr>
            <a:normAutofit fontScale="90000"/>
          </a:bodyPr>
          <a:lstStyle/>
          <a:p>
            <a:br>
              <a:rPr lang="en-US" sz="3200" b="1" dirty="0">
                <a:latin typeface="+mn-lt"/>
                <a:cs typeface="Times New Roman" panose="02020603050405020304" pitchFamily="18" charset="0"/>
              </a:rPr>
            </a:br>
            <a:r>
              <a:rPr lang="en-US" sz="3200" b="1" dirty="0">
                <a:latin typeface="+mn-lt"/>
                <a:cs typeface="Times New Roman" panose="02020603050405020304" pitchFamily="18" charset="0"/>
              </a:rPr>
              <a:t>Conclusions </a:t>
            </a:r>
            <a:br>
              <a:rPr lang="en-US" sz="2800" b="1" dirty="0">
                <a:latin typeface="+mn-lt"/>
                <a:cs typeface="Times New Roman" panose="02020603050405020304" pitchFamily="18" charset="0"/>
              </a:rPr>
            </a:br>
            <a:r>
              <a:rPr lang="en-US" sz="2800" b="1" dirty="0">
                <a:latin typeface="+mn-lt"/>
                <a:cs typeface="Times New Roman" panose="02020603050405020304" pitchFamily="18" charset="0"/>
              </a:rPr>
              <a:t>Objective 2: </a:t>
            </a:r>
            <a:r>
              <a:rPr lang="en-US" sz="2000" b="1" dirty="0">
                <a:solidFill>
                  <a:srgbClr val="000000"/>
                </a:solidFill>
                <a:effectLst/>
                <a:latin typeface="Arial" panose="020B0604020202020204" pitchFamily="34" charset="0"/>
              </a:rPr>
              <a:t>To ascertain the extent to which the central government can </a:t>
            </a:r>
            <a:r>
              <a:rPr lang="en-US" sz="2000" b="1" dirty="0" err="1">
                <a:solidFill>
                  <a:srgbClr val="000000"/>
                </a:solidFill>
                <a:effectLst/>
                <a:latin typeface="Arial" panose="020B0604020202020204" pitchFamily="34" charset="0"/>
              </a:rPr>
              <a:t>decentralise</a:t>
            </a:r>
            <a:r>
              <a:rPr lang="en-US" sz="2000" b="1" dirty="0">
                <a:solidFill>
                  <a:srgbClr val="000000"/>
                </a:solidFill>
                <a:effectLst/>
                <a:latin typeface="Arial" panose="020B0604020202020204" pitchFamily="34" charset="0"/>
              </a:rPr>
              <a:t> the management of natural resources towards local revenue generation</a:t>
            </a:r>
            <a:br>
              <a:rPr lang="en-US" sz="2000" b="1" dirty="0">
                <a:solidFill>
                  <a:srgbClr val="000000"/>
                </a:solidFill>
                <a:effectLst/>
                <a:latin typeface="Arial" panose="020B0604020202020204" pitchFamily="34" charset="0"/>
              </a:rPr>
            </a:br>
            <a:br>
              <a:rPr lang="en-US" sz="1800" b="1" dirty="0">
                <a:effectLst/>
                <a:latin typeface="Arial" panose="020B0604020202020204" pitchFamily="34" charset="0"/>
              </a:rPr>
            </a:br>
            <a:endParaRPr lang="en-US" sz="2800" b="1" dirty="0">
              <a:latin typeface="+mn-lt"/>
              <a:cs typeface="Times New Roman" panose="02020603050405020304" pitchFamily="18" charset="0"/>
            </a:endParaRPr>
          </a:p>
        </p:txBody>
      </p:sp>
      <p:sp>
        <p:nvSpPr>
          <p:cNvPr id="4" name="TextBox 3">
            <a:extLst>
              <a:ext uri="{FF2B5EF4-FFF2-40B4-BE49-F238E27FC236}">
                <a16:creationId xmlns:a16="http://schemas.microsoft.com/office/drawing/2014/main" id="{BADF1A98-4D46-FE66-2DF1-031597F39ABD}"/>
              </a:ext>
            </a:extLst>
          </p:cNvPr>
          <p:cNvSpPr txBox="1"/>
          <p:nvPr/>
        </p:nvSpPr>
        <p:spPr>
          <a:xfrm>
            <a:off x="1094704" y="1925654"/>
            <a:ext cx="8538693" cy="2800767"/>
          </a:xfrm>
          <a:prstGeom prst="rect">
            <a:avLst/>
          </a:prstGeom>
          <a:noFill/>
        </p:spPr>
        <p:txBody>
          <a:bodyPr wrap="square">
            <a:spAutoFit/>
          </a:bodyPr>
          <a:lstStyle/>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government of Ghana is unwilling to fiscally decentralise the control and management of natural resources. Although the necessity and desire for decentralised natural resource management were emphasized</a:t>
            </a:r>
          </a:p>
          <a:p>
            <a:pPr marL="285750" indent="-285750" algn="jus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unwillingness is caused by the concentration of power in the mining sector, political factors, and worries about revenue control.</a:t>
            </a:r>
          </a:p>
          <a:p>
            <a:pPr marL="285750" indent="-285750">
              <a:buFont typeface="Arial" panose="020B0604020202020204" pitchFamily="34" charset="0"/>
              <a:buChar char="•"/>
            </a:pPr>
            <a:endParaRPr lang="en-ZA" sz="18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US" dirty="0"/>
          </a:p>
        </p:txBody>
      </p:sp>
      <p:pic>
        <p:nvPicPr>
          <p:cNvPr id="3" name="Picture 2" descr="A close-up of a logo&#10;&#10;Description automatically generated">
            <a:extLst>
              <a:ext uri="{FF2B5EF4-FFF2-40B4-BE49-F238E27FC236}">
                <a16:creationId xmlns:a16="http://schemas.microsoft.com/office/drawing/2014/main" id="{C2C9B715-4CB8-63C2-DD70-754C1C0A55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6333" y="93135"/>
            <a:ext cx="4614499" cy="457200"/>
          </a:xfrm>
          <a:prstGeom prst="rect">
            <a:avLst/>
          </a:prstGeom>
          <a:noFill/>
          <a:ln>
            <a:noFill/>
          </a:ln>
        </p:spPr>
      </p:pic>
    </p:spTree>
    <p:extLst>
      <p:ext uri="{BB962C8B-B14F-4D97-AF65-F5344CB8AC3E}">
        <p14:creationId xmlns:p14="http://schemas.microsoft.com/office/powerpoint/2010/main" val="46353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17315B-D2A2-8632-9F95-126EA352B16D}"/>
              </a:ext>
            </a:extLst>
          </p:cNvPr>
          <p:cNvSpPr>
            <a:spLocks noGrp="1"/>
          </p:cNvSpPr>
          <p:nvPr>
            <p:ph type="title"/>
          </p:nvPr>
        </p:nvSpPr>
        <p:spPr>
          <a:xfrm>
            <a:off x="428263" y="375676"/>
            <a:ext cx="11296891" cy="1169790"/>
          </a:xfrm>
        </p:spPr>
        <p:txBody>
          <a:bodyPr/>
          <a:lstStyle/>
          <a:p>
            <a:endParaRPr lang="en-ZW" dirty="0"/>
          </a:p>
        </p:txBody>
      </p:sp>
      <p:sp>
        <p:nvSpPr>
          <p:cNvPr id="6" name="Content Placeholder 4">
            <a:extLst>
              <a:ext uri="{FF2B5EF4-FFF2-40B4-BE49-F238E27FC236}">
                <a16:creationId xmlns:a16="http://schemas.microsoft.com/office/drawing/2014/main" id="{B95A78E7-291A-A23F-7AAF-0A1C02F82CDE}"/>
              </a:ext>
            </a:extLst>
          </p:cNvPr>
          <p:cNvSpPr>
            <a:spLocks noGrp="1"/>
          </p:cNvSpPr>
          <p:nvPr/>
        </p:nvSpPr>
        <p:spPr>
          <a:xfrm>
            <a:off x="428264" y="1786598"/>
            <a:ext cx="11220812" cy="4880902"/>
          </a:xfrm>
          <a:prstGeom prst="rect">
            <a:avLst/>
          </a:prstGeom>
          <a:solidFill>
            <a:schemeClr val="bg1">
              <a:lumMod val="95000"/>
            </a:schemeClr>
          </a:solidFill>
          <a:ln w="6350" cap="flat" cmpd="sng" algn="ctr">
            <a:solidFill>
              <a:srgbClr val="5B9BD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hangingPunct="0">
              <a:lnSpc>
                <a:spcPct val="150000"/>
              </a:lnSpc>
              <a:spcAft>
                <a:spcPts val="300"/>
              </a:spcAft>
              <a:buNone/>
            </a:pPr>
            <a:r>
              <a:rPr lang="en-GB" sz="2000" b="1" dirty="0">
                <a:latin typeface="Arial" panose="020B0604020202020204" pitchFamily="34" charset="0"/>
                <a:ea typeface="Arial" panose="020B0604020202020204" pitchFamily="34" charset="0"/>
              </a:rPr>
              <a:t>FINANCING LOCAL AUTHORITIES IN GHANA: CAN DECENTRALISING CONTROL OF NATURAL RESOURCES ENHANCE SERVICE DELIVERY AND LOCAL ECONOMIC DEVELOPMENT?</a:t>
            </a:r>
          </a:p>
          <a:p>
            <a:pPr marL="0" indent="0" algn="ctr" hangingPunct="0">
              <a:lnSpc>
                <a:spcPct val="150000"/>
              </a:lnSpc>
              <a:spcAft>
                <a:spcPts val="300"/>
              </a:spcAft>
              <a:buNone/>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By</a:t>
            </a: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 </a:t>
            </a:r>
          </a:p>
          <a:p>
            <a:pPr marL="0" marR="0" indent="0" algn="ctr">
              <a:lnSpc>
                <a:spcPct val="150000"/>
              </a:lnSpc>
              <a:spcBef>
                <a:spcPts val="0"/>
              </a:spcBef>
              <a:spcAft>
                <a:spcPts val="0"/>
              </a:spcAft>
              <a:buNone/>
            </a:pPr>
            <a:r>
              <a:rPr lang="en-GB" sz="2400" b="1" dirty="0">
                <a:latin typeface="Arial" panose="020B0604020202020204" pitchFamily="34" charset="0"/>
                <a:ea typeface="Arial" panose="020B0604020202020204" pitchFamily="34" charset="0"/>
              </a:rPr>
              <a:t>Nii Lamptey Welbeck</a:t>
            </a:r>
            <a:endParaRPr lang="en-US" sz="2400" b="1" dirty="0">
              <a:latin typeface="Arial" panose="020B0604020202020204" pitchFamily="34" charset="0"/>
              <a:ea typeface="Arial" panose="020B0604020202020204" pitchFamily="34" charset="0"/>
            </a:endParaRPr>
          </a:p>
          <a:p>
            <a:pPr marL="0" indent="0" algn="ctr" hangingPunct="0">
              <a:lnSpc>
                <a:spcPct val="150000"/>
              </a:lnSpc>
              <a:spcAft>
                <a:spcPts val="300"/>
              </a:spcAft>
              <a:buNone/>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a:t>
            </a:r>
            <a:r>
              <a:rPr lang="en-US" sz="2400" dirty="0">
                <a:solidFill>
                  <a:prstClr val="black"/>
                </a:solidFill>
                <a:latin typeface="Gill Sans MT" panose="020B0502020104020203" pitchFamily="34" charset="0"/>
                <a:ea typeface="+mj-ea"/>
                <a:cs typeface="+mj-cs"/>
              </a:rPr>
              <a:t>PhD</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 Candidate, </a:t>
            </a:r>
            <a:r>
              <a:rPr lang="en-GB" sz="2400" dirty="0">
                <a:latin typeface="Arial" panose="020B0604020202020204" pitchFamily="34" charset="0"/>
                <a:ea typeface="Arial" panose="020B0604020202020204" pitchFamily="34" charset="0"/>
              </a:rPr>
              <a:t>Leeds Business School</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a:t>
            </a: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a:p>
            <a:pPr algn="ctr" eaLnBrk="1" hangingPunct="1"/>
            <a:r>
              <a:rPr lang="en-US" altLang="en-US" sz="2000" dirty="0">
                <a:latin typeface="Calibri" panose="020F0502020204030204" pitchFamily="34" charset="0"/>
                <a:ea typeface="Calibri" panose="020F0502020204030204" pitchFamily="34" charset="0"/>
                <a:cs typeface="Calibri" panose="020F0502020204030204" pitchFamily="34" charset="0"/>
              </a:rPr>
              <a:t> Director of Studies – Prof Junjie Wu / Dr Moade Shubita</a:t>
            </a:r>
          </a:p>
          <a:p>
            <a:pPr algn="ctr" eaLnBrk="1" hangingPunct="1"/>
            <a:r>
              <a:rPr lang="en-US" altLang="en-US" sz="2000" dirty="0">
                <a:latin typeface="Calibri" panose="020F0502020204030204" pitchFamily="34" charset="0"/>
                <a:ea typeface="Calibri" panose="020F0502020204030204" pitchFamily="34" charset="0"/>
                <a:cs typeface="Calibri" panose="020F0502020204030204" pitchFamily="34" charset="0"/>
              </a:rPr>
              <a:t> Supervisor – Dr Albana Rasha</a:t>
            </a:r>
            <a:endPar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a:p>
            <a:pPr marL="0" marR="0" lvl="0" indent="0" algn="ctr" defTabSz="913765"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dirty="0">
                <a:solidFill>
                  <a:prstClr val="black"/>
                </a:solidFill>
                <a:latin typeface="Gill Sans MT" panose="020B0502020104020203" pitchFamily="34" charset="0"/>
                <a:cs typeface="Arial" panose="020B0604020202020204" pitchFamily="34" charset="0"/>
              </a:rPr>
              <a:t>            20</a:t>
            </a:r>
            <a:r>
              <a:rPr lang="en-GB" sz="2000" b="1" baseline="30000" dirty="0">
                <a:solidFill>
                  <a:prstClr val="black"/>
                </a:solidFill>
                <a:latin typeface="Gill Sans MT" panose="020B0502020104020203" pitchFamily="34" charset="0"/>
                <a:cs typeface="Arial" panose="020B0604020202020204" pitchFamily="34" charset="0"/>
              </a:rPr>
              <a:t>th</a:t>
            </a:r>
            <a:r>
              <a:rPr lang="en-GB" sz="2000" b="1" dirty="0">
                <a:solidFill>
                  <a:prstClr val="black"/>
                </a:solidFill>
                <a:latin typeface="Gill Sans MT" panose="020B0502020104020203" pitchFamily="34" charset="0"/>
                <a:cs typeface="Arial" panose="020B0604020202020204" pitchFamily="34" charset="0"/>
              </a:rPr>
              <a:t>  November 2024</a:t>
            </a:r>
            <a:endParaRPr lang="en-GB" sz="2000" b="1" dirty="0">
              <a:solidFill>
                <a:prstClr val="black"/>
              </a:solidFill>
              <a:latin typeface="Gill Sans MT" panose="020B0502020104020203" pitchFamily="34" charset="0"/>
              <a:ea typeface="+mj-ea"/>
              <a:cs typeface="+mj-cs"/>
            </a:endParaRPr>
          </a:p>
        </p:txBody>
      </p:sp>
      <p:pic>
        <p:nvPicPr>
          <p:cNvPr id="7" name="Picture 6" descr="A close-up of a logo&#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63" y="347730"/>
            <a:ext cx="11296891" cy="1169790"/>
          </a:xfrm>
          <a:prstGeom prst="rect">
            <a:avLst/>
          </a:prstGeom>
          <a:noFill/>
          <a:ln>
            <a:noFill/>
          </a:ln>
        </p:spPr>
      </p:pic>
    </p:spTree>
    <p:extLst>
      <p:ext uri="{BB962C8B-B14F-4D97-AF65-F5344CB8AC3E}">
        <p14:creationId xmlns:p14="http://schemas.microsoft.com/office/powerpoint/2010/main" val="207065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41C79-9343-8160-6C8E-975221A5E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3C633-A707-F9EB-64D5-76F53E94B80F}"/>
              </a:ext>
            </a:extLst>
          </p:cNvPr>
          <p:cNvSpPr>
            <a:spLocks noGrp="1"/>
          </p:cNvSpPr>
          <p:nvPr>
            <p:ph type="title"/>
          </p:nvPr>
        </p:nvSpPr>
        <p:spPr>
          <a:xfrm>
            <a:off x="838200" y="244699"/>
            <a:ext cx="10515600" cy="1088527"/>
          </a:xfrm>
        </p:spPr>
        <p:txBody>
          <a:bodyPr>
            <a:normAutofit fontScale="90000"/>
          </a:bodyPr>
          <a:lstStyle/>
          <a:p>
            <a:br>
              <a:rPr lang="en-US" sz="3200" b="1" dirty="0">
                <a:latin typeface="+mn-lt"/>
                <a:cs typeface="Times New Roman" panose="02020603050405020304" pitchFamily="18" charset="0"/>
              </a:rPr>
            </a:br>
            <a:r>
              <a:rPr lang="en-US" sz="3200" b="1" dirty="0">
                <a:latin typeface="+mn-lt"/>
                <a:cs typeface="Times New Roman" panose="02020603050405020304" pitchFamily="18" charset="0"/>
              </a:rPr>
              <a:t>Conclusions </a:t>
            </a:r>
            <a:br>
              <a:rPr lang="en-US" sz="2800" b="1" dirty="0">
                <a:latin typeface="+mn-lt"/>
                <a:cs typeface="Times New Roman" panose="02020603050405020304" pitchFamily="18" charset="0"/>
              </a:rPr>
            </a:br>
            <a:r>
              <a:rPr lang="en-US" sz="2800" b="1" dirty="0">
                <a:latin typeface="+mn-lt"/>
                <a:cs typeface="Times New Roman" panose="02020603050405020304" pitchFamily="18" charset="0"/>
              </a:rPr>
              <a:t>Objective 3: </a:t>
            </a:r>
            <a:r>
              <a:rPr lang="en-US" sz="2000" b="1" dirty="0">
                <a:solidFill>
                  <a:srgbClr val="000000"/>
                </a:solidFill>
                <a:effectLst/>
                <a:latin typeface="Arial" panose="020B0604020202020204" pitchFamily="34" charset="0"/>
              </a:rPr>
              <a:t>To examine the capacity of local government structures in managing natural resources for local-level development</a:t>
            </a:r>
            <a:br>
              <a:rPr lang="en-US" sz="1800" b="1" dirty="0">
                <a:effectLst/>
                <a:latin typeface="Arial" panose="020B0604020202020204" pitchFamily="34" charset="0"/>
              </a:rPr>
            </a:br>
            <a:endParaRPr lang="en-US" sz="2800" b="1" dirty="0">
              <a:latin typeface="+mn-lt"/>
              <a:cs typeface="Times New Roman" panose="02020603050405020304" pitchFamily="18" charset="0"/>
            </a:endParaRPr>
          </a:p>
        </p:txBody>
      </p:sp>
      <p:sp>
        <p:nvSpPr>
          <p:cNvPr id="4" name="TextBox 3">
            <a:extLst>
              <a:ext uri="{FF2B5EF4-FFF2-40B4-BE49-F238E27FC236}">
                <a16:creationId xmlns:a16="http://schemas.microsoft.com/office/drawing/2014/main" id="{74DF2884-C2E9-7F32-9F40-8F88A88948C9}"/>
              </a:ext>
            </a:extLst>
          </p:cNvPr>
          <p:cNvSpPr txBox="1"/>
          <p:nvPr/>
        </p:nvSpPr>
        <p:spPr>
          <a:xfrm>
            <a:off x="1094704" y="1925654"/>
            <a:ext cx="9878096" cy="4401205"/>
          </a:xfrm>
          <a:prstGeom prst="rect">
            <a:avLst/>
          </a:prstGeom>
          <a:noFill/>
        </p:spPr>
        <p:txBody>
          <a:bodyPr wrap="square">
            <a:spAutoFit/>
          </a:bodyPr>
          <a:lstStyle/>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local assemblies are readily prepared administratively to manage and control natural resources. </a:t>
            </a:r>
          </a:p>
          <a:p>
            <a:pPr marL="285750" indent="-28575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infrastructure readily exists, and systems are well in place. </a:t>
            </a:r>
          </a:p>
          <a:p>
            <a:pPr marL="285750" indent="-28575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Legally, the MMDAs have the capacity to manage and control the resources. The study also points out that the MMDAs have the office set tools and instructional infrastructure to deliver. </a:t>
            </a:r>
          </a:p>
          <a:p>
            <a:pPr marL="285750" indent="-28575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MMDAs also have the available human resources to manage, control and exploit natural resources. </a:t>
            </a:r>
          </a:p>
          <a:p>
            <a:pPr marL="285750" indent="-28575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Regarding financial capacity, it is concluded that the local assemblies are not ready but assistance from the central government will be significant.</a:t>
            </a:r>
            <a:endParaRPr lang="en-US" sz="2000" dirty="0">
              <a:latin typeface="Arial" panose="020B0604020202020204" pitchFamily="34" charset="0"/>
              <a:cs typeface="Arial" panose="020B0604020202020204" pitchFamily="34" charset="0"/>
            </a:endParaRPr>
          </a:p>
        </p:txBody>
      </p:sp>
      <p:pic>
        <p:nvPicPr>
          <p:cNvPr id="3" name="Picture 2" descr="A close-up of a logo&#10;&#10;Description automatically generated">
            <a:extLst>
              <a:ext uri="{FF2B5EF4-FFF2-40B4-BE49-F238E27FC236}">
                <a16:creationId xmlns:a16="http://schemas.microsoft.com/office/drawing/2014/main" id="{4CA26BC6-EE4E-8A13-BC76-C1C0F598C9D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7266" y="177800"/>
            <a:ext cx="4614499" cy="465667"/>
          </a:xfrm>
          <a:prstGeom prst="rect">
            <a:avLst/>
          </a:prstGeom>
          <a:noFill/>
          <a:ln>
            <a:noFill/>
          </a:ln>
        </p:spPr>
      </p:pic>
    </p:spTree>
    <p:extLst>
      <p:ext uri="{BB962C8B-B14F-4D97-AF65-F5344CB8AC3E}">
        <p14:creationId xmlns:p14="http://schemas.microsoft.com/office/powerpoint/2010/main" val="66319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69B7-FDE1-7418-3AB8-1B7B704A2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EE47E-CD42-CA92-BEC1-EC0BB6A1BC59}"/>
              </a:ext>
            </a:extLst>
          </p:cNvPr>
          <p:cNvSpPr>
            <a:spLocks noGrp="1"/>
          </p:cNvSpPr>
          <p:nvPr>
            <p:ph type="title"/>
          </p:nvPr>
        </p:nvSpPr>
        <p:spPr>
          <a:xfrm>
            <a:off x="838200" y="244699"/>
            <a:ext cx="10515600" cy="1088527"/>
          </a:xfrm>
        </p:spPr>
        <p:txBody>
          <a:bodyPr>
            <a:normAutofit fontScale="90000"/>
          </a:bodyPr>
          <a:lstStyle/>
          <a:p>
            <a:br>
              <a:rPr lang="en-US" sz="3200" b="1" dirty="0">
                <a:latin typeface="+mn-lt"/>
                <a:cs typeface="Times New Roman" panose="02020603050405020304" pitchFamily="18" charset="0"/>
              </a:rPr>
            </a:br>
            <a:r>
              <a:rPr lang="en-US" sz="3200" b="1" dirty="0">
                <a:latin typeface="+mn-lt"/>
                <a:cs typeface="Times New Roman" panose="02020603050405020304" pitchFamily="18" charset="0"/>
              </a:rPr>
              <a:t>Conclusions </a:t>
            </a:r>
            <a:br>
              <a:rPr lang="en-US" sz="2800" b="1" dirty="0">
                <a:latin typeface="+mn-lt"/>
                <a:cs typeface="Times New Roman" panose="02020603050405020304" pitchFamily="18" charset="0"/>
              </a:rPr>
            </a:br>
            <a:r>
              <a:rPr lang="en-US" sz="2800" b="1" dirty="0">
                <a:latin typeface="+mn-lt"/>
                <a:cs typeface="Times New Roman" panose="02020603050405020304" pitchFamily="18" charset="0"/>
              </a:rPr>
              <a:t>Objective 4: </a:t>
            </a:r>
            <a:r>
              <a:rPr lang="en-US" sz="2000" b="1" dirty="0">
                <a:solidFill>
                  <a:srgbClr val="000000"/>
                </a:solidFill>
                <a:effectLst/>
                <a:latin typeface="Arial" panose="020B0604020202020204" pitchFamily="34" charset="0"/>
              </a:rPr>
              <a:t>To explore how less endowed districts can benefit from the fiscal gains of decentralised natural resources. </a:t>
            </a:r>
            <a:br>
              <a:rPr lang="en-US" sz="1800" b="1" dirty="0">
                <a:effectLst/>
                <a:latin typeface="Arial" panose="020B0604020202020204" pitchFamily="34" charset="0"/>
              </a:rPr>
            </a:br>
            <a:endParaRPr lang="en-US" sz="2800" b="1" dirty="0">
              <a:latin typeface="+mn-lt"/>
              <a:cs typeface="Times New Roman" panose="02020603050405020304" pitchFamily="18" charset="0"/>
            </a:endParaRPr>
          </a:p>
        </p:txBody>
      </p:sp>
      <p:sp>
        <p:nvSpPr>
          <p:cNvPr id="4" name="TextBox 3">
            <a:extLst>
              <a:ext uri="{FF2B5EF4-FFF2-40B4-BE49-F238E27FC236}">
                <a16:creationId xmlns:a16="http://schemas.microsoft.com/office/drawing/2014/main" id="{38CD6851-09EF-31E8-76A8-50BE83AC92F0}"/>
              </a:ext>
            </a:extLst>
          </p:cNvPr>
          <p:cNvSpPr txBox="1"/>
          <p:nvPr/>
        </p:nvSpPr>
        <p:spPr>
          <a:xfrm>
            <a:off x="1156952" y="1857074"/>
            <a:ext cx="9878096" cy="3477875"/>
          </a:xfrm>
          <a:prstGeom prst="rect">
            <a:avLst/>
          </a:prstGeom>
          <a:noFill/>
        </p:spPr>
        <p:txBody>
          <a:bodyPr wrap="square">
            <a:spAutoFit/>
          </a:bodyPr>
          <a:lstStyle/>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study shows that MMDAs less endowed in natural mineral resources in Ghana barely benefit from fiscal gains from these resources. </a:t>
            </a:r>
          </a:p>
          <a:p>
            <a:pPr marL="285750" indent="-285750" algn="jus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since such resources are not identified in their localities, they do not have any benefit to share from the royalties paid to MMDAs with the resources. They could only benefit directly from government expenditures or development works with expenditures from the mineral operation taxes. </a:t>
            </a:r>
          </a:p>
          <a:p>
            <a:pPr marL="285750" indent="-28575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It is ideal to design a transparent and fair revenue-sharing formula that takes into account the specific needs, challenges, and developmental gaps of less endowed districts. </a:t>
            </a:r>
            <a:endParaRPr lang="en-US" sz="2000" dirty="0">
              <a:latin typeface="Arial" panose="020B0604020202020204" pitchFamily="34" charset="0"/>
              <a:cs typeface="Arial" panose="020B0604020202020204" pitchFamily="34" charset="0"/>
            </a:endParaRPr>
          </a:p>
        </p:txBody>
      </p:sp>
      <p:pic>
        <p:nvPicPr>
          <p:cNvPr id="3" name="Picture 2" descr="A close-up of a logo&#10;&#10;Description automatically generated">
            <a:extLst>
              <a:ext uri="{FF2B5EF4-FFF2-40B4-BE49-F238E27FC236}">
                <a16:creationId xmlns:a16="http://schemas.microsoft.com/office/drawing/2014/main" id="{C83437B2-D503-2CBE-D9F8-84D1AD55F9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466" y="143934"/>
            <a:ext cx="4614499" cy="558800"/>
          </a:xfrm>
          <a:prstGeom prst="rect">
            <a:avLst/>
          </a:prstGeom>
          <a:noFill/>
          <a:ln>
            <a:noFill/>
          </a:ln>
        </p:spPr>
      </p:pic>
    </p:spTree>
    <p:extLst>
      <p:ext uri="{BB962C8B-B14F-4D97-AF65-F5344CB8AC3E}">
        <p14:creationId xmlns:p14="http://schemas.microsoft.com/office/powerpoint/2010/main" val="425948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2781-F8B1-7AF3-DCD2-C33A94421633}"/>
              </a:ext>
            </a:extLst>
          </p:cNvPr>
          <p:cNvSpPr>
            <a:spLocks noGrp="1"/>
          </p:cNvSpPr>
          <p:nvPr>
            <p:ph type="title"/>
          </p:nvPr>
        </p:nvSpPr>
        <p:spPr>
          <a:xfrm>
            <a:off x="1104900" y="198120"/>
            <a:ext cx="7429500" cy="518160"/>
          </a:xfrm>
        </p:spPr>
        <p:txBody>
          <a:bodyPr>
            <a:normAutofit fontScale="90000"/>
          </a:bodyPr>
          <a:lstStyle/>
          <a:p>
            <a:r>
              <a:rPr lang="en-US" b="1" dirty="0">
                <a:latin typeface="Arial" panose="020B0604020202020204" pitchFamily="34" charset="0"/>
                <a:cs typeface="Arial" panose="020B0604020202020204" pitchFamily="34" charset="0"/>
              </a:rPr>
              <a:t>          Contributions to theory </a:t>
            </a:r>
          </a:p>
        </p:txBody>
      </p:sp>
      <p:sp>
        <p:nvSpPr>
          <p:cNvPr id="6" name="TextBox 5">
            <a:extLst>
              <a:ext uri="{FF2B5EF4-FFF2-40B4-BE49-F238E27FC236}">
                <a16:creationId xmlns:a16="http://schemas.microsoft.com/office/drawing/2014/main" id="{B02AFDCA-5F18-5A1C-3C1E-55108967384D}"/>
              </a:ext>
            </a:extLst>
          </p:cNvPr>
          <p:cNvSpPr txBox="1"/>
          <p:nvPr/>
        </p:nvSpPr>
        <p:spPr>
          <a:xfrm>
            <a:off x="406235" y="716280"/>
            <a:ext cx="11379530" cy="5355312"/>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contributes to the Oates decentralisation theory, explaining that the allocation of responsibilities and resources between different levels of government, particularly focusing on the decentralisation of governance.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Further contributed the Oates theory by examining the extent to which local governments have control over their financial resources.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has expanded on Oates’ theory by considering the challenges and limitations of decentralisation, including potential risks related to local autonomy, political capture, and inequities in resource distribution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validates the “tragedy of the commons” theory, emphasizing that citizens would like to benefit from what belongs to them. It's important to note that the impact of decentralisation on the Tragedy of the Commons varies depending on the specific context, the strength of local governance structures, and the capacity for effective enforcement and monitoring.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mitigate the Tragedy of the Commons, careful planning, capacity building, and stakeholder engagement are often essential components of decentralised resource management strategies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impact of natural resource decentralisation on local economic development depends on how it is managed, the strength of local governance, and the strategies in place to promote responsible and sustainable resource utilization.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Effective resource management, diversification efforts, capacity building, and attention to equity and environmental conservation are key considerations to ensure that resource decentralisation contributes positively to local economic development.</a:t>
            </a:r>
          </a:p>
        </p:txBody>
      </p:sp>
      <p:pic>
        <p:nvPicPr>
          <p:cNvPr id="3" name="Picture 2" descr="A close-up of a logo&#10;&#10;Description automatically generated">
            <a:extLst>
              <a:ext uri="{FF2B5EF4-FFF2-40B4-BE49-F238E27FC236}">
                <a16:creationId xmlns:a16="http://schemas.microsoft.com/office/drawing/2014/main" id="{6E7D76A7-27D6-9188-E014-F20CF2C623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366" y="5961028"/>
            <a:ext cx="4614499" cy="500732"/>
          </a:xfrm>
          <a:prstGeom prst="rect">
            <a:avLst/>
          </a:prstGeom>
          <a:noFill/>
          <a:ln>
            <a:noFill/>
          </a:ln>
        </p:spPr>
      </p:pic>
    </p:spTree>
    <p:extLst>
      <p:ext uri="{BB962C8B-B14F-4D97-AF65-F5344CB8AC3E}">
        <p14:creationId xmlns:p14="http://schemas.microsoft.com/office/powerpoint/2010/main" val="244260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E0DB-A521-B911-66B3-BEFC71A88AC0}"/>
              </a:ext>
            </a:extLst>
          </p:cNvPr>
          <p:cNvSpPr>
            <a:spLocks noGrp="1"/>
          </p:cNvSpPr>
          <p:nvPr>
            <p:ph type="title"/>
          </p:nvPr>
        </p:nvSpPr>
        <p:spPr>
          <a:xfrm>
            <a:off x="838200" y="204259"/>
            <a:ext cx="10515600" cy="588844"/>
          </a:xfrm>
        </p:spPr>
        <p:txBody>
          <a:bodyPr>
            <a:normAutofit fontScale="90000"/>
          </a:bodyPr>
          <a:lstStyle/>
          <a:p>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Implications on Policy and Practice</a:t>
            </a:r>
            <a:endParaRPr lang="en-ZW" dirty="0"/>
          </a:p>
        </p:txBody>
      </p:sp>
      <p:sp>
        <p:nvSpPr>
          <p:cNvPr id="4" name="TextBox 3">
            <a:extLst>
              <a:ext uri="{FF2B5EF4-FFF2-40B4-BE49-F238E27FC236}">
                <a16:creationId xmlns:a16="http://schemas.microsoft.com/office/drawing/2014/main" id="{5693289B-0D9B-C299-DF41-0695C2427102}"/>
              </a:ext>
            </a:extLst>
          </p:cNvPr>
          <p:cNvSpPr txBox="1"/>
          <p:nvPr/>
        </p:nvSpPr>
        <p:spPr>
          <a:xfrm>
            <a:off x="369196" y="846443"/>
            <a:ext cx="11822804" cy="5016758"/>
          </a:xfrm>
          <a:prstGeom prst="rect">
            <a:avLst/>
          </a:prstGeom>
          <a:noFill/>
        </p:spPr>
        <p:txBody>
          <a:bodyPr wrap="square">
            <a:spAutoFit/>
          </a:bodyPr>
          <a:lstStyle/>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Fiscal decentralisation of natural resources implemented in local assemblies could foster competition among them, promoting efficiency and accountability</a:t>
            </a: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The decentralisation of natural resources is a panacea to increasing productivity and human capital development in local assemblies. </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Effective practice of fiscal decentralisation where the central government gives responsibility to the local authority or provinces to generate funds internally and use such funds could assist in improving human development.</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The proposed framework for decentralizing natural resource management and control for fiscal gains in this study, should be well considered and implemented for better local economic development </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000" dirty="0">
                <a:latin typeface="Arial" panose="020B0604020202020204" pitchFamily="34" charset="0"/>
                <a:cs typeface="Arial" panose="020B0604020202020204" pitchFamily="34" charset="0"/>
              </a:rPr>
              <a:t>The central government should willingly decentralise natural resource management and control and assist the local assemblies in terms of building capacity and financially to control the resources to their benefit. </a:t>
            </a:r>
          </a:p>
        </p:txBody>
      </p:sp>
      <p:pic>
        <p:nvPicPr>
          <p:cNvPr id="3" name="Picture 2" descr="A close-up of a logo&#10;&#10;Description automatically generated">
            <a:extLst>
              <a:ext uri="{FF2B5EF4-FFF2-40B4-BE49-F238E27FC236}">
                <a16:creationId xmlns:a16="http://schemas.microsoft.com/office/drawing/2014/main" id="{527E70F0-E80B-28CA-B9F0-B277C4BFD7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433" y="5916541"/>
            <a:ext cx="4614499" cy="687663"/>
          </a:xfrm>
          <a:prstGeom prst="rect">
            <a:avLst/>
          </a:prstGeom>
          <a:noFill/>
          <a:ln>
            <a:noFill/>
          </a:ln>
        </p:spPr>
      </p:pic>
    </p:spTree>
    <p:extLst>
      <p:ext uri="{BB962C8B-B14F-4D97-AF65-F5344CB8AC3E}">
        <p14:creationId xmlns:p14="http://schemas.microsoft.com/office/powerpoint/2010/main" val="192085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FB3D-1D70-9E94-FCF4-EC3409FD1BA8}"/>
              </a:ext>
            </a:extLst>
          </p:cNvPr>
          <p:cNvSpPr>
            <a:spLocks noGrp="1"/>
          </p:cNvSpPr>
          <p:nvPr>
            <p:ph type="title"/>
          </p:nvPr>
        </p:nvSpPr>
        <p:spPr>
          <a:xfrm>
            <a:off x="609601" y="114300"/>
            <a:ext cx="6838950" cy="5775960"/>
          </a:xfrm>
        </p:spPr>
        <p:txBody>
          <a:bodyPr vert="horz" lIns="91440" tIns="45720" rIns="91440" bIns="45720" rtlCol="0" anchor="b">
            <a:noAutofit/>
          </a:bodyPr>
          <a:lstStyle/>
          <a:p>
            <a:pPr marL="540385" marR="331470" algn="just">
              <a:lnSpc>
                <a:spcPct val="150000"/>
              </a:lnSpc>
              <a:spcBef>
                <a:spcPts val="1000"/>
              </a:spcBef>
              <a:spcAft>
                <a:spcPts val="1200"/>
              </a:spcAft>
            </a:pPr>
            <a:r>
              <a:rPr lang="en-GB" sz="3200" dirty="0">
                <a:latin typeface="Calibri" panose="020F0502020204030204" pitchFamily="34" charset="0"/>
                <a:ea typeface="Calibri" panose="020F0502020204030204" pitchFamily="34" charset="0"/>
                <a:cs typeface="Calibri" panose="020F0502020204030204" pitchFamily="34" charset="0"/>
              </a:rPr>
              <a:t>Limitations and Future Research</a:t>
            </a:r>
            <a:br>
              <a:rPr lang="en-GB" sz="4000" dirty="0">
                <a:latin typeface="Calibri" panose="020F0502020204030204" pitchFamily="34" charset="0"/>
                <a:ea typeface="Calibri" panose="020F0502020204030204" pitchFamily="34" charset="0"/>
                <a:cs typeface="Calibri" panose="020F0502020204030204" pitchFamily="34" charset="0"/>
              </a:rPr>
            </a:br>
            <a:r>
              <a:rPr lang="en-ZA"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One of the study's major limitations is the inability to obtain enough information on issues such as the percentage of revenue derived from natural resource exploitations given to the local assemblies. The participants seem to have identified such disclosures as a bit sensitive and, hence did not respond much to it. There was also a challenge in accessing information on how local assemblies with less endowed natural resources can benefit from fiscal decentralization of the resources. It would be important for this objective to be well explored in further research using other research methods. This study used the qualitative research approach through the induction, abduction and retroduction strategies. It would therefore be interesting to validate the findings using the quantitative research method as well. </a:t>
            </a:r>
            <a:br>
              <a:rPr lang="en-GB" sz="1600" dirty="0">
                <a:effectLst/>
                <a:latin typeface="Calibri" panose="020F0502020204030204" pitchFamily="34" charset="0"/>
                <a:ea typeface="Calibri" panose="020F0502020204030204" pitchFamily="34" charset="0"/>
                <a:cs typeface="Calibri" panose="020F0502020204030204" pitchFamily="34" charset="0"/>
              </a:rPr>
            </a:br>
            <a:endParaRPr lang="en-US" sz="1600" kern="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descr="A close-up of a logo&#10;&#10;Description automatically generated">
            <a:extLst>
              <a:ext uri="{FF2B5EF4-FFF2-40B4-BE49-F238E27FC236}">
                <a16:creationId xmlns:a16="http://schemas.microsoft.com/office/drawing/2014/main" id="{DBF03CE5-3EC9-097E-23D4-2EA37820E11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52412" y="419735"/>
            <a:ext cx="3540840" cy="484188"/>
          </a:xfrm>
          <a:prstGeom prst="rect">
            <a:avLst/>
          </a:prstGeom>
          <a:noFill/>
          <a:ln>
            <a:noFill/>
          </a:ln>
        </p:spPr>
      </p:pic>
    </p:spTree>
    <p:extLst>
      <p:ext uri="{BB962C8B-B14F-4D97-AF65-F5344CB8AC3E}">
        <p14:creationId xmlns:p14="http://schemas.microsoft.com/office/powerpoint/2010/main" val="1944621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5B0D-F68B-485B-CAA5-276D37F00929}"/>
              </a:ext>
            </a:extLst>
          </p:cNvPr>
          <p:cNvSpPr>
            <a:spLocks noGrp="1"/>
          </p:cNvSpPr>
          <p:nvPr>
            <p:ph type="title"/>
          </p:nvPr>
        </p:nvSpPr>
        <p:spPr>
          <a:xfrm>
            <a:off x="1173480" y="318841"/>
            <a:ext cx="8107680" cy="1464239"/>
          </a:xfrm>
        </p:spPr>
        <p:txBody>
          <a:bodyPr vert="horz" lIns="91440" tIns="45720" rIns="91440" bIns="45720" rtlCol="0" anchor="b">
            <a:normAutofit fontScale="90000"/>
          </a:bodyPr>
          <a:lstStyle/>
          <a:p>
            <a:pPr marL="1647825">
              <a:lnSpc>
                <a:spcPct val="107000"/>
              </a:lnSpc>
              <a:spcAft>
                <a:spcPts val="800"/>
              </a:spcAft>
              <a:tabLst>
                <a:tab pos="981075" algn="l"/>
              </a:tabLst>
            </a:pPr>
            <a:r>
              <a:rPr lang="en-ZA" sz="2400" b="1" dirty="0">
                <a:effectLst/>
                <a:latin typeface="Calibri" panose="020F0502020204030204" pitchFamily="34" charset="0"/>
                <a:ea typeface="Calibri" panose="020F0502020204030204" pitchFamily="34" charset="0"/>
                <a:cs typeface="Calibri" panose="020F0502020204030204" pitchFamily="34" charset="0"/>
              </a:rPr>
              <a:t>Conclusions and Recommendations of the Research</a:t>
            </a:r>
            <a:br>
              <a:rPr lang="en-ZA" sz="2400" b="1" dirty="0">
                <a:effectLst/>
                <a:latin typeface="Calibri" panose="020F0502020204030204" pitchFamily="34" charset="0"/>
                <a:ea typeface="Calibri" panose="020F0502020204030204" pitchFamily="34" charset="0"/>
                <a:cs typeface="Calibri" panose="020F0502020204030204" pitchFamily="34" charset="0"/>
              </a:rPr>
            </a:br>
            <a:br>
              <a:rPr lang="en-ZA" sz="2400" b="1" dirty="0">
                <a:effectLst/>
                <a:latin typeface="Calibri" panose="020F0502020204030204" pitchFamily="34" charset="0"/>
                <a:ea typeface="Calibri" panose="020F0502020204030204" pitchFamily="34" charset="0"/>
                <a:cs typeface="Calibri" panose="020F0502020204030204" pitchFamily="34" charset="0"/>
              </a:rPr>
            </a:br>
            <a:br>
              <a:rPr lang="en-ZA" sz="1800" b="1" dirty="0">
                <a:effectLst/>
                <a:latin typeface="Arial" panose="020B0604020202020204" pitchFamily="34" charset="0"/>
                <a:ea typeface="Calibri" panose="020F0502020204030204" pitchFamily="34" charset="0"/>
                <a:cs typeface="Times New Roman" panose="02020603050405020304" pitchFamily="18" charset="0"/>
              </a:rPr>
            </a:br>
            <a:endParaRPr lang="en-US" sz="5200" kern="1200" dirty="0">
              <a:solidFill>
                <a:schemeClr val="tx2"/>
              </a:solidFill>
              <a:latin typeface="+mj-lt"/>
              <a:ea typeface="+mj-ea"/>
              <a:cs typeface="+mj-cs"/>
            </a:endParaRPr>
          </a:p>
        </p:txBody>
      </p:sp>
      <p:graphicFrame>
        <p:nvGraphicFramePr>
          <p:cNvPr id="9" name="Diagram 8">
            <a:extLst>
              <a:ext uri="{FF2B5EF4-FFF2-40B4-BE49-F238E27FC236}">
                <a16:creationId xmlns:a16="http://schemas.microsoft.com/office/drawing/2014/main" id="{7A121760-FE77-9A3F-BFDE-B4BDC1685B73}"/>
              </a:ext>
            </a:extLst>
          </p:cNvPr>
          <p:cNvGraphicFramePr/>
          <p:nvPr>
            <p:extLst>
              <p:ext uri="{D42A27DB-BD31-4B8C-83A1-F6EECF244321}">
                <p14:modId xmlns:p14="http://schemas.microsoft.com/office/powerpoint/2010/main" val="835214602"/>
              </p:ext>
            </p:extLst>
          </p:nvPr>
        </p:nvGraphicFramePr>
        <p:xfrm>
          <a:off x="1476376" y="388620"/>
          <a:ext cx="8261984" cy="6301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up of a logo&#10;&#10;Description automatically generated">
            <a:extLst>
              <a:ext uri="{FF2B5EF4-FFF2-40B4-BE49-F238E27FC236}">
                <a16:creationId xmlns:a16="http://schemas.microsoft.com/office/drawing/2014/main" id="{BF038E9E-966D-15B0-876A-DE0D4EF9905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1550667" y="3078480"/>
            <a:ext cx="4914899" cy="701040"/>
          </a:xfrm>
          <a:prstGeom prst="rect">
            <a:avLst/>
          </a:prstGeom>
          <a:noFill/>
          <a:ln>
            <a:noFill/>
          </a:ln>
        </p:spPr>
      </p:pic>
    </p:spTree>
    <p:extLst>
      <p:ext uri="{BB962C8B-B14F-4D97-AF65-F5344CB8AC3E}">
        <p14:creationId xmlns:p14="http://schemas.microsoft.com/office/powerpoint/2010/main" val="1402081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2FA9-5B1A-E656-C683-10087A1A74D6}"/>
              </a:ext>
            </a:extLst>
          </p:cNvPr>
          <p:cNvSpPr>
            <a:spLocks noGrp="1"/>
          </p:cNvSpPr>
          <p:nvPr>
            <p:ph type="title"/>
          </p:nvPr>
        </p:nvSpPr>
        <p:spPr>
          <a:xfrm>
            <a:off x="677334" y="990600"/>
            <a:ext cx="8329506" cy="4899660"/>
          </a:xfrm>
        </p:spPr>
        <p:txBody>
          <a:bodyPr>
            <a:normAutofit fontScale="90000"/>
          </a:bodyPr>
          <a:lstStyle/>
          <a:p>
            <a:pPr rtl="0"/>
            <a:r>
              <a:rPr lang="en-GB" sz="3100" dirty="0">
                <a:latin typeface="Calibri" panose="020F0502020204030204" pitchFamily="34" charset="0"/>
                <a:ea typeface="Calibri" panose="020F0502020204030204" pitchFamily="34" charset="0"/>
                <a:cs typeface="Calibri" panose="020F0502020204030204" pitchFamily="34" charset="0"/>
              </a:rPr>
              <a:t>Current issues of Natural Resource challenges in Ghana</a:t>
            </a: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r>
              <a:rPr lang="en-GB" sz="800" dirty="0">
                <a:solidFill>
                  <a:schemeClr val="tx1"/>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https://www.graphic.com.gh/features/opinion/the-political-feasibility-of-addressing-illegal-mining-in-ghana-stop-galamsey-now.html</a:t>
            </a:r>
            <a:br>
              <a:rPr lang="en-GB" sz="800" dirty="0">
                <a:solidFill>
                  <a:schemeClr val="tx1"/>
                </a:solidFill>
                <a:latin typeface="Arial" panose="020B0604020202020204" pitchFamily="34" charset="0"/>
                <a:ea typeface="Calibri" panose="020F050202020403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br>
            <a:r>
              <a:rPr lang="en-GB" sz="800" b="0" i="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Galamsey Challenges In Ghana - Search News (bing.com)</a:t>
            </a:r>
            <a:br>
              <a:rPr lang="en-GB" sz="800" b="0" i="0" dirty="0">
                <a:solidFill>
                  <a:schemeClr val="tx1"/>
                </a:solidFill>
                <a:effectLst/>
                <a:latin typeface="Arial" panose="020B060402020202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rPr>
            </a:br>
            <a:r>
              <a:rPr lang="en-GB" sz="800" b="0" i="0"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Conduct comprehensive research in galamsey-affected areas to identify the socio-economic drivers – APDC-Ghana to gov’t (modernghana.com)</a:t>
            </a:r>
            <a:br>
              <a:rPr lang="en-GB" sz="800" b="0" i="0" dirty="0">
                <a:solidFill>
                  <a:schemeClr val="tx1"/>
                </a:solidFill>
                <a:effectLst/>
                <a:latin typeface="Arial" panose="020B060402020202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rPr>
            </a:br>
            <a:r>
              <a:rPr lang="en-GB" sz="800" b="0" i="0" dirty="0">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New </a:t>
            </a:r>
            <a:r>
              <a:rPr lang="en-GB" sz="800" b="0" i="0" dirty="0" err="1">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Abirem</a:t>
            </a:r>
            <a:r>
              <a:rPr lang="en-GB" sz="800" b="0" i="0" dirty="0">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20 people including 2 Chinese nationals arrested over involvement in galamsey (modernghana.com)</a:t>
            </a:r>
            <a:br>
              <a:rPr lang="en-GB" sz="800" b="0" i="0" dirty="0">
                <a:solidFill>
                  <a:schemeClr val="tx1"/>
                </a:solidFill>
                <a:effectLst/>
                <a:latin typeface="Arial" panose="020B060402020202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rPr>
            </a:br>
            <a:r>
              <a:rPr lang="en-GB" sz="800" b="0" i="0"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Galamsey: EPA challenges CSIR's 300-year soil reclamation timeline - </a:t>
            </a:r>
            <a:r>
              <a:rPr lang="en-GB" sz="800" b="0" i="0" dirty="0" err="1">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MyJoyOnline</a:t>
            </a:r>
            <a:br>
              <a:rPr lang="en-GB" sz="800" b="0" i="0" dirty="0">
                <a:solidFill>
                  <a:schemeClr val="tx1"/>
                </a:solidFill>
                <a:effectLst/>
                <a:latin typeface="Arial" panose="020B060402020202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rPr>
            </a:br>
            <a:r>
              <a:rPr lang="en-GB" sz="800" b="0" i="0" dirty="0">
                <a:solidFill>
                  <a:schemeClr val="tx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AG orders EPA to lay L.I. on mining in forest reserves in Parliament for revocation – </a:t>
            </a:r>
            <a:r>
              <a:rPr lang="en-GB" sz="800" b="0" i="0" dirty="0" err="1">
                <a:solidFill>
                  <a:schemeClr val="tx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MyJoyOnline</a:t>
            </a:r>
            <a:br>
              <a:rPr lang="en-GB" sz="800" dirty="0">
                <a:solidFill>
                  <a:schemeClr val="tx1"/>
                </a:solidFill>
                <a:latin typeface="Arial" panose="020B060402020202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rPr>
            </a:br>
            <a:r>
              <a:rPr lang="en-GB" sz="800" b="0" i="0" dirty="0">
                <a:solidFill>
                  <a:schemeClr val="tx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Environmental Protection Agency to soon become an Authority - </a:t>
            </a:r>
            <a:r>
              <a:rPr lang="en-GB" sz="800" b="0" i="0" dirty="0" err="1">
                <a:solidFill>
                  <a:schemeClr val="tx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MyJoyOnline</a:t>
            </a:r>
            <a:br>
              <a:rPr lang="en-GB" sz="800" b="0" i="0" dirty="0">
                <a:solidFill>
                  <a:schemeClr val="tx1"/>
                </a:solidFill>
                <a:effectLst/>
                <a:latin typeface="Arial" panose="020B060402020202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rPr>
            </a:br>
            <a:r>
              <a:rPr lang="en-GB" sz="800" b="0" i="0" dirty="0">
                <a:solidFill>
                  <a:schemeClr val="tx1"/>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AGA, EPA plants over 2,000 trees in Obuasi to save degraded lands - </a:t>
            </a:r>
            <a:r>
              <a:rPr lang="en-GB" sz="800" b="0" i="0" dirty="0" err="1">
                <a:solidFill>
                  <a:schemeClr val="tx1"/>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MyJoyOnline</a:t>
            </a:r>
            <a:br>
              <a:rPr lang="en-GB" sz="800" b="0" i="0" dirty="0">
                <a:solidFill>
                  <a:schemeClr val="tx1"/>
                </a:solidFill>
                <a:effectLst/>
                <a:latin typeface="Arial" panose="020B0604020202020204" pitchFamily="34" charset="0"/>
                <a:cs typeface="Arial" panose="020B0604020202020204" pitchFamily="34" charset="0"/>
              </a:rPr>
            </a:br>
            <a:br>
              <a:rPr lang="en-GB" sz="800" b="0" i="0" dirty="0">
                <a:solidFill>
                  <a:schemeClr val="tx1"/>
                </a:solidFill>
                <a:effectLst/>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Illegal mining affects food production - CSIR - </a:t>
            </a:r>
            <a:r>
              <a:rPr lang="en-GB" sz="800" dirty="0" err="1">
                <a:solidFill>
                  <a:schemeClr val="tx1"/>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MyJoyOnline</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We failed as MPs for passing LI.2462 which allows mining in forest reserves - Appiah-Kubi - </a:t>
            </a:r>
            <a:r>
              <a:rPr lang="en-GB" sz="800" dirty="0" err="1">
                <a:solidFill>
                  <a:schemeClr val="tx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MyJoyOnline</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The unseen costs of galamsey on Ghana  - Ghana Business News</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Ghana's Gold Mine Dilemma: Protests and Promises (devdiscourse.com)</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A call for reflection and unity in Ghana’s fight against galamsey and Ghana's democratic journey (modernghana.com)</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Unlicensed Gold Mining in Ghana: A Boon and a Bane (devdiscourse.com)</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CONIWAS expresses worry over increasing effects of galamsey (modernghana.com)</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Galamsey: Counting the costs - Graphic Online</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effectLst/>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Work together to address galamsey challenge — UN tells Ghanaians (modernghana.com)</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Ghana’s Galamsey, Self-Destruction by Design (modernghana.com)</a:t>
            </a:r>
            <a:br>
              <a:rPr lang="en-GB" sz="800" dirty="0">
                <a:solidFill>
                  <a:schemeClr val="tx1"/>
                </a:solidFill>
                <a:latin typeface="Arial" panose="020B0604020202020204" pitchFamily="34" charset="0"/>
                <a:cs typeface="Arial" panose="020B0604020202020204" pitchFamily="34" charset="0"/>
              </a:rPr>
            </a:br>
            <a:br>
              <a:rPr lang="en-GB" sz="800" dirty="0">
                <a:solidFill>
                  <a:schemeClr val="tx1"/>
                </a:solidFill>
                <a:latin typeface="Arial" panose="020B0604020202020204" pitchFamily="34" charset="0"/>
                <a:cs typeface="Arial" panose="020B0604020202020204" pitchFamily="34" charset="0"/>
              </a:rPr>
            </a:br>
            <a:br>
              <a:rPr lang="en-GB" sz="800" dirty="0"/>
            </a:b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br>
              <a:rPr lang="en-GB" sz="800" dirty="0">
                <a:latin typeface="Calibri" panose="020F0502020204030204" pitchFamily="34" charset="0"/>
                <a:ea typeface="Calibri" panose="020F0502020204030204" pitchFamily="34" charset="0"/>
                <a:cs typeface="Calibri" panose="020F0502020204030204" pitchFamily="34" charset="0"/>
              </a:rPr>
            </a:br>
            <a:br>
              <a:rPr lang="en-GB" dirty="0"/>
            </a:br>
            <a:br>
              <a:rPr lang="en-GB" sz="900" b="0" i="0" dirty="0">
                <a:solidFill>
                  <a:srgbClr val="1155CC"/>
                </a:solidFill>
                <a:effectLst/>
                <a:latin typeface="Calibri" panose="020F0502020204030204" pitchFamily="34" charset="0"/>
                <a:ea typeface="Calibri" panose="020F0502020204030204" pitchFamily="34" charset="0"/>
                <a:cs typeface="Calibri" panose="020F0502020204030204" pitchFamily="34" charset="0"/>
              </a:rPr>
            </a:br>
            <a:br>
              <a:rPr lang="en-GB" sz="900" b="0" i="0" dirty="0">
                <a:solidFill>
                  <a:srgbClr val="1155CC"/>
                </a:solidFill>
                <a:effectLst/>
                <a:latin typeface="Calibri" panose="020F0502020204030204" pitchFamily="34" charset="0"/>
                <a:ea typeface="Calibri" panose="020F0502020204030204" pitchFamily="34" charset="0"/>
                <a:cs typeface="Calibri" panose="020F0502020204030204" pitchFamily="34" charset="0"/>
              </a:rPr>
            </a:br>
            <a:br>
              <a:rPr lang="en-GB" sz="900" b="0" i="0" dirty="0">
                <a:solidFill>
                  <a:srgbClr val="1155CC"/>
                </a:solidFill>
                <a:effectLst/>
                <a:latin typeface="Calibri" panose="020F0502020204030204" pitchFamily="34" charset="0"/>
                <a:ea typeface="Calibri" panose="020F0502020204030204" pitchFamily="34" charset="0"/>
                <a:cs typeface="Calibri" panose="020F0502020204030204" pitchFamily="34" charset="0"/>
              </a:rPr>
            </a:br>
            <a:br>
              <a:rPr lang="en-GB" sz="900" b="0" i="0" dirty="0">
                <a:solidFill>
                  <a:srgbClr val="1155CC"/>
                </a:solidFill>
                <a:effectLst/>
                <a:latin typeface="Calibri" panose="020F0502020204030204" pitchFamily="34" charset="0"/>
                <a:ea typeface="Calibri" panose="020F0502020204030204" pitchFamily="34" charset="0"/>
                <a:cs typeface="Calibri" panose="020F0502020204030204" pitchFamily="34" charset="0"/>
              </a:rPr>
            </a:br>
            <a:br>
              <a:rPr lang="en-GB" sz="900" dirty="0">
                <a:latin typeface="Calibri" panose="020F0502020204030204" pitchFamily="34" charset="0"/>
                <a:ea typeface="Calibri" panose="020F0502020204030204" pitchFamily="34" charset="0"/>
                <a:cs typeface="Calibri" panose="020F0502020204030204" pitchFamily="34" charset="0"/>
              </a:rPr>
            </a:br>
            <a:endParaRPr lang="en-GB" sz="9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close-up of a logo&#10;&#10;Description automatically generated">
            <a:extLst>
              <a:ext uri="{FF2B5EF4-FFF2-40B4-BE49-F238E27FC236}">
                <a16:creationId xmlns:a16="http://schemas.microsoft.com/office/drawing/2014/main" id="{1BE561BD-D97B-1632-01CD-72DDF5894180}"/>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76513" y="4994521"/>
            <a:ext cx="4614499" cy="687663"/>
          </a:xfrm>
          <a:prstGeom prst="rect">
            <a:avLst/>
          </a:prstGeom>
          <a:noFill/>
          <a:ln>
            <a:noFill/>
          </a:ln>
        </p:spPr>
      </p:pic>
    </p:spTree>
    <p:extLst>
      <p:ext uri="{BB962C8B-B14F-4D97-AF65-F5344CB8AC3E}">
        <p14:creationId xmlns:p14="http://schemas.microsoft.com/office/powerpoint/2010/main" val="315066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1" name="Rectangle 18440">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305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A group of children standing in a river with a sign&#10;&#10;Description automatically generated">
            <a:extLst>
              <a:ext uri="{FF2B5EF4-FFF2-40B4-BE49-F238E27FC236}">
                <a16:creationId xmlns:a16="http://schemas.microsoft.com/office/drawing/2014/main" id="{5B1D3755-4586-01A2-7BCC-0A6BF47E6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11" r="1" b="2990"/>
          <a:stretch/>
        </p:blipFill>
        <p:spPr bwMode="auto">
          <a:xfrm>
            <a:off x="818437" y="814842"/>
            <a:ext cx="6253058" cy="5227752"/>
          </a:xfrm>
          <a:prstGeom prst="rect">
            <a:avLst/>
          </a:prstGeom>
          <a:noFill/>
          <a:extLst>
            <a:ext uri="{909E8E84-426E-40DD-AFC4-6F175D3DCCD1}">
              <a14:hiddenFill xmlns:a14="http://schemas.microsoft.com/office/drawing/2010/main">
                <a:solidFill>
                  <a:srgbClr val="FFFFFF"/>
                </a:solidFill>
              </a14:hiddenFill>
            </a:ext>
          </a:extLst>
        </p:spPr>
      </p:pic>
      <p:sp>
        <p:nvSpPr>
          <p:cNvPr id="18445" name="Rectangle 18444">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The political feasibility of addressing illegal mining in Ghana: #STOP GALAMSEY NOW!">
            <a:extLst>
              <a:ext uri="{FF2B5EF4-FFF2-40B4-BE49-F238E27FC236}">
                <a16:creationId xmlns:a16="http://schemas.microsoft.com/office/drawing/2014/main" id="{80CB5E26-9E9C-C9EF-A673-3C6507CA2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250"/>
          <a:stretch/>
        </p:blipFill>
        <p:spPr bwMode="auto">
          <a:xfrm>
            <a:off x="7883059" y="1511598"/>
            <a:ext cx="3502643" cy="1444840"/>
          </a:xfrm>
          <a:prstGeom prst="rect">
            <a:avLst/>
          </a:prstGeom>
          <a:noFill/>
          <a:extLst>
            <a:ext uri="{909E8E84-426E-40DD-AFC4-6F175D3DCCD1}">
              <a14:hiddenFill xmlns:a14="http://schemas.microsoft.com/office/drawing/2010/main">
                <a:solidFill>
                  <a:srgbClr val="FFFFFF"/>
                </a:solidFill>
              </a14:hiddenFill>
            </a:ext>
          </a:extLst>
        </p:spPr>
      </p:pic>
      <p:sp>
        <p:nvSpPr>
          <p:cNvPr id="18447" name="Rectangle 18446">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close-up of a logo&#10;&#10;Description automatically generated">
            <a:extLst>
              <a:ext uri="{FF2B5EF4-FFF2-40B4-BE49-F238E27FC236}">
                <a16:creationId xmlns:a16="http://schemas.microsoft.com/office/drawing/2014/main" id="{F4E69650-2639-D3E5-4769-02FD158D3780}"/>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7883059" y="4917841"/>
            <a:ext cx="3502643" cy="665503"/>
          </a:xfrm>
          <a:prstGeom prst="rect">
            <a:avLst/>
          </a:prstGeom>
          <a:noFill/>
        </p:spPr>
      </p:pic>
    </p:spTree>
    <p:extLst>
      <p:ext uri="{BB962C8B-B14F-4D97-AF65-F5344CB8AC3E}">
        <p14:creationId xmlns:p14="http://schemas.microsoft.com/office/powerpoint/2010/main" val="420272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7" name="Picture 6" descr="A close-up of a fountain pen writing&#10;&#10;Description automatically generated">
            <a:extLst>
              <a:ext uri="{FF2B5EF4-FFF2-40B4-BE49-F238E27FC236}">
                <a16:creationId xmlns:a16="http://schemas.microsoft.com/office/drawing/2014/main" id="{937CB0C8-9D36-1032-36B6-971052FA3B72}"/>
              </a:ext>
            </a:extLst>
          </p:cNvPr>
          <p:cNvPicPr>
            <a:picLocks noChangeAspect="1"/>
          </p:cNvPicPr>
          <p:nvPr/>
        </p:nvPicPr>
        <p:blipFill>
          <a:blip r:embed="rId2"/>
          <a:stretch>
            <a:fillRect/>
          </a:stretch>
        </p:blipFill>
        <p:spPr>
          <a:xfrm>
            <a:off x="1140934" y="1619818"/>
            <a:ext cx="4616434" cy="3439242"/>
          </a:xfrm>
          <a:prstGeom prst="rect">
            <a:avLst/>
          </a:prstGeom>
        </p:spPr>
      </p:pic>
      <p:cxnSp>
        <p:nvCxnSpPr>
          <p:cNvPr id="35" name="Straight Connector 34">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close-up of a logo&#10;&#10;Description automatically generated">
            <a:extLst>
              <a:ext uri="{FF2B5EF4-FFF2-40B4-BE49-F238E27FC236}">
                <a16:creationId xmlns:a16="http://schemas.microsoft.com/office/drawing/2014/main" id="{5FCC3744-4670-70E4-E0E8-DA98963A078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473351" y="2890588"/>
            <a:ext cx="4644528" cy="882461"/>
          </a:xfrm>
          <a:prstGeom prst="rect">
            <a:avLst/>
          </a:prstGeom>
          <a:noFill/>
        </p:spPr>
      </p:pic>
    </p:spTree>
    <p:extLst>
      <p:ext uri="{BB962C8B-B14F-4D97-AF65-F5344CB8AC3E}">
        <p14:creationId xmlns:p14="http://schemas.microsoft.com/office/powerpoint/2010/main" val="288743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80F94-3C56-C91C-F550-EE5494A129C1}"/>
              </a:ext>
            </a:extLst>
          </p:cNvPr>
          <p:cNvSpPr>
            <a:spLocks noGrp="1"/>
          </p:cNvSpPr>
          <p:nvPr>
            <p:ph type="title"/>
          </p:nvPr>
        </p:nvSpPr>
        <p:spPr>
          <a:xfrm>
            <a:off x="1165943" y="196215"/>
            <a:ext cx="10326863" cy="877729"/>
          </a:xfrm>
          <a:solidFill>
            <a:schemeClr val="bg2"/>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algn="ctr"/>
            <a:r>
              <a:rPr lang="en-US" sz="4000" b="1" dirty="0">
                <a:ln w="0"/>
                <a:solidFill>
                  <a:schemeClr val="tx1"/>
                </a:solidFill>
                <a:effectLst>
                  <a:outerShdw blurRad="38100" dist="19050" dir="2700000" algn="tl" rotWithShape="0">
                    <a:schemeClr val="dk1">
                      <a:alpha val="40000"/>
                    </a:schemeClr>
                  </a:outerShdw>
                </a:effectLst>
                <a:latin typeface="+mj-lt"/>
                <a:ea typeface="+mj-ea"/>
                <a:cs typeface="+mj-cs"/>
              </a:rPr>
              <a:t>PRESENTATION FLOW </a:t>
            </a:r>
            <a:endParaRPr lang="en-US" sz="4000" b="1" kern="1200" dirty="0">
              <a:ln w="0"/>
              <a:solidFill>
                <a:schemeClr val="tx1"/>
              </a:solidFill>
              <a:effectLst>
                <a:outerShdw blurRad="38100" dist="19050" dir="2700000" algn="tl" rotWithShape="0">
                  <a:schemeClr val="dk1">
                    <a:alpha val="40000"/>
                  </a:schemeClr>
                </a:outerShdw>
              </a:effectLst>
              <a:latin typeface="+mj-lt"/>
              <a:ea typeface="+mj-ea"/>
              <a:cs typeface="+mj-cs"/>
            </a:endParaRPr>
          </a:p>
        </p:txBody>
      </p:sp>
      <p:grpSp>
        <p:nvGrpSpPr>
          <p:cNvPr id="3" name="Group 2">
            <a:extLst>
              <a:ext uri="{FF2B5EF4-FFF2-40B4-BE49-F238E27FC236}">
                <a16:creationId xmlns:a16="http://schemas.microsoft.com/office/drawing/2014/main" id="{1F85C003-BCE7-3BE7-A8FE-BC6593897225}"/>
              </a:ext>
            </a:extLst>
          </p:cNvPr>
          <p:cNvGrpSpPr/>
          <p:nvPr/>
        </p:nvGrpSpPr>
        <p:grpSpPr>
          <a:xfrm>
            <a:off x="651783" y="1878567"/>
            <a:ext cx="10888433" cy="4676329"/>
            <a:chOff x="669738" y="2112790"/>
            <a:chExt cx="10888433" cy="4676329"/>
          </a:xfrm>
        </p:grpSpPr>
        <p:sp>
          <p:nvSpPr>
            <p:cNvPr id="8" name="Rectangle 7" descr="Books">
              <a:extLst>
                <a:ext uri="{FF2B5EF4-FFF2-40B4-BE49-F238E27FC236}">
                  <a16:creationId xmlns:a16="http://schemas.microsoft.com/office/drawing/2014/main" id="{4AAD2D95-758B-4A77-4E43-516A65979A90}"/>
                </a:ext>
              </a:extLst>
            </p:cNvPr>
            <p:cNvSpPr/>
            <p:nvPr/>
          </p:nvSpPr>
          <p:spPr>
            <a:xfrm>
              <a:off x="1183898" y="2318454"/>
              <a:ext cx="553710" cy="55371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Freeform: Shape 8">
              <a:extLst>
                <a:ext uri="{FF2B5EF4-FFF2-40B4-BE49-F238E27FC236}">
                  <a16:creationId xmlns:a16="http://schemas.microsoft.com/office/drawing/2014/main" id="{E8526BA9-27E0-5AC1-ECA5-D193C138A05F}"/>
                </a:ext>
              </a:extLst>
            </p:cNvPr>
            <p:cNvSpPr/>
            <p:nvPr/>
          </p:nvSpPr>
          <p:spPr>
            <a:xfrm>
              <a:off x="669738" y="3378415"/>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600" b="1" i="0" kern="1200" baseline="0" dirty="0"/>
                <a:t>Background to the study</a:t>
              </a:r>
              <a:endParaRPr lang="en-US" sz="1600" b="1" kern="1200" dirty="0"/>
            </a:p>
          </p:txBody>
        </p:sp>
        <p:sp>
          <p:nvSpPr>
            <p:cNvPr id="19" name="Rectangle 18" descr="Warning">
              <a:extLst>
                <a:ext uri="{FF2B5EF4-FFF2-40B4-BE49-F238E27FC236}">
                  <a16:creationId xmlns:a16="http://schemas.microsoft.com/office/drawing/2014/main" id="{394EE6FB-1DC0-D72E-FF87-2715B13A0795}"/>
                </a:ext>
              </a:extLst>
            </p:cNvPr>
            <p:cNvSpPr/>
            <p:nvPr/>
          </p:nvSpPr>
          <p:spPr>
            <a:xfrm>
              <a:off x="3042784" y="2318454"/>
              <a:ext cx="553710" cy="553710"/>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Freeform: Shape 24">
              <a:extLst>
                <a:ext uri="{FF2B5EF4-FFF2-40B4-BE49-F238E27FC236}">
                  <a16:creationId xmlns:a16="http://schemas.microsoft.com/office/drawing/2014/main" id="{2827D820-9047-72FC-43A4-37AB256A5378}"/>
                </a:ext>
              </a:extLst>
            </p:cNvPr>
            <p:cNvSpPr/>
            <p:nvPr/>
          </p:nvSpPr>
          <p:spPr>
            <a:xfrm>
              <a:off x="2528624" y="3378415"/>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600" b="1" i="0" kern="1200" baseline="0" dirty="0"/>
                <a:t>Statement of the problem </a:t>
              </a:r>
              <a:endParaRPr lang="en-US" sz="1600" b="1" kern="1200" dirty="0"/>
            </a:p>
          </p:txBody>
        </p:sp>
        <p:sp>
          <p:nvSpPr>
            <p:cNvPr id="31" name="Oval 30">
              <a:extLst>
                <a:ext uri="{FF2B5EF4-FFF2-40B4-BE49-F238E27FC236}">
                  <a16:creationId xmlns:a16="http://schemas.microsoft.com/office/drawing/2014/main" id="{203DCF7C-8732-01F1-A2C4-07948CBC60DD}"/>
                </a:ext>
              </a:extLst>
            </p:cNvPr>
            <p:cNvSpPr/>
            <p:nvPr/>
          </p:nvSpPr>
          <p:spPr>
            <a:xfrm>
              <a:off x="4696007" y="2112790"/>
              <a:ext cx="965039" cy="965039"/>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37" name="Rectangle 36" descr="Bullseye">
              <a:extLst>
                <a:ext uri="{FF2B5EF4-FFF2-40B4-BE49-F238E27FC236}">
                  <a16:creationId xmlns:a16="http://schemas.microsoft.com/office/drawing/2014/main" id="{CB5FA542-8EDA-00C0-9850-5B4764299E90}"/>
                </a:ext>
              </a:extLst>
            </p:cNvPr>
            <p:cNvSpPr/>
            <p:nvPr/>
          </p:nvSpPr>
          <p:spPr>
            <a:xfrm>
              <a:off x="4901671" y="2318454"/>
              <a:ext cx="553710" cy="553710"/>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3" name="Freeform: Shape 42">
              <a:extLst>
                <a:ext uri="{FF2B5EF4-FFF2-40B4-BE49-F238E27FC236}">
                  <a16:creationId xmlns:a16="http://schemas.microsoft.com/office/drawing/2014/main" id="{CA9AB229-8ADF-3560-68AD-6D75FB995AA0}"/>
                </a:ext>
              </a:extLst>
            </p:cNvPr>
            <p:cNvSpPr/>
            <p:nvPr/>
          </p:nvSpPr>
          <p:spPr>
            <a:xfrm>
              <a:off x="4387511" y="3378415"/>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600" b="1" i="0" kern="1200" baseline="0" dirty="0"/>
                <a:t>Research objectives</a:t>
              </a:r>
              <a:endParaRPr lang="en-US" sz="1600" b="1" kern="1200" dirty="0"/>
            </a:p>
          </p:txBody>
        </p:sp>
        <p:sp>
          <p:nvSpPr>
            <p:cNvPr id="47" name="Oval 46">
              <a:extLst>
                <a:ext uri="{FF2B5EF4-FFF2-40B4-BE49-F238E27FC236}">
                  <a16:creationId xmlns:a16="http://schemas.microsoft.com/office/drawing/2014/main" id="{04913D1C-71AC-B67E-0A5D-7354FEB83116}"/>
                </a:ext>
              </a:extLst>
            </p:cNvPr>
            <p:cNvSpPr/>
            <p:nvPr/>
          </p:nvSpPr>
          <p:spPr>
            <a:xfrm>
              <a:off x="6554894" y="2112790"/>
              <a:ext cx="965039" cy="965039"/>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49" name="Rectangle 48" descr="Head with Gears">
              <a:extLst>
                <a:ext uri="{FF2B5EF4-FFF2-40B4-BE49-F238E27FC236}">
                  <a16:creationId xmlns:a16="http://schemas.microsoft.com/office/drawing/2014/main" id="{4ADFAA8C-80E2-118A-8D30-CDEE371648BF}"/>
                </a:ext>
              </a:extLst>
            </p:cNvPr>
            <p:cNvSpPr/>
            <p:nvPr/>
          </p:nvSpPr>
          <p:spPr>
            <a:xfrm>
              <a:off x="6760558" y="2318454"/>
              <a:ext cx="553710" cy="553710"/>
            </a:xfrm>
            <a:prstGeom prst="rect">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1" name="Freeform: Shape 50">
              <a:extLst>
                <a:ext uri="{FF2B5EF4-FFF2-40B4-BE49-F238E27FC236}">
                  <a16:creationId xmlns:a16="http://schemas.microsoft.com/office/drawing/2014/main" id="{77ACB10B-3710-16BD-C18E-901492C8C7FB}"/>
                </a:ext>
              </a:extLst>
            </p:cNvPr>
            <p:cNvSpPr/>
            <p:nvPr/>
          </p:nvSpPr>
          <p:spPr>
            <a:xfrm>
              <a:off x="6246398" y="3378415"/>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600" b="1" i="0" kern="1200" baseline="0" dirty="0"/>
                <a:t>Research </a:t>
              </a:r>
              <a:r>
                <a:rPr lang="en-US" sz="1600" b="1" dirty="0"/>
                <a:t>questions</a:t>
              </a:r>
              <a:endParaRPr lang="en-US" sz="1600" b="1" kern="1200" dirty="0"/>
            </a:p>
          </p:txBody>
        </p:sp>
        <p:sp>
          <p:nvSpPr>
            <p:cNvPr id="57" name="Oval 56">
              <a:extLst>
                <a:ext uri="{FF2B5EF4-FFF2-40B4-BE49-F238E27FC236}">
                  <a16:creationId xmlns:a16="http://schemas.microsoft.com/office/drawing/2014/main" id="{F18E1E03-7F97-E4D7-B207-96A1DCB399FD}"/>
                </a:ext>
              </a:extLst>
            </p:cNvPr>
            <p:cNvSpPr/>
            <p:nvPr/>
          </p:nvSpPr>
          <p:spPr>
            <a:xfrm>
              <a:off x="8413781" y="2112790"/>
              <a:ext cx="965039" cy="965039"/>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dirty="0"/>
            </a:p>
          </p:txBody>
        </p:sp>
        <p:sp>
          <p:nvSpPr>
            <p:cNvPr id="58" name="Rectangle 57" descr="Open Book">
              <a:extLst>
                <a:ext uri="{FF2B5EF4-FFF2-40B4-BE49-F238E27FC236}">
                  <a16:creationId xmlns:a16="http://schemas.microsoft.com/office/drawing/2014/main" id="{B6A9990A-FD99-C619-EBF5-9866AEF484FB}"/>
                </a:ext>
              </a:extLst>
            </p:cNvPr>
            <p:cNvSpPr/>
            <p:nvPr/>
          </p:nvSpPr>
          <p:spPr>
            <a:xfrm>
              <a:off x="8619445" y="2318454"/>
              <a:ext cx="553710" cy="553710"/>
            </a:xfrm>
            <a:prstGeom prst="rect">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59" name="Freeform: Shape 58">
              <a:extLst>
                <a:ext uri="{FF2B5EF4-FFF2-40B4-BE49-F238E27FC236}">
                  <a16:creationId xmlns:a16="http://schemas.microsoft.com/office/drawing/2014/main" id="{9C7A4A57-A63D-83D1-7C0C-43B7F0040239}"/>
                </a:ext>
              </a:extLst>
            </p:cNvPr>
            <p:cNvSpPr/>
            <p:nvPr/>
          </p:nvSpPr>
          <p:spPr>
            <a:xfrm>
              <a:off x="8105284" y="3378415"/>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600" b="1" i="0" kern="1200" baseline="0" dirty="0"/>
                <a:t>Literature review</a:t>
              </a:r>
              <a:endParaRPr lang="en-US" sz="1600" b="1" kern="1200" dirty="0"/>
            </a:p>
          </p:txBody>
        </p:sp>
        <p:sp>
          <p:nvSpPr>
            <p:cNvPr id="60" name="Oval 59">
              <a:extLst>
                <a:ext uri="{FF2B5EF4-FFF2-40B4-BE49-F238E27FC236}">
                  <a16:creationId xmlns:a16="http://schemas.microsoft.com/office/drawing/2014/main" id="{F3EAC033-B0CA-17BD-674B-53F7C5E1436B}"/>
                </a:ext>
              </a:extLst>
            </p:cNvPr>
            <p:cNvSpPr/>
            <p:nvPr/>
          </p:nvSpPr>
          <p:spPr>
            <a:xfrm>
              <a:off x="10272667" y="2112790"/>
              <a:ext cx="965039" cy="965039"/>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61" name="Rectangle 60" descr="Magnifying glass">
              <a:extLst>
                <a:ext uri="{FF2B5EF4-FFF2-40B4-BE49-F238E27FC236}">
                  <a16:creationId xmlns:a16="http://schemas.microsoft.com/office/drawing/2014/main" id="{0792CF30-65C0-21E9-5614-412A9EA1BEF0}"/>
                </a:ext>
              </a:extLst>
            </p:cNvPr>
            <p:cNvSpPr/>
            <p:nvPr/>
          </p:nvSpPr>
          <p:spPr>
            <a:xfrm>
              <a:off x="10478331" y="2318454"/>
              <a:ext cx="553710" cy="553710"/>
            </a:xfrm>
            <a:prstGeom prst="rect">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2" name="Freeform: Shape 61">
              <a:extLst>
                <a:ext uri="{FF2B5EF4-FFF2-40B4-BE49-F238E27FC236}">
                  <a16:creationId xmlns:a16="http://schemas.microsoft.com/office/drawing/2014/main" id="{1647EDE6-D720-8B33-73EA-A48A0A7C6619}"/>
                </a:ext>
              </a:extLst>
            </p:cNvPr>
            <p:cNvSpPr/>
            <p:nvPr/>
          </p:nvSpPr>
          <p:spPr>
            <a:xfrm>
              <a:off x="9964171" y="3378415"/>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600" b="1" i="0" kern="1200" baseline="0" dirty="0"/>
                <a:t>Research methodology</a:t>
              </a:r>
              <a:endParaRPr lang="en-US" sz="1600" b="1" kern="1200" dirty="0"/>
            </a:p>
          </p:txBody>
        </p:sp>
        <p:sp>
          <p:nvSpPr>
            <p:cNvPr id="64" name="Rectangle 63" descr="Chat">
              <a:extLst>
                <a:ext uri="{FF2B5EF4-FFF2-40B4-BE49-F238E27FC236}">
                  <a16:creationId xmlns:a16="http://schemas.microsoft.com/office/drawing/2014/main" id="{2996F254-A9FE-335C-2850-B6CBA87718F1}"/>
                </a:ext>
              </a:extLst>
            </p:cNvPr>
            <p:cNvSpPr/>
            <p:nvPr/>
          </p:nvSpPr>
          <p:spPr>
            <a:xfrm>
              <a:off x="4901671" y="4612399"/>
              <a:ext cx="553710" cy="553710"/>
            </a:xfrm>
            <a:prstGeom prst="rect">
              <a:avLst/>
            </a:prstGeom>
            <a: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65" name="Freeform: Shape 64">
              <a:extLst>
                <a:ext uri="{FF2B5EF4-FFF2-40B4-BE49-F238E27FC236}">
                  <a16:creationId xmlns:a16="http://schemas.microsoft.com/office/drawing/2014/main" id="{E2B6BC48-B79C-BD61-0423-6A5883D0E97E}"/>
                </a:ext>
              </a:extLst>
            </p:cNvPr>
            <p:cNvSpPr/>
            <p:nvPr/>
          </p:nvSpPr>
          <p:spPr>
            <a:xfrm>
              <a:off x="9976140" y="6156307"/>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600" b="1" i="0" kern="1200" baseline="0" dirty="0"/>
                <a:t>Findings and discussion </a:t>
              </a:r>
              <a:endParaRPr lang="en-US" sz="1600" b="1" kern="1200" dirty="0"/>
            </a:p>
          </p:txBody>
        </p:sp>
        <p:sp>
          <p:nvSpPr>
            <p:cNvPr id="67" name="Rectangle 66" descr="Checkmark">
              <a:extLst>
                <a:ext uri="{FF2B5EF4-FFF2-40B4-BE49-F238E27FC236}">
                  <a16:creationId xmlns:a16="http://schemas.microsoft.com/office/drawing/2014/main" id="{7A1D06CC-F2F8-1136-7C10-41CC9D39DA15}"/>
                </a:ext>
              </a:extLst>
            </p:cNvPr>
            <p:cNvSpPr/>
            <p:nvPr/>
          </p:nvSpPr>
          <p:spPr>
            <a:xfrm>
              <a:off x="6760558" y="4612399"/>
              <a:ext cx="553710" cy="553710"/>
            </a:xfrm>
            <a:prstGeom prst="rect">
              <a:avLst/>
            </a:prstGeom>
            <a: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68" name="Freeform: Shape 67">
              <a:extLst>
                <a:ext uri="{FF2B5EF4-FFF2-40B4-BE49-F238E27FC236}">
                  <a16:creationId xmlns:a16="http://schemas.microsoft.com/office/drawing/2014/main" id="{C17BBFFC-CC6F-AFCD-EB8C-1EA1D4FACA12}"/>
                </a:ext>
              </a:extLst>
            </p:cNvPr>
            <p:cNvSpPr/>
            <p:nvPr/>
          </p:nvSpPr>
          <p:spPr>
            <a:xfrm>
              <a:off x="8108820" y="6096981"/>
              <a:ext cx="1582031" cy="632812"/>
            </a:xfrm>
            <a:custGeom>
              <a:avLst/>
              <a:gdLst>
                <a:gd name="connsiteX0" fmla="*/ 0 w 1582031"/>
                <a:gd name="connsiteY0" fmla="*/ 0 h 632812"/>
                <a:gd name="connsiteX1" fmla="*/ 1582031 w 1582031"/>
                <a:gd name="connsiteY1" fmla="*/ 0 h 632812"/>
                <a:gd name="connsiteX2" fmla="*/ 1582031 w 1582031"/>
                <a:gd name="connsiteY2" fmla="*/ 632812 h 632812"/>
                <a:gd name="connsiteX3" fmla="*/ 0 w 1582031"/>
                <a:gd name="connsiteY3" fmla="*/ 632812 h 632812"/>
                <a:gd name="connsiteX4" fmla="*/ 0 w 1582031"/>
                <a:gd name="connsiteY4" fmla="*/ 0 h 63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31" h="632812">
                  <a:moveTo>
                    <a:pt x="0" y="0"/>
                  </a:moveTo>
                  <a:lnTo>
                    <a:pt x="1582031" y="0"/>
                  </a:lnTo>
                  <a:lnTo>
                    <a:pt x="1582031" y="632812"/>
                  </a:lnTo>
                  <a:lnTo>
                    <a:pt x="0" y="6328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66750">
                <a:spcBef>
                  <a:spcPct val="0"/>
                </a:spcBef>
                <a:spcAft>
                  <a:spcPct val="35000"/>
                </a:spcAft>
                <a:buNone/>
                <a:defRPr cap="all"/>
              </a:pPr>
              <a:r>
                <a:rPr lang="en-US" sz="1600" b="1" kern="1200" dirty="0"/>
                <a:t>Conclusions</a:t>
              </a:r>
              <a:r>
                <a:rPr lang="en-US" sz="1600" b="1" dirty="0"/>
                <a:t> </a:t>
              </a:r>
              <a:r>
                <a:rPr lang="en-US" sz="1600" b="1" i="0" kern="1200" baseline="0" dirty="0"/>
                <a:t>and implications</a:t>
              </a:r>
              <a:endParaRPr lang="en-US" sz="1600" b="1" kern="1200" dirty="0"/>
            </a:p>
          </p:txBody>
        </p:sp>
      </p:grpSp>
      <p:sp>
        <p:nvSpPr>
          <p:cNvPr id="69" name="Arrow: Right 68">
            <a:extLst>
              <a:ext uri="{FF2B5EF4-FFF2-40B4-BE49-F238E27FC236}">
                <a16:creationId xmlns:a16="http://schemas.microsoft.com/office/drawing/2014/main" id="{36768E88-8B80-491C-2817-BA7B65113D13}"/>
              </a:ext>
            </a:extLst>
          </p:cNvPr>
          <p:cNvSpPr/>
          <p:nvPr/>
        </p:nvSpPr>
        <p:spPr>
          <a:xfrm>
            <a:off x="2165461" y="2236884"/>
            <a:ext cx="425531" cy="292140"/>
          </a:xfrm>
          <a:prstGeom prst="rightArrow">
            <a:avLst>
              <a:gd name="adj1" fmla="val 50000"/>
              <a:gd name="adj2" fmla="val 55655"/>
            </a:avLst>
          </a:prstGeom>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0" name="Arrow: Right 69">
            <a:extLst>
              <a:ext uri="{FF2B5EF4-FFF2-40B4-BE49-F238E27FC236}">
                <a16:creationId xmlns:a16="http://schemas.microsoft.com/office/drawing/2014/main" id="{3F444B12-17F7-33D8-AAF8-A4FB34B6ED03}"/>
              </a:ext>
            </a:extLst>
          </p:cNvPr>
          <p:cNvSpPr/>
          <p:nvPr/>
        </p:nvSpPr>
        <p:spPr>
          <a:xfrm>
            <a:off x="4079401" y="2236884"/>
            <a:ext cx="425531" cy="292140"/>
          </a:xfrm>
          <a:prstGeom prst="rightArrow">
            <a:avLst>
              <a:gd name="adj1" fmla="val 50000"/>
              <a:gd name="adj2" fmla="val 55655"/>
            </a:avLst>
          </a:prstGeom>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1" name="Arrow: Right 70">
            <a:extLst>
              <a:ext uri="{FF2B5EF4-FFF2-40B4-BE49-F238E27FC236}">
                <a16:creationId xmlns:a16="http://schemas.microsoft.com/office/drawing/2014/main" id="{9D7CB1EC-921B-8F0A-F45C-1F23A52CF51B}"/>
              </a:ext>
            </a:extLst>
          </p:cNvPr>
          <p:cNvSpPr/>
          <p:nvPr/>
        </p:nvSpPr>
        <p:spPr>
          <a:xfrm>
            <a:off x="5920249" y="2236884"/>
            <a:ext cx="425531" cy="292140"/>
          </a:xfrm>
          <a:prstGeom prst="rightArrow">
            <a:avLst>
              <a:gd name="adj1" fmla="val 50000"/>
              <a:gd name="adj2" fmla="val 55655"/>
            </a:avLst>
          </a:prstGeom>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2" name="Arrow: Right 71">
            <a:extLst>
              <a:ext uri="{FF2B5EF4-FFF2-40B4-BE49-F238E27FC236}">
                <a16:creationId xmlns:a16="http://schemas.microsoft.com/office/drawing/2014/main" id="{7F4F398F-5F70-E86F-21BB-D4771E5307EE}"/>
              </a:ext>
            </a:extLst>
          </p:cNvPr>
          <p:cNvSpPr/>
          <p:nvPr/>
        </p:nvSpPr>
        <p:spPr>
          <a:xfrm>
            <a:off x="7667783" y="2236884"/>
            <a:ext cx="425531" cy="292140"/>
          </a:xfrm>
          <a:prstGeom prst="rightArrow">
            <a:avLst>
              <a:gd name="adj1" fmla="val 50000"/>
              <a:gd name="adj2" fmla="val 55655"/>
            </a:avLst>
          </a:prstGeom>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3" name="Arrow: Right 72">
            <a:extLst>
              <a:ext uri="{FF2B5EF4-FFF2-40B4-BE49-F238E27FC236}">
                <a16:creationId xmlns:a16="http://schemas.microsoft.com/office/drawing/2014/main" id="{4B12B6E5-F771-FF73-75D1-346CA252031D}"/>
              </a:ext>
            </a:extLst>
          </p:cNvPr>
          <p:cNvSpPr/>
          <p:nvPr/>
        </p:nvSpPr>
        <p:spPr>
          <a:xfrm>
            <a:off x="9667340" y="2236631"/>
            <a:ext cx="425531" cy="292140"/>
          </a:xfrm>
          <a:prstGeom prst="rightArrow">
            <a:avLst>
              <a:gd name="adj1" fmla="val 50000"/>
              <a:gd name="adj2" fmla="val 55655"/>
            </a:avLst>
          </a:prstGeom>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4" name="Arrow: Right 73">
            <a:extLst>
              <a:ext uri="{FF2B5EF4-FFF2-40B4-BE49-F238E27FC236}">
                <a16:creationId xmlns:a16="http://schemas.microsoft.com/office/drawing/2014/main" id="{6EEA6DB1-E990-8717-8F96-2D85061981E6}"/>
              </a:ext>
            </a:extLst>
          </p:cNvPr>
          <p:cNvSpPr/>
          <p:nvPr/>
        </p:nvSpPr>
        <p:spPr>
          <a:xfrm rot="5211881">
            <a:off x="10538323" y="4022595"/>
            <a:ext cx="654471" cy="269557"/>
          </a:xfrm>
          <a:prstGeom prst="rightArrow">
            <a:avLst>
              <a:gd name="adj1" fmla="val 50000"/>
              <a:gd name="adj2" fmla="val 55655"/>
            </a:avLst>
          </a:prstGeom>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5" name="Oval 74">
            <a:extLst>
              <a:ext uri="{FF2B5EF4-FFF2-40B4-BE49-F238E27FC236}">
                <a16:creationId xmlns:a16="http://schemas.microsoft.com/office/drawing/2014/main" id="{759FC8D9-4210-8D0B-CB29-5F32D223F242}"/>
              </a:ext>
            </a:extLst>
          </p:cNvPr>
          <p:cNvSpPr/>
          <p:nvPr/>
        </p:nvSpPr>
        <p:spPr>
          <a:xfrm>
            <a:off x="10272667" y="4639061"/>
            <a:ext cx="965039" cy="965039"/>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dirty="0"/>
          </a:p>
        </p:txBody>
      </p:sp>
      <p:sp>
        <p:nvSpPr>
          <p:cNvPr id="76" name="Rectangle 75" descr="Chat">
            <a:extLst>
              <a:ext uri="{FF2B5EF4-FFF2-40B4-BE49-F238E27FC236}">
                <a16:creationId xmlns:a16="http://schemas.microsoft.com/office/drawing/2014/main" id="{A01569A7-56E9-C6AF-BE12-2FE72C35D83E}"/>
              </a:ext>
            </a:extLst>
          </p:cNvPr>
          <p:cNvSpPr/>
          <p:nvPr/>
        </p:nvSpPr>
        <p:spPr>
          <a:xfrm>
            <a:off x="10484407" y="4879798"/>
            <a:ext cx="553710" cy="553710"/>
          </a:xfrm>
          <a:prstGeom prst="rect">
            <a:avLst/>
          </a:prstGeom>
          <a: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7" name="Oval 76">
            <a:extLst>
              <a:ext uri="{FF2B5EF4-FFF2-40B4-BE49-F238E27FC236}">
                <a16:creationId xmlns:a16="http://schemas.microsoft.com/office/drawing/2014/main" id="{2D285426-DD15-E36C-FF35-8EDDF871E34C}"/>
              </a:ext>
            </a:extLst>
          </p:cNvPr>
          <p:cNvSpPr/>
          <p:nvPr/>
        </p:nvSpPr>
        <p:spPr>
          <a:xfrm>
            <a:off x="8413780" y="4674133"/>
            <a:ext cx="965039" cy="965039"/>
          </a:xfrm>
          <a:prstGeom prst="ellipse">
            <a:avLst/>
          </a:prstGeom>
          <a:solidFill>
            <a:srgbClr val="00B05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78" name="Rectangle 77" descr="Checkmark">
            <a:extLst>
              <a:ext uri="{FF2B5EF4-FFF2-40B4-BE49-F238E27FC236}">
                <a16:creationId xmlns:a16="http://schemas.microsoft.com/office/drawing/2014/main" id="{E0559C6F-5150-D1EB-C9B1-5A041422A021}"/>
              </a:ext>
            </a:extLst>
          </p:cNvPr>
          <p:cNvSpPr/>
          <p:nvPr/>
        </p:nvSpPr>
        <p:spPr>
          <a:xfrm>
            <a:off x="6912958" y="4764799"/>
            <a:ext cx="553710" cy="553710"/>
          </a:xfrm>
          <a:prstGeom prst="rect">
            <a:avLst/>
          </a:prstGeom>
          <a: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9" name="Rectangle 78" descr="Checkmark">
            <a:extLst>
              <a:ext uri="{FF2B5EF4-FFF2-40B4-BE49-F238E27FC236}">
                <a16:creationId xmlns:a16="http://schemas.microsoft.com/office/drawing/2014/main" id="{3B857529-1FED-2D6F-8805-524F4A07EF94}"/>
              </a:ext>
            </a:extLst>
          </p:cNvPr>
          <p:cNvSpPr/>
          <p:nvPr/>
        </p:nvSpPr>
        <p:spPr>
          <a:xfrm>
            <a:off x="8672708" y="4906949"/>
            <a:ext cx="553710" cy="553710"/>
          </a:xfrm>
          <a:prstGeom prst="rect">
            <a:avLst/>
          </a:prstGeom>
          <a: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0" name="Arrow: Right 79">
            <a:extLst>
              <a:ext uri="{FF2B5EF4-FFF2-40B4-BE49-F238E27FC236}">
                <a16:creationId xmlns:a16="http://schemas.microsoft.com/office/drawing/2014/main" id="{85E0701B-CCEA-EBB5-AFED-03BD5582E87D}"/>
              </a:ext>
            </a:extLst>
          </p:cNvPr>
          <p:cNvSpPr/>
          <p:nvPr/>
        </p:nvSpPr>
        <p:spPr>
          <a:xfrm rot="9512099">
            <a:off x="9628645" y="5037733"/>
            <a:ext cx="425531" cy="292140"/>
          </a:xfrm>
          <a:prstGeom prst="rightArrow">
            <a:avLst>
              <a:gd name="adj1" fmla="val 50000"/>
              <a:gd name="adj2" fmla="val 55655"/>
            </a:avLst>
          </a:prstGeom>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26" name="Picture 2" descr="Research Paper Glyph Circle Gradient Background Icon 7399110 Vector Art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27278" y="1878568"/>
            <a:ext cx="1010009" cy="9650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related image detail. Free download | HD PNG 3d question marks png PNG transparent with Clear ..."/>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64565" y="2084231"/>
            <a:ext cx="886769" cy="759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descr="A close-up of a logo&#10;&#10;Description automatically generated">
            <a:extLst>
              <a:ext uri="{FF2B5EF4-FFF2-40B4-BE49-F238E27FC236}">
                <a16:creationId xmlns:a16="http://schemas.microsoft.com/office/drawing/2014/main" id="{4610F5EE-D69E-259E-C8BE-59CFF1F25C4D}"/>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8819" y="5280581"/>
            <a:ext cx="4614499" cy="1133342"/>
          </a:xfrm>
          <a:prstGeom prst="rect">
            <a:avLst/>
          </a:prstGeom>
          <a:noFill/>
          <a:ln>
            <a:noFill/>
          </a:ln>
        </p:spPr>
      </p:pic>
    </p:spTree>
    <p:extLst>
      <p:ext uri="{BB962C8B-B14F-4D97-AF65-F5344CB8AC3E}">
        <p14:creationId xmlns:p14="http://schemas.microsoft.com/office/powerpoint/2010/main" val="195505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a:normAutofit fontScale="90000"/>
          </a:bodyPr>
          <a:lstStyle/>
          <a:p>
            <a:r>
              <a:rPr lang="en-US" dirty="0"/>
              <a:t>Background of the study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84203"/>
              </p:ext>
            </p:extLst>
          </p:nvPr>
        </p:nvGraphicFramePr>
        <p:xfrm>
          <a:off x="838200" y="939800"/>
          <a:ext cx="10907713"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up of a logo&#10;&#10;Description automatically generated">
            <a:extLst>
              <a:ext uri="{FF2B5EF4-FFF2-40B4-BE49-F238E27FC236}">
                <a16:creationId xmlns:a16="http://schemas.microsoft.com/office/drawing/2014/main" id="{39076CC3-EF34-9D94-B581-FB69609ED02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0066" y="127000"/>
            <a:ext cx="4614499" cy="745067"/>
          </a:xfrm>
          <a:prstGeom prst="rect">
            <a:avLst/>
          </a:prstGeom>
          <a:noFill/>
          <a:ln>
            <a:noFill/>
          </a:ln>
        </p:spPr>
      </p:pic>
    </p:spTree>
    <p:extLst>
      <p:ext uri="{BB962C8B-B14F-4D97-AF65-F5344CB8AC3E}">
        <p14:creationId xmlns:p14="http://schemas.microsoft.com/office/powerpoint/2010/main" val="201904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009586" cy="510637"/>
          </a:xfrm>
        </p:spPr>
        <p:txBody>
          <a:bodyPr>
            <a:normAutofit fontScale="90000"/>
          </a:bodyPr>
          <a:lstStyle/>
          <a:p>
            <a:pPr algn="ctr"/>
            <a:r>
              <a:rPr lang="en-US" b="1" dirty="0"/>
              <a:t>Problem statement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7748331"/>
              </p:ext>
            </p:extLst>
          </p:nvPr>
        </p:nvGraphicFramePr>
        <p:xfrm>
          <a:off x="838200" y="876300"/>
          <a:ext cx="10515600" cy="560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up of a logo&#10;&#10;Description automatically generated">
            <a:extLst>
              <a:ext uri="{FF2B5EF4-FFF2-40B4-BE49-F238E27FC236}">
                <a16:creationId xmlns:a16="http://schemas.microsoft.com/office/drawing/2014/main" id="{85EEE569-EA72-EF6B-50BB-5EFA5130F65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8859" y="167371"/>
            <a:ext cx="4614499" cy="708660"/>
          </a:xfrm>
          <a:prstGeom prst="rect">
            <a:avLst/>
          </a:prstGeom>
          <a:noFill/>
          <a:ln>
            <a:noFill/>
          </a:ln>
        </p:spPr>
      </p:pic>
    </p:spTree>
    <p:extLst>
      <p:ext uri="{BB962C8B-B14F-4D97-AF65-F5344CB8AC3E}">
        <p14:creationId xmlns:p14="http://schemas.microsoft.com/office/powerpoint/2010/main" val="423377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DAAF-77D1-9841-74C3-13E77BFF2154}"/>
              </a:ext>
            </a:extLst>
          </p:cNvPr>
          <p:cNvSpPr>
            <a:spLocks noGrp="1"/>
          </p:cNvSpPr>
          <p:nvPr>
            <p:ph type="title"/>
          </p:nvPr>
        </p:nvSpPr>
        <p:spPr>
          <a:xfrm>
            <a:off x="506436" y="1"/>
            <a:ext cx="11334581" cy="609600"/>
          </a:xfrm>
        </p:spPr>
        <p:txBody>
          <a:bodyPr>
            <a:normAutofit fontScale="90000"/>
          </a:bodyPr>
          <a:lstStyle/>
          <a:p>
            <a:r>
              <a:rPr kumimoji="0" lang="en-ZW"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Research objectives               Research questions</a:t>
            </a:r>
            <a:endParaRPr lang="en-ZW" dirty="0"/>
          </a:p>
        </p:txBody>
      </p:sp>
      <p:sp>
        <p:nvSpPr>
          <p:cNvPr id="4" name="TextBox 3">
            <a:extLst>
              <a:ext uri="{FF2B5EF4-FFF2-40B4-BE49-F238E27FC236}">
                <a16:creationId xmlns:a16="http://schemas.microsoft.com/office/drawing/2014/main" id="{AE4D7A49-3859-2A3C-98A4-FA8BF83AD8F9}"/>
              </a:ext>
            </a:extLst>
          </p:cNvPr>
          <p:cNvSpPr txBox="1"/>
          <p:nvPr/>
        </p:nvSpPr>
        <p:spPr>
          <a:xfrm>
            <a:off x="190500" y="535793"/>
            <a:ext cx="5979187" cy="6370975"/>
          </a:xfrm>
          <a:prstGeom prst="rect">
            <a:avLst/>
          </a:prstGeom>
          <a:solidFill>
            <a:schemeClr val="bg1"/>
          </a:solidFill>
        </p:spPr>
        <p:txBody>
          <a:bodyPr wrap="square">
            <a:spAutoFit/>
          </a:bodyPr>
          <a:lstStyle/>
          <a:p>
            <a:pPr marL="457200" lvl="0" indent="-457200">
              <a:buFont typeface="+mj-lt"/>
              <a:buAutoNum type="arabicPeriod"/>
            </a:pPr>
            <a:r>
              <a:rPr lang="en-GB" sz="2400" dirty="0"/>
              <a:t>To explore the challenges in the current framework of natural resources management that affect local development </a:t>
            </a:r>
          </a:p>
          <a:p>
            <a:pPr marL="457200" indent="-457200">
              <a:buFont typeface="+mj-lt"/>
              <a:buAutoNum type="arabicPeriod"/>
            </a:pPr>
            <a:r>
              <a:rPr lang="en-GB" sz="2400" dirty="0"/>
              <a:t>To ascertain the extent to which the central government can decentralise the management of natural resources towards local revenue generation</a:t>
            </a:r>
          </a:p>
          <a:p>
            <a:pPr marL="457200" lvl="0" indent="-457200">
              <a:buFont typeface="+mj-lt"/>
              <a:buAutoNum type="arabicPeriod"/>
            </a:pPr>
            <a:r>
              <a:rPr lang="en-GB" sz="2400" dirty="0"/>
              <a:t>To examine the capacity of local government structures in managing natural resources for local-level development</a:t>
            </a:r>
            <a:endParaRPr lang="en-US" sz="2400" dirty="0"/>
          </a:p>
          <a:p>
            <a:pPr marL="457200" indent="-457200">
              <a:buFont typeface="+mj-lt"/>
              <a:buAutoNum type="arabicPeriod"/>
            </a:pPr>
            <a:r>
              <a:rPr lang="en-GB" sz="2400" dirty="0"/>
              <a:t>To explore how less endowed districts can benefit from the fiscal gains of decentralised natural resources</a:t>
            </a:r>
          </a:p>
          <a:p>
            <a:pPr marL="457200" indent="-457200">
              <a:buFont typeface="+mj-lt"/>
              <a:buAutoNum type="arabicPeriod"/>
            </a:pPr>
            <a:endParaRPr lang="en-US" sz="2400" dirty="0"/>
          </a:p>
          <a:p>
            <a:pPr marL="457200" lvl="0" indent="-457200">
              <a:buFont typeface="+mj-lt"/>
              <a:buAutoNum type="arabicPeriod"/>
            </a:pPr>
            <a:endParaRPr lang="en-US" sz="2400" dirty="0"/>
          </a:p>
        </p:txBody>
      </p:sp>
      <p:sp>
        <p:nvSpPr>
          <p:cNvPr id="3" name="TextBox 2"/>
          <p:cNvSpPr txBox="1"/>
          <p:nvPr/>
        </p:nvSpPr>
        <p:spPr>
          <a:xfrm>
            <a:off x="6260122" y="702469"/>
            <a:ext cx="5673259" cy="5262979"/>
          </a:xfrm>
          <a:prstGeom prst="rect">
            <a:avLst/>
          </a:prstGeom>
          <a:solidFill>
            <a:schemeClr val="accent5">
              <a:lumMod val="20000"/>
              <a:lumOff val="80000"/>
            </a:schemeClr>
          </a:solidFill>
        </p:spPr>
        <p:txBody>
          <a:bodyPr wrap="square" rtlCol="0">
            <a:spAutoFit/>
          </a:bodyPr>
          <a:lstStyle/>
          <a:p>
            <a:pPr marL="457200" lvl="0" indent="-457200">
              <a:buFont typeface="+mj-lt"/>
              <a:buAutoNum type="arabicPeriod"/>
            </a:pPr>
            <a:r>
              <a:rPr lang="en-GB" sz="2400" dirty="0"/>
              <a:t>What are the challenges of the current framework of control of natural resources that affect development at the local level?</a:t>
            </a:r>
          </a:p>
          <a:p>
            <a:pPr marL="457200" indent="-457200">
              <a:buFont typeface="+mj-lt"/>
              <a:buAutoNum type="arabicPeriod"/>
            </a:pPr>
            <a:r>
              <a:rPr lang="en-GB" sz="2400" dirty="0"/>
              <a:t>To what extent can central government decentralise natural resource management as a source of internally generated funds for local authorities? </a:t>
            </a:r>
            <a:endParaRPr lang="en-US" sz="2400" dirty="0"/>
          </a:p>
          <a:p>
            <a:pPr marL="457200" indent="-457200">
              <a:buFont typeface="+mj-lt"/>
              <a:buAutoNum type="arabicPeriod"/>
            </a:pPr>
            <a:r>
              <a:rPr lang="en-GB" sz="2400" dirty="0"/>
              <a:t>Do local authorities have the capacity to manage their natural resources?</a:t>
            </a:r>
            <a:endParaRPr lang="en-US" sz="2400" dirty="0"/>
          </a:p>
          <a:p>
            <a:pPr marL="457200" indent="-457200">
              <a:buFont typeface="+mj-lt"/>
              <a:buAutoNum type="arabicPeriod"/>
            </a:pPr>
            <a:r>
              <a:rPr lang="en-GB" sz="2400" dirty="0"/>
              <a:t>How can less endowed districts benefit from the fiscal gains of a decentralised natural resource management?  </a:t>
            </a:r>
            <a:endParaRPr lang="en-US" sz="2400" dirty="0"/>
          </a:p>
          <a:p>
            <a:pPr marL="457200" lvl="0" indent="-457200">
              <a:buFont typeface="+mj-lt"/>
              <a:buAutoNum type="arabicPeriod"/>
            </a:pPr>
            <a:endParaRPr lang="en-US" sz="2400" dirty="0"/>
          </a:p>
        </p:txBody>
      </p:sp>
      <p:pic>
        <p:nvPicPr>
          <p:cNvPr id="5" name="Picture 4" descr="A close-up of a logo&#10;&#10;Description automatically generated">
            <a:extLst>
              <a:ext uri="{FF2B5EF4-FFF2-40B4-BE49-F238E27FC236}">
                <a16:creationId xmlns:a16="http://schemas.microsoft.com/office/drawing/2014/main" id="{C84E3A0D-2118-D62F-025D-490296B1D2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1423" y="5965448"/>
            <a:ext cx="4614499" cy="799683"/>
          </a:xfrm>
          <a:prstGeom prst="rect">
            <a:avLst/>
          </a:prstGeom>
          <a:noFill/>
          <a:ln>
            <a:noFill/>
          </a:ln>
        </p:spPr>
      </p:pic>
    </p:spTree>
    <p:extLst>
      <p:ext uri="{BB962C8B-B14F-4D97-AF65-F5344CB8AC3E}">
        <p14:creationId xmlns:p14="http://schemas.microsoft.com/office/powerpoint/2010/main" val="232265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652752" cy="587911"/>
          </a:xfrm>
        </p:spPr>
        <p:txBody>
          <a:bodyPr>
            <a:normAutofit fontScale="90000"/>
          </a:bodyPr>
          <a:lstStyle/>
          <a:p>
            <a:r>
              <a:rPr lang="en-US" dirty="0"/>
              <a:t>Significance of the study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4358259"/>
              </p:ext>
            </p:extLst>
          </p:nvPr>
        </p:nvGraphicFramePr>
        <p:xfrm>
          <a:off x="701040" y="1295856"/>
          <a:ext cx="10515600" cy="5278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up of a logo&#10;&#10;Description automatically generated">
            <a:extLst>
              <a:ext uri="{FF2B5EF4-FFF2-40B4-BE49-F238E27FC236}">
                <a16:creationId xmlns:a16="http://schemas.microsoft.com/office/drawing/2014/main" id="{CA4146B9-7350-828C-2783-7FE8E67760B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8592" y="502920"/>
            <a:ext cx="4614499" cy="877349"/>
          </a:xfrm>
          <a:prstGeom prst="rect">
            <a:avLst/>
          </a:prstGeom>
          <a:noFill/>
          <a:ln>
            <a:noFill/>
          </a:ln>
        </p:spPr>
      </p:pic>
    </p:spTree>
    <p:extLst>
      <p:ext uri="{BB962C8B-B14F-4D97-AF65-F5344CB8AC3E}">
        <p14:creationId xmlns:p14="http://schemas.microsoft.com/office/powerpoint/2010/main" val="119150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E9D77-738C-C4B3-CC13-2A2483B47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5B051-28AB-8642-4DCE-EFA54E687768}"/>
              </a:ext>
            </a:extLst>
          </p:cNvPr>
          <p:cNvSpPr>
            <a:spLocks noGrp="1"/>
          </p:cNvSpPr>
          <p:nvPr>
            <p:ph type="title"/>
          </p:nvPr>
        </p:nvSpPr>
        <p:spPr>
          <a:xfrm>
            <a:off x="773806" y="115911"/>
            <a:ext cx="10515600" cy="592428"/>
          </a:xfrm>
        </p:spPr>
        <p:txBody>
          <a:bodyPr>
            <a:normAutofit fontScale="90000"/>
          </a:bodyPr>
          <a:lstStyle/>
          <a:p>
            <a:r>
              <a:rPr lang="en-US" dirty="0"/>
              <a:t>Theoretical  Perspectives </a:t>
            </a:r>
          </a:p>
        </p:txBody>
      </p:sp>
      <p:graphicFrame>
        <p:nvGraphicFramePr>
          <p:cNvPr id="4" name="Content Placeholder 3">
            <a:extLst>
              <a:ext uri="{FF2B5EF4-FFF2-40B4-BE49-F238E27FC236}">
                <a16:creationId xmlns:a16="http://schemas.microsoft.com/office/drawing/2014/main" id="{E41D1F0C-0E75-0A8F-4531-E728340106F2}"/>
              </a:ext>
            </a:extLst>
          </p:cNvPr>
          <p:cNvGraphicFramePr>
            <a:graphicFrameLocks noGrp="1"/>
          </p:cNvGraphicFramePr>
          <p:nvPr>
            <p:ph idx="1"/>
            <p:extLst>
              <p:ext uri="{D42A27DB-BD31-4B8C-83A1-F6EECF244321}">
                <p14:modId xmlns:p14="http://schemas.microsoft.com/office/powerpoint/2010/main" val="908138242"/>
              </p:ext>
            </p:extLst>
          </p:nvPr>
        </p:nvGraphicFramePr>
        <p:xfrm>
          <a:off x="141668" y="716817"/>
          <a:ext cx="12050331" cy="5491480"/>
        </p:xfrm>
        <a:graphic>
          <a:graphicData uri="http://schemas.openxmlformats.org/drawingml/2006/table">
            <a:tbl>
              <a:tblPr firstRow="1" bandRow="1">
                <a:tableStyleId>{5C22544A-7EE6-4342-B048-85BDC9FD1C3A}</a:tableStyleId>
              </a:tblPr>
              <a:tblGrid>
                <a:gridCol w="1867436">
                  <a:extLst>
                    <a:ext uri="{9D8B030D-6E8A-4147-A177-3AD203B41FA5}">
                      <a16:colId xmlns:a16="http://schemas.microsoft.com/office/drawing/2014/main" val="20000"/>
                    </a:ext>
                  </a:extLst>
                </a:gridCol>
                <a:gridCol w="3683358">
                  <a:extLst>
                    <a:ext uri="{9D8B030D-6E8A-4147-A177-3AD203B41FA5}">
                      <a16:colId xmlns:a16="http://schemas.microsoft.com/office/drawing/2014/main" val="20001"/>
                    </a:ext>
                  </a:extLst>
                </a:gridCol>
                <a:gridCol w="2653048">
                  <a:extLst>
                    <a:ext uri="{9D8B030D-6E8A-4147-A177-3AD203B41FA5}">
                      <a16:colId xmlns:a16="http://schemas.microsoft.com/office/drawing/2014/main" val="20002"/>
                    </a:ext>
                  </a:extLst>
                </a:gridCol>
                <a:gridCol w="3846489">
                  <a:extLst>
                    <a:ext uri="{9D8B030D-6E8A-4147-A177-3AD203B41FA5}">
                      <a16:colId xmlns:a16="http://schemas.microsoft.com/office/drawing/2014/main" val="20003"/>
                    </a:ext>
                  </a:extLst>
                </a:gridCol>
              </a:tblGrid>
              <a:tr h="370840">
                <a:tc>
                  <a:txBody>
                    <a:bodyPr/>
                    <a:lstStyle/>
                    <a:p>
                      <a:r>
                        <a:rPr lang="en-US" dirty="0"/>
                        <a:t>Theory</a:t>
                      </a:r>
                    </a:p>
                  </a:txBody>
                  <a:tcPr/>
                </a:tc>
                <a:tc>
                  <a:txBody>
                    <a:bodyPr/>
                    <a:lstStyle/>
                    <a:p>
                      <a:r>
                        <a:rPr lang="en-US" dirty="0"/>
                        <a:t>Description </a:t>
                      </a:r>
                    </a:p>
                  </a:txBody>
                  <a:tcPr/>
                </a:tc>
                <a:tc>
                  <a:txBody>
                    <a:bodyPr/>
                    <a:lstStyle/>
                    <a:p>
                      <a:r>
                        <a:rPr lang="en-US" dirty="0"/>
                        <a:t>Relevance </a:t>
                      </a:r>
                    </a:p>
                  </a:txBody>
                  <a:tcPr/>
                </a:tc>
                <a:tc>
                  <a:txBody>
                    <a:bodyPr/>
                    <a:lstStyle/>
                    <a:p>
                      <a:r>
                        <a:rPr lang="en-US" dirty="0"/>
                        <a:t>Study</a:t>
                      </a:r>
                      <a:r>
                        <a:rPr lang="en-US" baseline="0" dirty="0"/>
                        <a:t> potential contribution to theory</a:t>
                      </a:r>
                      <a:endParaRPr lang="en-US" dirty="0"/>
                    </a:p>
                  </a:txBody>
                  <a:tcPr/>
                </a:tc>
                <a:extLst>
                  <a:ext uri="{0D108BD9-81ED-4DB2-BD59-A6C34878D82A}">
                    <a16:rowId xmlns:a16="http://schemas.microsoft.com/office/drawing/2014/main" val="10000"/>
                  </a:ext>
                </a:extLst>
              </a:tr>
              <a:tr h="370840">
                <a:tc>
                  <a:txBody>
                    <a:bodyPr/>
                    <a:lstStyle/>
                    <a:p>
                      <a:r>
                        <a:rPr lang="en-US" dirty="0"/>
                        <a:t>Oates Decentralization Theorem</a:t>
                      </a:r>
                    </a:p>
                  </a:txBody>
                  <a:tcPr/>
                </a:tc>
                <a:tc>
                  <a:txBody>
                    <a:bodyPr/>
                    <a:lstStyle/>
                    <a:p>
                      <a:r>
                        <a:rPr lang="en-US" dirty="0"/>
                        <a:t>Argues that local governments are better positioned to provide public goods for specific jurisdictions due to their proximity to local preferences and knowledge of local cost conditions (Oates, 1972)</a:t>
                      </a:r>
                    </a:p>
                  </a:txBody>
                  <a:tcPr/>
                </a:tc>
                <a:tc>
                  <a:txBody>
                    <a:bodyPr/>
                    <a:lstStyle/>
                    <a:p>
                      <a:pPr marL="0" indent="0">
                        <a:buFont typeface="Arial" panose="020B0604020202020204" pitchFamily="34" charset="0"/>
                        <a:buNone/>
                      </a:pPr>
                      <a:r>
                        <a:rPr lang="en-US" dirty="0"/>
                        <a:t>It suggests that decentralizing resource management to local authorities could improve efficiency, responsiveness to local preferences, and accountability. </a:t>
                      </a:r>
                    </a:p>
                  </a:txBody>
                  <a:tcPr/>
                </a:tc>
                <a:tc>
                  <a:txBody>
                    <a:bodyPr/>
                    <a:lstStyle/>
                    <a:p>
                      <a:pPr marL="285750" indent="-285750">
                        <a:buFont typeface="Arial" panose="020B0604020202020204" pitchFamily="34" charset="0"/>
                        <a:buChar char="•"/>
                      </a:pPr>
                      <a:r>
                        <a:rPr lang="en-US" dirty="0"/>
                        <a:t>study applies the theorem specifically to the context of natural resource control and management. </a:t>
                      </a:r>
                    </a:p>
                    <a:p>
                      <a:pPr marL="285750" indent="-285750">
                        <a:buFont typeface="Arial" panose="020B0604020202020204" pitchFamily="34" charset="0"/>
                        <a:buChar char="•"/>
                      </a:pPr>
                      <a:r>
                        <a:rPr lang="en-US" dirty="0"/>
                        <a:t>It aims to provide empirical evidence on how fiscal decentralization can improve resource allocation, promote sustainable resource management, and foster social cohesion.</a:t>
                      </a:r>
                    </a:p>
                  </a:txBody>
                  <a:tcPr/>
                </a:tc>
                <a:extLst>
                  <a:ext uri="{0D108BD9-81ED-4DB2-BD59-A6C34878D82A}">
                    <a16:rowId xmlns:a16="http://schemas.microsoft.com/office/drawing/2014/main" val="10001"/>
                  </a:ext>
                </a:extLst>
              </a:tr>
              <a:tr h="370840">
                <a:tc>
                  <a:txBody>
                    <a:bodyPr/>
                    <a:lstStyle/>
                    <a:p>
                      <a:r>
                        <a:rPr lang="en-US" dirty="0"/>
                        <a:t>Tiebout’s Local Good Provision Model </a:t>
                      </a:r>
                    </a:p>
                  </a:txBody>
                  <a:tcPr/>
                </a:tc>
                <a:tc>
                  <a:txBody>
                    <a:bodyPr/>
                    <a:lstStyle/>
                    <a:p>
                      <a:pPr marL="0" indent="0">
                        <a:buFont typeface="Arial" panose="020B0604020202020204" pitchFamily="34" charset="0"/>
                        <a:buNone/>
                      </a:pPr>
                      <a:r>
                        <a:rPr lang="en-US" dirty="0"/>
                        <a:t>Posits that local governments are best equipped to meet the preferences of their communities.</a:t>
                      </a:r>
                      <a:r>
                        <a:rPr lang="en-US" baseline="0" dirty="0"/>
                        <a:t> R</a:t>
                      </a:r>
                      <a:r>
                        <a:rPr lang="en-US" dirty="0"/>
                        <a:t>elies on assumptions of citizen mobility and local government competition, which encourage local governments to tailor services to residents' needs (Tiebout, 1956; Boadway &amp; Tremblay, 2012).</a:t>
                      </a:r>
                    </a:p>
                  </a:txBody>
                  <a:tcPr/>
                </a:tc>
                <a:tc>
                  <a:txBody>
                    <a:bodyPr/>
                    <a:lstStyle/>
                    <a:p>
                      <a:pPr marL="0" indent="0">
                        <a:buFont typeface="Arial" panose="020B0604020202020204" pitchFamily="34" charset="0"/>
                        <a:buNone/>
                      </a:pPr>
                      <a:r>
                        <a:rPr lang="en-US" dirty="0"/>
                        <a:t>Helps in examining</a:t>
                      </a:r>
                      <a:r>
                        <a:rPr lang="en-US" baseline="0" dirty="0"/>
                        <a:t> </a:t>
                      </a:r>
                      <a:r>
                        <a:rPr lang="en-US" dirty="0"/>
                        <a:t>how fiscal decentralization in Ghana could empower local governments to manage natural resources effectively, reduce dependency on central funding, and better meet local preferences.</a:t>
                      </a:r>
                    </a:p>
                  </a:txBody>
                  <a:tcPr/>
                </a:tc>
                <a:tc>
                  <a:txBody>
                    <a:bodyPr/>
                    <a:lstStyle/>
                    <a:p>
                      <a:pPr marL="285750" indent="-285750">
                        <a:buFont typeface="Arial" panose="020B0604020202020204" pitchFamily="34" charset="0"/>
                        <a:buChar char="•"/>
                      </a:pPr>
                      <a:r>
                        <a:rPr lang="en-US" dirty="0"/>
                        <a:t>the study validates Tiebout’s predictions of efficient resource allocation.</a:t>
                      </a:r>
                    </a:p>
                    <a:p>
                      <a:pPr marL="285750" indent="-285750">
                        <a:buFont typeface="Arial" panose="020B0604020202020204" pitchFamily="34" charset="0"/>
                        <a:buChar char="•"/>
                      </a:pPr>
                      <a:r>
                        <a:rPr lang="en-US" dirty="0"/>
                        <a:t>examines the potential of local governments to foster competition for investment, attracting resource-based industries and supporting long-term sustainability. </a:t>
                      </a:r>
                    </a:p>
                  </a:txBody>
                  <a:tcPr/>
                </a:tc>
                <a:extLst>
                  <a:ext uri="{0D108BD9-81ED-4DB2-BD59-A6C34878D82A}">
                    <a16:rowId xmlns:a16="http://schemas.microsoft.com/office/drawing/2014/main" val="10002"/>
                  </a:ext>
                </a:extLst>
              </a:tr>
            </a:tbl>
          </a:graphicData>
        </a:graphic>
      </p:graphicFrame>
      <p:pic>
        <p:nvPicPr>
          <p:cNvPr id="3" name="Picture 2" descr="A close-up of a logo&#10;&#10;Description automatically generated">
            <a:extLst>
              <a:ext uri="{FF2B5EF4-FFF2-40B4-BE49-F238E27FC236}">
                <a16:creationId xmlns:a16="http://schemas.microsoft.com/office/drawing/2014/main" id="{C687AC87-0C4B-CD62-8C84-AEAD4E967E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1266" y="27200"/>
            <a:ext cx="4614499" cy="592429"/>
          </a:xfrm>
          <a:prstGeom prst="rect">
            <a:avLst/>
          </a:prstGeom>
          <a:noFill/>
          <a:ln>
            <a:noFill/>
          </a:ln>
        </p:spPr>
      </p:pic>
    </p:spTree>
    <p:extLst>
      <p:ext uri="{BB962C8B-B14F-4D97-AF65-F5344CB8AC3E}">
        <p14:creationId xmlns:p14="http://schemas.microsoft.com/office/powerpoint/2010/main" val="118972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821"/>
            <a:ext cx="10515600" cy="592428"/>
          </a:xfrm>
        </p:spPr>
        <p:txBody>
          <a:bodyPr>
            <a:normAutofit fontScale="90000"/>
          </a:bodyPr>
          <a:lstStyle/>
          <a:p>
            <a:r>
              <a:rPr lang="en-US" dirty="0"/>
              <a:t>Theoretical  Perspectives…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7095616"/>
              </p:ext>
            </p:extLst>
          </p:nvPr>
        </p:nvGraphicFramePr>
        <p:xfrm>
          <a:off x="141668" y="716817"/>
          <a:ext cx="12050331" cy="6858000"/>
        </p:xfrm>
        <a:graphic>
          <a:graphicData uri="http://schemas.openxmlformats.org/drawingml/2006/table">
            <a:tbl>
              <a:tblPr firstRow="1" bandRow="1">
                <a:tableStyleId>{5C22544A-7EE6-4342-B048-85BDC9FD1C3A}</a:tableStyleId>
              </a:tblPr>
              <a:tblGrid>
                <a:gridCol w="1841678">
                  <a:extLst>
                    <a:ext uri="{9D8B030D-6E8A-4147-A177-3AD203B41FA5}">
                      <a16:colId xmlns:a16="http://schemas.microsoft.com/office/drawing/2014/main" val="20000"/>
                    </a:ext>
                  </a:extLst>
                </a:gridCol>
                <a:gridCol w="3129567">
                  <a:extLst>
                    <a:ext uri="{9D8B030D-6E8A-4147-A177-3AD203B41FA5}">
                      <a16:colId xmlns:a16="http://schemas.microsoft.com/office/drawing/2014/main" val="20001"/>
                    </a:ext>
                  </a:extLst>
                </a:gridCol>
                <a:gridCol w="3232597">
                  <a:extLst>
                    <a:ext uri="{9D8B030D-6E8A-4147-A177-3AD203B41FA5}">
                      <a16:colId xmlns:a16="http://schemas.microsoft.com/office/drawing/2014/main" val="20002"/>
                    </a:ext>
                  </a:extLst>
                </a:gridCol>
                <a:gridCol w="3846489">
                  <a:extLst>
                    <a:ext uri="{9D8B030D-6E8A-4147-A177-3AD203B41FA5}">
                      <a16:colId xmlns:a16="http://schemas.microsoft.com/office/drawing/2014/main" val="20003"/>
                    </a:ext>
                  </a:extLst>
                </a:gridCol>
              </a:tblGrid>
              <a:tr h="355348">
                <a:tc>
                  <a:txBody>
                    <a:bodyPr/>
                    <a:lstStyle/>
                    <a:p>
                      <a:r>
                        <a:rPr lang="en-US" dirty="0"/>
                        <a:t>Theory</a:t>
                      </a:r>
                    </a:p>
                  </a:txBody>
                  <a:tcPr/>
                </a:tc>
                <a:tc>
                  <a:txBody>
                    <a:bodyPr/>
                    <a:lstStyle/>
                    <a:p>
                      <a:r>
                        <a:rPr lang="en-US" dirty="0"/>
                        <a:t>Description </a:t>
                      </a:r>
                    </a:p>
                  </a:txBody>
                  <a:tcPr/>
                </a:tc>
                <a:tc>
                  <a:txBody>
                    <a:bodyPr/>
                    <a:lstStyle/>
                    <a:p>
                      <a:r>
                        <a:rPr lang="en-US" dirty="0"/>
                        <a:t>Relevance </a:t>
                      </a:r>
                    </a:p>
                  </a:txBody>
                  <a:tcPr/>
                </a:tc>
                <a:tc>
                  <a:txBody>
                    <a:bodyPr/>
                    <a:lstStyle/>
                    <a:p>
                      <a:r>
                        <a:rPr lang="en-US" dirty="0"/>
                        <a:t>Study</a:t>
                      </a:r>
                      <a:r>
                        <a:rPr lang="en-US" baseline="0" dirty="0"/>
                        <a:t> potential contribution to theory</a:t>
                      </a:r>
                      <a:endParaRPr lang="en-US" dirty="0"/>
                    </a:p>
                  </a:txBody>
                  <a:tcPr/>
                </a:tc>
                <a:extLst>
                  <a:ext uri="{0D108BD9-81ED-4DB2-BD59-A6C34878D82A}">
                    <a16:rowId xmlns:a16="http://schemas.microsoft.com/office/drawing/2014/main" val="10000"/>
                  </a:ext>
                </a:extLst>
              </a:tr>
              <a:tr h="3020459">
                <a:tc>
                  <a:txBody>
                    <a:bodyPr/>
                    <a:lstStyle/>
                    <a:p>
                      <a:r>
                        <a:rPr lang="en-US" dirty="0"/>
                        <a:t>Tragedy of Commons Theory</a:t>
                      </a:r>
                    </a:p>
                  </a:txBody>
                  <a:tcPr/>
                </a:tc>
                <a:tc>
                  <a:txBody>
                    <a:bodyPr/>
                    <a:lstStyle/>
                    <a:p>
                      <a:r>
                        <a:rPr lang="en-US" dirty="0"/>
                        <a:t>The</a:t>
                      </a:r>
                      <a:r>
                        <a:rPr lang="en-US" baseline="0" dirty="0"/>
                        <a:t> theory posits a </a:t>
                      </a:r>
                      <a:r>
                        <a:rPr lang="en-US" dirty="0"/>
                        <a:t>situation in which individuals, acting in self-interest, deplete or degrade shared resources, leading to negative outcomes for the collective. In common resource systems, users may overexploit resources if individual benefits exceed collective costs</a:t>
                      </a:r>
                      <a:r>
                        <a:rPr lang="en-US" baseline="0" dirty="0"/>
                        <a:t> </a:t>
                      </a:r>
                      <a:r>
                        <a:rPr lang="en-US" dirty="0"/>
                        <a:t>(Hardin, 1968)</a:t>
                      </a:r>
                    </a:p>
                  </a:txBody>
                  <a:tcPr/>
                </a:tc>
                <a:tc>
                  <a:txBody>
                    <a:bodyPr/>
                    <a:lstStyle/>
                    <a:p>
                      <a:pPr marL="0" indent="0">
                        <a:buFont typeface="Arial" panose="020B0604020202020204" pitchFamily="34" charset="0"/>
                        <a:buNone/>
                      </a:pPr>
                      <a:r>
                        <a:rPr lang="en-US" dirty="0"/>
                        <a:t>addresses potential risks of overexploitation and the need for sustainable management practices,</a:t>
                      </a:r>
                      <a:r>
                        <a:rPr lang="en-US" baseline="0" dirty="0"/>
                        <a:t> and how fiscal decentralization of natural resources </a:t>
                      </a:r>
                      <a:r>
                        <a:rPr lang="en-US" dirty="0"/>
                        <a:t>can help mitigate the tragedy of the commons by empowering local authorities and communities to manage resources based on local interests, knowledge, and needs</a:t>
                      </a:r>
                    </a:p>
                  </a:txBody>
                  <a:tcPr/>
                </a:tc>
                <a:tc>
                  <a:txBody>
                    <a:bodyPr/>
                    <a:lstStyle/>
                    <a:p>
                      <a:pPr marL="0" indent="0">
                        <a:buFont typeface="Arial" panose="020B0604020202020204" pitchFamily="34" charset="0"/>
                        <a:buNone/>
                      </a:pPr>
                      <a:r>
                        <a:rPr lang="en-US" dirty="0"/>
                        <a:t>showing that local governments with significant resource revenue have stronger incentives for sustainable management, the study adds evidence that decentralization can prevent resource depletion. It also proposes frameworks for avoiding the tragedy of the commons, suggesting that local oversight and responsibility-sharing can foster cooperation and sustainable resource use. </a:t>
                      </a:r>
                    </a:p>
                  </a:txBody>
                  <a:tcPr/>
                </a:tc>
                <a:extLst>
                  <a:ext uri="{0D108BD9-81ED-4DB2-BD59-A6C34878D82A}">
                    <a16:rowId xmlns:a16="http://schemas.microsoft.com/office/drawing/2014/main" val="10001"/>
                  </a:ext>
                </a:extLst>
              </a:tr>
              <a:tr h="3286970">
                <a:tc>
                  <a:txBody>
                    <a:bodyPr/>
                    <a:lstStyle/>
                    <a:p>
                      <a:r>
                        <a:rPr lang="en-US" dirty="0"/>
                        <a:t>Theory of Local Economic Development (LED)</a:t>
                      </a:r>
                    </a:p>
                  </a:txBody>
                  <a:tcPr/>
                </a:tc>
                <a:tc>
                  <a:txBody>
                    <a:bodyPr/>
                    <a:lstStyle/>
                    <a:p>
                      <a:pPr marL="0" indent="0">
                        <a:buFont typeface="Arial" panose="020B0604020202020204" pitchFamily="34" charset="0"/>
                        <a:buNone/>
                      </a:pPr>
                      <a:r>
                        <a:rPr lang="en-US" dirty="0"/>
                        <a:t>LED emphasizes using local human, institutional, and fiscal resources to create jobs and develop a sustainable local economy (Blakely &amp; Bradshaw, 2002). LED combines local capacity (social, economic, technological, political) and resources (natural resources, location, labor, infrastructure, etc.) to enhance economic resilience. </a:t>
                      </a:r>
                    </a:p>
                  </a:txBody>
                  <a:tcPr/>
                </a:tc>
                <a:tc>
                  <a:txBody>
                    <a:bodyPr/>
                    <a:lstStyle/>
                    <a:p>
                      <a:pPr marL="0" indent="0">
                        <a:buFont typeface="Arial" panose="020B0604020202020204" pitchFamily="34" charset="0"/>
                        <a:buNone/>
                      </a:pPr>
                      <a:r>
                        <a:rPr lang="en-US" dirty="0"/>
                        <a:t>provides a framework for understanding how local governments can leverage natural resources to drive economic development. It supports examining whether MMDAs have the capacity to control and manage resources effectively to generate fiscal gains.</a:t>
                      </a:r>
                    </a:p>
                  </a:txBody>
                  <a:tcPr/>
                </a:tc>
                <a:tc>
                  <a:txBody>
                    <a:bodyPr/>
                    <a:lstStyle/>
                    <a:p>
                      <a:pPr marL="0" indent="0">
                        <a:buFont typeface="Arial" panose="020B0604020202020204" pitchFamily="34" charset="0"/>
                        <a:buNone/>
                      </a:pPr>
                      <a:r>
                        <a:rPr lang="en-US" dirty="0"/>
                        <a:t>The study demonstrates how local control of natural resources can boost efficiency, build institutional capacity, stimulate local businesses (e.g., SMEs), and enhance infrastructure development and job creation. It also underscores the importance of community participation in fostering social capital, equity, and inclusive development.  </a:t>
                      </a:r>
                    </a:p>
                  </a:txBody>
                  <a:tcPr/>
                </a:tc>
                <a:extLst>
                  <a:ext uri="{0D108BD9-81ED-4DB2-BD59-A6C34878D82A}">
                    <a16:rowId xmlns:a16="http://schemas.microsoft.com/office/drawing/2014/main" val="10002"/>
                  </a:ext>
                </a:extLst>
              </a:tr>
            </a:tbl>
          </a:graphicData>
        </a:graphic>
      </p:graphicFrame>
      <p:pic>
        <p:nvPicPr>
          <p:cNvPr id="3" name="Picture 2" descr="A close-up of a logo&#10;&#10;Description automatically generated">
            <a:extLst>
              <a:ext uri="{FF2B5EF4-FFF2-40B4-BE49-F238E27FC236}">
                <a16:creationId xmlns:a16="http://schemas.microsoft.com/office/drawing/2014/main" id="{FFDF1064-5F39-AD56-DEDE-D05CDA43FE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5932" y="127000"/>
            <a:ext cx="4614499" cy="465428"/>
          </a:xfrm>
          <a:prstGeom prst="rect">
            <a:avLst/>
          </a:prstGeom>
          <a:noFill/>
          <a:ln>
            <a:noFill/>
          </a:ln>
        </p:spPr>
      </p:pic>
    </p:spTree>
    <p:extLst>
      <p:ext uri="{BB962C8B-B14F-4D97-AF65-F5344CB8AC3E}">
        <p14:creationId xmlns:p14="http://schemas.microsoft.com/office/powerpoint/2010/main" val="2083999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26752</TotalTime>
  <Words>3402</Words>
  <Application>Microsoft Office PowerPoint</Application>
  <PresentationFormat>Widescreen</PresentationFormat>
  <Paragraphs>244</Paragraphs>
  <Slides>28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Black</vt:lpstr>
      <vt:lpstr>Calibri</vt:lpstr>
      <vt:lpstr>Calibri Light</vt:lpstr>
      <vt:lpstr>Cambria</vt:lpstr>
      <vt:lpstr>Gill Sans MT</vt:lpstr>
      <vt:lpstr>Times New Roman</vt:lpstr>
      <vt:lpstr>Wingdings</vt:lpstr>
      <vt:lpstr>Office Theme</vt:lpstr>
      <vt:lpstr>1_Gallery</vt:lpstr>
      <vt:lpstr>PowerPoint Presentation</vt:lpstr>
      <vt:lpstr>PowerPoint Presentation</vt:lpstr>
      <vt:lpstr>PRESENTATION FLOW </vt:lpstr>
      <vt:lpstr>Background of the study </vt:lpstr>
      <vt:lpstr>Problem statement </vt:lpstr>
      <vt:lpstr>Research objectives               Research questions</vt:lpstr>
      <vt:lpstr>Significance of the study </vt:lpstr>
      <vt:lpstr>Theoretical  Perspectives </vt:lpstr>
      <vt:lpstr>Theoretical  Perspectives… </vt:lpstr>
      <vt:lpstr>Research methodology</vt:lpstr>
      <vt:lpstr>Methodology Cont.…</vt:lpstr>
      <vt:lpstr>Analysis and findings </vt:lpstr>
      <vt:lpstr>Theme 1: Implementation and practice of fiscal decentralisation  </vt:lpstr>
      <vt:lpstr>Theme 2: Natural Resource Control and Management Framework</vt:lpstr>
      <vt:lpstr>Theme 3: Challenges with the existing framework</vt:lpstr>
      <vt:lpstr>Theme 4: Local assemblies’ capacity to control and manage natural resources</vt:lpstr>
      <vt:lpstr>Proposed Policy Framework for decentralisation of Natural Resource Control in Ghana</vt:lpstr>
      <vt:lpstr> Conclusions  Objective 1: To explore the challenges in the current framework of natural resources management that affect local development  </vt:lpstr>
      <vt:lpstr> Conclusions  Objective 2: To ascertain the extent to which the central government can decentralise the management of natural resources towards local revenue generation  </vt:lpstr>
      <vt:lpstr> Conclusions  Objective 3: To examine the capacity of local government structures in managing natural resources for local-level development </vt:lpstr>
      <vt:lpstr> Conclusions  Objective 4: To explore how less endowed districts can benefit from the fiscal gains of decentralised natural resources.  </vt:lpstr>
      <vt:lpstr>          Contributions to theory </vt:lpstr>
      <vt:lpstr>Implications on Policy and Practice</vt:lpstr>
      <vt:lpstr>Limitations and Future Research One of the study's major limitations is the inability to obtain enough information on issues such as the percentage of revenue derived from natural resource exploitations given to the local assemblies. The participants seem to have identified such disclosures as a bit sensitive and, hence did not respond much to it. There was also a challenge in accessing information on how local assemblies with less endowed natural resources can benefit from fiscal decentralization of the resources. It would be important for this objective to be well explored in further research using other research methods. This study used the qualitative research approach through the induction, abduction and retroduction strategies. It would therefore be interesting to validate the findings using the quantitative research method as well.  </vt:lpstr>
      <vt:lpstr>Conclusions and Recommendations of the Research   </vt:lpstr>
      <vt:lpstr>Current issues of Natural Resource challenges in Ghana     https://www.graphic.com.gh/features/opinion/the-political-feasibility-of-addressing-illegal-mining-in-ghana-stop-galamsey-now.html  Galamsey Challenges In Ghana - Search News (bing.com)  Conduct comprehensive research in galamsey-affected areas to identify the socio-economic drivers – APDC-Ghana to gov’t (modernghana.com)  New Abirem: 20 people including 2 Chinese nationals arrested over involvement in galamsey (modernghana.com)  Galamsey: EPA challenges CSIR's 300-year soil reclamation timeline - MyJoyOnline  AG orders EPA to lay L.I. on mining in forest reserves in Parliament for revocation – MyJoyOnline  Environmental Protection Agency to soon become an Authority - MyJoyOnline  AGA, EPA plants over 2,000 trees in Obuasi to save degraded lands - MyJoyOnline  Illegal mining affects food production - CSIR - MyJoyOnline  We failed as MPs for passing LI.2462 which allows mining in forest reserves - Appiah-Kubi - MyJoyOnline  The unseen costs of galamsey on Ghana  - Ghana Business News  Ghana's Gold Mine Dilemma: Protests and Promises (devdiscourse.com)  A call for reflection and unity in Ghana’s fight against galamsey and Ghana's democratic journey (modernghana.com)  Unlicensed Gold Mining in Ghana: A Boon and a Bane (devdiscourse.com)  CONIWAS expresses worry over increasing effects of galamsey (modernghana.com)  Galamsey: Counting the costs - Graphic Online  Work together to address galamsey challenge — UN tells Ghanaians (modernghana.com)  Ghana’s Galamsey, Self-Destruction by Design (modernghana.com)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Tapiwa Mujakachi</dc:creator>
  <cp:lastModifiedBy>Welbeck, Nii</cp:lastModifiedBy>
  <cp:revision>162</cp:revision>
  <dcterms:created xsi:type="dcterms:W3CDTF">2023-07-15T14:25:29Z</dcterms:created>
  <dcterms:modified xsi:type="dcterms:W3CDTF">2024-11-05T16:43:03Z</dcterms:modified>
</cp:coreProperties>
</file>