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9" r:id="rId2"/>
    <p:sldMasterId id="2147483682" r:id="rId3"/>
    <p:sldMasterId id="2147483687" r:id="rId4"/>
  </p:sldMasterIdLst>
  <p:notesMasterIdLst>
    <p:notesMasterId r:id="rId18"/>
  </p:notesMasterIdLst>
  <p:sldIdLst>
    <p:sldId id="264" r:id="rId5"/>
    <p:sldId id="279" r:id="rId6"/>
    <p:sldId id="291" r:id="rId7"/>
    <p:sldId id="278" r:id="rId8"/>
    <p:sldId id="272" r:id="rId9"/>
    <p:sldId id="290" r:id="rId10"/>
    <p:sldId id="285" r:id="rId11"/>
    <p:sldId id="289" r:id="rId12"/>
    <p:sldId id="287" r:id="rId13"/>
    <p:sldId id="292" r:id="rId14"/>
    <p:sldId id="293" r:id="rId15"/>
    <p:sldId id="288" r:id="rId16"/>
    <p:sldId id="286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569" autoAdjust="0"/>
  </p:normalViewPr>
  <p:slideViewPr>
    <p:cSldViewPr>
      <p:cViewPr>
        <p:scale>
          <a:sx n="106" d="100"/>
          <a:sy n="106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9758-60F2-43B5-AA2E-37037AFFF425}" type="datetimeFigureOut">
              <a:rPr lang="en-GB" smtClean="0"/>
              <a:pPr/>
              <a:t>25/03/2015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894AC-B541-419B-A907-13D8C410CB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Hello and welcome to the</a:t>
            </a:r>
            <a:r>
              <a:rPr lang="en-GB" baseline="0" dirty="0" smtClean="0"/>
              <a:t> presentation from Leeds Beckett University Library which we have called:</a:t>
            </a:r>
          </a:p>
          <a:p>
            <a:r>
              <a:rPr lang="en-GB" baseline="0" dirty="0" smtClean="0"/>
              <a:t>In and out of the box – developing the Leeds Beckett Library website.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Homepage – not a </a:t>
            </a:r>
            <a:r>
              <a:rPr lang="en-GB" sz="1200" dirty="0" err="1" smtClean="0"/>
              <a:t>LibGuides</a:t>
            </a:r>
            <a:r>
              <a:rPr lang="en-GB" sz="1200" dirty="0" smtClean="0"/>
              <a:t> standard page</a:t>
            </a:r>
          </a:p>
          <a:p>
            <a:r>
              <a:rPr lang="en-GB" sz="1200" dirty="0" smtClean="0"/>
              <a:t>Action Buttons – styled from VLE</a:t>
            </a:r>
          </a:p>
          <a:p>
            <a:r>
              <a:rPr lang="en-GB" sz="1200" dirty="0" smtClean="0"/>
              <a:t>Search boxes – code from Resource Discovery/LMS providers</a:t>
            </a:r>
          </a:p>
          <a:p>
            <a:r>
              <a:rPr lang="en-GB" sz="1200" dirty="0" smtClean="0"/>
              <a:t>Image Gallery – standard widget customised with a lot of CSS to produce news feed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04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FontAwesome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19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mtClean="0"/>
              <a:t>Seize an opportunity (decision to go with LibGuides2)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02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0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</a:t>
            </a:r>
            <a:r>
              <a:rPr lang="en-GB" baseline="0" dirty="0" smtClean="0"/>
              <a:t> project to re-develop our Library website was</a:t>
            </a:r>
            <a:r>
              <a:rPr lang="en-GB" dirty="0" smtClean="0"/>
              <a:t> led</a:t>
            </a:r>
            <a:r>
              <a:rPr lang="en-GB" baseline="0" dirty="0" smtClean="0"/>
              <a:t> by my colleague Helen Loughran (Planning and Marketing Manager) and myself and Mike was our technical lead. </a:t>
            </a:r>
          </a:p>
          <a:p>
            <a:r>
              <a:rPr lang="en-GB" baseline="0" dirty="0" smtClean="0"/>
              <a:t>Staff from across the Libraries and Learning Innovation service were also on the team, including content owners and Disability advisors.</a:t>
            </a:r>
          </a:p>
          <a:p>
            <a:r>
              <a:rPr lang="en-GB" baseline="0" dirty="0" smtClean="0"/>
              <a:t>Our re-development also coincided with University name change migration from Leeds Metropolitan to Leeds Beckett University.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– in many ways made it easier to ‘start again’ (e.g. changing URLs – more memorable)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Text-heavy;</a:t>
            </a:r>
          </a:p>
          <a:p>
            <a:r>
              <a:rPr lang="en-GB" dirty="0" smtClean="0"/>
              <a:t> not very visually appealing; </a:t>
            </a:r>
          </a:p>
          <a:p>
            <a:r>
              <a:rPr lang="en-GB" dirty="0" smtClean="0"/>
              <a:t>not mobile-responsive (separate mobile</a:t>
            </a:r>
            <a:r>
              <a:rPr lang="en-GB" baseline="0" dirty="0" smtClean="0"/>
              <a:t> site = duplication of work &amp; keeping both current)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4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dirty="0" smtClean="0"/>
              <a:t>Research - Looked at other sites / articles / blogs / best practice</a:t>
            </a:r>
          </a:p>
          <a:p>
            <a:r>
              <a:rPr lang="en-GB" dirty="0" smtClean="0"/>
              <a:t>Initial User testing – Focus</a:t>
            </a:r>
            <a:r>
              <a:rPr lang="en-GB" baseline="0" dirty="0" smtClean="0"/>
              <a:t> Groups – how users were accessing the site</a:t>
            </a:r>
            <a:endParaRPr lang="en-GB" dirty="0" smtClean="0"/>
          </a:p>
          <a:p>
            <a:r>
              <a:rPr lang="en-GB" dirty="0" smtClean="0"/>
              <a:t>Development</a:t>
            </a:r>
            <a:r>
              <a:rPr lang="en-GB" baseline="0" dirty="0" smtClean="0"/>
              <a:t> – the site structure began to evolve / reduction of text-heavy content, many evidence-based decisions (mainly AW Stats)</a:t>
            </a:r>
          </a:p>
          <a:p>
            <a:r>
              <a:rPr lang="en-GB" baseline="0" dirty="0" err="1" smtClean="0"/>
              <a:t>LibGuides</a:t>
            </a:r>
            <a:r>
              <a:rPr lang="en-GB" baseline="0" dirty="0" smtClean="0"/>
              <a:t> 2 – leap of faith!</a:t>
            </a:r>
          </a:p>
          <a:p>
            <a:r>
              <a:rPr lang="en-GB" baseline="0" dirty="0" smtClean="0"/>
              <a:t>Go Live day – few technical hitches, slight delay due to </a:t>
            </a:r>
            <a:r>
              <a:rPr lang="en-GB" baseline="0" dirty="0" err="1" smtClean="0"/>
              <a:t>Springshare</a:t>
            </a:r>
            <a:r>
              <a:rPr lang="en-GB" baseline="0" dirty="0" smtClean="0"/>
              <a:t> time differences,  but live by 2</a:t>
            </a:r>
            <a:r>
              <a:rPr lang="en-GB" baseline="30000" dirty="0" smtClean="0"/>
              <a:t>nd</a:t>
            </a:r>
            <a:r>
              <a:rPr lang="en-GB" baseline="0" dirty="0" smtClean="0"/>
              <a:t> Sept</a:t>
            </a:r>
          </a:p>
          <a:p>
            <a:r>
              <a:rPr lang="en-GB" baseline="0" dirty="0" smtClean="0"/>
              <a:t>Reviewing – surveying students online and in person, use of management information in decision making</a:t>
            </a:r>
          </a:p>
          <a:p>
            <a:r>
              <a:rPr lang="en-GB" baseline="0" dirty="0" err="1" smtClean="0"/>
              <a:t>LibAnswers</a:t>
            </a:r>
            <a:r>
              <a:rPr lang="en-GB" baseline="0" dirty="0" smtClean="0"/>
              <a:t> – as part of our help service - now populating FAQs e.g. used in introduction of Microsoft 365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Popular CMS</a:t>
            </a:r>
            <a:r>
              <a:rPr lang="en-GB" baseline="0" dirty="0" smtClean="0"/>
              <a:t> with increasing usage, collaboration, interactivity and integration possibilities </a:t>
            </a:r>
          </a:p>
          <a:p>
            <a:r>
              <a:rPr lang="en-GB" baseline="0" dirty="0" smtClean="0"/>
              <a:t>CMS makes it simpler for Library Staff to upload and edit non-text based content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Library</a:t>
            </a:r>
            <a:r>
              <a:rPr lang="en-GB" baseline="0" dirty="0" smtClean="0"/>
              <a:t> is increasingly using </a:t>
            </a:r>
            <a:r>
              <a:rPr lang="en-GB" baseline="0" dirty="0" err="1" smtClean="0"/>
              <a:t>Springshare</a:t>
            </a:r>
            <a:r>
              <a:rPr lang="en-GB" baseline="0" dirty="0" smtClean="0"/>
              <a:t> range of products to improve not only web presence but efficiency of service overall.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1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CMS – enables easier</a:t>
            </a:r>
            <a:r>
              <a:rPr lang="en-GB" baseline="0" dirty="0" smtClean="0"/>
              <a:t> customisation (more templates)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0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1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live site</a:t>
            </a:r>
            <a:r>
              <a:rPr lang="en-GB" baseline="0" dirty="0" smtClean="0"/>
              <a:t> to demo each point?</a:t>
            </a:r>
          </a:p>
          <a:p>
            <a:endParaRPr lang="en-GB" baseline="0" dirty="0" smtClean="0"/>
          </a:p>
          <a:p>
            <a:r>
              <a:rPr lang="en-GB" baseline="0" dirty="0" smtClean="0"/>
              <a:t>Custom CSS developed in Chrome Developer Tools (F12)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0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908720"/>
            <a:ext cx="640896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UNINVERSITY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0825" y="1484313"/>
            <a:ext cx="8208963" cy="16573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51520" y="3356992"/>
            <a:ext cx="8135938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3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199575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395536" y="1996210"/>
            <a:ext cx="8228781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51520" y="1557338"/>
            <a:ext cx="8352730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50825" y="2205038"/>
            <a:ext cx="8353425" cy="5762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251520" y="3140968"/>
            <a:ext cx="8280400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172778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38450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2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1600201"/>
            <a:ext cx="3466728" cy="355699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BREAK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1556792"/>
            <a:ext cx="4248423" cy="3168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191698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20_MSO_LBU_Stationery_Temps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LBU_Stationery_Temps_PP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0856"/>
            <a:ext cx="9216000" cy="68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7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20_MSO_LBU_Stationery_Temps_PPT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020_MSO_LBU_Stationery_Temps_PPT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0856"/>
            <a:ext cx="9216000" cy="68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5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.ford@leedsbeckett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.e.morgan@leedsbeckett.ac.uk" TargetMode="External"/><Relationship Id="rId4" Type="http://schemas.openxmlformats.org/officeDocument/2006/relationships/hyperlink" Target="mailto:h.loughran@leedsbeckett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tbootstrap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528" y="548680"/>
            <a:ext cx="8208963" cy="1657350"/>
          </a:xfrm>
        </p:spPr>
        <p:txBody>
          <a:bodyPr/>
          <a:lstStyle/>
          <a:p>
            <a:r>
              <a:rPr lang="en-US" dirty="0" smtClean="0"/>
              <a:t>In &amp; out of the </a:t>
            </a:r>
            <a:r>
              <a:rPr lang="en-US" dirty="0" err="1" smtClean="0"/>
              <a:t>LibGuides</a:t>
            </a:r>
            <a:r>
              <a:rPr lang="en-US" dirty="0" smtClean="0"/>
              <a:t> box: developing the Leeds Beckett Library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Mike Ford, Helen Loughran and Debbie Morris </a:t>
            </a:r>
          </a:p>
          <a:p>
            <a:r>
              <a:rPr lang="en-US" dirty="0" smtClean="0"/>
              <a:t>Libraries and Learning Innovation</a:t>
            </a:r>
          </a:p>
          <a:p>
            <a:r>
              <a:rPr lang="en-US" dirty="0" smtClean="0"/>
              <a:t>Leeds Beckett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Page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7950"/>
            <a:ext cx="41148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30350"/>
            <a:ext cx="41148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696744" cy="53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8264" y="1196752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Not </a:t>
            </a:r>
            <a:r>
              <a:rPr lang="en-GB" b="1" dirty="0" err="1" smtClean="0">
                <a:solidFill>
                  <a:schemeClr val="accent1"/>
                </a:solidFill>
              </a:rPr>
              <a:t>LibGuides</a:t>
            </a:r>
            <a:r>
              <a:rPr lang="en-GB" b="1" dirty="0" smtClean="0">
                <a:solidFill>
                  <a:schemeClr val="accent1"/>
                </a:solidFill>
              </a:rPr>
              <a:t> standard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Action buttons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Image gallery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‘Discover’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Twitter feed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Landing Page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" y="1124744"/>
            <a:ext cx="6466706" cy="563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119675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Custom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CSS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3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the box: lessons learned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7704856" cy="4824536"/>
          </a:xfrm>
        </p:spPr>
        <p:txBody>
          <a:bodyPr/>
          <a:lstStyle/>
          <a:p>
            <a:pPr marL="0" indent="0">
              <a:buNone/>
            </a:pPr>
            <a:endParaRPr lang="en-GB" sz="1700" dirty="0" smtClean="0"/>
          </a:p>
          <a:p>
            <a:r>
              <a:rPr lang="en-GB" sz="2400" b="1" dirty="0" smtClean="0"/>
              <a:t>Responsiveness of </a:t>
            </a:r>
            <a:r>
              <a:rPr lang="en-GB" sz="2400" b="1" dirty="0" err="1" smtClean="0"/>
              <a:t>Springshare</a:t>
            </a:r>
            <a:r>
              <a:rPr lang="en-GB" sz="2400" b="1" dirty="0" smtClean="0"/>
              <a:t> </a:t>
            </a:r>
          </a:p>
          <a:p>
            <a:r>
              <a:rPr lang="en-GB" sz="2400" b="1" dirty="0" smtClean="0"/>
              <a:t>User Forum – </a:t>
            </a:r>
            <a:r>
              <a:rPr lang="en-GB" sz="2400" b="1" dirty="0" err="1" smtClean="0"/>
              <a:t>Springshare</a:t>
            </a:r>
            <a:r>
              <a:rPr lang="en-GB" sz="2400" b="1" dirty="0" smtClean="0"/>
              <a:t> Lounge </a:t>
            </a:r>
          </a:p>
          <a:p>
            <a:r>
              <a:rPr lang="en-GB" sz="2400" b="1" dirty="0"/>
              <a:t>D</a:t>
            </a:r>
            <a:r>
              <a:rPr lang="en-GB" sz="2400" b="1" dirty="0" smtClean="0"/>
              <a:t>on’t be afraid to ask </a:t>
            </a:r>
            <a:r>
              <a:rPr lang="en-GB" sz="2400" b="1" dirty="0" err="1" smtClean="0"/>
              <a:t>Springshare</a:t>
            </a:r>
            <a:r>
              <a:rPr lang="en-GB" sz="2400" b="1" dirty="0" smtClean="0"/>
              <a:t>!</a:t>
            </a:r>
          </a:p>
          <a:p>
            <a:r>
              <a:rPr lang="en-GB" sz="2400" b="1" dirty="0" smtClean="0"/>
              <a:t>Read the documentation</a:t>
            </a:r>
            <a:endParaRPr lang="en-GB" sz="2400" b="1" dirty="0"/>
          </a:p>
          <a:p>
            <a:r>
              <a:rPr lang="en-GB" sz="2400" b="1" dirty="0" smtClean="0"/>
              <a:t>New skills learned by all involved</a:t>
            </a:r>
            <a:endParaRPr lang="en-GB" sz="2400" b="1" dirty="0"/>
          </a:p>
          <a:p>
            <a:r>
              <a:rPr lang="en-GB" sz="2400" b="1" dirty="0" smtClean="0"/>
              <a:t>Give yourself enough time</a:t>
            </a:r>
            <a:endParaRPr lang="en-GB" sz="2400" b="1" dirty="0"/>
          </a:p>
          <a:p>
            <a:r>
              <a:rPr lang="en-GB" sz="2400" b="1" dirty="0" smtClean="0"/>
              <a:t>Be brave &amp; adaptable – prepared to change course!</a:t>
            </a:r>
            <a:endParaRPr lang="en-GB" sz="2400" b="1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0713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7704856" cy="5616624"/>
          </a:xfrm>
        </p:spPr>
        <p:txBody>
          <a:bodyPr/>
          <a:lstStyle/>
          <a:p>
            <a:pPr marL="0" indent="0">
              <a:buNone/>
            </a:pPr>
            <a:endParaRPr lang="en-GB" sz="17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dirty="0" smtClean="0"/>
              <a:t>Mike Ford</a:t>
            </a:r>
          </a:p>
          <a:p>
            <a:pPr marL="0" indent="0">
              <a:buNone/>
            </a:pPr>
            <a:r>
              <a:rPr lang="en-GB" sz="2400" dirty="0" smtClean="0"/>
              <a:t>Electronic Information Developer  @</a:t>
            </a:r>
            <a:r>
              <a:rPr lang="en-GB" sz="2400" dirty="0" err="1" smtClean="0"/>
              <a:t>mg_ford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hlinkClick r:id="rId3"/>
              </a:rPr>
              <a:t>m.ford@leedsbeckett.ac.uk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Helen Loughran</a:t>
            </a:r>
          </a:p>
          <a:p>
            <a:pPr marL="0" indent="0">
              <a:buNone/>
            </a:pPr>
            <a:r>
              <a:rPr lang="en-GB" sz="2400" dirty="0" smtClean="0"/>
              <a:t>Planning and Marketing Manager </a:t>
            </a:r>
          </a:p>
          <a:p>
            <a:pPr marL="0" indent="0">
              <a:buNone/>
            </a:pPr>
            <a:r>
              <a:rPr lang="en-GB" sz="2400" dirty="0" smtClean="0">
                <a:hlinkClick r:id="rId4"/>
              </a:rPr>
              <a:t>h.loughran@leedsbeckett.ac.uk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Debbie Morris</a:t>
            </a:r>
          </a:p>
          <a:p>
            <a:pPr marL="0" indent="0">
              <a:buNone/>
            </a:pPr>
            <a:r>
              <a:rPr lang="en-GB" sz="2400" dirty="0" smtClean="0"/>
              <a:t>Library Systems Team Manager  @</a:t>
            </a:r>
            <a:r>
              <a:rPr lang="en-GB" sz="2400" dirty="0" err="1" smtClean="0"/>
              <a:t>debbiemn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hlinkClick r:id="rId5"/>
              </a:rPr>
              <a:t>d.morris@leedsbeckett.ac.uk</a:t>
            </a:r>
            <a:endParaRPr lang="en-GB" sz="2400" dirty="0" smtClean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164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8604956" cy="507342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 smtClean="0"/>
              <a:t>Project to enhance the look, feel and appeal of the Library website</a:t>
            </a:r>
          </a:p>
          <a:p>
            <a:r>
              <a:rPr lang="en-GB" dirty="0"/>
              <a:t>Improve the look and feel (within University </a:t>
            </a:r>
            <a:r>
              <a:rPr lang="en-GB" dirty="0" smtClean="0"/>
              <a:t>brand)</a:t>
            </a:r>
            <a:endParaRPr lang="en-GB" dirty="0"/>
          </a:p>
          <a:p>
            <a:r>
              <a:rPr lang="en-GB" dirty="0" smtClean="0"/>
              <a:t>Review structure</a:t>
            </a:r>
          </a:p>
          <a:p>
            <a:r>
              <a:rPr lang="en-GB" dirty="0" smtClean="0"/>
              <a:t>Develop new content</a:t>
            </a:r>
          </a:p>
          <a:p>
            <a:r>
              <a:rPr lang="en-GB" dirty="0" smtClean="0"/>
              <a:t>Rationalise pages</a:t>
            </a:r>
          </a:p>
          <a:p>
            <a:r>
              <a:rPr lang="en-GB" dirty="0" smtClean="0"/>
              <a:t>Add visual content</a:t>
            </a:r>
          </a:p>
          <a:p>
            <a:r>
              <a:rPr lang="en-GB" dirty="0" smtClean="0"/>
              <a:t>Support 24/7 self service access</a:t>
            </a:r>
          </a:p>
          <a:p>
            <a:r>
              <a:rPr lang="en-GB" dirty="0" smtClean="0"/>
              <a:t>Ensure mobile enabled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84268" y="1700808"/>
            <a:ext cx="133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88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en-GB" sz="3200" dirty="0" smtClean="0"/>
              <a:t>Library Online Website pre-September 2014</a:t>
            </a:r>
            <a:endParaRPr lang="en-GB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6768752" cy="539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6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778098"/>
          </a:xfrm>
        </p:spPr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820472" cy="5001419"/>
          </a:xfrm>
        </p:spPr>
        <p:txBody>
          <a:bodyPr/>
          <a:lstStyle/>
          <a:p>
            <a:endParaRPr lang="en-GB" sz="1600" dirty="0" smtClean="0"/>
          </a:p>
          <a:p>
            <a:r>
              <a:rPr lang="en-GB" dirty="0" smtClean="0"/>
              <a:t>Research Phase: November 2013 – January 2014</a:t>
            </a:r>
          </a:p>
          <a:p>
            <a:r>
              <a:rPr lang="en-GB" dirty="0" smtClean="0"/>
              <a:t>Development Phase: February – May 2014 (LibGuides2 announced early May)</a:t>
            </a:r>
          </a:p>
          <a:p>
            <a:r>
              <a:rPr lang="en-GB" dirty="0" smtClean="0"/>
              <a:t>Implementation Phase: June – September 2014 (launch 1</a:t>
            </a:r>
            <a:r>
              <a:rPr lang="en-GB" baseline="30000" dirty="0" smtClean="0"/>
              <a:t>st</a:t>
            </a:r>
            <a:r>
              <a:rPr lang="en-GB" dirty="0" smtClean="0"/>
              <a:t> September)</a:t>
            </a:r>
          </a:p>
          <a:p>
            <a:r>
              <a:rPr lang="en-GB" dirty="0" smtClean="0"/>
              <a:t>Review Phase: October – December 2014</a:t>
            </a:r>
          </a:p>
          <a:p>
            <a:endParaRPr lang="en-GB" dirty="0"/>
          </a:p>
          <a:p>
            <a:r>
              <a:rPr lang="en-GB" dirty="0" smtClean="0"/>
              <a:t>Future = customisation and further integration with VLE / expansion of </a:t>
            </a:r>
            <a:r>
              <a:rPr lang="en-GB" dirty="0" err="1" smtClean="0"/>
              <a:t>LibAnswers</a:t>
            </a:r>
            <a:endParaRPr lang="en-GB" dirty="0" smtClean="0"/>
          </a:p>
          <a:p>
            <a:pPr marL="0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LibGuides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7704856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Previous website developed in </a:t>
            </a:r>
            <a:r>
              <a:rPr lang="en-GB" sz="2800" dirty="0" smtClean="0">
                <a:solidFill>
                  <a:schemeClr val="accent1"/>
                </a:solidFill>
              </a:rPr>
              <a:t>house</a:t>
            </a:r>
            <a:endParaRPr lang="en-GB" sz="2800" dirty="0">
              <a:solidFill>
                <a:schemeClr val="accent1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More effective content </a:t>
            </a:r>
            <a:r>
              <a:rPr lang="en-GB" sz="2800" dirty="0">
                <a:solidFill>
                  <a:schemeClr val="accent1"/>
                </a:solidFill>
              </a:rPr>
              <a:t>management system 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Academic Librarians </a:t>
            </a:r>
            <a:r>
              <a:rPr lang="en-GB" sz="2800" dirty="0" smtClean="0">
                <a:solidFill>
                  <a:schemeClr val="accent1"/>
                </a:solidFill>
              </a:rPr>
              <a:t>already using LibGuides1 for 12 months</a:t>
            </a:r>
            <a:endParaRPr lang="en-GB" sz="2800" dirty="0">
              <a:solidFill>
                <a:schemeClr val="accent1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Mobile </a:t>
            </a:r>
            <a:r>
              <a:rPr lang="en-GB" sz="2800" dirty="0" smtClean="0">
                <a:solidFill>
                  <a:schemeClr val="accent1"/>
                </a:solidFill>
              </a:rPr>
              <a:t>compatibility &amp; responsive pages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6913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Springshare</a:t>
            </a:r>
            <a:r>
              <a:rPr lang="en-GB" dirty="0" smtClean="0"/>
              <a:t> </a:t>
            </a:r>
            <a:r>
              <a:rPr lang="en-GB" dirty="0" err="1" smtClean="0"/>
              <a:t>LibApps</a:t>
            </a:r>
            <a:r>
              <a:rPr lang="en-GB" dirty="0" smtClean="0"/>
              <a:t> in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7848872" cy="4525963"/>
          </a:xfrm>
        </p:spPr>
        <p:txBody>
          <a:bodyPr/>
          <a:lstStyle/>
          <a:p>
            <a:r>
              <a:rPr lang="en-GB" dirty="0" smtClean="0"/>
              <a:t>LibGuides2 – main webpage system</a:t>
            </a:r>
          </a:p>
          <a:p>
            <a:pPr lvl="1"/>
            <a:r>
              <a:rPr lang="en-GB" dirty="0" smtClean="0"/>
              <a:t>CMS </a:t>
            </a:r>
            <a:r>
              <a:rPr lang="en-GB" dirty="0"/>
              <a:t>module – improves flexibility of content, customisation and </a:t>
            </a:r>
            <a:r>
              <a:rPr lang="en-GB" dirty="0" smtClean="0"/>
              <a:t>access/permissions</a:t>
            </a:r>
          </a:p>
          <a:p>
            <a:r>
              <a:rPr lang="en-GB" dirty="0" smtClean="0"/>
              <a:t>LibCal2 – online bookings system for staff &amp; rooms </a:t>
            </a:r>
          </a:p>
          <a:p>
            <a:r>
              <a:rPr lang="en-GB" dirty="0" err="1" smtClean="0"/>
              <a:t>LibAnswers</a:t>
            </a:r>
            <a:r>
              <a:rPr lang="en-GB" dirty="0" smtClean="0"/>
              <a:t>/</a:t>
            </a:r>
            <a:r>
              <a:rPr lang="en-GB" dirty="0" err="1" smtClean="0"/>
              <a:t>LibChat</a:t>
            </a:r>
            <a:r>
              <a:rPr lang="en-GB" dirty="0" smtClean="0"/>
              <a:t> – </a:t>
            </a:r>
            <a:r>
              <a:rPr lang="en-GB" dirty="0"/>
              <a:t>help &amp; FAQs system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4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worked out of the box?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8136904" cy="561662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LibGuides</a:t>
            </a:r>
            <a:r>
              <a:rPr lang="en-GB" dirty="0" smtClean="0"/>
              <a:t> CMS (but can do lots without this)</a:t>
            </a:r>
          </a:p>
          <a:p>
            <a:r>
              <a:rPr lang="en-GB" dirty="0" smtClean="0"/>
              <a:t>Framework - based on Bootstrap responsive web </a:t>
            </a:r>
            <a:r>
              <a:rPr lang="en-GB" dirty="0"/>
              <a:t>framework </a:t>
            </a:r>
            <a:r>
              <a:rPr lang="en-GB" dirty="0" smtClean="0"/>
              <a:t>(</a:t>
            </a:r>
            <a:r>
              <a:rPr lang="en-GB" dirty="0" smtClean="0">
                <a:hlinkClick r:id="rId3"/>
              </a:rPr>
              <a:t>getbootstrap.com</a:t>
            </a:r>
            <a:r>
              <a:rPr lang="en-GB" dirty="0" smtClean="0"/>
              <a:t>)</a:t>
            </a:r>
          </a:p>
          <a:p>
            <a:r>
              <a:rPr lang="en-GB" dirty="0"/>
              <a:t>Templates – to create look &amp; feel &amp; assist </a:t>
            </a:r>
            <a:r>
              <a:rPr lang="en-GB" dirty="0" smtClean="0"/>
              <a:t>staff</a:t>
            </a:r>
          </a:p>
          <a:p>
            <a:r>
              <a:rPr lang="en-GB" dirty="0" err="1"/>
              <a:t>Syndetics</a:t>
            </a:r>
            <a:r>
              <a:rPr lang="en-GB" dirty="0"/>
              <a:t> book cover </a:t>
            </a:r>
            <a:r>
              <a:rPr lang="en-GB" dirty="0" smtClean="0"/>
              <a:t>enhancements</a:t>
            </a:r>
          </a:p>
          <a:p>
            <a:r>
              <a:rPr lang="en-GB" dirty="0"/>
              <a:t>Databases A-Z – used </a:t>
            </a:r>
            <a:r>
              <a:rPr lang="en-GB" dirty="0" err="1"/>
              <a:t>LibGuides</a:t>
            </a:r>
            <a:r>
              <a:rPr lang="en-GB" dirty="0"/>
              <a:t> system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4185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in the box!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3 column layout</a:t>
            </a:r>
          </a:p>
          <a:p>
            <a:pPr marL="0" indent="0">
              <a:buNone/>
            </a:pPr>
            <a:r>
              <a:rPr lang="en-GB" sz="2000" dirty="0" smtClean="0"/>
              <a:t>Images – hard to customise, expected to be easier, difficult to format/size</a:t>
            </a:r>
          </a:p>
          <a:p>
            <a:pPr marL="0" indent="0">
              <a:buNone/>
            </a:pPr>
            <a:r>
              <a:rPr lang="en-GB" sz="2000" dirty="0" smtClean="0"/>
              <a:t>Newsfeed – had to customise extensively</a:t>
            </a:r>
          </a:p>
          <a:p>
            <a:pPr marL="0" indent="0">
              <a:buNone/>
            </a:pPr>
            <a:r>
              <a:rPr lang="en-GB" sz="2000" dirty="0" smtClean="0"/>
              <a:t>Contact Us box – hard to customise if you have developer skills, easier if you are happy with ‘out of the box’ look &amp; feel</a:t>
            </a:r>
          </a:p>
          <a:p>
            <a:pPr marL="0" indent="0">
              <a:buNone/>
            </a:pPr>
            <a:r>
              <a:rPr lang="en-GB" sz="2000" dirty="0" smtClean="0"/>
              <a:t>Lists widget – easy to generate (basic html) but had to customise look &amp; feel to tie in with site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4202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9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outside of the box…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 Topic 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7102</TotalTime>
  <Words>801</Words>
  <Application>Microsoft Office PowerPoint</Application>
  <PresentationFormat>On-screen Show (4:3)</PresentationFormat>
  <Paragraphs>133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IntroductionSlide</vt:lpstr>
      <vt:lpstr>New Topic Slide</vt:lpstr>
      <vt:lpstr>Custom Design</vt:lpstr>
      <vt:lpstr>1_Custom Design</vt:lpstr>
      <vt:lpstr>PowerPoint Presentation</vt:lpstr>
      <vt:lpstr>PowerPoint Presentation</vt:lpstr>
      <vt:lpstr>Library Online Website pre-September 2014</vt:lpstr>
      <vt:lpstr>Key Dates</vt:lpstr>
      <vt:lpstr>Why LibGuides?</vt:lpstr>
      <vt:lpstr>Springshare LibApps in use</vt:lpstr>
      <vt:lpstr>What worked out of the box?</vt:lpstr>
      <vt:lpstr>Not in the box!</vt:lpstr>
      <vt:lpstr>Working outside of the box…</vt:lpstr>
      <vt:lpstr>Home Page </vt:lpstr>
      <vt:lpstr>Landing Page </vt:lpstr>
      <vt:lpstr>Closing the box: lessons learned  </vt:lpstr>
      <vt:lpstr>Contacts</vt:lpstr>
    </vt:vector>
  </TitlesOfParts>
  <Company>Leeds Metropolitan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Service</dc:creator>
  <cp:lastModifiedBy>sheppa03</cp:lastModifiedBy>
  <cp:revision>180</cp:revision>
  <cp:lastPrinted>2015-03-13T10:02:54Z</cp:lastPrinted>
  <dcterms:created xsi:type="dcterms:W3CDTF">2012-02-14T11:14:08Z</dcterms:created>
  <dcterms:modified xsi:type="dcterms:W3CDTF">2015-03-25T15:19:52Z</dcterms:modified>
</cp:coreProperties>
</file>