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9" r:id="rId2"/>
    <p:sldMasterId id="2147483682" r:id="rId3"/>
    <p:sldMasterId id="2147483687" r:id="rId4"/>
    <p:sldMasterId id="2147483689" r:id="rId5"/>
    <p:sldMasterId id="2147483691" r:id="rId6"/>
    <p:sldMasterId id="2147483693" r:id="rId7"/>
    <p:sldMasterId id="2147483696" r:id="rId8"/>
    <p:sldMasterId id="2147483698" r:id="rId9"/>
  </p:sldMasterIdLst>
  <p:notesMasterIdLst>
    <p:notesMasterId r:id="rId37"/>
  </p:notesMasterIdLst>
  <p:sldIdLst>
    <p:sldId id="264" r:id="rId10"/>
    <p:sldId id="300" r:id="rId11"/>
    <p:sldId id="271" r:id="rId12"/>
    <p:sldId id="272" r:id="rId13"/>
    <p:sldId id="270" r:id="rId14"/>
    <p:sldId id="273" r:id="rId15"/>
    <p:sldId id="274" r:id="rId16"/>
    <p:sldId id="278" r:id="rId17"/>
    <p:sldId id="277" r:id="rId18"/>
    <p:sldId id="275" r:id="rId19"/>
    <p:sldId id="296" r:id="rId20"/>
    <p:sldId id="298" r:id="rId21"/>
    <p:sldId id="299"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28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9" d="100"/>
          <a:sy n="119" d="100"/>
        </p:scale>
        <p:origin x="-1320"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789758-60F2-43B5-AA2E-37037AFFF425}" type="datetimeFigureOut">
              <a:rPr lang="en-GB" smtClean="0"/>
              <a:pPr/>
              <a:t>01/04/2015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A894AC-B541-419B-A907-13D8C410CB08}" type="slidenum">
              <a:rPr lang="en-GB" smtClean="0"/>
              <a:pPr/>
              <a:t>‹#›</a:t>
            </a:fld>
            <a:endParaRPr lang="en-GB"/>
          </a:p>
        </p:txBody>
      </p:sp>
    </p:spTree>
    <p:extLst>
      <p:ext uri="{BB962C8B-B14F-4D97-AF65-F5344CB8AC3E}">
        <p14:creationId xmlns:p14="http://schemas.microsoft.com/office/powerpoint/2010/main" val="385820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Role is academic liaison, developing collection</a:t>
            </a:r>
            <a:r>
              <a:rPr lang="en-GB" baseline="0" dirty="0" smtClean="0"/>
              <a:t> but also we d</a:t>
            </a:r>
            <a:r>
              <a:rPr lang="en-GB" dirty="0" smtClean="0"/>
              <a:t>eliver sessions on finding information using library resources,</a:t>
            </a:r>
            <a:r>
              <a:rPr lang="en-GB" baseline="0" dirty="0" smtClean="0"/>
              <a:t> critiquing and evaluating information, referencing </a:t>
            </a:r>
            <a:r>
              <a:rPr lang="en-GB" dirty="0" smtClean="0"/>
              <a:t>to both small and large groups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Increasing </a:t>
            </a:r>
            <a:r>
              <a:rPr lang="en-GB" b="1" dirty="0" smtClean="0"/>
              <a:t>move towards larger </a:t>
            </a:r>
            <a:r>
              <a:rPr lang="en-GB" dirty="0" smtClean="0"/>
              <a:t>classrooms</a:t>
            </a:r>
            <a:r>
              <a:rPr lang="en-GB" baseline="0" dirty="0" smtClean="0"/>
              <a:t> and lecture style delivery e.g. 300+ students. Not only makes me consider different ways of delivering in the classroom but also how to reach students that may have dozed off at the back, and then few months down the line realise how important the session was but may only have PowerPoint slides/ Web pages to refer to </a:t>
            </a:r>
            <a:r>
              <a:rPr lang="en-GB" dirty="0" smtClean="0"/>
              <a:t>Learning styles</a:t>
            </a:r>
          </a:p>
          <a:p>
            <a:r>
              <a:rPr lang="en-GB" b="1" dirty="0" smtClean="0"/>
              <a:t>Increase in online and distance courses</a:t>
            </a:r>
          </a:p>
          <a:p>
            <a:r>
              <a:rPr lang="en-GB" dirty="0" smtClean="0"/>
              <a:t>Out of these circumstances – necessity rather than choice due to timescales &amp; lack of technology (or time to learn how to use the technology) that we turned to OER’s in faculty of HHS.</a:t>
            </a:r>
            <a:r>
              <a:rPr lang="en-GB" baseline="0" dirty="0" smtClean="0"/>
              <a:t> Online tutorials/ quizzes – out of 300 we had about 40% participation. Relied upon academic staff pointing students towards online materials</a:t>
            </a:r>
          </a:p>
          <a:p>
            <a:r>
              <a:rPr lang="en-GB" baseline="0" dirty="0" smtClean="0"/>
              <a:t>Recently joined Leeds Beckett </a:t>
            </a:r>
            <a:endParaRPr lang="en-GB" dirty="0" smtClean="0"/>
          </a:p>
          <a:p>
            <a:endParaRPr lang="en-GB" dirty="0"/>
          </a:p>
        </p:txBody>
      </p:sp>
      <p:sp>
        <p:nvSpPr>
          <p:cNvPr id="4" name="Slide Number Placeholder 3"/>
          <p:cNvSpPr>
            <a:spLocks noGrp="1"/>
          </p:cNvSpPr>
          <p:nvPr>
            <p:ph type="sldNum" sz="quarter" idx="10"/>
          </p:nvPr>
        </p:nvSpPr>
        <p:spPr/>
        <p:txBody>
          <a:bodyPr/>
          <a:lstStyle/>
          <a:p>
            <a:fld id="{42E9AF5C-E889-4AC3-8259-EB5B88021854}" type="slidenum">
              <a:rPr lang="en-GB" smtClean="0"/>
              <a:t>14</a:t>
            </a:fld>
            <a:endParaRPr lang="en-GB"/>
          </a:p>
        </p:txBody>
      </p:sp>
    </p:spTree>
    <p:extLst>
      <p:ext uri="{BB962C8B-B14F-4D97-AF65-F5344CB8AC3E}">
        <p14:creationId xmlns:p14="http://schemas.microsoft.com/office/powerpoint/2010/main" val="61618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E9A6A7-26B7-472D-846B-CBE54583A01A}" type="slidenum">
              <a:rPr lang="en-GB" smtClean="0"/>
              <a:t>23</a:t>
            </a:fld>
            <a:endParaRPr lang="en-GB"/>
          </a:p>
        </p:txBody>
      </p:sp>
    </p:spTree>
    <p:extLst>
      <p:ext uri="{BB962C8B-B14F-4D97-AF65-F5344CB8AC3E}">
        <p14:creationId xmlns:p14="http://schemas.microsoft.com/office/powerpoint/2010/main" val="317540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E9A6A7-26B7-472D-846B-CBE54583A01A}" type="slidenum">
              <a:rPr lang="en-GB" smtClean="0"/>
              <a:t>24</a:t>
            </a:fld>
            <a:endParaRPr lang="en-GB"/>
          </a:p>
        </p:txBody>
      </p:sp>
    </p:spTree>
    <p:extLst>
      <p:ext uri="{BB962C8B-B14F-4D97-AF65-F5344CB8AC3E}">
        <p14:creationId xmlns:p14="http://schemas.microsoft.com/office/powerpoint/2010/main" val="501628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Instagram</a:t>
            </a:r>
            <a:r>
              <a:rPr lang="en-GB" sz="1200" kern="1200" dirty="0" smtClean="0">
                <a:solidFill>
                  <a:schemeClr val="tx1"/>
                </a:solidFill>
                <a:effectLst/>
                <a:latin typeface="+mn-lt"/>
                <a:ea typeface="+mn-ea"/>
                <a:cs typeface="+mn-cs"/>
              </a:rPr>
              <a:t> resulted in 7 likes, including one from WDD. – see attached.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got 22 hits on the </a:t>
            </a:r>
            <a:r>
              <a:rPr lang="en-GB" sz="1200" kern="1200" dirty="0" err="1" smtClean="0">
                <a:solidFill>
                  <a:schemeClr val="tx1"/>
                </a:solidFill>
                <a:effectLst/>
                <a:latin typeface="+mn-lt"/>
                <a:ea typeface="+mn-ea"/>
                <a:cs typeface="+mn-cs"/>
              </a:rPr>
              <a:t>Bitly</a:t>
            </a:r>
            <a:r>
              <a:rPr lang="en-GB" sz="1200" kern="1200" dirty="0" smtClean="0">
                <a:solidFill>
                  <a:schemeClr val="tx1"/>
                </a:solidFill>
                <a:effectLst/>
                <a:latin typeface="+mn-lt"/>
                <a:ea typeface="+mn-ea"/>
                <a:cs typeface="+mn-cs"/>
              </a:rPr>
              <a:t> link 18 from twitter and 4 unknown. 20 in UK , 1 in Ireland and 1 in Mauritius (</a:t>
            </a:r>
            <a:r>
              <a:rPr lang="en-GB" sz="1200" kern="1200" dirty="0" err="1" smtClean="0">
                <a:solidFill>
                  <a:schemeClr val="tx1"/>
                </a:solidFill>
                <a:effectLst/>
                <a:latin typeface="+mn-lt"/>
                <a:ea typeface="+mn-ea"/>
                <a:cs typeface="+mn-cs"/>
              </a:rPr>
              <a:t>Ieaun</a:t>
            </a:r>
            <a:r>
              <a:rPr lang="en-GB" sz="1200" kern="1200" dirty="0" smtClean="0">
                <a:solidFill>
                  <a:schemeClr val="tx1"/>
                </a:solidFill>
                <a:effectLst/>
                <a:latin typeface="+mn-lt"/>
                <a:ea typeface="+mn-ea"/>
                <a:cs typeface="+mn-cs"/>
              </a:rPr>
              <a:t> Ellis)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 can’t get into all the stats on FB, but it looks as though we got 1 like.</a:t>
            </a:r>
          </a:p>
          <a:p>
            <a:endParaRPr lang="en-GB" dirty="0"/>
          </a:p>
        </p:txBody>
      </p:sp>
      <p:sp>
        <p:nvSpPr>
          <p:cNvPr id="4" name="Slide Number Placeholder 3"/>
          <p:cNvSpPr>
            <a:spLocks noGrp="1"/>
          </p:cNvSpPr>
          <p:nvPr>
            <p:ph type="sldNum" sz="quarter" idx="10"/>
          </p:nvPr>
        </p:nvSpPr>
        <p:spPr/>
        <p:txBody>
          <a:bodyPr/>
          <a:lstStyle/>
          <a:p>
            <a:fld id="{DDE9A6A7-26B7-472D-846B-CBE54583A01A}" type="slidenum">
              <a:rPr lang="en-GB" smtClean="0"/>
              <a:t>25</a:t>
            </a:fld>
            <a:endParaRPr lang="en-GB"/>
          </a:p>
        </p:txBody>
      </p:sp>
    </p:spTree>
    <p:extLst>
      <p:ext uri="{BB962C8B-B14F-4D97-AF65-F5344CB8AC3E}">
        <p14:creationId xmlns:p14="http://schemas.microsoft.com/office/powerpoint/2010/main" val="4095027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Traditionally</a:t>
            </a:r>
            <a:r>
              <a:rPr lang="en-GB" baseline="0" dirty="0" smtClean="0"/>
              <a:t> taught sessions around finding journals to publish in using </a:t>
            </a:r>
            <a:r>
              <a:rPr lang="en-GB" baseline="0" dirty="0" err="1" smtClean="0"/>
              <a:t>WoS</a:t>
            </a:r>
            <a:r>
              <a:rPr lang="en-GB" baseline="0" dirty="0" smtClean="0"/>
              <a:t> and </a:t>
            </a:r>
            <a:r>
              <a:rPr lang="en-GB" baseline="0" dirty="0" err="1" smtClean="0"/>
              <a:t>WoK</a:t>
            </a:r>
            <a:r>
              <a:rPr lang="en-GB" baseline="0" dirty="0" smtClean="0"/>
              <a:t> Journal Impact Factors and Scopus but now outdated as need to look beyond </a:t>
            </a:r>
            <a:r>
              <a:rPr lang="en-GB" dirty="0" smtClean="0"/>
              <a:t> Journal level but article level</a:t>
            </a:r>
          </a:p>
          <a:p>
            <a:r>
              <a:rPr lang="en-GB" dirty="0" smtClean="0"/>
              <a:t>Articles</a:t>
            </a:r>
            <a:r>
              <a:rPr lang="en-GB" baseline="0" dirty="0" smtClean="0"/>
              <a:t> that are open access get cited more often than subscription ones even though they may be in the same Journal</a:t>
            </a:r>
          </a:p>
          <a:p>
            <a:endParaRPr lang="en-GB" dirty="0" smtClean="0"/>
          </a:p>
          <a:p>
            <a:endParaRPr lang="en-GB" baseline="0" dirty="0" smtClean="0"/>
          </a:p>
          <a:p>
            <a:r>
              <a:rPr lang="en-GB" baseline="0" dirty="0" err="1" smtClean="0"/>
              <a:t>Libguide</a:t>
            </a:r>
            <a:r>
              <a:rPr lang="en-GB" baseline="0" dirty="0" smtClean="0"/>
              <a:t> http://libraryguides.umassmed.edu/altmetrics</a:t>
            </a:r>
          </a:p>
          <a:p>
            <a:endParaRPr lang="en-GB" baseline="0" dirty="0" smtClean="0"/>
          </a:p>
          <a:p>
            <a:r>
              <a:rPr lang="en-GB" baseline="0" dirty="0" smtClean="0"/>
              <a:t>http://www.slideshare.net/BaltimoreNISO/carpenter-lets-remove-alt-from-altmetrics-uksg Old metrics</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2E9AF5C-E889-4AC3-8259-EB5B88021854}" type="slidenum">
              <a:rPr lang="en-GB" smtClean="0"/>
              <a:t>26</a:t>
            </a:fld>
            <a:endParaRPr lang="en-GB"/>
          </a:p>
        </p:txBody>
      </p:sp>
    </p:spTree>
    <p:extLst>
      <p:ext uri="{BB962C8B-B14F-4D97-AF65-F5344CB8AC3E}">
        <p14:creationId xmlns:p14="http://schemas.microsoft.com/office/powerpoint/2010/main" val="15883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 to Marketing</a:t>
            </a:r>
          </a:p>
          <a:p>
            <a:r>
              <a:rPr lang="en-GB" dirty="0" smtClean="0"/>
              <a:t>Intro to strategic management</a:t>
            </a:r>
          </a:p>
          <a:p>
            <a:r>
              <a:rPr lang="en-GB" dirty="0" smtClean="0"/>
              <a:t>Research practice methods</a:t>
            </a:r>
          </a:p>
          <a:p>
            <a:r>
              <a:rPr lang="en-GB" dirty="0" smtClean="0"/>
              <a:t>Project management</a:t>
            </a:r>
          </a:p>
          <a:p>
            <a:r>
              <a:rPr lang="en-GB" dirty="0" smtClean="0"/>
              <a:t>Idea is the core content modules contain tutorials, teaching</a:t>
            </a:r>
            <a:r>
              <a:rPr lang="en-GB" baseline="0" dirty="0" smtClean="0"/>
              <a:t> materials that academic staff can repurpose for themselves</a:t>
            </a:r>
            <a:endParaRPr lang="en-GB" dirty="0"/>
          </a:p>
        </p:txBody>
      </p:sp>
      <p:sp>
        <p:nvSpPr>
          <p:cNvPr id="4" name="Slide Number Placeholder 3"/>
          <p:cNvSpPr>
            <a:spLocks noGrp="1"/>
          </p:cNvSpPr>
          <p:nvPr>
            <p:ph type="sldNum" sz="quarter" idx="10"/>
          </p:nvPr>
        </p:nvSpPr>
        <p:spPr/>
        <p:txBody>
          <a:bodyPr/>
          <a:lstStyle/>
          <a:p>
            <a:fld id="{42E9AF5C-E889-4AC3-8259-EB5B88021854}" type="slidenum">
              <a:rPr lang="en-GB" smtClean="0"/>
              <a:t>15</a:t>
            </a:fld>
            <a:endParaRPr lang="en-GB"/>
          </a:p>
        </p:txBody>
      </p:sp>
    </p:spTree>
    <p:extLst>
      <p:ext uri="{BB962C8B-B14F-4D97-AF65-F5344CB8AC3E}">
        <p14:creationId xmlns:p14="http://schemas.microsoft.com/office/powerpoint/2010/main" val="179022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also promote OER’s to students via our Subject pages</a:t>
            </a:r>
            <a:endParaRPr lang="en-GB" dirty="0"/>
          </a:p>
        </p:txBody>
      </p:sp>
      <p:sp>
        <p:nvSpPr>
          <p:cNvPr id="4" name="Slide Number Placeholder 3"/>
          <p:cNvSpPr>
            <a:spLocks noGrp="1"/>
          </p:cNvSpPr>
          <p:nvPr>
            <p:ph type="sldNum" sz="quarter" idx="10"/>
          </p:nvPr>
        </p:nvSpPr>
        <p:spPr/>
        <p:txBody>
          <a:bodyPr/>
          <a:lstStyle/>
          <a:p>
            <a:fld id="{42E9AF5C-E889-4AC3-8259-EB5B88021854}" type="slidenum">
              <a:rPr lang="en-GB" smtClean="0"/>
              <a:t>16</a:t>
            </a:fld>
            <a:endParaRPr lang="en-GB"/>
          </a:p>
        </p:txBody>
      </p:sp>
    </p:spTree>
    <p:extLst>
      <p:ext uri="{BB962C8B-B14F-4D97-AF65-F5344CB8AC3E}">
        <p14:creationId xmlns:p14="http://schemas.microsoft.com/office/powerpoint/2010/main" val="115947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Attention moved away from OER’s to Open Access availability of journal articles. HEFCE states that in order for research to be considered for the REF submission (i.e. our </a:t>
            </a:r>
            <a:r>
              <a:rPr lang="en-GB" dirty="0" err="1" smtClean="0"/>
              <a:t>uni</a:t>
            </a:r>
            <a:r>
              <a:rPr lang="en-GB" dirty="0" smtClean="0"/>
              <a:t> research status &amp; funding implications) research has to be published in an OA subject or institutional repository within 3 months of acceptance for publication (authors final</a:t>
            </a:r>
            <a:r>
              <a:rPr lang="en-GB" baseline="0" dirty="0" smtClean="0"/>
              <a:t> submission). </a:t>
            </a:r>
            <a:r>
              <a:rPr lang="en-GB" dirty="0" smtClean="0"/>
              <a:t>We</a:t>
            </a:r>
            <a:r>
              <a:rPr lang="en-GB" baseline="0" dirty="0" smtClean="0"/>
              <a:t> still continue with traditional services e.g. delivering information skills sessions, search strategy, finding resources, good quality info</a:t>
            </a:r>
            <a:r>
              <a:rPr lang="en-GB" dirty="0" smtClean="0"/>
              <a:t>- HEFCE – seismic change – our submission to the ref depends upon our academics producing good quality open access research which in turn affects</a:t>
            </a:r>
            <a:r>
              <a:rPr lang="en-GB" baseline="0" dirty="0" smtClean="0"/>
              <a:t> our research status &amp; also funding for research. Also, in time of competition amongst HE institutions, research is the shop window so high stakes</a:t>
            </a:r>
            <a:r>
              <a:rPr lang="en-GB" dirty="0" smtClean="0"/>
              <a:t>;</a:t>
            </a:r>
            <a:r>
              <a:rPr lang="en-GB" baseline="0" dirty="0" smtClean="0"/>
              <a:t>. HEFCE mandate stressed ac librarians involvement with Research “Can’t afford to let this slip!” Emphasis now as well as traditional services, but we now have to encouraging staff to provide information in an OA manner &amp; be far more active in promoting research.</a:t>
            </a:r>
          </a:p>
          <a:p>
            <a:r>
              <a:rPr lang="en-GB" baseline="0" dirty="0" smtClean="0"/>
              <a:t>Reflected in institutional structures e.g. Leeds, York, Huddersfield</a:t>
            </a:r>
            <a:endParaRPr lang="en-GB" dirty="0"/>
          </a:p>
        </p:txBody>
      </p:sp>
      <p:sp>
        <p:nvSpPr>
          <p:cNvPr id="4" name="Slide Number Placeholder 3"/>
          <p:cNvSpPr>
            <a:spLocks noGrp="1"/>
          </p:cNvSpPr>
          <p:nvPr>
            <p:ph type="sldNum" sz="quarter" idx="10"/>
          </p:nvPr>
        </p:nvSpPr>
        <p:spPr/>
        <p:txBody>
          <a:bodyPr/>
          <a:lstStyle/>
          <a:p>
            <a:fld id="{42E9AF5C-E889-4AC3-8259-EB5B88021854}" type="slidenum">
              <a:rPr lang="en-GB" smtClean="0"/>
              <a:t>17</a:t>
            </a:fld>
            <a:endParaRPr lang="en-GB"/>
          </a:p>
        </p:txBody>
      </p:sp>
    </p:spTree>
    <p:extLst>
      <p:ext uri="{BB962C8B-B14F-4D97-AF65-F5344CB8AC3E}">
        <p14:creationId xmlns:p14="http://schemas.microsoft.com/office/powerpoint/2010/main" val="298291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RTW</a:t>
            </a:r>
          </a:p>
          <a:p>
            <a:r>
              <a:rPr lang="en-GB" dirty="0" smtClean="0"/>
              <a:t>Early career researchers</a:t>
            </a:r>
          </a:p>
          <a:p>
            <a:r>
              <a:rPr lang="en-GB" dirty="0" smtClean="0"/>
              <a:t>Twilight Sessions for researchers in HSS</a:t>
            </a:r>
          </a:p>
          <a:p>
            <a:r>
              <a:rPr lang="en-GB" dirty="0" smtClean="0"/>
              <a:t>Key members of staff</a:t>
            </a:r>
          </a:p>
          <a:p>
            <a:r>
              <a:rPr lang="en-GB" dirty="0" smtClean="0"/>
              <a:t>Faculty</a:t>
            </a:r>
            <a:r>
              <a:rPr lang="en-GB" baseline="0" dirty="0" smtClean="0"/>
              <a:t> rep library updates</a:t>
            </a:r>
            <a:endParaRPr lang="en-GB" dirty="0"/>
          </a:p>
        </p:txBody>
      </p:sp>
      <p:sp>
        <p:nvSpPr>
          <p:cNvPr id="4" name="Slide Number Placeholder 3"/>
          <p:cNvSpPr>
            <a:spLocks noGrp="1"/>
          </p:cNvSpPr>
          <p:nvPr>
            <p:ph type="sldNum" sz="quarter" idx="10"/>
          </p:nvPr>
        </p:nvSpPr>
        <p:spPr/>
        <p:txBody>
          <a:bodyPr/>
          <a:lstStyle/>
          <a:p>
            <a:fld id="{42E9AF5C-E889-4AC3-8259-EB5B88021854}" type="slidenum">
              <a:rPr lang="en-GB" smtClean="0"/>
              <a:t>18</a:t>
            </a:fld>
            <a:endParaRPr lang="en-GB"/>
          </a:p>
        </p:txBody>
      </p:sp>
    </p:spTree>
    <p:extLst>
      <p:ext uri="{BB962C8B-B14F-4D97-AF65-F5344CB8AC3E}">
        <p14:creationId xmlns:p14="http://schemas.microsoft.com/office/powerpoint/2010/main" val="4182228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Libguides,our</a:t>
            </a:r>
            <a:r>
              <a:rPr lang="en-GB" dirty="0" smtClean="0"/>
              <a:t> content</a:t>
            </a:r>
            <a:r>
              <a:rPr lang="en-GB" baseline="0" dirty="0" smtClean="0"/>
              <a:t> management system, </a:t>
            </a:r>
            <a:r>
              <a:rPr lang="en-GB" dirty="0" smtClean="0"/>
              <a:t>and </a:t>
            </a:r>
            <a:r>
              <a:rPr lang="en-GB" dirty="0" err="1" smtClean="0"/>
              <a:t>Symplectic</a:t>
            </a:r>
            <a:r>
              <a:rPr lang="en-GB" dirty="0" smtClean="0"/>
              <a:t> Elements, infrastructure supporting </a:t>
            </a:r>
            <a:r>
              <a:rPr lang="en-GB" dirty="0" err="1" smtClean="0"/>
              <a:t>uni</a:t>
            </a:r>
            <a:r>
              <a:rPr lang="en-GB" dirty="0" smtClean="0"/>
              <a:t> repository,</a:t>
            </a:r>
            <a:r>
              <a:rPr lang="en-GB" baseline="0" dirty="0" smtClean="0"/>
              <a:t> </a:t>
            </a:r>
            <a:r>
              <a:rPr lang="en-GB" dirty="0" smtClean="0"/>
              <a:t>working together </a:t>
            </a:r>
            <a:r>
              <a:rPr lang="en-GB" baseline="0" dirty="0" smtClean="0"/>
              <a:t>around selected theme days e.g. Mental Health awareness week, Eating disorders week, the general election etc. Research tagged by Librarian, coding to link the two together, auto display of open access institutional research outputs &amp; links to author versions, self archived in </a:t>
            </a:r>
            <a:r>
              <a:rPr lang="en-GB" baseline="0" dirty="0" err="1" smtClean="0"/>
              <a:t>Eprints</a:t>
            </a:r>
            <a:r>
              <a:rPr lang="en-GB" baseline="0" dirty="0" smtClean="0"/>
              <a:t> available along green </a:t>
            </a:r>
            <a:r>
              <a:rPr lang="en-GB" baseline="0" dirty="0" err="1" smtClean="0"/>
              <a:t>oa</a:t>
            </a:r>
            <a:r>
              <a:rPr lang="en-GB" baseline="0" dirty="0" smtClean="0"/>
              <a:t> publishing route</a:t>
            </a:r>
            <a:endParaRPr lang="en-GB" dirty="0"/>
          </a:p>
        </p:txBody>
      </p:sp>
      <p:sp>
        <p:nvSpPr>
          <p:cNvPr id="4" name="Slide Number Placeholder 3"/>
          <p:cNvSpPr>
            <a:spLocks noGrp="1"/>
          </p:cNvSpPr>
          <p:nvPr>
            <p:ph type="sldNum" sz="quarter" idx="10"/>
          </p:nvPr>
        </p:nvSpPr>
        <p:spPr/>
        <p:txBody>
          <a:bodyPr/>
          <a:lstStyle/>
          <a:p>
            <a:fld id="{42E9AF5C-E889-4AC3-8259-EB5B88021854}" type="slidenum">
              <a:rPr lang="en-GB" smtClean="0"/>
              <a:t>19</a:t>
            </a:fld>
            <a:endParaRPr lang="en-GB"/>
          </a:p>
        </p:txBody>
      </p:sp>
    </p:spTree>
    <p:extLst>
      <p:ext uri="{BB962C8B-B14F-4D97-AF65-F5344CB8AC3E}">
        <p14:creationId xmlns:p14="http://schemas.microsoft.com/office/powerpoint/2010/main" val="4011466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Highlight links to external and</a:t>
            </a:r>
            <a:r>
              <a:rPr lang="en-GB" baseline="0" dirty="0" smtClean="0"/>
              <a:t> local organisations too Tweets from @</a:t>
            </a:r>
            <a:r>
              <a:rPr lang="en-GB" baseline="0" dirty="0" err="1" smtClean="0"/>
              <a:t>BeckettLibrary</a:t>
            </a:r>
            <a:r>
              <a:rPr lang="en-GB" baseline="0" dirty="0" smtClean="0"/>
              <a:t> and @</a:t>
            </a:r>
            <a:r>
              <a:rPr lang="en-GB" baseline="0" dirty="0" err="1" smtClean="0"/>
              <a:t>BeckettResearch</a:t>
            </a:r>
            <a:r>
              <a:rPr lang="en-GB" baseline="0" dirty="0" smtClean="0"/>
              <a:t> including targeted tweets to organisations &amp; key academic staff.</a:t>
            </a:r>
            <a:endParaRPr lang="en-GB" dirty="0"/>
          </a:p>
        </p:txBody>
      </p:sp>
      <p:sp>
        <p:nvSpPr>
          <p:cNvPr id="4" name="Slide Number Placeholder 3"/>
          <p:cNvSpPr>
            <a:spLocks noGrp="1"/>
          </p:cNvSpPr>
          <p:nvPr>
            <p:ph type="sldNum" sz="quarter" idx="10"/>
          </p:nvPr>
        </p:nvSpPr>
        <p:spPr/>
        <p:txBody>
          <a:bodyPr/>
          <a:lstStyle/>
          <a:p>
            <a:fld id="{42E9AF5C-E889-4AC3-8259-EB5B88021854}" type="slidenum">
              <a:rPr lang="en-GB" smtClean="0"/>
              <a:t>20</a:t>
            </a:fld>
            <a:endParaRPr lang="en-GB"/>
          </a:p>
        </p:txBody>
      </p:sp>
    </p:spTree>
    <p:extLst>
      <p:ext uri="{BB962C8B-B14F-4D97-AF65-F5344CB8AC3E}">
        <p14:creationId xmlns:p14="http://schemas.microsoft.com/office/powerpoint/2010/main" val="109965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piloting a project whereby we choose celebration</a:t>
            </a:r>
            <a:r>
              <a:rPr lang="en-GB" baseline="0" dirty="0" smtClean="0"/>
              <a:t> days or events where we can tweet a link to our research outputs in this area which are listed in a </a:t>
            </a:r>
            <a:r>
              <a:rPr lang="en-GB" baseline="0" dirty="0" err="1" smtClean="0"/>
              <a:t>Libguide</a:t>
            </a:r>
            <a:endParaRPr lang="en-GB" dirty="0"/>
          </a:p>
        </p:txBody>
      </p:sp>
      <p:sp>
        <p:nvSpPr>
          <p:cNvPr id="4" name="Slide Number Placeholder 3"/>
          <p:cNvSpPr>
            <a:spLocks noGrp="1"/>
          </p:cNvSpPr>
          <p:nvPr>
            <p:ph type="sldNum" sz="quarter" idx="10"/>
          </p:nvPr>
        </p:nvSpPr>
        <p:spPr/>
        <p:txBody>
          <a:bodyPr/>
          <a:lstStyle/>
          <a:p>
            <a:fld id="{DDE9A6A7-26B7-472D-846B-CBE54583A01A}" type="slidenum">
              <a:rPr lang="en-GB" smtClean="0"/>
              <a:t>21</a:t>
            </a:fld>
            <a:endParaRPr lang="en-GB"/>
          </a:p>
        </p:txBody>
      </p:sp>
    </p:spTree>
    <p:extLst>
      <p:ext uri="{BB962C8B-B14F-4D97-AF65-F5344CB8AC3E}">
        <p14:creationId xmlns:p14="http://schemas.microsoft.com/office/powerpoint/2010/main" val="3303798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Just to follow on from this. We did have quite a good response from people about this.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initial tweet got 709 impressions – see file attached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tweeted it to 5 members of academic staff resulting in 3 RT, 2 favourites and 1 reply (see attached)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One academic RT as a MT resulting in 3 RT and 3 favourites </a:t>
            </a:r>
          </a:p>
          <a:p>
            <a:endParaRPr lang="en-GB" dirty="0"/>
          </a:p>
        </p:txBody>
      </p:sp>
      <p:sp>
        <p:nvSpPr>
          <p:cNvPr id="4" name="Slide Number Placeholder 3"/>
          <p:cNvSpPr>
            <a:spLocks noGrp="1"/>
          </p:cNvSpPr>
          <p:nvPr>
            <p:ph type="sldNum" sz="quarter" idx="10"/>
          </p:nvPr>
        </p:nvSpPr>
        <p:spPr/>
        <p:txBody>
          <a:bodyPr/>
          <a:lstStyle/>
          <a:p>
            <a:fld id="{DDE9A6A7-26B7-472D-846B-CBE54583A01A}" type="slidenum">
              <a:rPr lang="en-GB" smtClean="0"/>
              <a:t>22</a:t>
            </a:fld>
            <a:endParaRPr lang="en-GB"/>
          </a:p>
        </p:txBody>
      </p:sp>
    </p:spTree>
    <p:extLst>
      <p:ext uri="{BB962C8B-B14F-4D97-AF65-F5344CB8AC3E}">
        <p14:creationId xmlns:p14="http://schemas.microsoft.com/office/powerpoint/2010/main" val="108248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1520"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250825" y="1484313"/>
            <a:ext cx="8208963" cy="16573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251520" y="3356992"/>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190" y="274639"/>
            <a:ext cx="8373616"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9" name="Text Placeholder 9"/>
          <p:cNvSpPr txBox="1">
            <a:spLocks/>
          </p:cNvSpPr>
          <p:nvPr userDrawn="1"/>
        </p:nvSpPr>
        <p:spPr>
          <a:xfrm>
            <a:off x="180214" y="1996215"/>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36190" y="1557340"/>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35503" y="2205042"/>
            <a:ext cx="8353425" cy="57626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36190" y="3332991"/>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9"/>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107504" y="1600201"/>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356663"/>
            <a:ext cx="3466728" cy="480053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Content Placeholder 3"/>
          <p:cNvSpPr>
            <a:spLocks noGrp="1"/>
          </p:cNvSpPr>
          <p:nvPr>
            <p:ph sz="quarter" idx="10" hasCustomPrompt="1"/>
          </p:nvPr>
        </p:nvSpPr>
        <p:spPr>
          <a:xfrm>
            <a:off x="32386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84" y="1556798"/>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2915055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437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solidFill>
                  <a:prstClr val="black"/>
                </a:solidFill>
              </a:rPr>
              <a:pPr/>
              <a:t>01/04/2015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17160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solidFill>
                  <a:prstClr val="black"/>
                </a:solidFill>
              </a:rPr>
              <a:pPr/>
              <a:t>01/04/2015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55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solidFill>
                  <a:prstClr val="black"/>
                </a:solidFill>
              </a:rPr>
              <a:pPr/>
              <a:t>01/04/2015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587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323577" y="2060575"/>
            <a:ext cx="5760591" cy="24479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t>01/04/2015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t>‹#›</a:t>
            </a:fld>
            <a:endParaRPr lang="en-GB"/>
          </a:p>
        </p:txBody>
      </p:sp>
    </p:spTree>
    <p:extLst>
      <p:ext uri="{BB962C8B-B14F-4D97-AF65-F5344CB8AC3E}">
        <p14:creationId xmlns:p14="http://schemas.microsoft.com/office/powerpoint/2010/main" val="38893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t>01/04/2015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t>‹#›</a:t>
            </a:fld>
            <a:endParaRPr lang="en-GB"/>
          </a:p>
        </p:txBody>
      </p:sp>
    </p:spTree>
    <p:extLst>
      <p:ext uri="{BB962C8B-B14F-4D97-AF65-F5344CB8AC3E}">
        <p14:creationId xmlns:p14="http://schemas.microsoft.com/office/powerpoint/2010/main" val="36011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1600201"/>
            <a:ext cx="3466728" cy="35569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77" y="1556792"/>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8198"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107505" y="1484314"/>
            <a:ext cx="8208963" cy="16573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108198" y="3356993"/>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79512" y="333375"/>
            <a:ext cx="6767194"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4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179243" y="2180864"/>
            <a:ext cx="6841033" cy="2447925"/>
          </a:xfrm>
          <a:prstGeom prst="rect">
            <a:avLst/>
          </a:prstGeom>
        </p:spPr>
        <p:txBody>
          <a:bodyPr vert="horz"/>
          <a:lstStyle>
            <a:lvl1pPr marL="0" indent="0">
              <a:buNone/>
              <a:defRPr sz="18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9.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LBU_Stationery_Temps_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LBU_Stationery_Temps_PP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704" r:id="rId3"/>
    <p:sldLayoutId id="2147483705" r:id="rId4"/>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0020_MSO_LBU_Stationery_Temps_PPT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pic>
        <p:nvPicPr>
          <p:cNvPr id="3" name="Picture 2" descr="10020_MSO_LBU_Stationery_Temps_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Stationery_LBU_Temps_PPT_Widescree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4811891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www.sherpa.ac.uk/juliet/" TargetMode="External"/><Relationship Id="rId2" Type="http://schemas.openxmlformats.org/officeDocument/2006/relationships/hyperlink" Target="http://www.sherpa.ac.uk/fact/" TargetMode="Externa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hyperlink" Target="http://rioxx.n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leeds.jorum.ac.uk/" TargetMode="Externa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creativecommons.org/licenses/by-nc-nd/2.0/" TargetMode="External"/><Relationship Id="rId4" Type="http://schemas.openxmlformats.org/officeDocument/2006/relationships/hyperlink" Target="https://www.flickr.com/photos/brickdisplaycase/1183708377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libguides.leedsbeckett.ac.uk/subject_support/social_sciences/oers_and_mooc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creativecommons.org/licenses/by-nc-nd/2.0/" TargetMode="External"/><Relationship Id="rId4" Type="http://schemas.openxmlformats.org/officeDocument/2006/relationships/hyperlink" Target="https://www.flickr.com/photos/shell24_7/1467868484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hyperlink" Target="http://eprints.rclis.org/6375/" TargetMode="External"/><Relationship Id="rId2" Type="http://schemas.openxmlformats.org/officeDocument/2006/relationships/hyperlink" Target="http://www.earlham.edu/~peters/fos/overview.htm" TargetMode="External"/><Relationship Id="rId1" Type="http://schemas.openxmlformats.org/officeDocument/2006/relationships/slideLayout" Target="../slideLayouts/slideLayout4.xml"/><Relationship Id="rId5" Type="http://schemas.openxmlformats.org/officeDocument/2006/relationships/hyperlink" Target="http://ejournals.bc.edu/ojs/index.php/ital/article/view/3378" TargetMode="External"/><Relationship Id="rId4" Type="http://schemas.openxmlformats.org/officeDocument/2006/relationships/hyperlink" Target="http://www.soros.org/openaccess/read.s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Henry_Oldenburg.jpg" TargetMode="External"/><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hyperlink" Target="http://commons.wikimedia.org/wiki/File:1665_phil_trans_vol_i_title.png"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orweblog.oclc.org/archives/002206.html" TargetMode="External"/><Relationship Id="rId2" Type="http://schemas.openxmlformats.org/officeDocument/2006/relationships/hyperlink" Target="http://journals.ed.ac.uk/" TargetMode="External"/><Relationship Id="rId1" Type="http://schemas.openxmlformats.org/officeDocument/2006/relationships/slideLayout" Target="../slideLayouts/slideLayout4.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Content Placeholder 2"/>
          <p:cNvSpPr>
            <a:spLocks noGrp="1"/>
          </p:cNvSpPr>
          <p:nvPr>
            <p:ph sz="quarter" idx="11"/>
          </p:nvPr>
        </p:nvSpPr>
        <p:spPr/>
        <p:txBody>
          <a:bodyPr/>
          <a:lstStyle/>
          <a:p>
            <a:r>
              <a:rPr lang="en-GB" b="0" dirty="0"/>
              <a:t>The more things change: synergy and dissonance in Open Access and Open Education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5997458"/>
            <a:ext cx="2359954" cy="828163"/>
          </a:xfrm>
          <a:prstGeom prst="rect">
            <a:avLst/>
          </a:prstGeom>
        </p:spPr>
      </p:pic>
      <p:sp>
        <p:nvSpPr>
          <p:cNvPr id="7" name="TextBox 6"/>
          <p:cNvSpPr txBox="1"/>
          <p:nvPr/>
        </p:nvSpPr>
        <p:spPr>
          <a:xfrm>
            <a:off x="2483768" y="6088373"/>
            <a:ext cx="1872208" cy="646331"/>
          </a:xfrm>
          <a:prstGeom prst="rect">
            <a:avLst/>
          </a:prstGeom>
          <a:noFill/>
        </p:spPr>
        <p:txBody>
          <a:bodyPr wrap="square" rtlCol="0">
            <a:spAutoFit/>
          </a:bodyPr>
          <a:lstStyle/>
          <a:p>
            <a:pPr algn="r"/>
            <a:r>
              <a:rPr lang="en-GB" dirty="0" smtClean="0"/>
              <a:t>Nick Sheppard</a:t>
            </a:r>
          </a:p>
          <a:p>
            <a:pPr algn="r"/>
            <a:r>
              <a:rPr lang="en-GB" dirty="0" smtClean="0"/>
              <a:t>Kirsty Bower</a:t>
            </a:r>
            <a:endParaRPr lang="en-GB" dirty="0"/>
          </a:p>
        </p:txBody>
      </p:sp>
    </p:spTree>
    <p:extLst>
      <p:ext uri="{BB962C8B-B14F-4D97-AF65-F5344CB8AC3E}">
        <p14:creationId xmlns:p14="http://schemas.microsoft.com/office/powerpoint/2010/main" val="122652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question of infrastructure</a:t>
            </a:r>
            <a:endParaRPr lang="en-GB" dirty="0"/>
          </a:p>
        </p:txBody>
      </p:sp>
      <p:sp>
        <p:nvSpPr>
          <p:cNvPr id="3" name="Content Placeholder 2"/>
          <p:cNvSpPr>
            <a:spLocks noGrp="1"/>
          </p:cNvSpPr>
          <p:nvPr>
            <p:ph sz="half" idx="1"/>
          </p:nvPr>
        </p:nvSpPr>
        <p:spPr>
          <a:xfrm>
            <a:off x="323528" y="1268760"/>
            <a:ext cx="4824536" cy="4997152"/>
          </a:xfrm>
        </p:spPr>
        <p:txBody>
          <a:bodyPr/>
          <a:lstStyle/>
          <a:p>
            <a:r>
              <a:rPr lang="en-GB" sz="2200" dirty="0" smtClean="0"/>
              <a:t>Repositories – </a:t>
            </a:r>
            <a:r>
              <a:rPr lang="en-GB" sz="2200" dirty="0" err="1" smtClean="0"/>
              <a:t>Eprints</a:t>
            </a:r>
            <a:r>
              <a:rPr lang="en-GB" sz="2200" dirty="0" smtClean="0"/>
              <a:t>, </a:t>
            </a:r>
            <a:r>
              <a:rPr lang="en-GB" sz="2200" dirty="0" err="1" smtClean="0"/>
              <a:t>Dspace</a:t>
            </a:r>
            <a:r>
              <a:rPr lang="en-GB" sz="2200" dirty="0" smtClean="0"/>
              <a:t> </a:t>
            </a:r>
            <a:r>
              <a:rPr lang="en-GB" sz="2200" dirty="0" err="1" smtClean="0"/>
              <a:t>etc</a:t>
            </a:r>
            <a:endParaRPr lang="en-GB" sz="2200" dirty="0" smtClean="0"/>
          </a:p>
          <a:p>
            <a:r>
              <a:rPr lang="en-GB" sz="2200" dirty="0" smtClean="0"/>
              <a:t>“CRIS” model – Pure, Symplectic, </a:t>
            </a:r>
            <a:r>
              <a:rPr lang="en-GB" sz="2200" dirty="0" err="1" smtClean="0"/>
              <a:t>Converis</a:t>
            </a:r>
            <a:r>
              <a:rPr lang="en-GB" sz="2200" dirty="0" smtClean="0"/>
              <a:t> </a:t>
            </a:r>
            <a:r>
              <a:rPr lang="en-GB" sz="2200" dirty="0" err="1" smtClean="0"/>
              <a:t>etc</a:t>
            </a:r>
            <a:endParaRPr lang="en-GB" sz="2200" dirty="0" smtClean="0"/>
          </a:p>
          <a:p>
            <a:r>
              <a:rPr lang="en-GB" sz="2200" dirty="0" err="1" smtClean="0"/>
              <a:t>Jisc</a:t>
            </a:r>
            <a:r>
              <a:rPr lang="en-GB" sz="2200" dirty="0" smtClean="0"/>
              <a:t> supported infrastructure</a:t>
            </a:r>
          </a:p>
          <a:p>
            <a:r>
              <a:rPr lang="en-GB" sz="2200" dirty="0" smtClean="0"/>
              <a:t>SHERPA services</a:t>
            </a:r>
          </a:p>
          <a:p>
            <a:pPr lvl="1"/>
            <a:r>
              <a:rPr lang="en-GB" sz="1800" dirty="0">
                <a:hlinkClick r:id="rId2"/>
              </a:rPr>
              <a:t>http://www.opendoar.org/</a:t>
            </a:r>
          </a:p>
          <a:p>
            <a:pPr lvl="1"/>
            <a:r>
              <a:rPr lang="en-GB" sz="1800" dirty="0" smtClean="0">
                <a:hlinkClick r:id="rId2"/>
              </a:rPr>
              <a:t>http</a:t>
            </a:r>
            <a:r>
              <a:rPr lang="en-GB" sz="1800" dirty="0">
                <a:hlinkClick r:id="rId2"/>
              </a:rPr>
              <a:t>://www.sherpa.ac.uk/romeo</a:t>
            </a:r>
            <a:r>
              <a:rPr lang="en-GB" sz="1800" dirty="0" smtClean="0">
                <a:hlinkClick r:id="rId2"/>
              </a:rPr>
              <a:t>/</a:t>
            </a:r>
          </a:p>
          <a:p>
            <a:pPr lvl="1"/>
            <a:r>
              <a:rPr lang="en-GB" sz="1800" dirty="0">
                <a:hlinkClick r:id="rId3"/>
              </a:rPr>
              <a:t>http://www.sherpa.ac.uk/juliet</a:t>
            </a:r>
            <a:r>
              <a:rPr lang="en-GB" sz="1800" dirty="0" smtClean="0">
                <a:hlinkClick r:id="rId3"/>
              </a:rPr>
              <a:t>/</a:t>
            </a:r>
            <a:endParaRPr lang="en-GB" sz="1800" dirty="0">
              <a:hlinkClick r:id="rId2"/>
            </a:endParaRPr>
          </a:p>
          <a:p>
            <a:pPr lvl="1"/>
            <a:r>
              <a:rPr lang="en-GB" sz="1800" dirty="0" smtClean="0">
                <a:hlinkClick r:id="rId2"/>
              </a:rPr>
              <a:t>http</a:t>
            </a:r>
            <a:r>
              <a:rPr lang="en-GB" sz="1800" dirty="0">
                <a:hlinkClick r:id="rId2"/>
              </a:rPr>
              <a:t>://www.sherpa.ac.uk/fact</a:t>
            </a:r>
            <a:r>
              <a:rPr lang="en-GB" sz="1800" dirty="0" smtClean="0">
                <a:hlinkClick r:id="rId2"/>
              </a:rPr>
              <a:t>/</a:t>
            </a:r>
            <a:endParaRPr lang="en-GB" sz="1800" dirty="0" smtClean="0"/>
          </a:p>
          <a:p>
            <a:r>
              <a:rPr lang="en-GB" sz="2200" dirty="0" smtClean="0"/>
              <a:t>Publications Router</a:t>
            </a:r>
          </a:p>
          <a:p>
            <a:r>
              <a:rPr lang="en-GB" sz="2200" dirty="0"/>
              <a:t>RIOXX - </a:t>
            </a:r>
            <a:r>
              <a:rPr lang="en-GB" sz="2200" dirty="0">
                <a:hlinkClick r:id="rId4"/>
              </a:rPr>
              <a:t>http://rioxx.net</a:t>
            </a:r>
            <a:r>
              <a:rPr lang="en-GB" sz="2200" dirty="0" smtClean="0">
                <a:hlinkClick r:id="rId4"/>
              </a:rPr>
              <a:t>/</a:t>
            </a:r>
            <a:r>
              <a:rPr lang="en-GB" sz="2200" dirty="0" smtClean="0"/>
              <a:t> </a:t>
            </a:r>
          </a:p>
          <a:p>
            <a:r>
              <a:rPr lang="en-GB" sz="2200" dirty="0" smtClean="0"/>
              <a:t>Open Mirror</a:t>
            </a:r>
          </a:p>
          <a:p>
            <a:r>
              <a:rPr lang="en-GB" sz="2200" dirty="0" smtClean="0"/>
              <a:t>CORE (</a:t>
            </a:r>
            <a:r>
              <a:rPr lang="en-GB" sz="2200" dirty="0" err="1" smtClean="0"/>
              <a:t>COnnecting</a:t>
            </a:r>
            <a:r>
              <a:rPr lang="en-GB" sz="2200" dirty="0" smtClean="0"/>
              <a:t> Repositories)</a:t>
            </a:r>
          </a:p>
          <a:p>
            <a:r>
              <a:rPr lang="en-GB" sz="2200" dirty="0" err="1" smtClean="0"/>
              <a:t>Jisc</a:t>
            </a:r>
            <a:r>
              <a:rPr lang="en-GB" sz="2200" dirty="0" smtClean="0"/>
              <a:t> Monitor</a:t>
            </a:r>
          </a:p>
          <a:p>
            <a:pPr marL="0" indent="0">
              <a:buNone/>
            </a:pPr>
            <a:endParaRPr lang="en-GB" dirty="0"/>
          </a:p>
        </p:txBody>
      </p:sp>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837093" y="2420888"/>
            <a:ext cx="4127395" cy="2328108"/>
          </a:xfrm>
          <a:ln>
            <a:solidFill>
              <a:schemeClr val="accent1"/>
            </a:solidFill>
          </a:ln>
        </p:spPr>
      </p:pic>
    </p:spTree>
    <p:extLst>
      <p:ext uri="{BB962C8B-B14F-4D97-AF65-F5344CB8AC3E}">
        <p14:creationId xmlns:p14="http://schemas.microsoft.com/office/powerpoint/2010/main" val="2452004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about </a:t>
            </a:r>
            <a:r>
              <a:rPr lang="en-GB" dirty="0" smtClean="0"/>
              <a:t>OER</a:t>
            </a:r>
            <a:r>
              <a:rPr lang="en-GB" dirty="0" smtClean="0"/>
              <a:t>?</a:t>
            </a:r>
            <a:endParaRPr lang="en-GB" dirty="0"/>
          </a:p>
        </p:txBody>
      </p:sp>
      <p:sp>
        <p:nvSpPr>
          <p:cNvPr id="3" name="Content Placeholder 2"/>
          <p:cNvSpPr>
            <a:spLocks noGrp="1"/>
          </p:cNvSpPr>
          <p:nvPr>
            <p:ph sz="half" idx="1"/>
          </p:nvPr>
        </p:nvSpPr>
        <p:spPr>
          <a:xfrm>
            <a:off x="323528" y="1196752"/>
            <a:ext cx="4248472" cy="5616624"/>
          </a:xfrm>
        </p:spPr>
        <p:txBody>
          <a:bodyPr/>
          <a:lstStyle/>
          <a:p>
            <a:r>
              <a:rPr lang="en-GB" sz="2200" dirty="0"/>
              <a:t>HEFCE policy serves to emphasise </a:t>
            </a:r>
            <a:r>
              <a:rPr lang="en-GB" sz="2200" dirty="0" smtClean="0"/>
              <a:t>OA?</a:t>
            </a:r>
          </a:p>
          <a:p>
            <a:r>
              <a:rPr lang="en-GB" sz="2200" dirty="0" smtClean="0"/>
              <a:t>Synergies</a:t>
            </a:r>
          </a:p>
          <a:p>
            <a:pPr lvl="1"/>
            <a:r>
              <a:rPr lang="en-GB" sz="1800" dirty="0" smtClean="0"/>
              <a:t>Repositories</a:t>
            </a:r>
          </a:p>
          <a:p>
            <a:pPr lvl="1"/>
            <a:r>
              <a:rPr lang="en-GB" sz="1800" dirty="0"/>
              <a:t>Managing (and disseminating) “institutional assets”</a:t>
            </a:r>
            <a:endParaRPr lang="en-GB" sz="1800" dirty="0" smtClean="0"/>
          </a:p>
          <a:p>
            <a:pPr lvl="1"/>
            <a:r>
              <a:rPr lang="en-GB" sz="1800" dirty="0" smtClean="0"/>
              <a:t>Creative </a:t>
            </a:r>
            <a:r>
              <a:rPr lang="en-GB" sz="1800" dirty="0" smtClean="0"/>
              <a:t>Commons</a:t>
            </a:r>
          </a:p>
          <a:p>
            <a:pPr lvl="1"/>
            <a:r>
              <a:rPr lang="en-GB" sz="1800" dirty="0" smtClean="0"/>
              <a:t>Impact (metrics)</a:t>
            </a:r>
            <a:endParaRPr lang="en-GB" sz="2200" dirty="0" smtClean="0"/>
          </a:p>
          <a:p>
            <a:r>
              <a:rPr lang="en-GB" sz="2200" dirty="0" smtClean="0"/>
              <a:t>Dissonance</a:t>
            </a:r>
          </a:p>
          <a:p>
            <a:pPr lvl="1"/>
            <a:r>
              <a:rPr lang="en-GB" sz="1800" dirty="0"/>
              <a:t>Institutional resource and </a:t>
            </a:r>
            <a:r>
              <a:rPr lang="en-GB" sz="1800" dirty="0" smtClean="0"/>
              <a:t>support focussed on OA?</a:t>
            </a:r>
          </a:p>
          <a:p>
            <a:r>
              <a:rPr lang="en-GB" sz="2200" dirty="0" smtClean="0"/>
              <a:t>Are we also seeing commercialisation in this space?</a:t>
            </a:r>
          </a:p>
          <a:p>
            <a:pPr lvl="1"/>
            <a:r>
              <a:rPr lang="en-GB" sz="1800" dirty="0" smtClean="0"/>
              <a:t>CC-BY </a:t>
            </a:r>
            <a:r>
              <a:rPr lang="en-GB" sz="1800" dirty="0" err="1" smtClean="0"/>
              <a:t>vs</a:t>
            </a:r>
            <a:r>
              <a:rPr lang="en-GB" sz="1800" dirty="0" smtClean="0"/>
              <a:t> CC-BY-NC</a:t>
            </a:r>
          </a:p>
          <a:p>
            <a:pPr lvl="1"/>
            <a:r>
              <a:rPr lang="en-GB" sz="1800" dirty="0" smtClean="0"/>
              <a:t>MOOCS</a:t>
            </a:r>
          </a:p>
          <a:p>
            <a:pPr marL="0" indent="0">
              <a:buNone/>
            </a:pPr>
            <a:endParaRPr lang="en-GB" sz="2200" dirty="0"/>
          </a:p>
        </p:txBody>
      </p:sp>
      <p:pic>
        <p:nvPicPr>
          <p:cNvPr id="2050" name="Picture 2" descr="futurelear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10992" y="2485157"/>
            <a:ext cx="4114800" cy="17359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e/e5/Courser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305" y="4139158"/>
            <a:ext cx="444817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jorum.ac.uk/wp-content/themes/kube/img/logo-jorum-mob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340768"/>
            <a:ext cx="3742783" cy="94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984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OER at Leeds Beckett</a:t>
            </a:r>
            <a:endParaRPr lang="en-GB" dirty="0"/>
          </a:p>
        </p:txBody>
      </p:sp>
      <p:sp>
        <p:nvSpPr>
          <p:cNvPr id="3" name="Content Placeholder 2"/>
          <p:cNvSpPr>
            <a:spLocks noGrp="1"/>
          </p:cNvSpPr>
          <p:nvPr>
            <p:ph sz="half" idx="1"/>
          </p:nvPr>
        </p:nvSpPr>
        <p:spPr>
          <a:xfrm>
            <a:off x="323528" y="1268760"/>
            <a:ext cx="4824536" cy="4781127"/>
          </a:xfrm>
        </p:spPr>
        <p:txBody>
          <a:bodyPr/>
          <a:lstStyle/>
          <a:p>
            <a:r>
              <a:rPr lang="en-GB" sz="2400" dirty="0"/>
              <a:t>JISC Repositories Start-up (2007</a:t>
            </a:r>
            <a:r>
              <a:rPr lang="en-GB" sz="2400" dirty="0" smtClean="0"/>
              <a:t>)</a:t>
            </a:r>
          </a:p>
          <a:p>
            <a:r>
              <a:rPr lang="en-GB" sz="2400" dirty="0"/>
              <a:t>Prioritised set of </a:t>
            </a:r>
            <a:r>
              <a:rPr lang="en-GB" sz="2400" dirty="0" smtClean="0"/>
              <a:t>needs</a:t>
            </a:r>
          </a:p>
          <a:p>
            <a:pPr lvl="1"/>
            <a:r>
              <a:rPr lang="en-GB" sz="2000" dirty="0" smtClean="0"/>
              <a:t>Research (OA)</a:t>
            </a:r>
          </a:p>
          <a:p>
            <a:pPr lvl="1"/>
            <a:r>
              <a:rPr lang="en-GB" sz="2000" dirty="0" smtClean="0"/>
              <a:t>Teaching &amp;Learning (OER)</a:t>
            </a:r>
          </a:p>
          <a:p>
            <a:r>
              <a:rPr lang="en-GB" sz="2400" dirty="0"/>
              <a:t>Unicycle - phase 1 </a:t>
            </a:r>
            <a:r>
              <a:rPr lang="en-GB" sz="2400" dirty="0" err="1"/>
              <a:t>ukoer</a:t>
            </a:r>
            <a:r>
              <a:rPr lang="en-GB" sz="2400" dirty="0"/>
              <a:t> project (2009)</a:t>
            </a:r>
          </a:p>
          <a:p>
            <a:r>
              <a:rPr lang="en-GB" sz="2400" dirty="0"/>
              <a:t>“Blended” </a:t>
            </a:r>
            <a:r>
              <a:rPr lang="en-GB" sz="2400" dirty="0" smtClean="0"/>
              <a:t>repository</a:t>
            </a:r>
          </a:p>
          <a:p>
            <a:pPr lvl="1"/>
            <a:r>
              <a:rPr lang="en-GB" sz="2000" dirty="0" smtClean="0"/>
              <a:t>Local deposit to IR</a:t>
            </a:r>
          </a:p>
          <a:p>
            <a:pPr lvl="1"/>
            <a:r>
              <a:rPr lang="en-GB" sz="2000" dirty="0" smtClean="0"/>
              <a:t>Harvest to Jorum</a:t>
            </a:r>
          </a:p>
          <a:p>
            <a:r>
              <a:rPr lang="en-GB" sz="2400" dirty="0" smtClean="0"/>
              <a:t>HEFCE = IR now focussed on OA </a:t>
            </a:r>
          </a:p>
          <a:p>
            <a:r>
              <a:rPr lang="en-GB" sz="2400" dirty="0" smtClean="0"/>
              <a:t>What now??</a:t>
            </a:r>
            <a:endParaRPr lang="en-GB" sz="2400" dirty="0"/>
          </a:p>
        </p:txBody>
      </p:sp>
      <p:pic>
        <p:nvPicPr>
          <p:cNvPr id="1028" name="Picture 4" descr="Nick Sheppard - Closing the institutional UKOER circl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412776"/>
            <a:ext cx="3682752" cy="276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818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Jorum Window?</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61147" y="1484784"/>
            <a:ext cx="3336505" cy="3844925"/>
          </a:xfrm>
        </p:spPr>
      </p:pic>
      <p:sp>
        <p:nvSpPr>
          <p:cNvPr id="6" name="Content Placeholder 2"/>
          <p:cNvSpPr>
            <a:spLocks noGrp="1"/>
          </p:cNvSpPr>
          <p:nvPr>
            <p:ph sz="half" idx="1"/>
          </p:nvPr>
        </p:nvSpPr>
        <p:spPr>
          <a:xfrm>
            <a:off x="323528" y="1268760"/>
            <a:ext cx="4608512" cy="4781127"/>
          </a:xfrm>
        </p:spPr>
        <p:txBody>
          <a:bodyPr/>
          <a:lstStyle/>
          <a:p>
            <a:r>
              <a:rPr lang="en-GB" sz="2400" dirty="0"/>
              <a:t>C</a:t>
            </a:r>
            <a:r>
              <a:rPr lang="en-GB" sz="2400" dirty="0" smtClean="0"/>
              <a:t>ustomisable </a:t>
            </a:r>
            <a:r>
              <a:rPr lang="en-GB" sz="2400" dirty="0"/>
              <a:t>web interface to Jorum </a:t>
            </a:r>
            <a:endParaRPr lang="en-GB" sz="2400" dirty="0" smtClean="0"/>
          </a:p>
          <a:p>
            <a:r>
              <a:rPr lang="en-GB" sz="2400" dirty="0"/>
              <a:t>T</a:t>
            </a:r>
            <a:r>
              <a:rPr lang="en-GB" sz="2400" dirty="0" smtClean="0"/>
              <a:t>ailored </a:t>
            </a:r>
            <a:r>
              <a:rPr lang="en-GB" sz="2400" dirty="0"/>
              <a:t>to your </a:t>
            </a:r>
            <a:r>
              <a:rPr lang="en-GB" sz="2400" dirty="0" smtClean="0"/>
              <a:t>institution</a:t>
            </a:r>
          </a:p>
          <a:p>
            <a:r>
              <a:rPr lang="en-GB" sz="2400" dirty="0" smtClean="0"/>
              <a:t>OER at the University of Leeds</a:t>
            </a:r>
          </a:p>
          <a:p>
            <a:pPr lvl="1"/>
            <a:r>
              <a:rPr lang="en-GB" sz="2000" dirty="0">
                <a:hlinkClick r:id="rId3"/>
              </a:rPr>
              <a:t>http://leeds.jorum.ac.uk</a:t>
            </a:r>
            <a:r>
              <a:rPr lang="en-GB" sz="2000" dirty="0" smtClean="0">
                <a:hlinkClick r:id="rId3"/>
              </a:rPr>
              <a:t>/</a:t>
            </a:r>
            <a:r>
              <a:rPr lang="en-GB" sz="2000" dirty="0" smtClean="0"/>
              <a:t> </a:t>
            </a:r>
          </a:p>
          <a:p>
            <a:endParaRPr lang="en-GB" sz="2400" dirty="0"/>
          </a:p>
        </p:txBody>
      </p:sp>
    </p:spTree>
    <p:extLst>
      <p:ext uri="{BB962C8B-B14F-4D97-AF65-F5344CB8AC3E}">
        <p14:creationId xmlns:p14="http://schemas.microsoft.com/office/powerpoint/2010/main" val="3359256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ower01\Downloads\11837083773_e71a503351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881"/>
            <a:ext cx="6235240" cy="62352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00201" y="6218359"/>
            <a:ext cx="5292079" cy="584775"/>
          </a:xfrm>
          <a:prstGeom prst="rect">
            <a:avLst/>
          </a:prstGeom>
          <a:noFill/>
        </p:spPr>
        <p:txBody>
          <a:bodyPr wrap="square" rtlCol="0">
            <a:spAutoFit/>
          </a:bodyPr>
          <a:lstStyle/>
          <a:p>
            <a:r>
              <a:rPr lang="es-ES" sz="1000" b="1" dirty="0" err="1" smtClean="0"/>
              <a:t>Librarian</a:t>
            </a:r>
            <a:r>
              <a:rPr lang="es-ES" sz="1000" b="1" dirty="0" smtClean="0"/>
              <a:t> </a:t>
            </a:r>
            <a:r>
              <a:rPr lang="es-ES" sz="1000" b="1" dirty="0"/>
              <a:t>71001 Lego </a:t>
            </a:r>
            <a:r>
              <a:rPr lang="es-ES" sz="1000" b="1" dirty="0" err="1"/>
              <a:t>Minifigures</a:t>
            </a:r>
            <a:r>
              <a:rPr lang="es-ES" sz="1000" b="1" dirty="0"/>
              <a:t> Series </a:t>
            </a:r>
            <a:r>
              <a:rPr lang="es-ES" sz="1000" b="1" dirty="0" smtClean="0"/>
              <a:t>10 (2014) [online </a:t>
            </a:r>
            <a:r>
              <a:rPr lang="es-ES" sz="1000" b="1" dirty="0" err="1" smtClean="0"/>
              <a:t>image</a:t>
            </a:r>
            <a:r>
              <a:rPr lang="es-ES" sz="1000" b="1" dirty="0" smtClean="0"/>
              <a:t>]. </a:t>
            </a:r>
            <a:r>
              <a:rPr lang="es-ES" sz="1000" b="1" dirty="0" err="1" smtClean="0"/>
              <a:t>Available</a:t>
            </a:r>
            <a:r>
              <a:rPr lang="es-ES" sz="1000" b="1" dirty="0" smtClean="0"/>
              <a:t> </a:t>
            </a:r>
            <a:r>
              <a:rPr lang="es-ES" sz="1000" b="1" dirty="0" err="1" smtClean="0"/>
              <a:t>from</a:t>
            </a:r>
            <a:r>
              <a:rPr lang="es-ES" sz="1000" b="1" dirty="0" smtClean="0"/>
              <a:t> </a:t>
            </a:r>
            <a:r>
              <a:rPr lang="en-GB" sz="1000" dirty="0">
                <a:hlinkClick r:id="rId4"/>
              </a:rPr>
              <a:t>https://www.flickr.com/photos/brickdisplaycase/11837083773</a:t>
            </a:r>
            <a:r>
              <a:rPr lang="en-GB" sz="1000" dirty="0" smtClean="0">
                <a:hlinkClick r:id="rId4"/>
              </a:rPr>
              <a:t>/</a:t>
            </a:r>
            <a:r>
              <a:rPr lang="en-GB" sz="1000" dirty="0" smtClean="0"/>
              <a:t> </a:t>
            </a:r>
            <a:r>
              <a:rPr lang="en-GB" sz="1000" dirty="0" smtClean="0"/>
              <a:t>Accessed </a:t>
            </a:r>
            <a:r>
              <a:rPr lang="en-GB" sz="1000" dirty="0" smtClean="0"/>
              <a:t>31 March 2015.</a:t>
            </a:r>
            <a:endParaRPr lang="en-GB" sz="1000" dirty="0"/>
          </a:p>
          <a:p>
            <a:r>
              <a:rPr lang="en-GB" sz="1200" dirty="0" smtClean="0">
                <a:hlinkClick r:id="rId5"/>
              </a:rPr>
              <a:t>CC-BY-NC-ND</a:t>
            </a:r>
            <a:endParaRPr lang="en-GB" sz="1200" dirty="0"/>
          </a:p>
        </p:txBody>
      </p:sp>
    </p:spTree>
    <p:extLst>
      <p:ext uri="{BB962C8B-B14F-4D97-AF65-F5344CB8AC3E}">
        <p14:creationId xmlns:p14="http://schemas.microsoft.com/office/powerpoint/2010/main" val="1225437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OER Advocacy: Core content modules</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043" r="1863" b="23835"/>
          <a:stretch/>
        </p:blipFill>
        <p:spPr bwMode="auto">
          <a:xfrm>
            <a:off x="1" y="1628800"/>
            <a:ext cx="9208225" cy="33843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150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GB" dirty="0" smtClean="0"/>
              <a:t>OER Advocacy: Subject pages Guides</a:t>
            </a:r>
            <a:endParaRPr lang="en-GB" dirty="0"/>
          </a:p>
        </p:txBody>
      </p:sp>
      <p:sp>
        <p:nvSpPr>
          <p:cNvPr id="3" name="Content Placeholder 2"/>
          <p:cNvSpPr>
            <a:spLocks noGrp="1"/>
          </p:cNvSpPr>
          <p:nvPr>
            <p:ph idx="1"/>
          </p:nvPr>
        </p:nvSpPr>
        <p:spPr/>
        <p:txBody>
          <a:bodyPr/>
          <a:lstStyle/>
          <a:p>
            <a:endParaRPr lang="en-GB"/>
          </a:p>
        </p:txBody>
      </p:sp>
      <p:pic>
        <p:nvPicPr>
          <p:cNvPr id="2050"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35" t="8184" r="22180" b="18861"/>
          <a:stretch/>
        </p:blipFill>
        <p:spPr bwMode="auto">
          <a:xfrm>
            <a:off x="24138" y="1052736"/>
            <a:ext cx="9118441" cy="661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704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C:\Users\bower01\Downloads\14678684844_1c5179f261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43" y="1315"/>
            <a:ext cx="8128000" cy="607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5842" y="6027698"/>
            <a:ext cx="6956477" cy="553998"/>
          </a:xfrm>
          <a:prstGeom prst="rect">
            <a:avLst/>
          </a:prstGeom>
        </p:spPr>
        <p:txBody>
          <a:bodyPr wrap="square">
            <a:spAutoFit/>
          </a:bodyPr>
          <a:lstStyle/>
          <a:p>
            <a:r>
              <a:rPr lang="en-GB" sz="1000" dirty="0"/>
              <a:t>Put-In-Bay, Ohio (South Bass Island</a:t>
            </a:r>
            <a:r>
              <a:rPr lang="en-GB" sz="1000" dirty="0" smtClean="0"/>
              <a:t>) </a:t>
            </a:r>
            <a:r>
              <a:rPr lang="es-ES" sz="1000" dirty="0" smtClean="0"/>
              <a:t>(</a:t>
            </a:r>
            <a:r>
              <a:rPr lang="es-ES" sz="1000" dirty="0"/>
              <a:t>2014) [online </a:t>
            </a:r>
            <a:r>
              <a:rPr lang="es-ES" sz="1000" dirty="0" err="1"/>
              <a:t>image</a:t>
            </a:r>
            <a:r>
              <a:rPr lang="es-ES" sz="1000" dirty="0"/>
              <a:t>]. </a:t>
            </a:r>
            <a:r>
              <a:rPr lang="es-ES" sz="1000" dirty="0" err="1"/>
              <a:t>Available</a:t>
            </a:r>
            <a:r>
              <a:rPr lang="es-ES" sz="1000" dirty="0"/>
              <a:t> </a:t>
            </a:r>
            <a:r>
              <a:rPr lang="es-ES" sz="1000" dirty="0" err="1"/>
              <a:t>from</a:t>
            </a:r>
            <a:r>
              <a:rPr lang="es-ES" sz="1000" dirty="0"/>
              <a:t> </a:t>
            </a:r>
            <a:r>
              <a:rPr lang="en-GB" sz="1000" dirty="0">
                <a:hlinkClick r:id="rId4"/>
              </a:rPr>
              <a:t>https://www.flickr.com/photos/shell24_7/14678684844</a:t>
            </a:r>
            <a:r>
              <a:rPr lang="en-GB" sz="1000" dirty="0" smtClean="0">
                <a:hlinkClick r:id="rId4"/>
              </a:rPr>
              <a:t>/</a:t>
            </a:r>
            <a:r>
              <a:rPr lang="en-GB" sz="1000" dirty="0" smtClean="0"/>
              <a:t> Accessed </a:t>
            </a:r>
            <a:r>
              <a:rPr lang="en-GB" sz="1000" dirty="0"/>
              <a:t>31 March </a:t>
            </a:r>
            <a:r>
              <a:rPr lang="en-GB" sz="1000" dirty="0" smtClean="0"/>
              <a:t>2015</a:t>
            </a:r>
          </a:p>
          <a:p>
            <a:r>
              <a:rPr lang="en-GB" sz="1000" dirty="0" smtClean="0">
                <a:hlinkClick r:id="rId5"/>
              </a:rPr>
              <a:t>CC-BY-NC-ND</a:t>
            </a:r>
            <a:endParaRPr lang="en-GB" sz="1000" dirty="0"/>
          </a:p>
        </p:txBody>
      </p:sp>
    </p:spTree>
    <p:extLst>
      <p:ext uri="{BB962C8B-B14F-4D97-AF65-F5344CB8AC3E}">
        <p14:creationId xmlns:p14="http://schemas.microsoft.com/office/powerpoint/2010/main" val="2679985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10" t="12575" r="20915" b="6450"/>
          <a:stretch/>
        </p:blipFill>
        <p:spPr bwMode="auto">
          <a:xfrm>
            <a:off x="1414091" y="836712"/>
            <a:ext cx="6423663" cy="500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87227"/>
            <a:ext cx="8229600" cy="1143000"/>
          </a:xfrm>
        </p:spPr>
        <p:txBody>
          <a:bodyPr/>
          <a:lstStyle/>
          <a:p>
            <a:r>
              <a:rPr lang="en-GB" dirty="0" smtClean="0"/>
              <a:t>How have we been doing this?</a:t>
            </a:r>
            <a:endParaRPr lang="en-GB" dirty="0"/>
          </a:p>
        </p:txBody>
      </p:sp>
    </p:spTree>
    <p:extLst>
      <p:ext uri="{BB962C8B-B14F-4D97-AF65-F5344CB8AC3E}">
        <p14:creationId xmlns:p14="http://schemas.microsoft.com/office/powerpoint/2010/main" val="4156196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92" t="8564" r="21585" b="7534"/>
          <a:stretch/>
        </p:blipFill>
        <p:spPr bwMode="auto">
          <a:xfrm>
            <a:off x="509351" y="0"/>
            <a:ext cx="8311121" cy="68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15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Synergy &amp; Dissonance</a:t>
            </a:r>
            <a:endParaRPr lang="en-GB" dirty="0"/>
          </a:p>
        </p:txBody>
      </p:sp>
      <p:sp>
        <p:nvSpPr>
          <p:cNvPr id="6" name="Content Placeholder 5"/>
          <p:cNvSpPr>
            <a:spLocks noGrp="1"/>
          </p:cNvSpPr>
          <p:nvPr>
            <p:ph sz="half" idx="2"/>
          </p:nvPr>
        </p:nvSpPr>
        <p:spPr/>
        <p:txBody>
          <a:bodyPr/>
          <a:lstStyle/>
          <a:p>
            <a:r>
              <a:rPr lang="en-GB" dirty="0" smtClean="0"/>
              <a:t>OA – a historical perspective</a:t>
            </a:r>
          </a:p>
          <a:p>
            <a:r>
              <a:rPr lang="en-GB" dirty="0" smtClean="0"/>
              <a:t>Finch, RCUK and HEFCE</a:t>
            </a:r>
          </a:p>
          <a:p>
            <a:r>
              <a:rPr lang="en-GB" dirty="0" smtClean="0"/>
              <a:t>Institutional development and infrastructure</a:t>
            </a:r>
          </a:p>
          <a:p>
            <a:r>
              <a:rPr lang="en-GB" dirty="0" smtClean="0"/>
              <a:t>New paradigms?</a:t>
            </a:r>
            <a:endParaRPr lang="en-GB" dirty="0"/>
          </a:p>
        </p:txBody>
      </p:sp>
      <p:sp>
        <p:nvSpPr>
          <p:cNvPr id="7" name="Text Placeholder 6"/>
          <p:cNvSpPr>
            <a:spLocks noGrp="1"/>
          </p:cNvSpPr>
          <p:nvPr>
            <p:ph type="body" sz="quarter" idx="3"/>
          </p:nvPr>
        </p:nvSpPr>
        <p:spPr>
          <a:xfrm>
            <a:off x="4645025" y="1340768"/>
            <a:ext cx="4103439" cy="639762"/>
          </a:xfrm>
        </p:spPr>
        <p:txBody>
          <a:bodyPr/>
          <a:lstStyle/>
          <a:p>
            <a:r>
              <a:rPr lang="en-GB" dirty="0"/>
              <a:t>Kirsty</a:t>
            </a:r>
            <a:r>
              <a:rPr lang="en-GB" dirty="0" smtClean="0"/>
              <a:t>: </a:t>
            </a:r>
            <a:endParaRPr lang="en-GB" dirty="0" smtClean="0"/>
          </a:p>
          <a:p>
            <a:r>
              <a:rPr lang="en-GB" dirty="0" smtClean="0"/>
              <a:t>Academic </a:t>
            </a:r>
            <a:r>
              <a:rPr lang="en-GB" dirty="0" smtClean="0"/>
              <a:t>Librarian</a:t>
            </a:r>
            <a:endParaRPr lang="en-GB" dirty="0"/>
          </a:p>
        </p:txBody>
      </p:sp>
      <p:sp>
        <p:nvSpPr>
          <p:cNvPr id="8" name="Content Placeholder 7"/>
          <p:cNvSpPr>
            <a:spLocks noGrp="1"/>
          </p:cNvSpPr>
          <p:nvPr>
            <p:ph sz="quarter" idx="4"/>
          </p:nvPr>
        </p:nvSpPr>
        <p:spPr/>
        <p:txBody>
          <a:bodyPr/>
          <a:lstStyle/>
          <a:p>
            <a:r>
              <a:rPr lang="en-GB" dirty="0" smtClean="0"/>
              <a:t>Support </a:t>
            </a:r>
            <a:r>
              <a:rPr lang="en-GB" dirty="0"/>
              <a:t>for OER and OA</a:t>
            </a:r>
          </a:p>
          <a:p>
            <a:r>
              <a:rPr lang="en-GB" dirty="0" smtClean="0"/>
              <a:t>HEFCE &amp; the changing role of the Librarian in an HE institution</a:t>
            </a:r>
            <a:endParaRPr lang="en-GB" dirty="0"/>
          </a:p>
          <a:p>
            <a:r>
              <a:rPr lang="en-GB" dirty="0" smtClean="0"/>
              <a:t>Dissemination of research</a:t>
            </a:r>
          </a:p>
          <a:p>
            <a:r>
              <a:rPr lang="en-GB" dirty="0" err="1" smtClean="0"/>
              <a:t>Altmetrics</a:t>
            </a:r>
            <a:r>
              <a:rPr lang="en-GB" dirty="0" smtClean="0"/>
              <a:t> </a:t>
            </a:r>
            <a:r>
              <a:rPr lang="en-GB" dirty="0" err="1" smtClean="0"/>
              <a:t>vs</a:t>
            </a:r>
            <a:r>
              <a:rPr lang="en-GB" dirty="0" smtClean="0"/>
              <a:t> JIF?</a:t>
            </a:r>
            <a:endParaRPr lang="en-GB" dirty="0"/>
          </a:p>
        </p:txBody>
      </p:sp>
      <p:sp>
        <p:nvSpPr>
          <p:cNvPr id="2" name="Text Placeholder 1"/>
          <p:cNvSpPr>
            <a:spLocks noGrp="1"/>
          </p:cNvSpPr>
          <p:nvPr>
            <p:ph type="body" idx="1"/>
          </p:nvPr>
        </p:nvSpPr>
        <p:spPr>
          <a:xfrm>
            <a:off x="457200" y="1340768"/>
            <a:ext cx="4258816" cy="639762"/>
          </a:xfrm>
        </p:spPr>
        <p:txBody>
          <a:bodyPr/>
          <a:lstStyle/>
          <a:p>
            <a:r>
              <a:rPr lang="en-GB" dirty="0" smtClean="0"/>
              <a:t>Nick: </a:t>
            </a:r>
          </a:p>
          <a:p>
            <a:r>
              <a:rPr lang="en-GB" dirty="0" smtClean="0"/>
              <a:t>Repository Developer</a:t>
            </a:r>
            <a:endParaRPr lang="en-GB" dirty="0"/>
          </a:p>
        </p:txBody>
      </p:sp>
    </p:spTree>
    <p:extLst>
      <p:ext uri="{BB962C8B-B14F-4D97-AF65-F5344CB8AC3E}">
        <p14:creationId xmlns:p14="http://schemas.microsoft.com/office/powerpoint/2010/main" val="3426849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02" t="9215" r="24878" b="7316"/>
          <a:stretch/>
        </p:blipFill>
        <p:spPr bwMode="auto">
          <a:xfrm>
            <a:off x="827584" y="-1"/>
            <a:ext cx="7456262" cy="6834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32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cid:image001.jpg@01CFFFF3.994AB6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76672"/>
            <a:ext cx="7728206" cy="45171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endParaRPr lang="en-GB" dirty="0"/>
          </a:p>
        </p:txBody>
      </p:sp>
    </p:spTree>
    <p:extLst>
      <p:ext uri="{BB962C8B-B14F-4D97-AF65-F5344CB8AC3E}">
        <p14:creationId xmlns:p14="http://schemas.microsoft.com/office/powerpoint/2010/main" val="1922591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Twitter analytics</a:t>
            </a:r>
            <a:endParaRPr lang="en-GB"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34" t="16593" r="26734" b="20830"/>
          <a:stretch/>
        </p:blipFill>
        <p:spPr bwMode="auto">
          <a:xfrm>
            <a:off x="1043609" y="1356868"/>
            <a:ext cx="6984776" cy="53064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173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Twitter analytics</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57" t="18182" r="24451" b="16193"/>
          <a:stretch/>
        </p:blipFill>
        <p:spPr bwMode="auto">
          <a:xfrm>
            <a:off x="1187624" y="1483327"/>
            <a:ext cx="6814969" cy="49504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0236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Response from Academic Staff</a:t>
            </a: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66" t="36148" r="36600" b="39556"/>
          <a:stretch/>
        </p:blipFill>
        <p:spPr bwMode="auto">
          <a:xfrm>
            <a:off x="539552" y="1844824"/>
            <a:ext cx="8023056" cy="4011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437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Instagram</a:t>
            </a:r>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03" t="20139" r="23359" b="24722"/>
          <a:stretch/>
        </p:blipFill>
        <p:spPr bwMode="auto">
          <a:xfrm>
            <a:off x="864758" y="1556792"/>
            <a:ext cx="7644798" cy="4437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17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Bibliometrics</a:t>
            </a:r>
            <a:r>
              <a:rPr lang="en-GB" dirty="0" smtClean="0"/>
              <a:t> </a:t>
            </a:r>
            <a:r>
              <a:rPr lang="en-GB" dirty="0" err="1" smtClean="0"/>
              <a:t>vs</a:t>
            </a:r>
            <a:r>
              <a:rPr lang="en-GB" dirty="0" smtClean="0"/>
              <a:t> </a:t>
            </a:r>
            <a:r>
              <a:rPr lang="en-GB" dirty="0" err="1" smtClean="0"/>
              <a:t>Altmetrics</a:t>
            </a:r>
            <a:endParaRPr lang="en-GB"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753" t="8633" r="86005" b="87399"/>
          <a:stretch/>
        </p:blipFill>
        <p:spPr bwMode="auto">
          <a:xfrm>
            <a:off x="683568" y="1456534"/>
            <a:ext cx="1728192" cy="73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726" t="36882" r="60726" b="38458"/>
          <a:stretch/>
        </p:blipFill>
        <p:spPr bwMode="auto">
          <a:xfrm>
            <a:off x="323528" y="3419434"/>
            <a:ext cx="3392131" cy="253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0503" t="9323" r="68448" b="84082"/>
          <a:stretch/>
        </p:blipFill>
        <p:spPr bwMode="auto">
          <a:xfrm>
            <a:off x="5868144" y="1853115"/>
            <a:ext cx="2020529" cy="67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4412" t="7700" r="54373" b="85422"/>
          <a:stretch/>
        </p:blipFill>
        <p:spPr bwMode="auto">
          <a:xfrm>
            <a:off x="5508104" y="2781306"/>
            <a:ext cx="3392131" cy="61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t="12509" r="85976" b="84083"/>
          <a:stretch/>
        </p:blipFill>
        <p:spPr bwMode="auto">
          <a:xfrm>
            <a:off x="2713623" y="2356281"/>
            <a:ext cx="2564625"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16375" t="10814" r="67250" b="76540"/>
          <a:stretch/>
        </p:blipFill>
        <p:spPr bwMode="auto">
          <a:xfrm>
            <a:off x="4236179" y="4149080"/>
            <a:ext cx="2994660" cy="130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083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&amp; bibliography</a:t>
            </a:r>
            <a:endParaRPr lang="en-GB" dirty="0"/>
          </a:p>
        </p:txBody>
      </p:sp>
      <p:sp>
        <p:nvSpPr>
          <p:cNvPr id="4" name="Content Placeholder 3"/>
          <p:cNvSpPr>
            <a:spLocks noGrp="1"/>
          </p:cNvSpPr>
          <p:nvPr>
            <p:ph sz="half" idx="2"/>
          </p:nvPr>
        </p:nvSpPr>
        <p:spPr>
          <a:xfrm>
            <a:off x="395536" y="1124744"/>
            <a:ext cx="8280920" cy="2952328"/>
          </a:xfrm>
        </p:spPr>
        <p:txBody>
          <a:bodyPr/>
          <a:lstStyle/>
          <a:p>
            <a:pPr fontAlgn="base"/>
            <a:r>
              <a:rPr lang="en-GB" sz="1200" dirty="0" err="1"/>
              <a:t>Suber</a:t>
            </a:r>
            <a:r>
              <a:rPr lang="en-GB" sz="1200" dirty="0"/>
              <a:t>, P. Open Access Overview. Available at: </a:t>
            </a:r>
            <a:r>
              <a:rPr lang="en-GB" sz="1200" dirty="0">
                <a:hlinkClick r:id="rId2"/>
              </a:rPr>
              <a:t>http://www.earlham.edu/~peters/fos/overview.htm</a:t>
            </a:r>
            <a:r>
              <a:rPr lang="en-GB" sz="1200" dirty="0"/>
              <a:t> [Accessed 17 November 2014]</a:t>
            </a:r>
          </a:p>
          <a:p>
            <a:pPr marL="0" indent="0">
              <a:buNone/>
            </a:pPr>
            <a:endParaRPr lang="en-GB" sz="800" dirty="0"/>
          </a:p>
          <a:p>
            <a:r>
              <a:rPr lang="en-GB" sz="1200" dirty="0" err="1"/>
              <a:t>Guédon</a:t>
            </a:r>
            <a:r>
              <a:rPr lang="en-GB" sz="1200" dirty="0"/>
              <a:t>, J.-C. (2001) In Oldenburg’s long shadow: librarians, research scientists, publishers, and the control of scientific publishing. Available at: </a:t>
            </a:r>
            <a:r>
              <a:rPr lang="en-GB" sz="1200" dirty="0">
                <a:hlinkClick r:id="rId3"/>
              </a:rPr>
              <a:t>http://eprints.rclis.org/6375/</a:t>
            </a:r>
            <a:r>
              <a:rPr lang="en-GB" sz="1200" dirty="0"/>
              <a:t> [Accessed 17 November 2016]</a:t>
            </a:r>
          </a:p>
          <a:p>
            <a:endParaRPr lang="en-GB" sz="800" dirty="0"/>
          </a:p>
          <a:p>
            <a:pPr fontAlgn="base"/>
            <a:r>
              <a:rPr lang="en-GB" sz="1200" dirty="0"/>
              <a:t>Budapest Open Access Initiative (2002) Available at: </a:t>
            </a:r>
            <a:r>
              <a:rPr lang="en-GB" sz="1200" dirty="0">
                <a:hlinkClick r:id="rId4"/>
              </a:rPr>
              <a:t>http://www.soros.org/openaccess/read.shtml</a:t>
            </a:r>
            <a:r>
              <a:rPr lang="en-GB" sz="1200" dirty="0"/>
              <a:t> [Accessed 17 November 2014]</a:t>
            </a:r>
          </a:p>
          <a:p>
            <a:pPr marL="0" indent="0" fontAlgn="base">
              <a:buNone/>
            </a:pPr>
            <a:endParaRPr lang="en-GB" sz="800" dirty="0"/>
          </a:p>
          <a:p>
            <a:r>
              <a:rPr lang="en-GB" sz="1200" dirty="0" err="1"/>
              <a:t>Yiotis</a:t>
            </a:r>
            <a:r>
              <a:rPr lang="en-GB" sz="1200" dirty="0"/>
              <a:t>, K. (2005) The Open Access Initiative: a new paradigm for scholarly communications. Information Technology and Libraries 24(4). Available at: </a:t>
            </a:r>
            <a:r>
              <a:rPr lang="en-GB" sz="1200" dirty="0">
                <a:hlinkClick r:id="rId5"/>
              </a:rPr>
              <a:t>http://ejournals.bc.edu/ojs/index.php/ital/article/view/3378</a:t>
            </a:r>
            <a:r>
              <a:rPr lang="en-GB" sz="1200" dirty="0"/>
              <a:t> [Accessed 17th November 2014]</a:t>
            </a:r>
          </a:p>
          <a:p>
            <a:pPr marL="0" indent="0">
              <a:buNone/>
            </a:pPr>
            <a:endParaRPr lang="en-GB" sz="800" dirty="0"/>
          </a:p>
          <a:p>
            <a:r>
              <a:rPr lang="en-GB" sz="1200" dirty="0" err="1"/>
              <a:t>Monbiot</a:t>
            </a:r>
            <a:r>
              <a:rPr lang="en-GB" sz="1200" dirty="0"/>
              <a:t>, G. (2011). The Lairds of Learning | George </a:t>
            </a:r>
            <a:r>
              <a:rPr lang="en-GB" sz="1200" dirty="0" err="1"/>
              <a:t>Monbiot</a:t>
            </a:r>
            <a:r>
              <a:rPr lang="en-GB" sz="1200" dirty="0"/>
              <a:t>. [online] Monbiot.com. Available at: http://www.monbiot.com/2011/08/29/the-lairds-of-learning/ [Accessed 17 Nov. 2014].</a:t>
            </a:r>
          </a:p>
          <a:p>
            <a:endParaRPr lang="en-GB" sz="1200" dirty="0"/>
          </a:p>
          <a:p>
            <a:endParaRPr lang="en-GB" sz="1200" dirty="0"/>
          </a:p>
          <a:p>
            <a:endParaRPr lang="en-GB" sz="1200" dirty="0"/>
          </a:p>
        </p:txBody>
      </p:sp>
      <p:sp>
        <p:nvSpPr>
          <p:cNvPr id="9" name="Content Placeholder 3"/>
          <p:cNvSpPr txBox="1">
            <a:spLocks/>
          </p:cNvSpPr>
          <p:nvPr/>
        </p:nvSpPr>
        <p:spPr>
          <a:xfrm>
            <a:off x="395536" y="4077072"/>
            <a:ext cx="6624736" cy="3240360"/>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fontAlgn="base"/>
            <a:r>
              <a:rPr lang="en-GB" sz="1200" dirty="0"/>
              <a:t>Accessibility, sustainability, excellence: how to expand access to research publications:    Report of the Working Group on Expanding Access to Published Research Findings (June 2012) Available at http://www.researchinfonet.org/wp-content/uploads/2012/06/Finch-Group-report-FINAL-VERSION.pdf [Accessed 17 November 2014]</a:t>
            </a:r>
          </a:p>
          <a:p>
            <a:pPr fontAlgn="base"/>
            <a:endParaRPr lang="en-GB" sz="800" dirty="0"/>
          </a:p>
          <a:p>
            <a:pPr fontAlgn="base"/>
            <a:r>
              <a:rPr lang="en-GB" sz="1200" dirty="0"/>
              <a:t>RCUK Policy on Open Access (April 2012) Available at http://www.rcuk.ac.uk/research/openaccess/policy/ [Accessed 17 November 2014]</a:t>
            </a:r>
          </a:p>
          <a:p>
            <a:pPr fontAlgn="base"/>
            <a:endParaRPr lang="en-GB" sz="800" dirty="0"/>
          </a:p>
          <a:p>
            <a:pPr fontAlgn="base"/>
            <a:r>
              <a:rPr lang="en-GB" sz="1200" dirty="0"/>
              <a:t>HEFCE (2013) Policy for open access in the post-2014 Research Excellence Framework Available at http://www.hefce.ac.uk/pubs/year/2014/201407/ [Accessed 17 November 2014</a:t>
            </a:r>
            <a:r>
              <a:rPr lang="en-GB" sz="1200" dirty="0" smtClean="0"/>
              <a:t>]</a:t>
            </a:r>
          </a:p>
          <a:p>
            <a:endParaRPr lang="en-GB" sz="1200" dirty="0" smtClean="0"/>
          </a:p>
          <a:p>
            <a:endParaRPr lang="en-GB" sz="1200" dirty="0"/>
          </a:p>
        </p:txBody>
      </p:sp>
    </p:spTree>
    <p:extLst>
      <p:ext uri="{BB962C8B-B14F-4D97-AF65-F5344CB8AC3E}">
        <p14:creationId xmlns:p14="http://schemas.microsoft.com/office/powerpoint/2010/main" val="2771375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6480720" cy="1143000"/>
          </a:xfrm>
        </p:spPr>
        <p:txBody>
          <a:bodyPr/>
          <a:lstStyle/>
          <a:p>
            <a:r>
              <a:rPr lang="en-GB" dirty="0" smtClean="0"/>
              <a:t>A historical perspective</a:t>
            </a:r>
            <a:endParaRPr lang="en-GB" dirty="0"/>
          </a:p>
        </p:txBody>
      </p:sp>
      <p:sp>
        <p:nvSpPr>
          <p:cNvPr id="3" name="Content Placeholder 2"/>
          <p:cNvSpPr>
            <a:spLocks noGrp="1"/>
          </p:cNvSpPr>
          <p:nvPr>
            <p:ph sz="half" idx="1"/>
          </p:nvPr>
        </p:nvSpPr>
        <p:spPr>
          <a:xfrm>
            <a:off x="323528" y="1351309"/>
            <a:ext cx="4248472" cy="5174035"/>
          </a:xfrm>
        </p:spPr>
        <p:txBody>
          <a:bodyPr/>
          <a:lstStyle/>
          <a:p>
            <a:r>
              <a:rPr lang="en-GB" sz="2200" dirty="0" smtClean="0"/>
              <a:t>First </a:t>
            </a:r>
            <a:r>
              <a:rPr lang="en-GB" sz="2200" dirty="0"/>
              <a:t>secretary of the Royal </a:t>
            </a:r>
            <a:r>
              <a:rPr lang="en-GB" sz="2200" dirty="0" smtClean="0"/>
              <a:t>Society</a:t>
            </a:r>
          </a:p>
          <a:p>
            <a:r>
              <a:rPr lang="en-GB" sz="2200" dirty="0"/>
              <a:t>The Philosophical Transactions of the Royal Society of London (Phil Trans</a:t>
            </a:r>
            <a:r>
              <a:rPr lang="en-GB" sz="2200" dirty="0" smtClean="0"/>
              <a:t>)</a:t>
            </a:r>
          </a:p>
          <a:p>
            <a:r>
              <a:rPr lang="en-GB" sz="2200" dirty="0"/>
              <a:t>E</a:t>
            </a:r>
            <a:r>
              <a:rPr lang="en-GB" sz="2200" dirty="0" smtClean="0"/>
              <a:t>stablished principles </a:t>
            </a:r>
            <a:r>
              <a:rPr lang="en-GB" sz="2200" dirty="0"/>
              <a:t>of scientific priority &amp;</a:t>
            </a:r>
            <a:r>
              <a:rPr lang="en-GB" sz="2200" dirty="0" smtClean="0"/>
              <a:t> </a:t>
            </a:r>
            <a:r>
              <a:rPr lang="en-GB" sz="2200" dirty="0"/>
              <a:t>peer </a:t>
            </a:r>
            <a:r>
              <a:rPr lang="en-GB" sz="2200" dirty="0" smtClean="0"/>
              <a:t>review</a:t>
            </a:r>
          </a:p>
          <a:p>
            <a:r>
              <a:rPr lang="en-GB" sz="2200" dirty="0"/>
              <a:t>E</a:t>
            </a:r>
            <a:r>
              <a:rPr lang="en-GB" sz="2200" dirty="0" smtClean="0"/>
              <a:t>volved </a:t>
            </a:r>
            <a:r>
              <a:rPr lang="en-GB" sz="2200" dirty="0"/>
              <a:t>in the age of </a:t>
            </a:r>
            <a:r>
              <a:rPr lang="en-GB" sz="2200" dirty="0" smtClean="0"/>
              <a:t>print</a:t>
            </a:r>
          </a:p>
          <a:p>
            <a:r>
              <a:rPr lang="en-GB" sz="2200" dirty="0"/>
              <a:t>M</a:t>
            </a:r>
            <a:r>
              <a:rPr lang="en-GB" sz="2200" dirty="0" smtClean="0"/>
              <a:t>odern </a:t>
            </a:r>
            <a:r>
              <a:rPr lang="en-GB" sz="2200" dirty="0"/>
              <a:t>scholarly journals do not pay authors for their articles</a:t>
            </a:r>
          </a:p>
          <a:p>
            <a:endParaRPr lang="en-GB" sz="2400" dirty="0"/>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1484784"/>
            <a:ext cx="2393516" cy="3111570"/>
          </a:xfrm>
        </p:spPr>
      </p:pic>
      <p:sp>
        <p:nvSpPr>
          <p:cNvPr id="6" name="TextBox 5"/>
          <p:cNvSpPr txBox="1"/>
          <p:nvPr/>
        </p:nvSpPr>
        <p:spPr>
          <a:xfrm>
            <a:off x="4644008" y="4792796"/>
            <a:ext cx="2160240" cy="292388"/>
          </a:xfrm>
          <a:prstGeom prst="rect">
            <a:avLst/>
          </a:prstGeom>
          <a:noFill/>
        </p:spPr>
        <p:txBody>
          <a:bodyPr wrap="square" rtlCol="0">
            <a:spAutoFit/>
          </a:bodyPr>
          <a:lstStyle/>
          <a:p>
            <a:r>
              <a:rPr lang="en-GB" sz="500" dirty="0"/>
              <a:t>Source: </a:t>
            </a:r>
            <a:r>
              <a:rPr lang="en-GB" sz="500" dirty="0">
                <a:hlinkClick r:id="rId3"/>
              </a:rPr>
              <a:t>http://</a:t>
            </a:r>
            <a:r>
              <a:rPr lang="en-GB" sz="500" dirty="0" smtClean="0">
                <a:hlinkClick r:id="rId3"/>
              </a:rPr>
              <a:t>commons.wikimedia.org/wiki/File:Henry_Oldenburg.jpg</a:t>
            </a:r>
            <a:endParaRPr lang="en-GB" sz="500" dirty="0"/>
          </a:p>
          <a:p>
            <a:r>
              <a:rPr lang="en-GB" sz="500" dirty="0" smtClean="0"/>
              <a:t>This </a:t>
            </a:r>
            <a:r>
              <a:rPr lang="en-GB" sz="500" dirty="0"/>
              <a:t>image </a:t>
            </a:r>
            <a:r>
              <a:rPr lang="en-GB" sz="500" dirty="0" smtClean="0"/>
              <a:t>is </a:t>
            </a:r>
            <a:r>
              <a:rPr lang="en-GB" sz="500" dirty="0"/>
              <a:t>in the public domain because its copyright has expired</a:t>
            </a:r>
            <a:r>
              <a:rPr lang="en-GB" sz="800" dirty="0"/>
              <a:t>.</a:t>
            </a:r>
          </a:p>
        </p:txBody>
      </p:sp>
      <p:pic>
        <p:nvPicPr>
          <p:cNvPr id="1026" name="Picture 2" descr="http://kneefin.com/ftp2/xertetoolkits_2.1/USER-FILES/11-nick-Nottingham/media/philtr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484784"/>
            <a:ext cx="2088232" cy="311157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04248" y="4597015"/>
            <a:ext cx="2448272" cy="292388"/>
          </a:xfrm>
          <a:prstGeom prst="rect">
            <a:avLst/>
          </a:prstGeom>
          <a:noFill/>
        </p:spPr>
        <p:txBody>
          <a:bodyPr wrap="square" rtlCol="0">
            <a:spAutoFit/>
          </a:bodyPr>
          <a:lstStyle/>
          <a:p>
            <a:r>
              <a:rPr lang="en-GB" sz="500" dirty="0" smtClean="0"/>
              <a:t>Source </a:t>
            </a:r>
            <a:r>
              <a:rPr lang="en-GB" sz="500" dirty="0" smtClean="0">
                <a:hlinkClick r:id="rId5"/>
              </a:rPr>
              <a:t>http</a:t>
            </a:r>
            <a:r>
              <a:rPr lang="en-GB" sz="500" dirty="0">
                <a:hlinkClick r:id="rId5"/>
              </a:rPr>
              <a:t>://</a:t>
            </a:r>
            <a:r>
              <a:rPr lang="en-GB" sz="500" dirty="0" smtClean="0">
                <a:hlinkClick r:id="rId5"/>
              </a:rPr>
              <a:t>commons.wikimedia.org/wiki/File:1665_phil_trans_vol_i_title.png</a:t>
            </a:r>
            <a:r>
              <a:rPr lang="en-GB" sz="500" dirty="0" smtClean="0"/>
              <a:t>   </a:t>
            </a:r>
            <a:endParaRPr lang="en-GB" sz="500" dirty="0"/>
          </a:p>
          <a:p>
            <a:r>
              <a:rPr lang="en-GB" sz="500" dirty="0"/>
              <a:t>This image is in the public domain because its copyright has expired</a:t>
            </a:r>
            <a:r>
              <a:rPr lang="en-GB" sz="800" dirty="0"/>
              <a:t>.</a:t>
            </a:r>
          </a:p>
        </p:txBody>
      </p:sp>
      <p:sp>
        <p:nvSpPr>
          <p:cNvPr id="4" name="Rectangle 3"/>
          <p:cNvSpPr/>
          <p:nvPr/>
        </p:nvSpPr>
        <p:spPr>
          <a:xfrm>
            <a:off x="4932040" y="4525162"/>
            <a:ext cx="1596912" cy="307777"/>
          </a:xfrm>
          <a:prstGeom prst="rect">
            <a:avLst/>
          </a:prstGeom>
        </p:spPr>
        <p:txBody>
          <a:bodyPr wrap="none">
            <a:spAutoFit/>
          </a:bodyPr>
          <a:lstStyle/>
          <a:p>
            <a:r>
              <a:rPr lang="en-GB" sz="1400" dirty="0"/>
              <a:t>Henry Oldenburg </a:t>
            </a:r>
          </a:p>
        </p:txBody>
      </p:sp>
    </p:spTree>
    <p:extLst>
      <p:ext uri="{BB962C8B-B14F-4D97-AF65-F5344CB8AC3E}">
        <p14:creationId xmlns:p14="http://schemas.microsoft.com/office/powerpoint/2010/main" val="73756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Serials crisis</a:t>
            </a:r>
            <a:endParaRPr lang="en-GB" dirty="0"/>
          </a:p>
        </p:txBody>
      </p:sp>
      <p:sp>
        <p:nvSpPr>
          <p:cNvPr id="3" name="Content Placeholder 2"/>
          <p:cNvSpPr>
            <a:spLocks noGrp="1"/>
          </p:cNvSpPr>
          <p:nvPr>
            <p:ph sz="half" idx="1"/>
          </p:nvPr>
        </p:nvSpPr>
        <p:spPr>
          <a:xfrm>
            <a:off x="323528" y="1340768"/>
            <a:ext cx="4680520" cy="5256584"/>
          </a:xfrm>
        </p:spPr>
        <p:txBody>
          <a:bodyPr/>
          <a:lstStyle/>
          <a:p>
            <a:r>
              <a:rPr lang="en-GB" sz="2200" dirty="0"/>
              <a:t>C19th and </a:t>
            </a:r>
            <a:r>
              <a:rPr lang="en-GB" sz="2200" dirty="0" smtClean="0"/>
              <a:t>C20th</a:t>
            </a:r>
          </a:p>
          <a:p>
            <a:r>
              <a:rPr lang="en-GB" sz="2200" dirty="0" smtClean="0"/>
              <a:t>Number </a:t>
            </a:r>
            <a:r>
              <a:rPr lang="en-GB" sz="2200" dirty="0"/>
              <a:t>of </a:t>
            </a:r>
            <a:r>
              <a:rPr lang="en-GB" sz="2200" dirty="0" smtClean="0"/>
              <a:t>universities/ associated </a:t>
            </a:r>
            <a:r>
              <a:rPr lang="en-GB" sz="2200" dirty="0"/>
              <a:t>research output </a:t>
            </a:r>
            <a:r>
              <a:rPr lang="en-GB" sz="2200" dirty="0" smtClean="0"/>
              <a:t>increased</a:t>
            </a:r>
          </a:p>
          <a:p>
            <a:r>
              <a:rPr lang="en-GB" sz="2200" dirty="0"/>
              <a:t>M</a:t>
            </a:r>
            <a:r>
              <a:rPr lang="en-GB" sz="2200" dirty="0" smtClean="0"/>
              <a:t>arket with </a:t>
            </a:r>
            <a:r>
              <a:rPr lang="en-GB" sz="2200" dirty="0"/>
              <a:t>established creative source &amp;</a:t>
            </a:r>
            <a:r>
              <a:rPr lang="en-GB" sz="2200" dirty="0" smtClean="0"/>
              <a:t> </a:t>
            </a:r>
            <a:r>
              <a:rPr lang="en-GB" sz="2200" dirty="0"/>
              <a:t>pattern of </a:t>
            </a:r>
            <a:r>
              <a:rPr lang="en-GB" sz="2200" dirty="0" smtClean="0"/>
              <a:t>consumption</a:t>
            </a:r>
          </a:p>
          <a:p>
            <a:r>
              <a:rPr lang="en-GB" sz="2200" dirty="0"/>
              <a:t>U</a:t>
            </a:r>
            <a:r>
              <a:rPr lang="en-GB" sz="2200" dirty="0" smtClean="0"/>
              <a:t>nsustainable </a:t>
            </a:r>
            <a:r>
              <a:rPr lang="en-GB" sz="2200" dirty="0"/>
              <a:t>price rises of traditionally published journals </a:t>
            </a:r>
            <a:endParaRPr lang="en-GB" sz="2200" dirty="0" smtClean="0"/>
          </a:p>
          <a:p>
            <a:r>
              <a:rPr lang="en-GB" sz="2200" dirty="0"/>
              <a:t>1990 - </a:t>
            </a:r>
            <a:r>
              <a:rPr lang="en-GB" sz="2200" dirty="0" err="1"/>
              <a:t>Stevan</a:t>
            </a:r>
            <a:r>
              <a:rPr lang="en-GB" sz="2200" dirty="0"/>
              <a:t> </a:t>
            </a:r>
            <a:r>
              <a:rPr lang="en-GB" sz="2200" dirty="0" err="1"/>
              <a:t>Harnad</a:t>
            </a:r>
            <a:r>
              <a:rPr lang="en-GB" sz="2200" dirty="0"/>
              <a:t> introduced </a:t>
            </a:r>
            <a:r>
              <a:rPr lang="en-GB" sz="2200" dirty="0" err="1"/>
              <a:t>Psycoloquy</a:t>
            </a:r>
            <a:r>
              <a:rPr lang="en-GB" sz="2200" dirty="0"/>
              <a:t>, the first peer-reviewed scientific journal on the </a:t>
            </a:r>
            <a:r>
              <a:rPr lang="en-GB" sz="2200" dirty="0" smtClean="0"/>
              <a:t>internet</a:t>
            </a:r>
          </a:p>
          <a:p>
            <a:r>
              <a:rPr lang="en-GB" sz="2200" dirty="0"/>
              <a:t>P</a:t>
            </a:r>
            <a:r>
              <a:rPr lang="en-GB" sz="2200" dirty="0" smtClean="0"/>
              <a:t>aved </a:t>
            </a:r>
            <a:r>
              <a:rPr lang="en-GB" sz="2200" dirty="0"/>
              <a:t>the way for free academic publishing on the web after 1993</a:t>
            </a:r>
          </a:p>
          <a:p>
            <a:endParaRPr lang="en-GB" sz="2000" dirty="0"/>
          </a:p>
          <a:p>
            <a:endParaRPr lang="en-GB" sz="2400" dirty="0" smtClean="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66383" y="1412776"/>
            <a:ext cx="3350033" cy="3844925"/>
          </a:xfrm>
        </p:spPr>
      </p:pic>
    </p:spTree>
    <p:extLst>
      <p:ext uri="{BB962C8B-B14F-4D97-AF65-F5344CB8AC3E}">
        <p14:creationId xmlns:p14="http://schemas.microsoft.com/office/powerpoint/2010/main" val="164893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Seismic shift</a:t>
            </a:r>
            <a:endParaRPr lang="en-GB" dirty="0"/>
          </a:p>
        </p:txBody>
      </p:sp>
      <p:sp>
        <p:nvSpPr>
          <p:cNvPr id="3" name="Content Placeholder 2"/>
          <p:cNvSpPr>
            <a:spLocks noGrp="1"/>
          </p:cNvSpPr>
          <p:nvPr>
            <p:ph sz="half" idx="1"/>
          </p:nvPr>
        </p:nvSpPr>
        <p:spPr>
          <a:xfrm>
            <a:off x="323528" y="1628800"/>
            <a:ext cx="4392488" cy="3744416"/>
          </a:xfrm>
        </p:spPr>
        <p:txBody>
          <a:bodyPr/>
          <a:lstStyle/>
          <a:p>
            <a:r>
              <a:rPr lang="en-GB" sz="2200" dirty="0" smtClean="0"/>
              <a:t>The Finch report (2012)</a:t>
            </a:r>
          </a:p>
          <a:p>
            <a:r>
              <a:rPr lang="en-GB" sz="2200" dirty="0"/>
              <a:t>Emphasised </a:t>
            </a:r>
            <a:r>
              <a:rPr lang="en-GB" sz="2200" dirty="0" smtClean="0"/>
              <a:t>gold </a:t>
            </a:r>
            <a:r>
              <a:rPr lang="en-GB" sz="2200" dirty="0"/>
              <a:t>over </a:t>
            </a:r>
            <a:r>
              <a:rPr lang="en-GB" sz="2200" dirty="0" smtClean="0"/>
              <a:t>green</a:t>
            </a:r>
          </a:p>
          <a:p>
            <a:r>
              <a:rPr lang="en-GB" sz="2200" dirty="0"/>
              <a:t>5 year "transition </a:t>
            </a:r>
            <a:r>
              <a:rPr lang="en-GB" sz="2200" dirty="0" smtClean="0"/>
              <a:t>period“</a:t>
            </a:r>
          </a:p>
          <a:p>
            <a:r>
              <a:rPr lang="en-GB" sz="2200" dirty="0"/>
              <a:t>Average </a:t>
            </a:r>
            <a:r>
              <a:rPr lang="en-GB" sz="2200" dirty="0" smtClean="0"/>
              <a:t>APC ≈ £1800</a:t>
            </a:r>
          </a:p>
          <a:p>
            <a:r>
              <a:rPr lang="en-GB" sz="2200" dirty="0" smtClean="0"/>
              <a:t>Robbing Peter to pay Paul?</a:t>
            </a:r>
          </a:p>
          <a:p>
            <a:r>
              <a:rPr lang="en-GB" sz="2200" dirty="0" smtClean="0"/>
              <a:t>Criticised by OA advocates</a:t>
            </a:r>
          </a:p>
          <a:p>
            <a:r>
              <a:rPr lang="en-GB" sz="2200" dirty="0" smtClean="0"/>
              <a:t>Influence of publishing lobby?	</a:t>
            </a:r>
          </a:p>
          <a:p>
            <a:r>
              <a:rPr lang="en-GB" sz="2200" dirty="0"/>
              <a:t>Market forces will drive APCs down (won't they</a:t>
            </a:r>
            <a:r>
              <a:rPr lang="en-GB" sz="2200" dirty="0" smtClean="0"/>
              <a:t>??)</a:t>
            </a:r>
            <a:endParaRPr lang="en-GB" sz="2200" dirty="0"/>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700808"/>
            <a:ext cx="4114800" cy="3209544"/>
          </a:xfrm>
        </p:spPr>
      </p:pic>
    </p:spTree>
    <p:extLst>
      <p:ext uri="{BB962C8B-B14F-4D97-AF65-F5344CB8AC3E}">
        <p14:creationId xmlns:p14="http://schemas.microsoft.com/office/powerpoint/2010/main" val="28780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RCUK policy (April 2012)</a:t>
            </a:r>
            <a:endParaRPr lang="en-GB" dirty="0"/>
          </a:p>
        </p:txBody>
      </p:sp>
      <p:sp>
        <p:nvSpPr>
          <p:cNvPr id="3" name="Content Placeholder 2"/>
          <p:cNvSpPr>
            <a:spLocks noGrp="1"/>
          </p:cNvSpPr>
          <p:nvPr>
            <p:ph sz="half" idx="1"/>
          </p:nvPr>
        </p:nvSpPr>
        <p:spPr>
          <a:xfrm>
            <a:off x="395536" y="1340768"/>
            <a:ext cx="4752528" cy="5040560"/>
          </a:xfrm>
        </p:spPr>
        <p:txBody>
          <a:bodyPr/>
          <a:lstStyle/>
          <a:p>
            <a:r>
              <a:rPr lang="en-GB" sz="2200" dirty="0"/>
              <a:t>RCUK-compliant journals </a:t>
            </a:r>
          </a:p>
          <a:p>
            <a:r>
              <a:rPr lang="en-GB" sz="2200" dirty="0" smtClean="0"/>
              <a:t>Offer </a:t>
            </a:r>
            <a:r>
              <a:rPr lang="en-GB" sz="2200" dirty="0"/>
              <a:t>suitable </a:t>
            </a:r>
            <a:r>
              <a:rPr lang="en-GB" sz="2200" dirty="0" smtClean="0"/>
              <a:t>gold OR </a:t>
            </a:r>
            <a:r>
              <a:rPr lang="en-GB" sz="2200" dirty="0"/>
              <a:t>suitable green </a:t>
            </a:r>
            <a:r>
              <a:rPr lang="en-GB" sz="2200" dirty="0" smtClean="0"/>
              <a:t>option</a:t>
            </a:r>
          </a:p>
          <a:p>
            <a:r>
              <a:rPr lang="en-GB" sz="2200" dirty="0" smtClean="0"/>
              <a:t>Creative Commons-Attribution (CC-BY)</a:t>
            </a:r>
          </a:p>
          <a:p>
            <a:r>
              <a:rPr lang="en-GB" sz="2200" dirty="0" smtClean="0"/>
              <a:t>RCUK </a:t>
            </a:r>
            <a:r>
              <a:rPr lang="en-GB" sz="2200" dirty="0"/>
              <a:t>OA block </a:t>
            </a:r>
            <a:r>
              <a:rPr lang="en-GB" sz="2200" dirty="0" smtClean="0"/>
              <a:t>grants</a:t>
            </a:r>
          </a:p>
          <a:p>
            <a:r>
              <a:rPr lang="en-GB" sz="2200" dirty="0"/>
              <a:t>Establish institutional publication funds</a:t>
            </a:r>
          </a:p>
          <a:p>
            <a:r>
              <a:rPr lang="en-GB" sz="2200" dirty="0"/>
              <a:t>E</a:t>
            </a:r>
            <a:r>
              <a:rPr lang="en-GB" sz="2200" dirty="0" smtClean="0"/>
              <a:t>xpect </a:t>
            </a:r>
            <a:r>
              <a:rPr lang="en-GB" sz="2200" dirty="0"/>
              <a:t>primary use to be payments of </a:t>
            </a:r>
            <a:r>
              <a:rPr lang="en-GB" sz="2200" dirty="0" smtClean="0"/>
              <a:t>APCs</a:t>
            </a:r>
          </a:p>
          <a:p>
            <a:r>
              <a:rPr lang="en-GB" sz="2200" dirty="0"/>
              <a:t>Preference is gold </a:t>
            </a:r>
            <a:r>
              <a:rPr lang="en-GB" sz="2200" dirty="0" smtClean="0"/>
              <a:t>OA</a:t>
            </a:r>
          </a:p>
          <a:p>
            <a:r>
              <a:rPr lang="en-GB" sz="2200" dirty="0" smtClean="0"/>
              <a:t>Decision </a:t>
            </a:r>
            <a:r>
              <a:rPr lang="en-GB" sz="2200" dirty="0"/>
              <a:t>lies with authors and institutions</a:t>
            </a:r>
          </a:p>
          <a:p>
            <a:endParaRPr lang="en-GB" sz="2400" dirty="0"/>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63895" y="1484784"/>
            <a:ext cx="2360433" cy="3844925"/>
          </a:xfrm>
        </p:spPr>
      </p:pic>
    </p:spTree>
    <p:extLst>
      <p:ext uri="{BB962C8B-B14F-4D97-AF65-F5344CB8AC3E}">
        <p14:creationId xmlns:p14="http://schemas.microsoft.com/office/powerpoint/2010/main" val="3424109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HEFCE bombshell (April 2013)</a:t>
            </a:r>
            <a:endParaRPr lang="en-GB" dirty="0"/>
          </a:p>
        </p:txBody>
      </p:sp>
      <p:sp>
        <p:nvSpPr>
          <p:cNvPr id="3" name="Content Placeholder 2"/>
          <p:cNvSpPr>
            <a:spLocks noGrp="1"/>
          </p:cNvSpPr>
          <p:nvPr>
            <p:ph sz="half" idx="1"/>
          </p:nvPr>
        </p:nvSpPr>
        <p:spPr>
          <a:xfrm>
            <a:off x="323528" y="1340768"/>
            <a:ext cx="4896544" cy="5256584"/>
          </a:xfrm>
        </p:spPr>
        <p:txBody>
          <a:bodyPr/>
          <a:lstStyle/>
          <a:p>
            <a:pPr marL="0" indent="0">
              <a:buNone/>
            </a:pPr>
            <a:r>
              <a:rPr lang="en-GB" sz="2200" b="1" i="1" dirty="0" smtClean="0"/>
              <a:t>“to </a:t>
            </a:r>
            <a:r>
              <a:rPr lang="en-GB" sz="2200" b="1" i="1" dirty="0"/>
              <a:t>be eligible for submission to the post-2014 REF, authors’ final peer-reviewed manuscripts must have been deposited in an institutional or subject repository on acceptance for </a:t>
            </a:r>
            <a:r>
              <a:rPr lang="en-GB" sz="2200" b="1" i="1" dirty="0" smtClean="0"/>
              <a:t>publication”</a:t>
            </a:r>
          </a:p>
          <a:p>
            <a:pPr marL="0" indent="0">
              <a:buNone/>
            </a:pPr>
            <a:endParaRPr lang="en-GB" sz="1800" b="1" i="1" dirty="0"/>
          </a:p>
          <a:p>
            <a:r>
              <a:rPr lang="en-GB" sz="1800" dirty="0" smtClean="0"/>
              <a:t>Applies </a:t>
            </a:r>
            <a:r>
              <a:rPr lang="en-GB" sz="1800" dirty="0"/>
              <a:t>to journal articles and conference proceedings accepted for publication after 1 April </a:t>
            </a:r>
            <a:r>
              <a:rPr lang="en-GB" sz="1800" dirty="0" smtClean="0"/>
              <a:t>2016</a:t>
            </a:r>
          </a:p>
          <a:p>
            <a:r>
              <a:rPr lang="en-GB" sz="1800" dirty="0"/>
              <a:t>U</a:t>
            </a:r>
            <a:r>
              <a:rPr lang="en-GB" sz="1800" dirty="0" smtClean="0"/>
              <a:t>rge HEIs to implement now</a:t>
            </a:r>
          </a:p>
          <a:p>
            <a:r>
              <a:rPr lang="en-GB" sz="1800" dirty="0" smtClean="0"/>
              <a:t>Where there is an embargo, </a:t>
            </a:r>
            <a:r>
              <a:rPr lang="en-GB" sz="1800" dirty="0"/>
              <a:t>authors can comply </a:t>
            </a:r>
            <a:r>
              <a:rPr lang="en-GB" sz="1800" dirty="0" smtClean="0"/>
              <a:t>by </a:t>
            </a:r>
            <a:r>
              <a:rPr lang="en-GB" sz="1800" dirty="0"/>
              <a:t>making a ‘closed’ deposit on </a:t>
            </a:r>
            <a:r>
              <a:rPr lang="en-GB" sz="1800" dirty="0" smtClean="0"/>
              <a:t>acceptance</a:t>
            </a:r>
          </a:p>
          <a:p>
            <a:r>
              <a:rPr lang="en-GB" sz="1800" dirty="0" smtClean="0"/>
              <a:t>Various exceptions</a:t>
            </a:r>
            <a:endParaRPr lang="en-GB"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06608" y="1412776"/>
            <a:ext cx="2845583" cy="3844925"/>
          </a:xfrm>
        </p:spPr>
      </p:pic>
    </p:spTree>
    <p:extLst>
      <p:ext uri="{BB962C8B-B14F-4D97-AF65-F5344CB8AC3E}">
        <p14:creationId xmlns:p14="http://schemas.microsoft.com/office/powerpoint/2010/main" val="2389305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sector reacts</a:t>
            </a:r>
            <a:endParaRPr lang="en-GB" dirty="0"/>
          </a:p>
        </p:txBody>
      </p:sp>
      <p:sp>
        <p:nvSpPr>
          <p:cNvPr id="3" name="Content Placeholder 2"/>
          <p:cNvSpPr>
            <a:spLocks noGrp="1"/>
          </p:cNvSpPr>
          <p:nvPr>
            <p:ph sz="half" idx="1"/>
          </p:nvPr>
        </p:nvSpPr>
        <p:spPr>
          <a:xfrm>
            <a:off x="323528" y="1052736"/>
            <a:ext cx="4824536" cy="5400600"/>
          </a:xfrm>
        </p:spPr>
        <p:txBody>
          <a:bodyPr/>
          <a:lstStyle/>
          <a:p>
            <a:r>
              <a:rPr lang="en-GB" sz="2200" dirty="0" smtClean="0"/>
              <a:t>Institutional </a:t>
            </a:r>
          </a:p>
          <a:p>
            <a:pPr lvl="1"/>
            <a:r>
              <a:rPr lang="en-GB" sz="1800" dirty="0" smtClean="0"/>
              <a:t>infrastructure and workflows</a:t>
            </a:r>
          </a:p>
          <a:p>
            <a:pPr lvl="1"/>
            <a:r>
              <a:rPr lang="en-GB" sz="1800" dirty="0"/>
              <a:t>p</a:t>
            </a:r>
            <a:r>
              <a:rPr lang="en-GB" sz="1800" dirty="0" smtClean="0"/>
              <a:t>olicy development</a:t>
            </a:r>
          </a:p>
          <a:p>
            <a:pPr lvl="1"/>
            <a:r>
              <a:rPr lang="en-GB" sz="1800" dirty="0" smtClean="0"/>
              <a:t>Knowledge transfer</a:t>
            </a:r>
          </a:p>
          <a:p>
            <a:r>
              <a:rPr lang="en-GB" sz="2200" dirty="0" smtClean="0"/>
              <a:t>Pure gold journals</a:t>
            </a:r>
          </a:p>
          <a:p>
            <a:r>
              <a:rPr lang="en-GB" sz="2200" dirty="0" smtClean="0"/>
              <a:t>Hybrid journals</a:t>
            </a:r>
          </a:p>
          <a:p>
            <a:pPr lvl="1"/>
            <a:r>
              <a:rPr lang="en-GB" sz="1800" dirty="0" smtClean="0"/>
              <a:t>Double dipping?</a:t>
            </a:r>
          </a:p>
          <a:p>
            <a:r>
              <a:rPr lang="en-GB" sz="2200" dirty="0" smtClean="0"/>
              <a:t>Funders</a:t>
            </a:r>
            <a:r>
              <a:rPr lang="en-GB" sz="2200" dirty="0"/>
              <a:t> </a:t>
            </a:r>
            <a:r>
              <a:rPr lang="en-GB" sz="2200" dirty="0" smtClean="0"/>
              <a:t>cover APCs?</a:t>
            </a:r>
          </a:p>
          <a:p>
            <a:r>
              <a:rPr lang="en-GB" sz="2200" dirty="0" smtClean="0"/>
              <a:t>New paradigms of scholarly communication</a:t>
            </a:r>
          </a:p>
          <a:p>
            <a:pPr lvl="1"/>
            <a:r>
              <a:rPr lang="en-GB" sz="1800" dirty="0" smtClean="0"/>
              <a:t>PLOS</a:t>
            </a:r>
          </a:p>
          <a:p>
            <a:pPr lvl="1"/>
            <a:r>
              <a:rPr lang="en-GB" sz="1800" dirty="0" smtClean="0"/>
              <a:t>Open Library of the Humanities</a:t>
            </a:r>
          </a:p>
          <a:p>
            <a:pPr lvl="1"/>
            <a:r>
              <a:rPr lang="en-GB" sz="1800" dirty="0" smtClean="0"/>
              <a:t>Institutional publishing</a:t>
            </a:r>
          </a:p>
          <a:p>
            <a:pPr lvl="1"/>
            <a:endParaRPr lang="en-GB" sz="1800"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484784"/>
            <a:ext cx="3990975" cy="3000375"/>
          </a:xfrm>
        </p:spPr>
      </p:pic>
    </p:spTree>
    <p:extLst>
      <p:ext uri="{BB962C8B-B14F-4D97-AF65-F5344CB8AC3E}">
        <p14:creationId xmlns:p14="http://schemas.microsoft.com/office/powerpoint/2010/main" val="2033068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Paradigm shift?</a:t>
            </a:r>
            <a:endParaRPr lang="en-GB" dirty="0"/>
          </a:p>
        </p:txBody>
      </p:sp>
      <p:sp>
        <p:nvSpPr>
          <p:cNvPr id="3" name="Content Placeholder 2"/>
          <p:cNvSpPr>
            <a:spLocks noGrp="1"/>
          </p:cNvSpPr>
          <p:nvPr>
            <p:ph sz="half" idx="1"/>
          </p:nvPr>
        </p:nvSpPr>
        <p:spPr>
          <a:xfrm>
            <a:off x="323528" y="1196752"/>
            <a:ext cx="5544616" cy="5400600"/>
          </a:xfrm>
        </p:spPr>
        <p:txBody>
          <a:bodyPr/>
          <a:lstStyle/>
          <a:p>
            <a:r>
              <a:rPr lang="en-GB" sz="2000" dirty="0" smtClean="0"/>
              <a:t>Is green a long term solution?</a:t>
            </a:r>
          </a:p>
          <a:p>
            <a:pPr lvl="1"/>
            <a:r>
              <a:rPr lang="en-GB" sz="1600" dirty="0" smtClean="0"/>
              <a:t>Maintains subscription model</a:t>
            </a:r>
          </a:p>
          <a:p>
            <a:pPr lvl="1"/>
            <a:r>
              <a:rPr lang="en-GB" sz="1600" dirty="0" smtClean="0"/>
              <a:t>Embargoes aren’t OA</a:t>
            </a:r>
          </a:p>
          <a:p>
            <a:pPr lvl="1"/>
            <a:r>
              <a:rPr lang="en-GB" sz="1600" dirty="0" smtClean="0"/>
              <a:t>Licencing for reuse</a:t>
            </a:r>
          </a:p>
          <a:p>
            <a:r>
              <a:rPr lang="en-GB" sz="2000" dirty="0" smtClean="0"/>
              <a:t>Is gold sustainable?</a:t>
            </a:r>
          </a:p>
          <a:p>
            <a:pPr lvl="1"/>
            <a:r>
              <a:rPr lang="en-GB" sz="1600" dirty="0" smtClean="0"/>
              <a:t>New serials crisis?</a:t>
            </a:r>
          </a:p>
          <a:p>
            <a:r>
              <a:rPr lang="en-GB" sz="2000" dirty="0" smtClean="0"/>
              <a:t>Books and monographs</a:t>
            </a:r>
          </a:p>
          <a:p>
            <a:r>
              <a:rPr lang="en-GB" sz="2000" dirty="0" smtClean="0"/>
              <a:t>What might a new paradigm look like?</a:t>
            </a:r>
          </a:p>
          <a:p>
            <a:r>
              <a:rPr lang="en-GB" sz="2000" dirty="0" smtClean="0"/>
              <a:t>Open Library of the Humanities </a:t>
            </a:r>
          </a:p>
          <a:p>
            <a:r>
              <a:rPr lang="en-GB" sz="2000" dirty="0" smtClean="0"/>
              <a:t>Institutional/library publishing</a:t>
            </a:r>
          </a:p>
          <a:p>
            <a:pPr lvl="1"/>
            <a:r>
              <a:rPr lang="en-GB" sz="1600" dirty="0" smtClean="0"/>
              <a:t>PKP - Open Journal </a:t>
            </a:r>
            <a:r>
              <a:rPr lang="en-GB" sz="1600" dirty="0"/>
              <a:t>System e.g. </a:t>
            </a:r>
            <a:r>
              <a:rPr lang="en-GB" sz="1600" dirty="0">
                <a:hlinkClick r:id="rId2"/>
              </a:rPr>
              <a:t>http://journals.ed.ac.uk</a:t>
            </a:r>
            <a:r>
              <a:rPr lang="en-GB" sz="1600" dirty="0" smtClean="0">
                <a:hlinkClick r:id="rId2"/>
              </a:rPr>
              <a:t>/</a:t>
            </a:r>
            <a:r>
              <a:rPr lang="en-GB" sz="1600" dirty="0" smtClean="0"/>
              <a:t> </a:t>
            </a:r>
          </a:p>
          <a:p>
            <a:pPr lvl="1"/>
            <a:r>
              <a:rPr lang="en-GB" sz="1600" dirty="0" err="1" smtClean="0"/>
              <a:t>Eprints</a:t>
            </a:r>
            <a:r>
              <a:rPr lang="en-GB" sz="1600" dirty="0" smtClean="0"/>
              <a:t> e.g. HOAP</a:t>
            </a:r>
          </a:p>
          <a:p>
            <a:pPr marL="285750" indent="-285750">
              <a:buFont typeface="Arial" pitchFamily="34" charset="0"/>
              <a:buChar char="•"/>
            </a:pPr>
            <a:r>
              <a:rPr lang="en-GB" sz="2000" dirty="0"/>
              <a:t>Role of academic libraries </a:t>
            </a:r>
          </a:p>
          <a:p>
            <a:pPr lvl="1">
              <a:buFont typeface="Arial" pitchFamily="34" charset="0"/>
              <a:buChar char="•"/>
            </a:pPr>
            <a:r>
              <a:rPr lang="en-GB" sz="1600" dirty="0"/>
              <a:t>“</a:t>
            </a:r>
            <a:r>
              <a:rPr lang="en-GB" sz="1600" dirty="0">
                <a:hlinkClick r:id="rId3"/>
              </a:rPr>
              <a:t>outside in” </a:t>
            </a:r>
            <a:r>
              <a:rPr lang="en-GB" sz="1600" dirty="0" err="1">
                <a:hlinkClick r:id="rId3"/>
              </a:rPr>
              <a:t>vs</a:t>
            </a:r>
            <a:r>
              <a:rPr lang="en-GB" sz="1600" dirty="0">
                <a:hlinkClick r:id="rId3"/>
              </a:rPr>
              <a:t> “inside out</a:t>
            </a:r>
            <a:r>
              <a:rPr lang="en-GB" sz="1600" dirty="0"/>
              <a:t>” (</a:t>
            </a:r>
            <a:r>
              <a:rPr lang="en-GB" sz="1600" dirty="0" err="1"/>
              <a:t>Lorcan</a:t>
            </a:r>
            <a:r>
              <a:rPr lang="en-GB" sz="1600" dirty="0"/>
              <a:t> Dempsey)</a:t>
            </a:r>
          </a:p>
          <a:p>
            <a:pPr lvl="1">
              <a:buFont typeface="Arial" pitchFamily="34" charset="0"/>
              <a:buChar char="•"/>
            </a:pPr>
            <a:r>
              <a:rPr lang="en-GB" sz="1600" dirty="0"/>
              <a:t>Managing (and disseminating) “institutional assets” </a:t>
            </a:r>
          </a:p>
          <a:p>
            <a:endParaRPr lang="en-GB" sz="2400" dirty="0" smtClean="0"/>
          </a:p>
          <a:p>
            <a:endParaRPr lang="en-GB"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95914" y="1299576"/>
            <a:ext cx="3468574" cy="2705488"/>
          </a:xfrm>
        </p:spPr>
      </p:pic>
    </p:spTree>
    <p:extLst>
      <p:ext uri="{BB962C8B-B14F-4D97-AF65-F5344CB8AC3E}">
        <p14:creationId xmlns:p14="http://schemas.microsoft.com/office/powerpoint/2010/main" val="3358108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duction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eckett Theme">
  <a:themeElements>
    <a:clrScheme name="BeckettColours">
      <a:dk1>
        <a:sysClr val="windowText" lastClr="000000"/>
      </a:dk1>
      <a:lt1>
        <a:sysClr val="window" lastClr="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951</TotalTime>
  <Words>1533</Words>
  <Application>Microsoft Office PowerPoint</Application>
  <PresentationFormat>On-screen Show (4:3)</PresentationFormat>
  <Paragraphs>214</Paragraphs>
  <Slides>27</Slides>
  <Notes>13</Notes>
  <HiddenSlides>0</HiddenSlides>
  <MMClips>0</MMClips>
  <ScaleCrop>false</ScaleCrop>
  <HeadingPairs>
    <vt:vector size="4" baseType="variant">
      <vt:variant>
        <vt:lpstr>Theme</vt:lpstr>
      </vt:variant>
      <vt:variant>
        <vt:i4>9</vt:i4>
      </vt:variant>
      <vt:variant>
        <vt:lpstr>Slide Titles</vt:lpstr>
      </vt:variant>
      <vt:variant>
        <vt:i4>27</vt:i4>
      </vt:variant>
    </vt:vector>
  </HeadingPairs>
  <TitlesOfParts>
    <vt:vector size="36" baseType="lpstr">
      <vt:lpstr>IntroductionSlide</vt:lpstr>
      <vt:lpstr>New Topic Slide</vt:lpstr>
      <vt:lpstr>Custom Design</vt:lpstr>
      <vt:lpstr>1_Custom Design</vt:lpstr>
      <vt:lpstr>Beckett Theme</vt:lpstr>
      <vt:lpstr>1_New Topic Slide</vt:lpstr>
      <vt:lpstr>2_Custom Design</vt:lpstr>
      <vt:lpstr>3_Custom Design</vt:lpstr>
      <vt:lpstr>4_Custom Design</vt:lpstr>
      <vt:lpstr>PowerPoint Presentation</vt:lpstr>
      <vt:lpstr>Synergy &amp; Dissonance</vt:lpstr>
      <vt:lpstr>A historical perspective</vt:lpstr>
      <vt:lpstr>Serials crisis</vt:lpstr>
      <vt:lpstr>Seismic shift</vt:lpstr>
      <vt:lpstr>RCUK policy (April 2012)</vt:lpstr>
      <vt:lpstr>HEFCE bombshell (April 2013)</vt:lpstr>
      <vt:lpstr>A sector reacts</vt:lpstr>
      <vt:lpstr>Paradigm shift?</vt:lpstr>
      <vt:lpstr>A question of infrastructure</vt:lpstr>
      <vt:lpstr>What about OER?</vt:lpstr>
      <vt:lpstr>OER at Leeds Beckett</vt:lpstr>
      <vt:lpstr>Jorum Window?</vt:lpstr>
      <vt:lpstr>PowerPoint Presentation</vt:lpstr>
      <vt:lpstr>OER Advocacy: Core content modules</vt:lpstr>
      <vt:lpstr>OER Advocacy: Subject pages Guides</vt:lpstr>
      <vt:lpstr>PowerPoint Presentation</vt:lpstr>
      <vt:lpstr>How have we been doing this?</vt:lpstr>
      <vt:lpstr>PowerPoint Presentation</vt:lpstr>
      <vt:lpstr>PowerPoint Presentation</vt:lpstr>
      <vt:lpstr>PowerPoint Presentation</vt:lpstr>
      <vt:lpstr>Twitter analytics</vt:lpstr>
      <vt:lpstr>Twitter analytics</vt:lpstr>
      <vt:lpstr>Response from Academic Staff</vt:lpstr>
      <vt:lpstr>Instagram</vt:lpstr>
      <vt:lpstr>Bibliometrics vs Altmetrics</vt:lpstr>
      <vt:lpstr>References &amp; bibliography</vt:lpstr>
    </vt:vector>
  </TitlesOfParts>
  <Company>Leeds Metropolitan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Service</dc:creator>
  <cp:lastModifiedBy>sheppa03</cp:lastModifiedBy>
  <cp:revision>114</cp:revision>
  <dcterms:created xsi:type="dcterms:W3CDTF">2012-02-14T11:14:08Z</dcterms:created>
  <dcterms:modified xsi:type="dcterms:W3CDTF">2015-04-01T11:34:27Z</dcterms:modified>
</cp:coreProperties>
</file>