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7" r:id="rId2"/>
    <p:sldId id="265" r:id="rId3"/>
    <p:sldId id="256" r:id="rId4"/>
    <p:sldId id="257" r:id="rId5"/>
    <p:sldId id="259" r:id="rId6"/>
    <p:sldId id="260" r:id="rId7"/>
    <p:sldId id="258" r:id="rId8"/>
    <p:sldId id="261" r:id="rId9"/>
    <p:sldId id="262" r:id="rId10"/>
    <p:sldId id="266" r:id="rId11"/>
    <p:sldId id="263" r:id="rId12"/>
    <p:sldId id="264"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525" autoAdjust="0"/>
  </p:normalViewPr>
  <p:slideViewPr>
    <p:cSldViewPr>
      <p:cViewPr varScale="1">
        <p:scale>
          <a:sx n="84" d="100"/>
          <a:sy n="84" d="100"/>
        </p:scale>
        <p:origin x="23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6DC27A-8DA3-4A9A-871C-0277173E4C6B}" type="datetimeFigureOut">
              <a:rPr lang="en-GB" smtClean="0"/>
              <a:t>21/05/2015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C5AD73-B610-4B8D-AAB8-0CEE549AEF9F}" type="slidenum">
              <a:rPr lang="en-GB" smtClean="0"/>
              <a:t>‹#›</a:t>
            </a:fld>
            <a:endParaRPr lang="en-GB"/>
          </a:p>
        </p:txBody>
      </p:sp>
    </p:spTree>
    <p:extLst>
      <p:ext uri="{BB962C8B-B14F-4D97-AF65-F5344CB8AC3E}">
        <p14:creationId xmlns:p14="http://schemas.microsoft.com/office/powerpoint/2010/main" val="3653917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BC5AD73-B610-4B8D-AAB8-0CEE549AEF9F}" type="slidenum">
              <a:rPr lang="en-GB" smtClean="0"/>
              <a:t>1</a:t>
            </a:fld>
            <a:endParaRPr lang="en-GB"/>
          </a:p>
        </p:txBody>
      </p:sp>
    </p:spTree>
    <p:extLst>
      <p:ext uri="{BB962C8B-B14F-4D97-AF65-F5344CB8AC3E}">
        <p14:creationId xmlns:p14="http://schemas.microsoft.com/office/powerpoint/2010/main" val="1758340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Another area covered by the Digitisation Service is accessibility requests for print impaired students –where we obtain or</a:t>
            </a:r>
            <a:r>
              <a:rPr lang="en-GB" baseline="0" dirty="0" smtClean="0"/>
              <a:t> create an electronic file on behalf of a student who is unable to access our print copies.</a:t>
            </a:r>
          </a:p>
          <a:p>
            <a:r>
              <a:rPr lang="en-GB" baseline="0" dirty="0" smtClean="0"/>
              <a:t>This graph is for the same time period as the previous graph and shows out of a total number of requests how many we obtained direct from a publisher, how many we scanned ourselves and how many we were unable to provide.</a:t>
            </a:r>
          </a:p>
          <a:p>
            <a:endParaRPr lang="en-GB" baseline="0" dirty="0" smtClean="0"/>
          </a:p>
          <a:p>
            <a:r>
              <a:rPr lang="en-GB" baseline="0" dirty="0" smtClean="0"/>
              <a:t>At the start we didn’t really do much in-house scanning –we didn’t have the time as the Digitisation Service was so busy. Now we have more time and also more incentive if we can share files either amongst ourselves (Open Rose Group) or upload to Load2Learn. We would definitely scan a book if it was under 200 pages. For larger books we ask the student if it is still needed or if they can be specific about which chapters are needed (not ideal).</a:t>
            </a:r>
            <a:endParaRPr lang="en-GB" dirty="0"/>
          </a:p>
        </p:txBody>
      </p:sp>
      <p:sp>
        <p:nvSpPr>
          <p:cNvPr id="4" name="Slide Number Placeholder 3"/>
          <p:cNvSpPr>
            <a:spLocks noGrp="1"/>
          </p:cNvSpPr>
          <p:nvPr>
            <p:ph type="sldNum" sz="quarter" idx="10"/>
          </p:nvPr>
        </p:nvSpPr>
        <p:spPr/>
        <p:txBody>
          <a:bodyPr/>
          <a:lstStyle/>
          <a:p>
            <a:fld id="{5BC5AD73-B610-4B8D-AAB8-0CEE549AEF9F}" type="slidenum">
              <a:rPr lang="en-GB" smtClean="0"/>
              <a:t>10</a:t>
            </a:fld>
            <a:endParaRPr lang="en-GB"/>
          </a:p>
        </p:txBody>
      </p:sp>
    </p:spTree>
    <p:extLst>
      <p:ext uri="{BB962C8B-B14F-4D97-AF65-F5344CB8AC3E}">
        <p14:creationId xmlns:p14="http://schemas.microsoft.com/office/powerpoint/2010/main" val="312820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How it is managed –when a student registers with</a:t>
            </a:r>
            <a:r>
              <a:rPr lang="en-GB" baseline="0" dirty="0" smtClean="0"/>
              <a:t> Disability Services and indicates that accessible formats are required, s/he meets with our Library Learning Support Officer to discuss requirements and </a:t>
            </a:r>
            <a:r>
              <a:rPr lang="en-GB" dirty="0" smtClean="0"/>
              <a:t>submit</a:t>
            </a:r>
            <a:r>
              <a:rPr lang="en-GB" baseline="0" dirty="0" smtClean="0"/>
              <a:t> a </a:t>
            </a:r>
            <a:r>
              <a:rPr lang="en-GB" dirty="0" smtClean="0"/>
              <a:t>reading list.</a:t>
            </a:r>
          </a:p>
          <a:p>
            <a:r>
              <a:rPr lang="en-GB" dirty="0" smtClean="0"/>
              <a:t>Items</a:t>
            </a:r>
            <a:r>
              <a:rPr lang="en-GB" baseline="0" dirty="0" smtClean="0"/>
              <a:t> are bib checked and added to alt formats spreadsheet. Each part of the process has a tab. This is the first tab. The spreadsheet can check whether a file has been requested before as may be able to re-use it. If e-book in stock and it is accessible, the request goes to the completion stage. If not, goes to the next stage where I allot it a reference number and send off request to publisher. The final tab is when we receive a file and check it for accessibility.</a:t>
            </a:r>
            <a:endParaRPr lang="en-GB" dirty="0"/>
          </a:p>
        </p:txBody>
      </p:sp>
      <p:sp>
        <p:nvSpPr>
          <p:cNvPr id="4" name="Slide Number Placeholder 3"/>
          <p:cNvSpPr>
            <a:spLocks noGrp="1"/>
          </p:cNvSpPr>
          <p:nvPr>
            <p:ph type="sldNum" sz="quarter" idx="10"/>
          </p:nvPr>
        </p:nvSpPr>
        <p:spPr/>
        <p:txBody>
          <a:bodyPr/>
          <a:lstStyle/>
          <a:p>
            <a:fld id="{5BC5AD73-B610-4B8D-AAB8-0CEE549AEF9F}" type="slidenum">
              <a:rPr lang="en-GB" smtClean="0"/>
              <a:t>11</a:t>
            </a:fld>
            <a:endParaRPr lang="en-GB"/>
          </a:p>
        </p:txBody>
      </p:sp>
    </p:spTree>
    <p:extLst>
      <p:ext uri="{BB962C8B-B14F-4D97-AF65-F5344CB8AC3E}">
        <p14:creationId xmlns:p14="http://schemas.microsoft.com/office/powerpoint/2010/main" val="320004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Details of each request are also recorded in my Copyright Tracking Database</a:t>
            </a:r>
            <a:r>
              <a:rPr lang="en-GB" baseline="0" dirty="0" smtClean="0"/>
              <a:t> which enables me to upload all correspondence including licence agreements from the publisher. The file itself not generally uploaded but kept on a secure server. The file may need to delete after course ends. Storage of files depends on the licence agreement with the publisher.</a:t>
            </a:r>
          </a:p>
          <a:p>
            <a:r>
              <a:rPr lang="en-GB" baseline="0" dirty="0" smtClean="0"/>
              <a:t>When a file is received, this is recorded on the spreadsheet &amp; in the database and moves to next stage where it is checked for accessibility and then sent out to the student (using Google Drive). If no file is sent, decide whether to scan </a:t>
            </a:r>
            <a:r>
              <a:rPr lang="en-GB" baseline="0" dirty="0" err="1" smtClean="0"/>
              <a:t>inhouse</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5BC5AD73-B610-4B8D-AAB8-0CEE549AEF9F}" type="slidenum">
              <a:rPr lang="en-GB" smtClean="0"/>
              <a:t>12</a:t>
            </a:fld>
            <a:endParaRPr lang="en-GB"/>
          </a:p>
        </p:txBody>
      </p:sp>
    </p:spTree>
    <p:extLst>
      <p:ext uri="{BB962C8B-B14F-4D97-AF65-F5344CB8AC3E}">
        <p14:creationId xmlns:p14="http://schemas.microsoft.com/office/powerpoint/2010/main" val="109995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Leeds</a:t>
            </a:r>
            <a:r>
              <a:rPr lang="en-GB" baseline="0" dirty="0" smtClean="0"/>
              <a:t> Beckett University b</a:t>
            </a:r>
            <a:r>
              <a:rPr lang="en-GB" dirty="0" smtClean="0"/>
              <a:t>egan offering a Digitisation Service in 2008/09. It</a:t>
            </a:r>
            <a:r>
              <a:rPr lang="en-GB" baseline="0" dirty="0" smtClean="0"/>
              <a:t> is a c</a:t>
            </a:r>
            <a:r>
              <a:rPr lang="en-GB" dirty="0" smtClean="0"/>
              <a:t>entralised service based in the Library. Staffing consists of myself full-time and a part time admin</a:t>
            </a:r>
            <a:r>
              <a:rPr lang="en-GB" baseline="0" dirty="0" smtClean="0"/>
              <a:t> assistant to help with scanning (vacant since Christmas) with back-up from other colleagues to cover any absence. </a:t>
            </a:r>
          </a:p>
          <a:p>
            <a:r>
              <a:rPr lang="en-GB" baseline="0" dirty="0" smtClean="0"/>
              <a:t>The service is promoted via myself, the Academic Librarians, the VLE support team and via the Library website etc. </a:t>
            </a:r>
          </a:p>
          <a:p>
            <a:r>
              <a:rPr lang="en-GB" baseline="0" dirty="0" smtClean="0"/>
              <a:t>The graph shows the number of modules actively using digitised readings during each academic year and the number of readings in use. </a:t>
            </a:r>
          </a:p>
          <a:p>
            <a:r>
              <a:rPr lang="en-GB" baseline="0" dirty="0" smtClean="0"/>
              <a:t>Up until the current year there has been a steady increase in demand with the peak number of modules in 2012/13 and most readings in 2013/14. However this year we’ve seen a decline in both –possibly as a result of the Library investing more extensively in e-books. Or the modules that are using readings are already catered for (most readings are carried over each year)</a:t>
            </a:r>
          </a:p>
          <a:p>
            <a:endParaRPr lang="en-GB" dirty="0"/>
          </a:p>
        </p:txBody>
      </p:sp>
      <p:sp>
        <p:nvSpPr>
          <p:cNvPr id="4" name="Slide Number Placeholder 3"/>
          <p:cNvSpPr>
            <a:spLocks noGrp="1"/>
          </p:cNvSpPr>
          <p:nvPr>
            <p:ph type="sldNum" sz="quarter" idx="10"/>
          </p:nvPr>
        </p:nvSpPr>
        <p:spPr/>
        <p:txBody>
          <a:bodyPr/>
          <a:lstStyle/>
          <a:p>
            <a:fld id="{5BC5AD73-B610-4B8D-AAB8-0CEE549AEF9F}" type="slidenum">
              <a:rPr lang="en-GB" smtClean="0"/>
              <a:t>2</a:t>
            </a:fld>
            <a:endParaRPr lang="en-GB"/>
          </a:p>
        </p:txBody>
      </p:sp>
    </p:spTree>
    <p:extLst>
      <p:ext uri="{BB962C8B-B14F-4D97-AF65-F5344CB8AC3E}">
        <p14:creationId xmlns:p14="http://schemas.microsoft.com/office/powerpoint/2010/main" val="4063548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actually have two extensive workflows –one for new requests and one for the annual renewal process.</a:t>
            </a:r>
          </a:p>
          <a:p>
            <a:r>
              <a:rPr lang="en-GB" dirty="0" smtClean="0"/>
              <a:t>I’ve distilled</a:t>
            </a:r>
            <a:r>
              <a:rPr lang="en-GB" baseline="0" dirty="0" smtClean="0"/>
              <a:t> the workflow for new requests down to these simple five stages.</a:t>
            </a:r>
          </a:p>
          <a:p>
            <a:endParaRPr lang="en-GB" baseline="0" dirty="0" smtClean="0"/>
          </a:p>
          <a:p>
            <a:r>
              <a:rPr lang="en-GB" baseline="0" dirty="0" smtClean="0"/>
              <a:t>We scan in-house and use our VLE (Blackboard) to store the readings. All files are stored in module folders and we keep back-up copies on a secure server which mirror the VLE.</a:t>
            </a:r>
          </a:p>
          <a:p>
            <a:r>
              <a:rPr lang="en-GB" baseline="0" dirty="0" smtClean="0"/>
              <a:t>Files are stored in two main folders: Current and Archive. Tutors are not sent the file itself but rather a link to the file, to add to their module.</a:t>
            </a:r>
          </a:p>
          <a:p>
            <a:endParaRPr lang="en-GB" baseline="0" dirty="0" smtClean="0"/>
          </a:p>
          <a:p>
            <a:r>
              <a:rPr lang="en-GB" baseline="0" dirty="0" smtClean="0"/>
              <a:t>Originally we stored the readings within a closed area of our Repository. Tutors were sent a public URL to add to their VLE module. The only authentication was when the student logged into the VLE.</a:t>
            </a:r>
          </a:p>
          <a:p>
            <a:r>
              <a:rPr lang="en-GB" dirty="0" smtClean="0"/>
              <a:t>When</a:t>
            </a:r>
            <a:r>
              <a:rPr lang="en-GB" baseline="0" dirty="0" smtClean="0"/>
              <a:t> the online reading list system Rebus was introduced, we had to change systems otherwise public URLs added to an online reading list would be open access. We therefore migrated the files to the VLE enabling us to add authentication to the links.</a:t>
            </a:r>
            <a:endParaRPr lang="en-GB" dirty="0"/>
          </a:p>
        </p:txBody>
      </p:sp>
      <p:sp>
        <p:nvSpPr>
          <p:cNvPr id="4" name="Slide Number Placeholder 3"/>
          <p:cNvSpPr>
            <a:spLocks noGrp="1"/>
          </p:cNvSpPr>
          <p:nvPr>
            <p:ph type="sldNum" sz="quarter" idx="10"/>
          </p:nvPr>
        </p:nvSpPr>
        <p:spPr/>
        <p:txBody>
          <a:bodyPr/>
          <a:lstStyle/>
          <a:p>
            <a:fld id="{5BC5AD73-B610-4B8D-AAB8-0CEE549AEF9F}" type="slidenum">
              <a:rPr lang="en-GB" smtClean="0"/>
              <a:t>3</a:t>
            </a:fld>
            <a:endParaRPr lang="en-GB"/>
          </a:p>
        </p:txBody>
      </p:sp>
    </p:spTree>
    <p:extLst>
      <p:ext uri="{BB962C8B-B14F-4D97-AF65-F5344CB8AC3E}">
        <p14:creationId xmlns:p14="http://schemas.microsoft.com/office/powerpoint/2010/main" val="1035414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Requests are sent direct to myself, to digitisation@leedsbeckett.ac.uk or via our Online Resource</a:t>
            </a:r>
            <a:r>
              <a:rPr lang="en-GB" baseline="0" dirty="0" smtClean="0"/>
              <a:t> List </a:t>
            </a:r>
            <a:r>
              <a:rPr lang="en-GB" baseline="0" dirty="0" err="1" smtClean="0"/>
              <a:t>Rebus:list</a:t>
            </a:r>
            <a:r>
              <a:rPr lang="en-GB" baseline="0" dirty="0" smtClean="0"/>
              <a:t> (PTFS) –early stages. All the usual checks are undertaken (a manual process by the Digitisation team).</a:t>
            </a:r>
            <a:endParaRPr lang="en-GB" dirty="0"/>
          </a:p>
        </p:txBody>
      </p:sp>
      <p:sp>
        <p:nvSpPr>
          <p:cNvPr id="4" name="Slide Number Placeholder 3"/>
          <p:cNvSpPr>
            <a:spLocks noGrp="1"/>
          </p:cNvSpPr>
          <p:nvPr>
            <p:ph type="sldNum" sz="quarter" idx="10"/>
          </p:nvPr>
        </p:nvSpPr>
        <p:spPr/>
        <p:txBody>
          <a:bodyPr/>
          <a:lstStyle/>
          <a:p>
            <a:fld id="{5BC5AD73-B610-4B8D-AAB8-0CEE549AEF9F}" type="slidenum">
              <a:rPr lang="en-GB" smtClean="0"/>
              <a:t>4</a:t>
            </a:fld>
            <a:endParaRPr lang="en-GB"/>
          </a:p>
        </p:txBody>
      </p:sp>
    </p:spTree>
    <p:extLst>
      <p:ext uri="{BB962C8B-B14F-4D97-AF65-F5344CB8AC3E}">
        <p14:creationId xmlns:p14="http://schemas.microsoft.com/office/powerpoint/2010/main" val="409647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master spreadsheet contains the information which is copied into the course-codes tab of the CLA Digital Copy Record Form.</a:t>
            </a:r>
          </a:p>
          <a:p>
            <a:endParaRPr lang="en-GB" dirty="0" smtClean="0"/>
          </a:p>
          <a:p>
            <a:r>
              <a:rPr lang="en-GB" dirty="0" smtClean="0"/>
              <a:t>Each academic year has its own tab. Most modules are carried over after confirmation</a:t>
            </a:r>
            <a:r>
              <a:rPr lang="en-GB" baseline="0" dirty="0" smtClean="0"/>
              <a:t> from the tutors.</a:t>
            </a:r>
            <a:endParaRPr lang="en-GB" dirty="0"/>
          </a:p>
        </p:txBody>
      </p:sp>
      <p:sp>
        <p:nvSpPr>
          <p:cNvPr id="4" name="Slide Number Placeholder 3"/>
          <p:cNvSpPr>
            <a:spLocks noGrp="1"/>
          </p:cNvSpPr>
          <p:nvPr>
            <p:ph type="sldNum" sz="quarter" idx="10"/>
          </p:nvPr>
        </p:nvSpPr>
        <p:spPr/>
        <p:txBody>
          <a:bodyPr/>
          <a:lstStyle/>
          <a:p>
            <a:fld id="{5BC5AD73-B610-4B8D-AAB8-0CEE549AEF9F}" type="slidenum">
              <a:rPr lang="en-GB" smtClean="0"/>
              <a:t>5</a:t>
            </a:fld>
            <a:endParaRPr lang="en-GB"/>
          </a:p>
        </p:txBody>
      </p:sp>
    </p:spTree>
    <p:extLst>
      <p:ext uri="{BB962C8B-B14F-4D97-AF65-F5344CB8AC3E}">
        <p14:creationId xmlns:p14="http://schemas.microsoft.com/office/powerpoint/2010/main" val="3612188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Each individual</a:t>
            </a:r>
            <a:r>
              <a:rPr lang="en-GB" baseline="0" dirty="0" smtClean="0"/>
              <a:t> module also has its own spreadsheet –the module progress spreadsheet. Uses same columns as CLA Digital Copy Record Form but also additional ones which are completed as the request is processed.</a:t>
            </a:r>
          </a:p>
          <a:p>
            <a:r>
              <a:rPr lang="en-GB" baseline="0" dirty="0" smtClean="0"/>
              <a:t>Class no, CLA or ©, BL CFP, Source, Filename, Uploaded, Tutor sent Link, Date request completed.</a:t>
            </a:r>
            <a:endParaRPr lang="en-GB" dirty="0"/>
          </a:p>
        </p:txBody>
      </p:sp>
      <p:sp>
        <p:nvSpPr>
          <p:cNvPr id="4" name="Slide Number Placeholder 3"/>
          <p:cNvSpPr>
            <a:spLocks noGrp="1"/>
          </p:cNvSpPr>
          <p:nvPr>
            <p:ph type="sldNum" sz="quarter" idx="10"/>
          </p:nvPr>
        </p:nvSpPr>
        <p:spPr/>
        <p:txBody>
          <a:bodyPr/>
          <a:lstStyle/>
          <a:p>
            <a:fld id="{5BC5AD73-B610-4B8D-AAB8-0CEE549AEF9F}" type="slidenum">
              <a:rPr lang="en-GB" smtClean="0"/>
              <a:t>6</a:t>
            </a:fld>
            <a:endParaRPr lang="en-GB"/>
          </a:p>
        </p:txBody>
      </p:sp>
    </p:spTree>
    <p:extLst>
      <p:ext uri="{BB962C8B-B14F-4D97-AF65-F5344CB8AC3E}">
        <p14:creationId xmlns:p14="http://schemas.microsoft.com/office/powerpoint/2010/main" val="926179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our book scanner –small, lightweight but robust. It</a:t>
            </a:r>
            <a:r>
              <a:rPr lang="en-GB" baseline="0" dirty="0" smtClean="0"/>
              <a:t> scans to </a:t>
            </a:r>
            <a:r>
              <a:rPr lang="en-GB" baseline="0" dirty="0" err="1" smtClean="0"/>
              <a:t>tif</a:t>
            </a:r>
            <a:r>
              <a:rPr lang="en-GB" baseline="0" dirty="0" smtClean="0"/>
              <a:t>, </a:t>
            </a:r>
            <a:r>
              <a:rPr lang="en-GB" baseline="0" dirty="0" err="1" smtClean="0"/>
              <a:t>png</a:t>
            </a:r>
            <a:r>
              <a:rPr lang="en-GB" baseline="0" dirty="0" smtClean="0"/>
              <a:t> or jpeg then we use Adobe Acrobat Pro to combine the files into a PDF which is then OCR-</a:t>
            </a:r>
            <a:r>
              <a:rPr lang="en-GB" baseline="0" dirty="0" err="1" smtClean="0"/>
              <a:t>ed</a:t>
            </a:r>
            <a:r>
              <a:rPr lang="en-GB" baseline="0" dirty="0" smtClean="0"/>
              <a:t> before the Copyright Notice is added and then a level of security (to prevent the Copyright Notice from being removed).</a:t>
            </a:r>
            <a:endParaRPr lang="en-GB" dirty="0"/>
          </a:p>
        </p:txBody>
      </p:sp>
      <p:sp>
        <p:nvSpPr>
          <p:cNvPr id="4" name="Slide Number Placeholder 3"/>
          <p:cNvSpPr>
            <a:spLocks noGrp="1"/>
          </p:cNvSpPr>
          <p:nvPr>
            <p:ph type="sldNum" sz="quarter" idx="10"/>
          </p:nvPr>
        </p:nvSpPr>
        <p:spPr/>
        <p:txBody>
          <a:bodyPr/>
          <a:lstStyle/>
          <a:p>
            <a:fld id="{5BC5AD73-B610-4B8D-AAB8-0CEE549AEF9F}" type="slidenum">
              <a:rPr lang="en-GB" smtClean="0"/>
              <a:t>7</a:t>
            </a:fld>
            <a:endParaRPr lang="en-GB"/>
          </a:p>
        </p:txBody>
      </p:sp>
    </p:spTree>
    <p:extLst>
      <p:ext uri="{BB962C8B-B14F-4D97-AF65-F5344CB8AC3E}">
        <p14:creationId xmlns:p14="http://schemas.microsoft.com/office/powerpoint/2010/main" val="1999237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finished PDF files are uploaded to the C</a:t>
            </a:r>
            <a:r>
              <a:rPr lang="en-GB" dirty="0" smtClean="0"/>
              <a:t>ontent collection area in Blackboard –this area is not searchable unless you have administration rights. The</a:t>
            </a:r>
            <a:r>
              <a:rPr lang="en-GB" baseline="0" dirty="0" smtClean="0"/>
              <a:t> C</a:t>
            </a:r>
            <a:r>
              <a:rPr lang="en-GB" dirty="0" smtClean="0"/>
              <a:t>urrent folder</a:t>
            </a:r>
            <a:r>
              <a:rPr lang="en-GB" baseline="0" dirty="0" smtClean="0"/>
              <a:t> for all files in use. These are stored in module subfolders. Back-up files are stored in academic years and contain PDF files, cover sheets, module progress sheets. Just PDF files in VLE (streamlined version).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Authentication is added to the readings to prevent open access. Most authentication is at folder level but it can also be added at file level if a reading is being used on more then one module (prevents duplication of files). Permissions are added –this where we make the file only available to staff and students attached to the module in the VLE (dependent on the </a:t>
            </a:r>
            <a:r>
              <a:rPr lang="en-GB" sz="1200" kern="1200" dirty="0" smtClean="0">
                <a:solidFill>
                  <a:schemeClr val="tx1"/>
                </a:solidFill>
                <a:effectLst/>
                <a:latin typeface="+mn-lt"/>
                <a:ea typeface="+mn-ea"/>
                <a:cs typeface="+mn-cs"/>
              </a:rPr>
              <a:t>Course Reference Number (CRN)</a:t>
            </a:r>
            <a:r>
              <a:rPr lang="en-GB" sz="1200" kern="1200" baseline="0" dirty="0" smtClean="0">
                <a:solidFill>
                  <a:schemeClr val="tx1"/>
                </a:solidFill>
                <a:effectLst/>
                <a:latin typeface="+mn-lt"/>
                <a:ea typeface="+mn-ea"/>
                <a:cs typeface="+mn-cs"/>
              </a:rPr>
              <a:t> –which is recorded on the CLA Digital Record Form).</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BC5AD73-B610-4B8D-AAB8-0CEE549AEF9F}" type="slidenum">
              <a:rPr lang="en-GB" smtClean="0"/>
              <a:t>8</a:t>
            </a:fld>
            <a:endParaRPr lang="en-GB"/>
          </a:p>
        </p:txBody>
      </p:sp>
    </p:spTree>
    <p:extLst>
      <p:ext uri="{BB962C8B-B14F-4D97-AF65-F5344CB8AC3E}">
        <p14:creationId xmlns:p14="http://schemas.microsoft.com/office/powerpoint/2010/main" val="1065579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two possible links to send to staff</a:t>
            </a:r>
            <a:r>
              <a:rPr lang="en-GB" baseline="0" dirty="0" smtClean="0"/>
              <a:t>. Each file has a Permanent URL which remains constant unless the file is deleted. So we can update the file, rename it, move it from one module folder to another but this link remains the same. To stop access to a file, remove the permission.</a:t>
            </a:r>
          </a:p>
          <a:p>
            <a:endParaRPr lang="en-GB" baseline="0" dirty="0" smtClean="0"/>
          </a:p>
          <a:p>
            <a:r>
              <a:rPr lang="en-GB" baseline="0" dirty="0" smtClean="0"/>
              <a:t>So, overall a very manual and time-consuming process, heavy on the administration. Probably wouldn’t be suitable to a larger service. Hoping to use the CLA’s Digital Content Store in future to reduce the record-keeping and improve efficiency.</a:t>
            </a:r>
            <a:endParaRPr lang="en-GB" dirty="0"/>
          </a:p>
        </p:txBody>
      </p:sp>
      <p:sp>
        <p:nvSpPr>
          <p:cNvPr id="4" name="Slide Number Placeholder 3"/>
          <p:cNvSpPr>
            <a:spLocks noGrp="1"/>
          </p:cNvSpPr>
          <p:nvPr>
            <p:ph type="sldNum" sz="quarter" idx="10"/>
          </p:nvPr>
        </p:nvSpPr>
        <p:spPr/>
        <p:txBody>
          <a:bodyPr/>
          <a:lstStyle/>
          <a:p>
            <a:fld id="{5BC5AD73-B610-4B8D-AAB8-0CEE549AEF9F}" type="slidenum">
              <a:rPr lang="en-GB" smtClean="0"/>
              <a:t>9</a:t>
            </a:fld>
            <a:endParaRPr lang="en-GB"/>
          </a:p>
        </p:txBody>
      </p:sp>
    </p:spTree>
    <p:extLst>
      <p:ext uri="{BB962C8B-B14F-4D97-AF65-F5344CB8AC3E}">
        <p14:creationId xmlns:p14="http://schemas.microsoft.com/office/powerpoint/2010/main" val="4178137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FC1186F-73F9-44C3-B306-7FF61AE7E223}" type="datetimeFigureOut">
              <a:rPr lang="en-GB" smtClean="0"/>
              <a:t>21/05/2015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441E71-7B08-4E89-A224-03CAA9994721}" type="slidenum">
              <a:rPr lang="en-GB" smtClean="0"/>
              <a:t>‹#›</a:t>
            </a:fld>
            <a:endParaRPr lang="en-GB"/>
          </a:p>
        </p:txBody>
      </p:sp>
    </p:spTree>
    <p:extLst>
      <p:ext uri="{BB962C8B-B14F-4D97-AF65-F5344CB8AC3E}">
        <p14:creationId xmlns:p14="http://schemas.microsoft.com/office/powerpoint/2010/main" val="111241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C1186F-73F9-44C3-B306-7FF61AE7E223}" type="datetimeFigureOut">
              <a:rPr lang="en-GB" smtClean="0"/>
              <a:t>21/05/2015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441E71-7B08-4E89-A224-03CAA9994721}" type="slidenum">
              <a:rPr lang="en-GB" smtClean="0"/>
              <a:t>‹#›</a:t>
            </a:fld>
            <a:endParaRPr lang="en-GB"/>
          </a:p>
        </p:txBody>
      </p:sp>
    </p:spTree>
    <p:extLst>
      <p:ext uri="{BB962C8B-B14F-4D97-AF65-F5344CB8AC3E}">
        <p14:creationId xmlns:p14="http://schemas.microsoft.com/office/powerpoint/2010/main" val="412786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C1186F-73F9-44C3-B306-7FF61AE7E223}" type="datetimeFigureOut">
              <a:rPr lang="en-GB" smtClean="0"/>
              <a:t>21/05/2015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441E71-7B08-4E89-A224-03CAA9994721}" type="slidenum">
              <a:rPr lang="en-GB" smtClean="0"/>
              <a:t>‹#›</a:t>
            </a:fld>
            <a:endParaRPr lang="en-GB"/>
          </a:p>
        </p:txBody>
      </p:sp>
    </p:spTree>
    <p:extLst>
      <p:ext uri="{BB962C8B-B14F-4D97-AF65-F5344CB8AC3E}">
        <p14:creationId xmlns:p14="http://schemas.microsoft.com/office/powerpoint/2010/main" val="358988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C1186F-73F9-44C3-B306-7FF61AE7E223}" type="datetimeFigureOut">
              <a:rPr lang="en-GB" smtClean="0"/>
              <a:t>21/05/2015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441E71-7B08-4E89-A224-03CAA9994721}" type="slidenum">
              <a:rPr lang="en-GB" smtClean="0"/>
              <a:t>‹#›</a:t>
            </a:fld>
            <a:endParaRPr lang="en-GB"/>
          </a:p>
        </p:txBody>
      </p:sp>
    </p:spTree>
    <p:extLst>
      <p:ext uri="{BB962C8B-B14F-4D97-AF65-F5344CB8AC3E}">
        <p14:creationId xmlns:p14="http://schemas.microsoft.com/office/powerpoint/2010/main" val="17951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C1186F-73F9-44C3-B306-7FF61AE7E223}" type="datetimeFigureOut">
              <a:rPr lang="en-GB" smtClean="0"/>
              <a:t>21/05/2015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441E71-7B08-4E89-A224-03CAA9994721}" type="slidenum">
              <a:rPr lang="en-GB" smtClean="0"/>
              <a:t>‹#›</a:t>
            </a:fld>
            <a:endParaRPr lang="en-GB"/>
          </a:p>
        </p:txBody>
      </p:sp>
    </p:spTree>
    <p:extLst>
      <p:ext uri="{BB962C8B-B14F-4D97-AF65-F5344CB8AC3E}">
        <p14:creationId xmlns:p14="http://schemas.microsoft.com/office/powerpoint/2010/main" val="3914451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FC1186F-73F9-44C3-B306-7FF61AE7E223}" type="datetimeFigureOut">
              <a:rPr lang="en-GB" smtClean="0"/>
              <a:t>21/05/2015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441E71-7B08-4E89-A224-03CAA9994721}" type="slidenum">
              <a:rPr lang="en-GB" smtClean="0"/>
              <a:t>‹#›</a:t>
            </a:fld>
            <a:endParaRPr lang="en-GB"/>
          </a:p>
        </p:txBody>
      </p:sp>
    </p:spTree>
    <p:extLst>
      <p:ext uri="{BB962C8B-B14F-4D97-AF65-F5344CB8AC3E}">
        <p14:creationId xmlns:p14="http://schemas.microsoft.com/office/powerpoint/2010/main" val="101721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FC1186F-73F9-44C3-B306-7FF61AE7E223}" type="datetimeFigureOut">
              <a:rPr lang="en-GB" smtClean="0"/>
              <a:t>21/05/2015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441E71-7B08-4E89-A224-03CAA9994721}" type="slidenum">
              <a:rPr lang="en-GB" smtClean="0"/>
              <a:t>‹#›</a:t>
            </a:fld>
            <a:endParaRPr lang="en-GB"/>
          </a:p>
        </p:txBody>
      </p:sp>
    </p:spTree>
    <p:extLst>
      <p:ext uri="{BB962C8B-B14F-4D97-AF65-F5344CB8AC3E}">
        <p14:creationId xmlns:p14="http://schemas.microsoft.com/office/powerpoint/2010/main" val="170170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FC1186F-73F9-44C3-B306-7FF61AE7E223}" type="datetimeFigureOut">
              <a:rPr lang="en-GB" smtClean="0"/>
              <a:t>21/05/2015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441E71-7B08-4E89-A224-03CAA9994721}" type="slidenum">
              <a:rPr lang="en-GB" smtClean="0"/>
              <a:t>‹#›</a:t>
            </a:fld>
            <a:endParaRPr lang="en-GB"/>
          </a:p>
        </p:txBody>
      </p:sp>
    </p:spTree>
    <p:extLst>
      <p:ext uri="{BB962C8B-B14F-4D97-AF65-F5344CB8AC3E}">
        <p14:creationId xmlns:p14="http://schemas.microsoft.com/office/powerpoint/2010/main" val="694155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1186F-73F9-44C3-B306-7FF61AE7E223}" type="datetimeFigureOut">
              <a:rPr lang="en-GB" smtClean="0"/>
              <a:t>21/05/2015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441E71-7B08-4E89-A224-03CAA9994721}" type="slidenum">
              <a:rPr lang="en-GB" smtClean="0"/>
              <a:t>‹#›</a:t>
            </a:fld>
            <a:endParaRPr lang="en-GB"/>
          </a:p>
        </p:txBody>
      </p:sp>
    </p:spTree>
    <p:extLst>
      <p:ext uri="{BB962C8B-B14F-4D97-AF65-F5344CB8AC3E}">
        <p14:creationId xmlns:p14="http://schemas.microsoft.com/office/powerpoint/2010/main" val="2066661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C1186F-73F9-44C3-B306-7FF61AE7E223}" type="datetimeFigureOut">
              <a:rPr lang="en-GB" smtClean="0"/>
              <a:t>21/05/2015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441E71-7B08-4E89-A224-03CAA9994721}" type="slidenum">
              <a:rPr lang="en-GB" smtClean="0"/>
              <a:t>‹#›</a:t>
            </a:fld>
            <a:endParaRPr lang="en-GB"/>
          </a:p>
        </p:txBody>
      </p:sp>
    </p:spTree>
    <p:extLst>
      <p:ext uri="{BB962C8B-B14F-4D97-AF65-F5344CB8AC3E}">
        <p14:creationId xmlns:p14="http://schemas.microsoft.com/office/powerpoint/2010/main" val="1593666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C1186F-73F9-44C3-B306-7FF61AE7E223}" type="datetimeFigureOut">
              <a:rPr lang="en-GB" smtClean="0"/>
              <a:t>21/05/2015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441E71-7B08-4E89-A224-03CAA9994721}" type="slidenum">
              <a:rPr lang="en-GB" smtClean="0"/>
              <a:t>‹#›</a:t>
            </a:fld>
            <a:endParaRPr lang="en-GB"/>
          </a:p>
        </p:txBody>
      </p:sp>
    </p:spTree>
    <p:extLst>
      <p:ext uri="{BB962C8B-B14F-4D97-AF65-F5344CB8AC3E}">
        <p14:creationId xmlns:p14="http://schemas.microsoft.com/office/powerpoint/2010/main" val="2182699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1186F-73F9-44C3-B306-7FF61AE7E223}" type="datetimeFigureOut">
              <a:rPr lang="en-GB" smtClean="0"/>
              <a:t>21/05/2015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41E71-7B08-4E89-A224-03CAA9994721}" type="slidenum">
              <a:rPr lang="en-GB" smtClean="0"/>
              <a:t>‹#›</a:t>
            </a:fld>
            <a:endParaRPr lang="en-GB"/>
          </a:p>
        </p:txBody>
      </p:sp>
    </p:spTree>
    <p:extLst>
      <p:ext uri="{BB962C8B-B14F-4D97-AF65-F5344CB8AC3E}">
        <p14:creationId xmlns:p14="http://schemas.microsoft.com/office/powerpoint/2010/main" val="3801245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50421_10797_PPT_Temps_CSE-IIP_HiRes2.png"/>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0" y="0"/>
            <a:ext cx="9144000" cy="6860090"/>
          </a:xfrm>
          <a:prstGeom prst="rect">
            <a:avLst/>
          </a:prstGeom>
        </p:spPr>
      </p:pic>
      <p:sp>
        <p:nvSpPr>
          <p:cNvPr id="2" name="Title 1"/>
          <p:cNvSpPr>
            <a:spLocks noGrp="1"/>
          </p:cNvSpPr>
          <p:nvPr>
            <p:ph type="title"/>
          </p:nvPr>
        </p:nvSpPr>
        <p:spPr>
          <a:xfrm>
            <a:off x="457200" y="274638"/>
            <a:ext cx="8229600" cy="2362274"/>
          </a:xfrm>
        </p:spPr>
        <p:txBody>
          <a:bodyPr/>
          <a:lstStyle/>
          <a:p>
            <a:r>
              <a:rPr lang="en-GB" dirty="0" smtClean="0"/>
              <a:t>Digitisation</a:t>
            </a:r>
            <a:br>
              <a:rPr lang="en-GB" dirty="0" smtClean="0"/>
            </a:br>
            <a:r>
              <a:rPr lang="en-GB" dirty="0" smtClean="0"/>
              <a:t>Rachel Thornton</a:t>
            </a:r>
            <a:br>
              <a:rPr lang="en-GB" dirty="0" smtClean="0"/>
            </a:br>
            <a:r>
              <a:rPr lang="en-GB" dirty="0"/>
              <a:t>Leeds Beckett University</a:t>
            </a:r>
          </a:p>
        </p:txBody>
      </p:sp>
    </p:spTree>
    <p:extLst>
      <p:ext uri="{BB962C8B-B14F-4D97-AF65-F5344CB8AC3E}">
        <p14:creationId xmlns:p14="http://schemas.microsoft.com/office/powerpoint/2010/main" val="912953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Accessibility requests</a:t>
            </a:r>
            <a:endParaRPr lang="en-GB"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35696" y="1412776"/>
            <a:ext cx="5591175"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1440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700808"/>
            <a:ext cx="7639000" cy="4423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p:txBody>
          <a:bodyPr/>
          <a:lstStyle/>
          <a:p>
            <a:r>
              <a:rPr lang="en-GB" dirty="0" smtClean="0"/>
              <a:t>Alt formats spreadsheet</a:t>
            </a:r>
            <a:endParaRPr lang="en-GB" dirty="0"/>
          </a:p>
        </p:txBody>
      </p:sp>
    </p:spTree>
    <p:extLst>
      <p:ext uri="{BB962C8B-B14F-4D97-AF65-F5344CB8AC3E}">
        <p14:creationId xmlns:p14="http://schemas.microsoft.com/office/powerpoint/2010/main" val="2370961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Copyright Tracking Database</a:t>
            </a:r>
            <a:endParaRPr lang="en-GB"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3356992"/>
            <a:ext cx="5619750"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1412776"/>
            <a:ext cx="4467225"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8306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50421_10797_PPT_Temps_CSE-IIP_HiRes2.png"/>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60090"/>
          </a:xfrm>
          <a:prstGeom prst="rect">
            <a:avLst/>
          </a:prstGeom>
        </p:spPr>
      </p:pic>
      <p:sp>
        <p:nvSpPr>
          <p:cNvPr id="2" name="Title 1"/>
          <p:cNvSpPr>
            <a:spLocks noGrp="1"/>
          </p:cNvSpPr>
          <p:nvPr>
            <p:ph type="title"/>
          </p:nvPr>
        </p:nvSpPr>
        <p:spPr>
          <a:xfrm>
            <a:off x="457200" y="274638"/>
            <a:ext cx="8229600" cy="4378498"/>
          </a:xfrm>
        </p:spPr>
        <p:txBody>
          <a:bodyPr/>
          <a:lstStyle/>
          <a:p>
            <a:r>
              <a:rPr lang="en-GB" dirty="0" smtClean="0"/>
              <a:t/>
            </a:r>
            <a:br>
              <a:rPr lang="en-GB" dirty="0" smtClean="0"/>
            </a:br>
            <a:r>
              <a:rPr lang="en-GB" dirty="0" smtClean="0"/>
              <a:t>Rachel Thornton</a:t>
            </a:r>
            <a:br>
              <a:rPr lang="en-GB" dirty="0" smtClean="0"/>
            </a:br>
            <a:r>
              <a:rPr lang="en-GB" dirty="0"/>
              <a:t>Leeds Beckett </a:t>
            </a:r>
            <a:r>
              <a:rPr lang="en-GB" dirty="0" smtClean="0"/>
              <a:t>University</a:t>
            </a:r>
            <a:br>
              <a:rPr lang="en-GB" dirty="0" smtClean="0"/>
            </a:br>
            <a:r>
              <a:rPr lang="en-GB" sz="2800" dirty="0" smtClean="0"/>
              <a:t>r.thornton@leedsbeckett.ac.uk</a:t>
            </a:r>
            <a:br>
              <a:rPr lang="en-GB" sz="2800" dirty="0" smtClean="0"/>
            </a:br>
            <a:r>
              <a:rPr lang="en-GB" sz="2800" dirty="0" smtClean="0"/>
              <a:t>0113 812 7472</a:t>
            </a:r>
            <a:endParaRPr lang="en-GB" sz="2800" dirty="0"/>
          </a:p>
        </p:txBody>
      </p:sp>
    </p:spTree>
    <p:extLst>
      <p:ext uri="{BB962C8B-B14F-4D97-AF65-F5344CB8AC3E}">
        <p14:creationId xmlns:p14="http://schemas.microsoft.com/office/powerpoint/2010/main" val="2260643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Digitised readings</a:t>
            </a:r>
            <a:endParaRPr lang="en-GB" dirty="0"/>
          </a:p>
        </p:txBody>
      </p:sp>
      <p:sp>
        <p:nvSpPr>
          <p:cNvPr id="3" name="Content Placeholder 2"/>
          <p:cNvSpPr>
            <a:spLocks noGrp="1"/>
          </p:cNvSpPr>
          <p:nvPr>
            <p:ph idx="1"/>
          </p:nvPr>
        </p:nvSpPr>
        <p:spPr/>
        <p:txBody>
          <a:bodyPr/>
          <a:lstStyle/>
          <a:p>
            <a:pPr marL="0" indent="0" algn="ctr">
              <a:buNone/>
            </a:pPr>
            <a:r>
              <a:rPr lang="en-GB" dirty="0" smtClean="0"/>
              <a:t>Leeds Beckett University</a:t>
            </a:r>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204864"/>
            <a:ext cx="5534942" cy="4118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2396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Workflow</a:t>
            </a:r>
            <a:endParaRPr lang="en-GB"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5536" y="2132856"/>
            <a:ext cx="8229600" cy="2016224"/>
          </a:xfrm>
        </p:spPr>
      </p:pic>
    </p:spTree>
    <p:extLst>
      <p:ext uri="{BB962C8B-B14F-4D97-AF65-F5344CB8AC3E}">
        <p14:creationId xmlns:p14="http://schemas.microsoft.com/office/powerpoint/2010/main" val="95251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274042"/>
          </a:xfrm>
        </p:spPr>
        <p:txBody>
          <a:bodyPr>
            <a:normAutofit fontScale="90000"/>
          </a:bodyPr>
          <a:lstStyle/>
          <a:p>
            <a:endParaRPr lang="en-GB" dirty="0"/>
          </a:p>
        </p:txBody>
      </p:sp>
      <p:sp>
        <p:nvSpPr>
          <p:cNvPr id="6" name="Content Placeholder 5"/>
          <p:cNvSpPr>
            <a:spLocks noGrp="1"/>
          </p:cNvSpPr>
          <p:nvPr>
            <p:ph idx="1"/>
          </p:nvPr>
        </p:nvSpPr>
        <p:spPr>
          <a:xfrm>
            <a:off x="457200" y="908720"/>
            <a:ext cx="8229600" cy="5217443"/>
          </a:xfrm>
        </p:spPr>
        <p:txBody>
          <a:bodyPr/>
          <a:lstStyle/>
          <a:p>
            <a:pPr marL="0" indent="0">
              <a:buNone/>
            </a:pPr>
            <a:r>
              <a:rPr lang="en-GB" dirty="0" smtClean="0"/>
              <a:t>Request</a:t>
            </a:r>
          </a:p>
          <a:p>
            <a:r>
              <a:rPr lang="en-GB" sz="2400" dirty="0" smtClean="0"/>
              <a:t>Direct</a:t>
            </a:r>
          </a:p>
          <a:p>
            <a:r>
              <a:rPr lang="en-GB" sz="2400" dirty="0" smtClean="0"/>
              <a:t>Dedicated email</a:t>
            </a:r>
          </a:p>
          <a:p>
            <a:r>
              <a:rPr lang="en-GB" sz="2400" dirty="0" smtClean="0"/>
              <a:t>Via Resource List (Rebus)</a:t>
            </a:r>
          </a:p>
          <a:p>
            <a:endParaRPr lang="en-GB" sz="2400" dirty="0"/>
          </a:p>
          <a:p>
            <a:pPr marL="0" lvl="0" indent="0">
              <a:buNone/>
            </a:pPr>
            <a:r>
              <a:rPr lang="en-GB" dirty="0" smtClean="0">
                <a:solidFill>
                  <a:prstClr val="black"/>
                </a:solidFill>
              </a:rPr>
              <a:t>Checks</a:t>
            </a:r>
          </a:p>
          <a:p>
            <a:pPr lvl="0"/>
            <a:r>
              <a:rPr lang="en-GB" sz="2400" dirty="0" smtClean="0">
                <a:solidFill>
                  <a:prstClr val="black"/>
                </a:solidFill>
              </a:rPr>
              <a:t>All required information (module &amp; bibliographic)</a:t>
            </a:r>
            <a:endParaRPr lang="en-GB" sz="2400" dirty="0">
              <a:solidFill>
                <a:prstClr val="black"/>
              </a:solidFill>
            </a:endParaRPr>
          </a:p>
          <a:p>
            <a:pPr lvl="0"/>
            <a:r>
              <a:rPr lang="en-GB" sz="2400" dirty="0">
                <a:solidFill>
                  <a:prstClr val="black"/>
                </a:solidFill>
              </a:rPr>
              <a:t>Existing readings</a:t>
            </a:r>
          </a:p>
          <a:p>
            <a:pPr lvl="0"/>
            <a:r>
              <a:rPr lang="en-GB" sz="2400" dirty="0" smtClean="0">
                <a:solidFill>
                  <a:prstClr val="black"/>
                </a:solidFill>
              </a:rPr>
              <a:t>Catalogue</a:t>
            </a:r>
          </a:p>
          <a:p>
            <a:pPr lvl="0"/>
            <a:r>
              <a:rPr lang="en-GB" sz="2400" dirty="0" smtClean="0">
                <a:solidFill>
                  <a:prstClr val="black"/>
                </a:solidFill>
              </a:rPr>
              <a:t>CLA Title Search Tool</a:t>
            </a:r>
            <a:endParaRPr lang="en-GB" sz="2400" dirty="0">
              <a:solidFill>
                <a:prstClr val="black"/>
              </a:solidFill>
            </a:endParaRPr>
          </a:p>
          <a:p>
            <a:pPr marL="0" lvl="0" indent="0">
              <a:buNone/>
            </a:pPr>
            <a:endParaRPr lang="en-GB" dirty="0">
              <a:solidFill>
                <a:prstClr val="black"/>
              </a:solidFill>
            </a:endParaRPr>
          </a:p>
          <a:p>
            <a:endParaRPr lang="en-GB" sz="2400" dirty="0"/>
          </a:p>
        </p:txBody>
      </p:sp>
    </p:spTree>
    <p:extLst>
      <p:ext uri="{BB962C8B-B14F-4D97-AF65-F5344CB8AC3E}">
        <p14:creationId xmlns:p14="http://schemas.microsoft.com/office/powerpoint/2010/main" val="1795114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Data recording</a:t>
            </a:r>
            <a:endParaRPr lang="en-GB" dirty="0"/>
          </a:p>
        </p:txBody>
      </p:sp>
      <p:sp>
        <p:nvSpPr>
          <p:cNvPr id="6" name="Content Placeholder 5"/>
          <p:cNvSpPr>
            <a:spLocks noGrp="1"/>
          </p:cNvSpPr>
          <p:nvPr>
            <p:ph idx="1"/>
          </p:nvPr>
        </p:nvSpPr>
        <p:spPr/>
        <p:txBody>
          <a:bodyPr>
            <a:normAutofit/>
          </a:bodyPr>
          <a:lstStyle/>
          <a:p>
            <a:pPr marL="0" indent="0">
              <a:buNone/>
            </a:pPr>
            <a:r>
              <a:rPr lang="en-GB" sz="2000" dirty="0" smtClean="0"/>
              <a:t>Master spreadsheet of all modules</a:t>
            </a:r>
          </a:p>
          <a:p>
            <a:endParaRPr lang="en-GB" sz="2000" dirty="0"/>
          </a:p>
          <a:p>
            <a:pPr marL="0" indent="0">
              <a:buNone/>
            </a:pPr>
            <a:endParaRPr lang="en-GB" sz="2000" dirty="0" smtClean="0"/>
          </a:p>
          <a:p>
            <a:endParaRPr lang="en-GB" sz="2000" dirty="0"/>
          </a:p>
          <a:p>
            <a:pPr marL="0" indent="0">
              <a:buNone/>
            </a:pPr>
            <a:endParaRPr lang="en-GB" sz="2000"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2204864"/>
            <a:ext cx="7458075" cy="401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8010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recording</a:t>
            </a:r>
            <a:endParaRPr lang="en-GB" dirty="0"/>
          </a:p>
        </p:txBody>
      </p:sp>
      <p:sp>
        <p:nvSpPr>
          <p:cNvPr id="3" name="Content Placeholder 2"/>
          <p:cNvSpPr>
            <a:spLocks noGrp="1"/>
          </p:cNvSpPr>
          <p:nvPr>
            <p:ph idx="1"/>
          </p:nvPr>
        </p:nvSpPr>
        <p:spPr/>
        <p:txBody>
          <a:bodyPr>
            <a:normAutofit/>
          </a:bodyPr>
          <a:lstStyle/>
          <a:p>
            <a:pPr marL="0" indent="0">
              <a:buNone/>
            </a:pPr>
            <a:r>
              <a:rPr lang="en-GB" sz="2000" dirty="0" smtClean="0"/>
              <a:t>Individual module progress spreadsheet</a:t>
            </a:r>
          </a:p>
          <a:p>
            <a:pPr marL="0" indent="0">
              <a:buNone/>
            </a:pPr>
            <a:endParaRPr lang="en-GB" sz="2000" dirty="0"/>
          </a:p>
          <a:p>
            <a:pPr marL="0" indent="0">
              <a:buNone/>
            </a:pPr>
            <a:endParaRPr lang="en-GB" sz="20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1" y="2276872"/>
            <a:ext cx="8424936" cy="3246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315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GB" sz="3200" dirty="0" smtClean="0"/>
              <a:t>Scan</a:t>
            </a:r>
            <a:endParaRPr lang="en-GB" sz="3200" dirty="0"/>
          </a:p>
        </p:txBody>
      </p:sp>
      <p:sp>
        <p:nvSpPr>
          <p:cNvPr id="6" name="Text Placeholder 5"/>
          <p:cNvSpPr>
            <a:spLocks noGrp="1"/>
          </p:cNvSpPr>
          <p:nvPr>
            <p:ph type="body" sz="half" idx="2"/>
          </p:nvPr>
        </p:nvSpPr>
        <p:spPr/>
        <p:txBody>
          <a:bodyPr>
            <a:normAutofit/>
          </a:bodyPr>
          <a:lstStyle/>
          <a:p>
            <a:pPr algn="ctr"/>
            <a:r>
              <a:rPr lang="en-GB" sz="2400" dirty="0" err="1" smtClean="0"/>
              <a:t>Plustek</a:t>
            </a:r>
            <a:r>
              <a:rPr lang="en-GB" sz="2400" dirty="0" smtClean="0"/>
              <a:t> </a:t>
            </a:r>
            <a:r>
              <a:rPr lang="en-GB" sz="2400" dirty="0" err="1" smtClean="0"/>
              <a:t>OpticBook</a:t>
            </a:r>
            <a:r>
              <a:rPr lang="en-GB" sz="2400" dirty="0" smtClean="0"/>
              <a:t> 3600 Scanner</a:t>
            </a:r>
            <a:endParaRPr lang="en-GB" sz="2400" dirty="0"/>
          </a:p>
        </p:txBody>
      </p:sp>
      <p:pic>
        <p:nvPicPr>
          <p:cNvPr id="9" name="Picture Placeholder 8"/>
          <p:cNvPicPr>
            <a:picLocks noGrp="1" noChangeAspect="1"/>
          </p:cNvPicPr>
          <p:nvPr>
            <p:ph type="pic" idx="1"/>
          </p:nvPr>
        </p:nvPicPr>
        <p:blipFill>
          <a:blip r:embed="rId3"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104747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Upload</a:t>
            </a:r>
            <a:endParaRPr lang="en-GB" dirty="0"/>
          </a:p>
        </p:txBody>
      </p:sp>
      <p:sp>
        <p:nvSpPr>
          <p:cNvPr id="8" name="Content Placeholder 7"/>
          <p:cNvSpPr>
            <a:spLocks noGrp="1"/>
          </p:cNvSpPr>
          <p:nvPr>
            <p:ph idx="1"/>
          </p:nvPr>
        </p:nvSpPr>
        <p:spPr/>
        <p:txBody>
          <a:bodyPr>
            <a:normAutofit/>
          </a:bodyPr>
          <a:lstStyle/>
          <a:p>
            <a:pPr marL="0" indent="0">
              <a:buNone/>
            </a:pPr>
            <a:r>
              <a:rPr lang="en-GB" sz="2400" dirty="0" smtClean="0"/>
              <a:t>Blackboard Content Collection</a:t>
            </a:r>
            <a:endParaRPr lang="en-GB" sz="2400"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8712" y="2276872"/>
            <a:ext cx="6886575" cy="332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1783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Delivery</a:t>
            </a:r>
            <a:endParaRPr lang="en-GB" dirty="0"/>
          </a:p>
        </p:txBody>
      </p:sp>
      <p:sp>
        <p:nvSpPr>
          <p:cNvPr id="3" name="Content Placeholder 2"/>
          <p:cNvSpPr>
            <a:spLocks noGrp="1"/>
          </p:cNvSpPr>
          <p:nvPr>
            <p:ph idx="1"/>
          </p:nvPr>
        </p:nvSpPr>
        <p:spPr/>
        <p:txBody>
          <a:bodyPr>
            <a:normAutofit/>
          </a:bodyPr>
          <a:lstStyle/>
          <a:p>
            <a:pPr marL="0" indent="0">
              <a:buNone/>
            </a:pPr>
            <a:r>
              <a:rPr lang="en-GB" sz="2400" dirty="0" smtClean="0"/>
              <a:t>Permanent URL</a:t>
            </a:r>
            <a:endParaRPr lang="en-GB" sz="24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2276872"/>
            <a:ext cx="4924425" cy="341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6534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TotalTime>
  <Words>1305</Words>
  <Application>Microsoft Office PowerPoint</Application>
  <PresentationFormat>On-screen Show (4:3)</PresentationFormat>
  <Paragraphs>74</Paragraphs>
  <Slides>13</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Digitisation Rachel Thornton Leeds Beckett University</vt:lpstr>
      <vt:lpstr>Digitised readings</vt:lpstr>
      <vt:lpstr>Workflow</vt:lpstr>
      <vt:lpstr>PowerPoint Presentation</vt:lpstr>
      <vt:lpstr>Data recording</vt:lpstr>
      <vt:lpstr>Data recording</vt:lpstr>
      <vt:lpstr>Scan</vt:lpstr>
      <vt:lpstr>Upload</vt:lpstr>
      <vt:lpstr>Delivery</vt:lpstr>
      <vt:lpstr>Accessibility requests</vt:lpstr>
      <vt:lpstr>Alt formats spreadsheet</vt:lpstr>
      <vt:lpstr>Copyright Tracking Database</vt:lpstr>
      <vt:lpstr> Rachel Thornton Leeds Beckett University r.thornton@leedsbeckett.ac.uk 0113 812 7472</vt:lpstr>
    </vt:vector>
  </TitlesOfParts>
  <Company>Leeds Metropolitan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clark09</dc:creator>
  <cp:lastModifiedBy>Sheppard, Nick</cp:lastModifiedBy>
  <cp:revision>27</cp:revision>
  <dcterms:created xsi:type="dcterms:W3CDTF">2015-03-13T08:49:51Z</dcterms:created>
  <dcterms:modified xsi:type="dcterms:W3CDTF">2015-05-21T08:45:35Z</dcterms:modified>
</cp:coreProperties>
</file>