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5"/>
  </p:notesMasterIdLst>
  <p:sldIdLst>
    <p:sldId id="283" r:id="rId3"/>
    <p:sldId id="284" r:id="rId4"/>
    <p:sldId id="285" r:id="rId5"/>
    <p:sldId id="292" r:id="rId6"/>
    <p:sldId id="286" r:id="rId7"/>
    <p:sldId id="291" r:id="rId8"/>
    <p:sldId id="290" r:id="rId9"/>
    <p:sldId id="305" r:id="rId10"/>
    <p:sldId id="287" r:id="rId11"/>
    <p:sldId id="304" r:id="rId12"/>
    <p:sldId id="303" r:id="rId13"/>
    <p:sldId id="302" r:id="rId14"/>
    <p:sldId id="301" r:id="rId15"/>
    <p:sldId id="300" r:id="rId16"/>
    <p:sldId id="308" r:id="rId17"/>
    <p:sldId id="299" r:id="rId18"/>
    <p:sldId id="307" r:id="rId19"/>
    <p:sldId id="298" r:id="rId20"/>
    <p:sldId id="297" r:id="rId21"/>
    <p:sldId id="296" r:id="rId22"/>
    <p:sldId id="306" r:id="rId23"/>
    <p:sldId id="295"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321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331" autoAdjust="0"/>
  </p:normalViewPr>
  <p:slideViewPr>
    <p:cSldViewPr snapToGrid="0">
      <p:cViewPr varScale="1">
        <p:scale>
          <a:sx n="56" d="100"/>
          <a:sy n="56" d="100"/>
        </p:scale>
        <p:origin x="1794" y="72"/>
      </p:cViewPr>
      <p:guideLst/>
    </p:cSldViewPr>
  </p:slideViewPr>
  <p:notesTextViewPr>
    <p:cViewPr>
      <p:scale>
        <a:sx n="100" d="100"/>
        <a:sy n="100" d="100"/>
      </p:scale>
      <p:origin x="0" y="0"/>
    </p:cViewPr>
  </p:notesTextViewPr>
  <p:notesViewPr>
    <p:cSldViewPr snapToGrid="0">
      <p:cViewPr varScale="1">
        <p:scale>
          <a:sx n="84" d="100"/>
          <a:sy n="84" d="100"/>
        </p:scale>
        <p:origin x="19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821DAF7-AE24-4A8E-9785-22B4CDE09E46}" type="datetimeFigureOut">
              <a:rPr lang="en-GB" smtClean="0"/>
              <a:t>22/06/2015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DDEB044-43C1-4352-B9E9-6F8BAE23F73A}" type="slidenum">
              <a:rPr lang="en-GB" smtClean="0"/>
              <a:t>‹#›</a:t>
            </a:fld>
            <a:endParaRPr lang="en-GB"/>
          </a:p>
        </p:txBody>
      </p:sp>
    </p:spTree>
    <p:extLst>
      <p:ext uri="{BB962C8B-B14F-4D97-AF65-F5344CB8AC3E}">
        <p14:creationId xmlns:p14="http://schemas.microsoft.com/office/powerpoint/2010/main" val="202558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rbit.ebsco.com/apps/libguides-recommended-research-guid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EB044-43C1-4352-B9E9-6F8BAE23F73A}" type="slidenum">
              <a:rPr lang="en-GB" smtClean="0"/>
              <a:t>1</a:t>
            </a:fld>
            <a:endParaRPr lang="en-GB"/>
          </a:p>
        </p:txBody>
      </p:sp>
    </p:spTree>
    <p:extLst>
      <p:ext uri="{BB962C8B-B14F-4D97-AF65-F5344CB8AC3E}">
        <p14:creationId xmlns:p14="http://schemas.microsoft.com/office/powerpoint/2010/main" val="97685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promoted discover to staff and students at training</a:t>
            </a:r>
            <a:r>
              <a:rPr lang="en-GB" baseline="0" dirty="0" smtClean="0"/>
              <a:t> hours and inductions and</a:t>
            </a:r>
            <a:r>
              <a:rPr lang="en-GB" dirty="0" smtClean="0"/>
              <a:t> encouraged</a:t>
            </a:r>
            <a:r>
              <a:rPr lang="en-GB" baseline="0" dirty="0" smtClean="0"/>
              <a:t> feedback and suggestions on how to improve the service</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DDEB044-43C1-4352-B9E9-6F8BAE23F73A}" type="slidenum">
              <a:rPr lang="en-GB" smtClean="0"/>
              <a:t>10</a:t>
            </a:fld>
            <a:endParaRPr lang="en-GB"/>
          </a:p>
        </p:txBody>
      </p:sp>
    </p:spTree>
    <p:extLst>
      <p:ext uri="{BB962C8B-B14F-4D97-AF65-F5344CB8AC3E}">
        <p14:creationId xmlns:p14="http://schemas.microsoft.com/office/powerpoint/2010/main" val="409548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Library have promoted Discover at the annual </a:t>
            </a:r>
            <a:r>
              <a:rPr lang="en-GB" dirty="0" err="1" smtClean="0"/>
              <a:t>Freshers’</a:t>
            </a:r>
            <a:r>
              <a:rPr lang="en-GB" dirty="0" smtClean="0"/>
              <a:t> Fair, held on each campus.  This is a good way to get out to the students and</a:t>
            </a:r>
            <a:r>
              <a:rPr lang="en-GB" baseline="0" dirty="0" smtClean="0"/>
              <a:t> even if they just go away knowing the name discover it’s a start.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theme for 2012 was Discover your Library!  This involved a lucky dip with wind-up space hoppers as the prize (a somewhat tenuous link between space and discovery but which proved highly popular and neatly picked up on the retro orange colour!).   Over 1500 students also took away pens and business cards. </a:t>
            </a: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11</a:t>
            </a:fld>
            <a:endParaRPr lang="en-GB"/>
          </a:p>
        </p:txBody>
      </p:sp>
    </p:spTree>
    <p:extLst>
      <p:ext uri="{BB962C8B-B14F-4D97-AF65-F5344CB8AC3E}">
        <p14:creationId xmlns:p14="http://schemas.microsoft.com/office/powerpoint/2010/main" val="336137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undertook Discover roadshows taking the service out of the Library to Faculty buildings across the campuses, and encouraging students to access the service on their mobiles with approximately 250 students attending.  </a:t>
            </a:r>
          </a:p>
        </p:txBody>
      </p:sp>
      <p:sp>
        <p:nvSpPr>
          <p:cNvPr id="4" name="Slide Number Placeholder 3"/>
          <p:cNvSpPr>
            <a:spLocks noGrp="1"/>
          </p:cNvSpPr>
          <p:nvPr>
            <p:ph type="sldNum" sz="quarter" idx="10"/>
          </p:nvPr>
        </p:nvSpPr>
        <p:spPr/>
        <p:txBody>
          <a:bodyPr/>
          <a:lstStyle/>
          <a:p>
            <a:fld id="{6DDEB044-43C1-4352-B9E9-6F8BAE23F73A}" type="slidenum">
              <a:rPr lang="en-GB" smtClean="0"/>
              <a:t>12</a:t>
            </a:fld>
            <a:endParaRPr lang="en-GB"/>
          </a:p>
        </p:txBody>
      </p:sp>
    </p:spTree>
    <p:extLst>
      <p:ext uri="{BB962C8B-B14F-4D97-AF65-F5344CB8AC3E}">
        <p14:creationId xmlns:p14="http://schemas.microsoft.com/office/powerpoint/2010/main" val="308728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We avoided using surveys on the Discover service as the university already runs a number of those and we wanted to avoid</a:t>
            </a:r>
            <a:r>
              <a:rPr lang="en-GB" baseline="0" dirty="0" smtClean="0"/>
              <a:t> survey fatigue. Rather we collected a</a:t>
            </a:r>
            <a:r>
              <a:rPr lang="en-GB" dirty="0" smtClean="0"/>
              <a:t>necdotal evidence during the roadshows. Many students said they had already heard of the service at </a:t>
            </a:r>
            <a:r>
              <a:rPr lang="en-GB" dirty="0" err="1" smtClean="0"/>
              <a:t>Freshers’</a:t>
            </a:r>
            <a:r>
              <a:rPr lang="en-GB" dirty="0" smtClean="0"/>
              <a:t> and through Library inductions and were already finding it useful.</a:t>
            </a:r>
          </a:p>
          <a:p>
            <a:pPr lvl="0"/>
            <a:endParaRPr lang="en-GB" dirty="0" smtClean="0"/>
          </a:p>
          <a:p>
            <a:pPr lvl="0"/>
            <a:r>
              <a:rPr lang="en-GB" dirty="0" smtClean="0"/>
              <a:t>Academic Librarians reported that reading lists being submitted for 2013-14 are more closely related to the Library collections, suggesting that academics are finding it easier to find resources.</a:t>
            </a:r>
          </a:p>
          <a:p>
            <a:pPr lvl="0"/>
            <a:endParaRPr lang="en-GB" dirty="0" smtClean="0"/>
          </a:p>
          <a:p>
            <a:pPr lvl="0"/>
            <a:r>
              <a:rPr lang="en-GB" sz="1200" kern="1200" dirty="0" smtClean="0">
                <a:solidFill>
                  <a:schemeClr val="tx1"/>
                </a:solidFill>
                <a:effectLst/>
                <a:latin typeface="+mn-lt"/>
                <a:ea typeface="+mn-ea"/>
                <a:cs typeface="+mn-cs"/>
              </a:rPr>
              <a:t>There were no comments in the University’s 2014 internal student survey about difficulties of accessing journal articles, in comparison to earlier feedback.  This was a key indicator that we have been able to improve the student experience.</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Discover is frequently mentioned by both academic staff and students in course reviews, teaching sessions and one-to-ones  and has been overwhelmingly positive “"a brilliant tool which made searching for specific work much easier and less time-consuming".  It was also praised by the Students’ Union Executive as an example of how the Library listens to and responds to the needs of students.</a:t>
            </a:r>
          </a:p>
        </p:txBody>
      </p:sp>
      <p:sp>
        <p:nvSpPr>
          <p:cNvPr id="4" name="Slide Number Placeholder 3"/>
          <p:cNvSpPr>
            <a:spLocks noGrp="1"/>
          </p:cNvSpPr>
          <p:nvPr>
            <p:ph type="sldNum" sz="quarter" idx="10"/>
          </p:nvPr>
        </p:nvSpPr>
        <p:spPr/>
        <p:txBody>
          <a:bodyPr/>
          <a:lstStyle/>
          <a:p>
            <a:fld id="{6DDEB044-43C1-4352-B9E9-6F8BAE23F73A}" type="slidenum">
              <a:rPr lang="en-GB" smtClean="0"/>
              <a:t>13</a:t>
            </a:fld>
            <a:endParaRPr lang="en-GB"/>
          </a:p>
        </p:txBody>
      </p:sp>
    </p:spTree>
    <p:extLst>
      <p:ext uri="{BB962C8B-B14F-4D97-AF65-F5344CB8AC3E}">
        <p14:creationId xmlns:p14="http://schemas.microsoft.com/office/powerpoint/2010/main" val="119348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well as feedback we have spent a lot of time gathering and collating statistics to see how Discover is working for us. We publish statistical dashboards biannually to promote the high usage of our Discover service to stakeholders. </a:t>
            </a:r>
          </a:p>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graph here shows our search click tends comparing August to April over the last 3 years. </a:t>
            </a:r>
            <a:r>
              <a:rPr lang="en-GB" sz="1200" dirty="0" smtClean="0"/>
              <a:t>Search clicks are the number of times any Discover search button has been clicked. </a:t>
            </a:r>
          </a:p>
          <a:p>
            <a:r>
              <a:rPr lang="en-GB" sz="1200" dirty="0" smtClean="0"/>
              <a:t>We have these sent</a:t>
            </a:r>
            <a:r>
              <a:rPr lang="en-GB" sz="1200" baseline="0" dirty="0" smtClean="0"/>
              <a:t> by EBSCO monthly. We use search clicks as it gives a more realistic viewpoint of our discover usage. </a:t>
            </a:r>
            <a:r>
              <a:rPr lang="en-US" sz="1200" kern="1200" dirty="0" smtClean="0">
                <a:solidFill>
                  <a:schemeClr val="tx1"/>
                </a:solidFill>
                <a:effectLst/>
                <a:latin typeface="+mn-lt"/>
                <a:ea typeface="+mn-ea"/>
                <a:cs typeface="+mn-cs"/>
              </a:rPr>
              <a:t>Because searches are run across all resources simultaneously, one search is logged for each resource in the EDS profile. For example, if you have 10 </a:t>
            </a:r>
            <a:r>
              <a:rPr lang="en-US" sz="1200" kern="1200" dirty="0" err="1" smtClean="0">
                <a:solidFill>
                  <a:schemeClr val="tx1"/>
                </a:solidFill>
                <a:effectLst/>
                <a:latin typeface="+mn-lt"/>
                <a:ea typeface="+mn-ea"/>
                <a:cs typeface="+mn-cs"/>
              </a:rPr>
              <a:t>EBSCO</a:t>
            </a:r>
            <a:r>
              <a:rPr lang="en-US" sz="1200" i="1" kern="1200" dirty="0" err="1" smtClean="0">
                <a:solidFill>
                  <a:schemeClr val="tx1"/>
                </a:solidFill>
                <a:effectLst/>
                <a:latin typeface="+mn-lt"/>
                <a:ea typeface="+mn-ea"/>
                <a:cs typeface="+mn-cs"/>
              </a:rPr>
              <a:t>host</a:t>
            </a:r>
            <a:r>
              <a:rPr lang="en-US" sz="1200" kern="1200" dirty="0" smtClean="0">
                <a:solidFill>
                  <a:schemeClr val="tx1"/>
                </a:solidFill>
                <a:effectLst/>
                <a:latin typeface="+mn-lt"/>
                <a:ea typeface="+mn-ea"/>
                <a:cs typeface="+mn-cs"/>
              </a:rPr>
              <a:t> databases and a user runs 25 searches in EDS, the usage statistics would show 250 searches instead of 25 searches.</a:t>
            </a:r>
            <a:r>
              <a:rPr lang="en-GB" sz="1200" baseline="0" dirty="0" smtClean="0"/>
              <a:t> </a:t>
            </a:r>
          </a:p>
          <a:p>
            <a:endParaRPr lang="en-GB" sz="1200" dirty="0" smtClean="0"/>
          </a:p>
          <a:p>
            <a:r>
              <a:rPr lang="en-GB" sz="1200" dirty="0" smtClean="0"/>
              <a:t>The search click</a:t>
            </a:r>
            <a:r>
              <a:rPr lang="en-GB" sz="1200" baseline="0" dirty="0" smtClean="0"/>
              <a:t> total i</a:t>
            </a:r>
            <a:r>
              <a:rPr lang="en-GB" sz="1200" dirty="0" smtClean="0"/>
              <a:t>ncludes:</a:t>
            </a:r>
          </a:p>
          <a:p>
            <a:pPr marL="171450" indent="-171450">
              <a:buFont typeface="Arial" panose="020B0604020202020204" pitchFamily="34" charset="0"/>
              <a:buChar char="•"/>
            </a:pPr>
            <a:r>
              <a:rPr lang="en-GB" sz="1200" dirty="0" smtClean="0"/>
              <a:t>The Discover search box on </a:t>
            </a:r>
            <a:r>
              <a:rPr lang="en-GB" sz="1200" dirty="0" err="1" smtClean="0"/>
              <a:t>MyBeckett</a:t>
            </a:r>
            <a:r>
              <a:rPr lang="en-GB" sz="1200" dirty="0" smtClean="0"/>
              <a:t> (the VLE)</a:t>
            </a:r>
          </a:p>
          <a:p>
            <a:pPr marL="171450" indent="-171450">
              <a:buFont typeface="Arial" panose="020B0604020202020204" pitchFamily="34" charset="0"/>
              <a:buChar char="•"/>
            </a:pPr>
            <a:r>
              <a:rPr lang="en-GB" sz="1200" dirty="0" smtClean="0"/>
              <a:t>The quick access points on the Library website</a:t>
            </a:r>
          </a:p>
          <a:p>
            <a:pPr marL="171450" indent="-171450">
              <a:buFont typeface="Arial" panose="020B0604020202020204" pitchFamily="34" charset="0"/>
              <a:buChar char="•"/>
            </a:pPr>
            <a:r>
              <a:rPr lang="en-GB" sz="1200" dirty="0" smtClean="0"/>
              <a:t>Search buttons within Discover itself</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surges reflect the academic year and show a marked increase in search clicks. </a:t>
            </a:r>
          </a:p>
        </p:txBody>
      </p:sp>
      <p:sp>
        <p:nvSpPr>
          <p:cNvPr id="4" name="Slide Number Placeholder 3"/>
          <p:cNvSpPr>
            <a:spLocks noGrp="1"/>
          </p:cNvSpPr>
          <p:nvPr>
            <p:ph type="sldNum" sz="quarter" idx="10"/>
          </p:nvPr>
        </p:nvSpPr>
        <p:spPr/>
        <p:txBody>
          <a:bodyPr/>
          <a:lstStyle/>
          <a:p>
            <a:fld id="{6DDEB044-43C1-4352-B9E9-6F8BAE23F73A}" type="slidenum">
              <a:rPr lang="en-GB" smtClean="0"/>
              <a:t>14</a:t>
            </a:fld>
            <a:endParaRPr lang="en-GB"/>
          </a:p>
        </p:txBody>
      </p:sp>
    </p:spTree>
    <p:extLst>
      <p:ext uri="{BB962C8B-B14F-4D97-AF65-F5344CB8AC3E}">
        <p14:creationId xmlns:p14="http://schemas.microsoft.com/office/powerpoint/2010/main" val="353741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have been investigating where our users are accessing Discover from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have a number of subject specific profiles in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Discover and recently we have been reporting</a:t>
            </a:r>
            <a:r>
              <a:rPr lang="en-GB" sz="1200" kern="1200" baseline="0" dirty="0" smtClean="0">
                <a:solidFill>
                  <a:schemeClr val="tx1"/>
                </a:solidFill>
                <a:effectLst/>
                <a:latin typeface="+mn-lt"/>
                <a:ea typeface="+mn-ea"/>
                <a:cs typeface="+mn-cs"/>
              </a:rPr>
              <a:t> on their usage. This is to inform our academic librarians so they can see the usage for their subjects. </a:t>
            </a:r>
          </a:p>
          <a:p>
            <a:endParaRPr lang="en-GB" sz="1200" kern="1200" baseline="0" dirty="0" smtClean="0">
              <a:solidFill>
                <a:schemeClr val="tx1"/>
              </a:solidFill>
              <a:effectLst/>
              <a:latin typeface="+mn-lt"/>
              <a:ea typeface="+mn-ea"/>
              <a:cs typeface="+mn-cs"/>
            </a:endParaRP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DDEB044-43C1-4352-B9E9-6F8BAE23F73A}" type="slidenum">
              <a:rPr lang="en-GB" smtClean="0"/>
              <a:t>15</a:t>
            </a:fld>
            <a:endParaRPr lang="en-GB"/>
          </a:p>
        </p:txBody>
      </p:sp>
    </p:spTree>
    <p:extLst>
      <p:ext uri="{BB962C8B-B14F-4D97-AF65-F5344CB8AC3E}">
        <p14:creationId xmlns:p14="http://schemas.microsoft.com/office/powerpoint/2010/main" val="146189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last year we have developed</a:t>
            </a:r>
            <a:r>
              <a:rPr lang="en-GB" sz="1200" kern="1200" baseline="0" dirty="0" smtClean="0">
                <a:solidFill>
                  <a:schemeClr val="tx1"/>
                </a:solidFill>
                <a:effectLst/>
                <a:latin typeface="+mn-lt"/>
                <a:ea typeface="+mn-ea"/>
                <a:cs typeface="+mn-cs"/>
              </a:rPr>
              <a:t> and been evaluating a set of Key Performance Indicators </a:t>
            </a:r>
            <a:r>
              <a:rPr lang="en-GB" sz="1200" kern="1200" dirty="0" smtClean="0">
                <a:solidFill>
                  <a:schemeClr val="tx1"/>
                </a:solidFill>
                <a:effectLst/>
                <a:latin typeface="+mn-lt"/>
                <a:ea typeface="+mn-ea"/>
                <a:cs typeface="+mn-cs"/>
              </a:rPr>
              <a:t>(KPIs) which we can use to track our progress and achievement of our strategic objectives. KPIs help an organisation to define and measure progress towards its goals.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have also recently created a Discoverability Key Performance Indicator in relation to a need for more accurate e-resource service standards. </a:t>
            </a:r>
          </a:p>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Discoverability of resources </a:t>
            </a:r>
            <a:r>
              <a:rPr lang="en-GB" sz="1200" kern="1200" dirty="0" smtClean="0">
                <a:solidFill>
                  <a:schemeClr val="tx1"/>
                </a:solidFill>
                <a:effectLst/>
                <a:latin typeface="+mn-lt"/>
                <a:ea typeface="+mn-ea"/>
                <a:cs typeface="+mn-cs"/>
              </a:rPr>
              <a:t>is a new measure to reflect user activity in Discover.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prstClr val="black"/>
                </a:solidFill>
                <a:latin typeface="Arial"/>
              </a:rPr>
              <a:t>Discoverability of resources </a:t>
            </a:r>
            <a:r>
              <a:rPr lang="en-GB" dirty="0" smtClean="0">
                <a:solidFill>
                  <a:prstClr val="black"/>
                </a:solidFill>
                <a:latin typeface="Arial"/>
              </a:rPr>
              <a:t>Increase in "Discoverability Statistics" from Discover - full text requests (PDF or HTML) and abstract 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latin typeface="Arial"/>
            </a:endParaRPr>
          </a:p>
          <a:p>
            <a:r>
              <a:rPr lang="en-GB" dirty="0" smtClean="0">
                <a:solidFill>
                  <a:prstClr val="black"/>
                </a:solidFill>
                <a:latin typeface="Arial"/>
              </a:rPr>
              <a:t>This is a Key Performance Indicator which links in with our strategic objective of: </a:t>
            </a:r>
          </a:p>
          <a:p>
            <a:r>
              <a:rPr lang="en-GB" sz="1200" b="1" kern="1200" dirty="0" smtClean="0">
                <a:solidFill>
                  <a:schemeClr val="tx1"/>
                </a:solidFill>
                <a:effectLst/>
                <a:latin typeface="+mn-lt"/>
                <a:ea typeface="+mn-ea"/>
                <a:cs typeface="+mn-cs"/>
              </a:rPr>
              <a:t>Discoverability and accessibility</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We will work with our suppliers and stakeholders to optimise the discoverability and accessibility of the resources and content which we purchase, ensuring that students and staff are able to obtain the widest range of resources to support the curriculum at the time and point of need, and through the platforms and devices of their choice.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latin typeface="Arial"/>
            </a:endParaRP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16</a:t>
            </a:fld>
            <a:endParaRPr lang="en-GB"/>
          </a:p>
        </p:txBody>
      </p:sp>
    </p:spTree>
    <p:extLst>
      <p:ext uri="{BB962C8B-B14F-4D97-AF65-F5344CB8AC3E}">
        <p14:creationId xmlns:p14="http://schemas.microsoft.com/office/powerpoint/2010/main" val="153445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We are evaluating our D</a:t>
            </a:r>
            <a:r>
              <a:rPr lang="en-GB" sz="1200" b="1" kern="1200" baseline="0" dirty="0" smtClean="0">
                <a:solidFill>
                  <a:schemeClr val="tx1"/>
                </a:solidFill>
                <a:effectLst/>
                <a:latin typeface="+mn-lt"/>
                <a:ea typeface="+mn-ea"/>
                <a:cs typeface="+mn-cs"/>
              </a:rPr>
              <a:t>iscoverability KPI annually and hope to see an increase. This year when comparing Aug 2013-14 with Aug 2014- April 2015 we have seen a 9% increase.</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Discoverability </a:t>
            </a:r>
            <a:r>
              <a:rPr lang="en-GB" sz="1200" kern="1200" dirty="0" smtClean="0">
                <a:solidFill>
                  <a:schemeClr val="tx1"/>
                </a:solidFill>
                <a:effectLst/>
                <a:latin typeface="+mn-lt"/>
                <a:ea typeface="+mn-ea"/>
                <a:cs typeface="+mn-cs"/>
              </a:rPr>
              <a:t>is a new measure to reflect user activity in Discover. This needs a broader approach than traditional search and download figures. </a:t>
            </a:r>
          </a:p>
          <a:p>
            <a:r>
              <a:rPr lang="en-GB" sz="1200" b="1" kern="1200" dirty="0" smtClean="0">
                <a:solidFill>
                  <a:schemeClr val="tx1"/>
                </a:solidFill>
                <a:effectLst/>
                <a:latin typeface="+mn-lt"/>
                <a:ea typeface="+mn-ea"/>
                <a:cs typeface="+mn-cs"/>
              </a:rPr>
              <a:t>Discoverability of resources </a:t>
            </a:r>
            <a:r>
              <a:rPr lang="en-GB" sz="1200" kern="1200" dirty="0" smtClean="0">
                <a:solidFill>
                  <a:schemeClr val="tx1"/>
                </a:solidFill>
                <a:effectLst/>
                <a:latin typeface="+mn-lt"/>
                <a:ea typeface="+mn-ea"/>
                <a:cs typeface="+mn-cs"/>
              </a:rPr>
              <a:t>is one of LLI’s key performance indicators for 2014/15 (5.2). Our KPIs are m</a:t>
            </a:r>
            <a:r>
              <a:rPr lang="en-GB" dirty="0" smtClean="0"/>
              <a:t>easurable standards. Report on a semester basis. </a:t>
            </a:r>
          </a:p>
          <a:p>
            <a:endParaRPr lang="en-GB" dirty="0" smtClean="0"/>
          </a:p>
          <a:p>
            <a:r>
              <a:rPr lang="en-GB" dirty="0" smtClean="0"/>
              <a:t>We add the figures for full</a:t>
            </a:r>
            <a:r>
              <a:rPr lang="en-GB" baseline="0" dirty="0" smtClean="0"/>
              <a:t> text and abstracts so it might be possible we are double counting. However this is just an institutional annual comparison and we’re not benchmarking. If an industry standard is introduced we would have to re-evaluate.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17</a:t>
            </a:fld>
            <a:endParaRPr lang="en-GB"/>
          </a:p>
        </p:txBody>
      </p:sp>
    </p:spTree>
    <p:extLst>
      <p:ext uri="{BB962C8B-B14F-4D97-AF65-F5344CB8AC3E}">
        <p14:creationId xmlns:p14="http://schemas.microsoft.com/office/powerpoint/2010/main" val="27303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originally envisaged Discover would be an </a:t>
            </a:r>
            <a:r>
              <a:rPr lang="en-GB" baseline="0" dirty="0" smtClean="0"/>
              <a:t>search engine and a lot of our users do use it this way. However through user feedback </a:t>
            </a:r>
            <a:r>
              <a:rPr lang="en-GB" dirty="0" smtClean="0"/>
              <a:t>from library staff working  on the frontline service, academic staff and students</a:t>
            </a:r>
            <a:r>
              <a:rPr lang="en-GB" baseline="0" dirty="0" smtClean="0"/>
              <a:t>  we recognised that a number of our users wanted to do more with it than just a quick keyword search. We had originally written document help guides on using Discover but with our implementation of </a:t>
            </a:r>
            <a:r>
              <a:rPr lang="en-GB" baseline="0" dirty="0" err="1" smtClean="0"/>
              <a:t>libguides</a:t>
            </a:r>
            <a:r>
              <a:rPr lang="en-GB" baseline="0" dirty="0" smtClean="0"/>
              <a:t> for our library website we were able to </a:t>
            </a:r>
            <a:r>
              <a:rPr lang="en-GB" dirty="0" smtClean="0"/>
              <a:t>develop</a:t>
            </a:r>
            <a:r>
              <a:rPr lang="en-GB" baseline="0" dirty="0" smtClean="0"/>
              <a:t> a </a:t>
            </a:r>
            <a:r>
              <a:rPr lang="en-GB" baseline="0" dirty="0" err="1" smtClean="0"/>
              <a:t>libguide</a:t>
            </a:r>
            <a:r>
              <a:rPr lang="en-GB" baseline="0" dirty="0" smtClean="0"/>
              <a:t> with a set of FAQs on Discover including details of how to refine. We also developed a Discover versus google guide on the benefits of using Discover over google following a request by our Disability Support Officer who had had feedback from her students who were using google rather than discover. She wanted a clear visual representation of the benefits of using Discover rather than just wordy statements. This was well received by students with disabilities. </a:t>
            </a:r>
          </a:p>
          <a:p>
            <a:r>
              <a:rPr lang="en-GB" baseline="0" dirty="0" smtClean="0"/>
              <a:t> </a:t>
            </a:r>
          </a:p>
        </p:txBody>
      </p:sp>
      <p:sp>
        <p:nvSpPr>
          <p:cNvPr id="4" name="Slide Number Placeholder 3"/>
          <p:cNvSpPr>
            <a:spLocks noGrp="1"/>
          </p:cNvSpPr>
          <p:nvPr>
            <p:ph type="sldNum" sz="quarter" idx="10"/>
          </p:nvPr>
        </p:nvSpPr>
        <p:spPr/>
        <p:txBody>
          <a:bodyPr/>
          <a:lstStyle/>
          <a:p>
            <a:fld id="{6DDEB044-43C1-4352-B9E9-6F8BAE23F73A}" type="slidenum">
              <a:rPr lang="en-GB" smtClean="0"/>
              <a:t>18</a:t>
            </a:fld>
            <a:endParaRPr lang="en-GB"/>
          </a:p>
        </p:txBody>
      </p:sp>
    </p:spTree>
    <p:extLst>
      <p:ext uri="{BB962C8B-B14F-4D97-AF65-F5344CB8AC3E}">
        <p14:creationId xmlns:p14="http://schemas.microsoft.com/office/powerpoint/2010/main" val="2896107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user feedback we have created short videos on how to search Discover</a:t>
            </a:r>
            <a:r>
              <a:rPr lang="en-GB" baseline="0" dirty="0" smtClean="0"/>
              <a:t> which includes accessing it through the university VLE </a:t>
            </a:r>
            <a:r>
              <a:rPr lang="en-GB" baseline="0" dirty="0" err="1" smtClean="0"/>
              <a:t>MyBeckett</a:t>
            </a:r>
            <a:r>
              <a:rPr lang="en-GB" baseline="0" dirty="0" smtClean="0"/>
              <a:t> thus reflecting the fact we recognise students are going to the VLE first rather than accessing Discover from the library website.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19</a:t>
            </a:fld>
            <a:endParaRPr lang="en-GB"/>
          </a:p>
        </p:txBody>
      </p:sp>
    </p:spTree>
    <p:extLst>
      <p:ext uri="{BB962C8B-B14F-4D97-AF65-F5344CB8AC3E}">
        <p14:creationId xmlns:p14="http://schemas.microsoft.com/office/powerpoint/2010/main" val="78255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2012 we purchased EBSCOs’ Resource Discovery Tool in order to improve the overall discoverability of print and electronic resources for students and staff. </a:t>
            </a:r>
          </a:p>
          <a:p>
            <a:r>
              <a:rPr lang="en-GB" dirty="0" smtClean="0"/>
              <a:t>The impetus for implementation was in response to feedback over recent years which had included requests to make it easier to find information, particularly journal articles. </a:t>
            </a:r>
          </a:p>
          <a:p>
            <a:pPr>
              <a:defRPr/>
            </a:pP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2</a:t>
            </a:fld>
            <a:endParaRPr lang="en-GB"/>
          </a:p>
        </p:txBody>
      </p:sp>
    </p:spTree>
    <p:extLst>
      <p:ext uri="{BB962C8B-B14F-4D97-AF65-F5344CB8AC3E}">
        <p14:creationId xmlns:p14="http://schemas.microsoft.com/office/powerpoint/2010/main" val="268518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0"/>
              </a:spcAft>
              <a:buFont typeface="Symbol" panose="05050102010706020507" pitchFamily="18" charset="2"/>
              <a:buNone/>
            </a:pPr>
            <a:r>
              <a:rPr lang="en-GB" dirty="0" smtClean="0">
                <a:latin typeface="Arial" panose="020B0604020202020204" pitchFamily="34" charset="0"/>
                <a:ea typeface="Calibri" panose="020F0502020204030204" pitchFamily="34" charset="0"/>
              </a:rPr>
              <a:t>Using google analytics we have been evaluating how</a:t>
            </a:r>
            <a:r>
              <a:rPr lang="en-GB" baseline="0" dirty="0" smtClean="0">
                <a:latin typeface="Arial" panose="020B0604020202020204" pitchFamily="34" charset="0"/>
                <a:ea typeface="Calibri" panose="020F0502020204030204" pitchFamily="34" charset="0"/>
              </a:rPr>
              <a:t> many</a:t>
            </a:r>
            <a:r>
              <a:rPr lang="en-GB" dirty="0" smtClean="0">
                <a:latin typeface="Arial" panose="020B0604020202020204" pitchFamily="34" charset="0"/>
                <a:ea typeface="Calibri" panose="020F0502020204030204" pitchFamily="34" charset="0"/>
              </a:rPr>
              <a:t> users are accessing Discover</a:t>
            </a:r>
            <a:r>
              <a:rPr lang="en-GB" baseline="0" dirty="0" smtClean="0">
                <a:latin typeface="Arial" panose="020B0604020202020204" pitchFamily="34" charset="0"/>
                <a:ea typeface="Calibri" panose="020F0502020204030204" pitchFamily="34" charset="0"/>
              </a:rPr>
              <a:t> </a:t>
            </a:r>
            <a:r>
              <a:rPr lang="en-GB" dirty="0" smtClean="0">
                <a:latin typeface="Arial" panose="020B0604020202020204" pitchFamily="34" charset="0"/>
                <a:ea typeface="Calibri" panose="020F0502020204030204" pitchFamily="34" charset="0"/>
              </a:rPr>
              <a:t>via the Virtual Learning environment</a:t>
            </a:r>
          </a:p>
          <a:p>
            <a:pPr marL="0" lvl="0" indent="0">
              <a:spcAft>
                <a:spcPts val="0"/>
              </a:spcAft>
              <a:buFont typeface="Symbol" panose="05050102010706020507" pitchFamily="18" charset="2"/>
              <a:buNone/>
            </a:pPr>
            <a:endParaRPr lang="en-GB" dirty="0" smtClean="0">
              <a:latin typeface="Arial" panose="020B0604020202020204" pitchFamily="34" charset="0"/>
              <a:ea typeface="Calibri" panose="020F0502020204030204" pitchFamily="34" charset="0"/>
            </a:endParaRPr>
          </a:p>
          <a:p>
            <a:r>
              <a:rPr lang="en-GB" sz="1200" kern="1200" dirty="0" smtClean="0">
                <a:solidFill>
                  <a:schemeClr val="tx1"/>
                </a:solidFill>
                <a:effectLst/>
                <a:latin typeface="+mn-lt"/>
                <a:ea typeface="+mn-ea"/>
                <a:cs typeface="+mn-cs"/>
              </a:rPr>
              <a:t>Of all the button-clicks </a:t>
            </a:r>
            <a:r>
              <a:rPr lang="en-GB" sz="1200" b="1" kern="1200" dirty="0" smtClean="0">
                <a:solidFill>
                  <a:schemeClr val="tx1"/>
                </a:solidFill>
                <a:effectLst/>
                <a:latin typeface="+mn-lt"/>
                <a:ea typeface="+mn-ea"/>
                <a:cs typeface="+mn-cs"/>
              </a:rPr>
              <a:t>that we measure on </a:t>
            </a:r>
            <a:r>
              <a:rPr lang="en-GB" sz="1200" b="1" kern="1200" dirty="0" err="1" smtClean="0">
                <a:solidFill>
                  <a:schemeClr val="tx1"/>
                </a:solidFill>
                <a:effectLst/>
                <a:latin typeface="+mn-lt"/>
                <a:ea typeface="+mn-ea"/>
                <a:cs typeface="+mn-cs"/>
              </a:rPr>
              <a:t>mybeckett</a:t>
            </a:r>
            <a:r>
              <a:rPr lang="en-GB" sz="1200" kern="1200" dirty="0" smtClean="0">
                <a:solidFill>
                  <a:schemeClr val="tx1"/>
                </a:solidFill>
                <a:effectLst/>
                <a:latin typeface="+mn-lt"/>
                <a:ea typeface="+mn-ea"/>
                <a:cs typeface="+mn-cs"/>
              </a:rPr>
              <a:t>, the Discover search button on the library tab gets 30%. (244,972 since august 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Library account login gets 10% (86.594)</a:t>
            </a:r>
          </a:p>
          <a:p>
            <a:r>
              <a:rPr lang="en-GB" sz="1200" kern="1200" dirty="0" smtClean="0">
                <a:solidFill>
                  <a:schemeClr val="tx1"/>
                </a:solidFill>
                <a:effectLst/>
                <a:latin typeface="+mn-lt"/>
                <a:ea typeface="+mn-ea"/>
                <a:cs typeface="+mn-cs"/>
              </a:rPr>
              <a:t>Catalogue search gets 6% (46,871)</a:t>
            </a:r>
          </a:p>
          <a:p>
            <a:pPr marL="0" lvl="0" indent="0">
              <a:spcAft>
                <a:spcPts val="0"/>
              </a:spcAft>
              <a:buFont typeface="Symbol" panose="05050102010706020507" pitchFamily="18" charset="2"/>
              <a:buNone/>
            </a:pPr>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20</a:t>
            </a:fld>
            <a:endParaRPr lang="en-GB"/>
          </a:p>
        </p:txBody>
      </p:sp>
    </p:spTree>
    <p:extLst>
      <p:ext uri="{BB962C8B-B14F-4D97-AF65-F5344CB8AC3E}">
        <p14:creationId xmlns:p14="http://schemas.microsoft.com/office/powerpoint/2010/main" val="437116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0"/>
              </a:spcAft>
              <a:buFont typeface="Symbol" panose="05050102010706020507" pitchFamily="18" charset="2"/>
              <a:buNone/>
            </a:pPr>
            <a:r>
              <a:rPr lang="en-GB" dirty="0" smtClean="0">
                <a:latin typeface="Arial" panose="020B0604020202020204" pitchFamily="34" charset="0"/>
                <a:ea typeface="Calibri" panose="020F0502020204030204" pitchFamily="34" charset="0"/>
              </a:rPr>
              <a:t>We will investigate some of the apps in EBSCO Orbit as a possible follow on from the databases not on Discover</a:t>
            </a:r>
          </a:p>
          <a:p>
            <a:r>
              <a:rPr lang="en-GB" b="1" dirty="0" err="1" smtClean="0">
                <a:hlinkClick r:id="rId3"/>
              </a:rPr>
              <a:t>LibGuides</a:t>
            </a:r>
            <a:r>
              <a:rPr lang="en-GB" b="1" dirty="0" smtClean="0">
                <a:hlinkClick r:id="rId3"/>
              </a:rPr>
              <a:t>: Recommended Research Guides</a:t>
            </a:r>
            <a:endParaRPr lang="en-GB" b="1" dirty="0" smtClean="0"/>
          </a:p>
          <a:p>
            <a:r>
              <a:rPr lang="en-GB" dirty="0" smtClean="0"/>
              <a:t>Use EDS as a portal into relevant research guides.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Search terms transferable to external database sites</a:t>
            </a:r>
          </a:p>
          <a:p>
            <a:r>
              <a:rPr lang="en-GB" dirty="0" smtClean="0"/>
              <a:t>Single sign using active</a:t>
            </a:r>
            <a:r>
              <a:rPr lang="en-GB" baseline="0" dirty="0" smtClean="0"/>
              <a:t> directory or shibboleth – means will automatically login to EDS folder – will avoid issue of results only saving to a temporary folder. </a:t>
            </a:r>
            <a:r>
              <a:rPr lang="en-GB" baseline="0" dirty="0" err="1" smtClean="0"/>
              <a:t>Wouldnot</a:t>
            </a:r>
            <a:r>
              <a:rPr lang="en-GB" baseline="0" dirty="0" smtClean="0"/>
              <a:t> need </a:t>
            </a:r>
            <a:r>
              <a:rPr lang="en-GB" baseline="0" dirty="0" err="1" smtClean="0"/>
              <a:t>ot</a:t>
            </a:r>
            <a:r>
              <a:rPr lang="en-GB" baseline="0" dirty="0" smtClean="0"/>
              <a:t> authenticate</a:t>
            </a:r>
          </a:p>
          <a:p>
            <a:pPr marL="0" lvl="0" indent="0">
              <a:spcAft>
                <a:spcPts val="0"/>
              </a:spcAft>
              <a:buFont typeface="Symbol" panose="05050102010706020507" pitchFamily="18" charset="2"/>
              <a:buNone/>
            </a:pPr>
            <a:endPar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0" lvl="0" indent="0">
              <a:spcAft>
                <a:spcPts val="0"/>
              </a:spcAft>
              <a:buFont typeface="Symbol" panose="05050102010706020507" pitchFamily="18" charset="2"/>
              <a:buNone/>
            </a:pPr>
            <a:r>
              <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Analysing the search terms that are being used in Discover to inform promotion, current awareness (</a:t>
            </a:r>
            <a:r>
              <a:rPr lang="en-GB" dirty="0" smtClean="0">
                <a:latin typeface="Arial" panose="020B0604020202020204" pitchFamily="34" charset="0"/>
                <a:ea typeface="Calibri" panose="020F0502020204030204" pitchFamily="34" charset="0"/>
              </a:rPr>
              <a:t>so many people searched for this term, that kind of thing) </a:t>
            </a:r>
            <a:r>
              <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and information skills training.</a:t>
            </a:r>
          </a:p>
          <a:p>
            <a:pPr marL="0" lvl="0" indent="0">
              <a:spcAft>
                <a:spcPts val="0"/>
              </a:spcAft>
              <a:buFont typeface="Symbol" panose="05050102010706020507" pitchFamily="18" charset="2"/>
              <a:buNone/>
            </a:pPr>
            <a:r>
              <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Comparison of search clicks via different places (library website, subject profiles and VLE)</a:t>
            </a:r>
          </a:p>
          <a:p>
            <a:pPr marL="0" lvl="0" indent="0">
              <a:spcAft>
                <a:spcPts val="0"/>
              </a:spcAft>
              <a:buFont typeface="Symbol" panose="05050102010706020507" pitchFamily="18" charset="2"/>
              <a:buNone/>
            </a:pPr>
            <a:r>
              <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Daily search click results to evaluate impact of inductions</a:t>
            </a:r>
          </a:p>
          <a:p>
            <a:pPr marL="0" lvl="0" indent="0">
              <a:spcAft>
                <a:spcPts val="0"/>
              </a:spcAft>
              <a:buFont typeface="Symbol" panose="05050102010706020507" pitchFamily="18" charset="2"/>
              <a:buNone/>
            </a:pPr>
            <a:r>
              <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Google analytics in Discover – applying GA to our EDS profile</a:t>
            </a:r>
          </a:p>
        </p:txBody>
      </p:sp>
      <p:sp>
        <p:nvSpPr>
          <p:cNvPr id="4" name="Slide Number Placeholder 3"/>
          <p:cNvSpPr>
            <a:spLocks noGrp="1"/>
          </p:cNvSpPr>
          <p:nvPr>
            <p:ph type="sldNum" sz="quarter" idx="10"/>
          </p:nvPr>
        </p:nvSpPr>
        <p:spPr/>
        <p:txBody>
          <a:bodyPr/>
          <a:lstStyle/>
          <a:p>
            <a:fld id="{6DDEB044-43C1-4352-B9E9-6F8BAE23F73A}" type="slidenum">
              <a:rPr lang="en-GB" smtClean="0"/>
              <a:t>21</a:t>
            </a:fld>
            <a:endParaRPr lang="en-GB"/>
          </a:p>
        </p:txBody>
      </p:sp>
    </p:spTree>
    <p:extLst>
      <p:ext uri="{BB962C8B-B14F-4D97-AF65-F5344CB8AC3E}">
        <p14:creationId xmlns:p14="http://schemas.microsoft.com/office/powerpoint/2010/main" val="211944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EB044-43C1-4352-B9E9-6F8BAE23F73A}" type="slidenum">
              <a:rPr lang="en-GB" smtClean="0"/>
              <a:t>22</a:t>
            </a:fld>
            <a:endParaRPr lang="en-GB"/>
          </a:p>
        </p:txBody>
      </p:sp>
    </p:spTree>
    <p:extLst>
      <p:ext uri="{BB962C8B-B14F-4D97-AF65-F5344CB8AC3E}">
        <p14:creationId xmlns:p14="http://schemas.microsoft.com/office/powerpoint/2010/main" val="184052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inform</a:t>
            </a:r>
            <a:r>
              <a:rPr lang="en-GB" baseline="0" dirty="0" smtClean="0"/>
              <a:t> our initial decision over which system to go with we used user feedback. We utilised feedback from academic staff, library staff and students who were asked to evaluate and comment on the systems after attending demos as part of the tender process. As you can see EBSCO scored highly in our evaluations. </a:t>
            </a:r>
          </a:p>
          <a:p>
            <a:endParaRPr lang="en-GB" b="1" dirty="0" smtClean="0"/>
          </a:p>
        </p:txBody>
      </p:sp>
      <p:sp>
        <p:nvSpPr>
          <p:cNvPr id="4" name="Slide Number Placeholder 3"/>
          <p:cNvSpPr>
            <a:spLocks noGrp="1"/>
          </p:cNvSpPr>
          <p:nvPr>
            <p:ph type="sldNum" sz="quarter" idx="10"/>
          </p:nvPr>
        </p:nvSpPr>
        <p:spPr/>
        <p:txBody>
          <a:bodyPr/>
          <a:lstStyle/>
          <a:p>
            <a:fld id="{6DDEB044-43C1-4352-B9E9-6F8BAE23F73A}" type="slidenum">
              <a:rPr lang="en-GB" smtClean="0"/>
              <a:t>3</a:t>
            </a:fld>
            <a:endParaRPr lang="en-GB"/>
          </a:p>
        </p:txBody>
      </p:sp>
    </p:spTree>
    <p:extLst>
      <p:ext uri="{BB962C8B-B14F-4D97-AF65-F5344CB8AC3E}">
        <p14:creationId xmlns:p14="http://schemas.microsoft.com/office/powerpoint/2010/main" val="188926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a:t>
            </a:r>
            <a:r>
              <a:rPr lang="en-GB" baseline="0" dirty="0" smtClean="0"/>
              <a:t> focus groups we had a number of positive comments about EDS</a:t>
            </a:r>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4</a:t>
            </a:fld>
            <a:endParaRPr lang="en-GB"/>
          </a:p>
        </p:txBody>
      </p:sp>
    </p:spTree>
    <p:extLst>
      <p:ext uri="{BB962C8B-B14F-4D97-AF65-F5344CB8AC3E}">
        <p14:creationId xmlns:p14="http://schemas.microsoft.com/office/powerpoint/2010/main" val="221535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Our library staff voted on the name of the service. Above are some of the examples!</a:t>
            </a: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5</a:t>
            </a:fld>
            <a:endParaRPr lang="en-GB"/>
          </a:p>
        </p:txBody>
      </p:sp>
    </p:spTree>
    <p:extLst>
      <p:ext uri="{BB962C8B-B14F-4D97-AF65-F5344CB8AC3E}">
        <p14:creationId xmlns:p14="http://schemas.microsoft.com/office/powerpoint/2010/main" val="170103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Times New Roman" panose="02020603050405020304" pitchFamily="18" charset="0"/>
              </a:rPr>
              <a:t>We  initially did a soft launch</a:t>
            </a:r>
            <a:r>
              <a:rPr lang="en-GB" altLang="en-US" baseline="0" dirty="0" smtClean="0">
                <a:latin typeface="Times New Roman" panose="02020603050405020304" pitchFamily="18" charset="0"/>
              </a:rPr>
              <a:t> of Discover 4 months. In this period we utilised user feedback from students and staff to inform the look and feel. These included amending the look and feel of the site renaming facets and headings and adding local links.</a:t>
            </a:r>
          </a:p>
          <a:p>
            <a:r>
              <a:rPr lang="en-GB" altLang="en-US" baseline="0" dirty="0" smtClean="0">
                <a:latin typeface="Times New Roman" panose="02020603050405020304" pitchFamily="18" charset="0"/>
              </a:rPr>
              <a:t>We also used </a:t>
            </a:r>
            <a:r>
              <a:rPr lang="en-GB" altLang="en-US" baseline="0" dirty="0" err="1" smtClean="0">
                <a:latin typeface="Times New Roman" panose="02020603050405020304" pitchFamily="18" charset="0"/>
              </a:rPr>
              <a:t>wallwisher</a:t>
            </a:r>
            <a:r>
              <a:rPr lang="en-GB" altLang="en-US" baseline="0" dirty="0" smtClean="0">
                <a:latin typeface="Times New Roman" panose="02020603050405020304" pitchFamily="18" charset="0"/>
              </a:rPr>
              <a:t> to </a:t>
            </a:r>
            <a:r>
              <a:rPr lang="en-GB" dirty="0" smtClean="0"/>
              <a:t>raise awareness and gather views on the new </a:t>
            </a:r>
            <a:r>
              <a:rPr lang="en-GB" altLang="en-US" dirty="0" smtClean="0">
                <a:latin typeface="Times New Roman" panose="02020603050405020304" pitchFamily="18" charset="0"/>
              </a:rPr>
              <a:t>"Discover" search service.</a:t>
            </a:r>
          </a:p>
          <a:p>
            <a:endParaRPr lang="en-GB" altLang="en-US" dirty="0" smtClean="0">
              <a:latin typeface="Times New Roman" panose="02020603050405020304" pitchFamily="18" charset="0"/>
            </a:endParaRPr>
          </a:p>
          <a:p>
            <a:pPr marL="342900" indent="-342900">
              <a:buFont typeface="Arial" panose="020B0604020202020204" pitchFamily="34" charset="0"/>
              <a:buChar char="•"/>
              <a:defRPr/>
            </a:pPr>
            <a:r>
              <a:rPr lang="en-GB" sz="1200" dirty="0" smtClean="0">
                <a:solidFill>
                  <a:srgbClr val="262626"/>
                </a:solidFill>
                <a:latin typeface="Arial" panose="020B0604020202020204" pitchFamily="34" charset="0"/>
                <a:cs typeface="Arial" panose="020B0604020202020204" pitchFamily="34" charset="0"/>
              </a:rPr>
              <a:t>I am using this (Discover) with my students who have dyslexia and they are all commenting on how much easier this is to find/remember how to use than other sources we have</a:t>
            </a:r>
          </a:p>
          <a:p>
            <a:pPr marL="342900" indent="-342900">
              <a:buFont typeface="Arial" panose="020B0604020202020204" pitchFamily="34" charset="0"/>
              <a:buChar char="•"/>
              <a:defRPr/>
            </a:pPr>
            <a:endParaRPr lang="en-GB" sz="800" dirty="0" smtClean="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200" dirty="0" smtClean="0">
                <a:solidFill>
                  <a:srgbClr val="262626"/>
                </a:solidFill>
                <a:latin typeface="Arial" panose="020B0604020202020204" pitchFamily="34" charset="0"/>
                <a:cs typeface="Arial" panose="020B0604020202020204" pitchFamily="34" charset="0"/>
              </a:rPr>
              <a:t>(Discover) is the most amazing and time saving device ever! Saves hours of searching in different places. Please keep it, it is brilliant. Very clever idea!</a:t>
            </a:r>
          </a:p>
          <a:p>
            <a:pPr marL="342900" indent="-342900">
              <a:buFont typeface="Arial" panose="020B0604020202020204" pitchFamily="34" charset="0"/>
              <a:buChar char="•"/>
              <a:defRPr/>
            </a:pPr>
            <a:endParaRPr lang="en-GB" sz="800" dirty="0" smtClean="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200" dirty="0" smtClean="0">
                <a:solidFill>
                  <a:srgbClr val="262626"/>
                </a:solidFill>
                <a:latin typeface="Arial" panose="020B0604020202020204" pitchFamily="34" charset="0"/>
                <a:cs typeface="Arial" panose="020B0604020202020204" pitchFamily="34" charset="0"/>
              </a:rPr>
              <a:t>this search box has made accessing resources much easier particularly as there is so much information out there. Saving to my folder is extremely helpful</a:t>
            </a:r>
          </a:p>
          <a:p>
            <a:pPr marL="342900" indent="-342900">
              <a:buFont typeface="Arial" panose="020B0604020202020204" pitchFamily="34" charset="0"/>
              <a:buChar char="•"/>
              <a:defRPr/>
            </a:pPr>
            <a:endParaRPr lang="en-GB" sz="800" dirty="0" smtClean="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200" dirty="0" smtClean="0">
                <a:solidFill>
                  <a:srgbClr val="262626"/>
                </a:solidFill>
                <a:latin typeface="Arial" panose="020B0604020202020204" pitchFamily="34" charset="0"/>
                <a:cs typeface="Arial" panose="020B0604020202020204" pitchFamily="34" charset="0"/>
              </a:rPr>
              <a:t>Perfect. one step to get information, then refine if you need to. Please keep the system!</a:t>
            </a:r>
            <a:br>
              <a:rPr lang="en-GB" sz="1200" dirty="0" smtClean="0">
                <a:solidFill>
                  <a:srgbClr val="262626"/>
                </a:solidFill>
                <a:latin typeface="Arial" panose="020B0604020202020204" pitchFamily="34" charset="0"/>
                <a:cs typeface="Arial" panose="020B0604020202020204" pitchFamily="34" charset="0"/>
              </a:rPr>
            </a:br>
            <a:r>
              <a:rPr lang="en-GB" sz="800" dirty="0" smtClean="0">
                <a:solidFill>
                  <a:srgbClr val="262626"/>
                </a:solidFill>
                <a:latin typeface="Arial" panose="020B0604020202020204" pitchFamily="34" charset="0"/>
                <a:cs typeface="Arial" panose="020B0604020202020204" pitchFamily="34" charset="0"/>
              </a:rPr>
              <a:t> </a:t>
            </a:r>
            <a:endParaRPr lang="en-GB" sz="1200" dirty="0" smtClean="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200" dirty="0" smtClean="0">
                <a:solidFill>
                  <a:srgbClr val="262626"/>
                </a:solidFill>
                <a:latin typeface="Arial" panose="020B0604020202020204" pitchFamily="34" charset="0"/>
                <a:cs typeface="Arial" panose="020B0604020202020204" pitchFamily="34" charset="0"/>
              </a:rPr>
              <a:t>Simply fantastic!! Couldn't have wished for something better.</a:t>
            </a:r>
          </a:p>
          <a:p>
            <a:endParaRPr lang="en-GB" altLang="en-US" dirty="0" smtClean="0">
              <a:latin typeface="Times New Roman" panose="02020603050405020304" pitchFamily="18" charset="0"/>
            </a:endParaRPr>
          </a:p>
          <a:p>
            <a:endParaRPr lang="en-GB" altLang="en-US" dirty="0" smtClean="0">
              <a:latin typeface="Times New Roman" panose="02020603050405020304" pitchFamily="18" charset="0"/>
            </a:endParaRPr>
          </a:p>
          <a:p>
            <a:endParaRPr lang="en-GB" altLang="en-US" dirty="0" smtClean="0">
              <a:latin typeface="Times New Roman" panose="02020603050405020304" pitchFamily="18"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6</a:t>
            </a:fld>
            <a:endParaRPr lang="en-GB"/>
          </a:p>
        </p:txBody>
      </p:sp>
    </p:spTree>
    <p:extLst>
      <p:ext uri="{BB962C8B-B14F-4D97-AF65-F5344CB8AC3E}">
        <p14:creationId xmlns:p14="http://schemas.microsoft.com/office/powerpoint/2010/main" val="272381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Following liaison </a:t>
            </a:r>
            <a:r>
              <a:rPr lang="en-GB" sz="1200" baseline="0" dirty="0" smtClean="0"/>
              <a:t>with our academic librarians we created EDS profiles for each of our subject areas and added subject specific databases to those profiles.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We put these </a:t>
            </a:r>
            <a:r>
              <a:rPr lang="en-GB" sz="1200" dirty="0" smtClean="0"/>
              <a:t>on our Academic Librarian’s resources pages.</a:t>
            </a:r>
            <a:r>
              <a:rPr lang="en-GB" sz="1200" baseline="0" dirty="0" smtClean="0"/>
              <a:t> This i</a:t>
            </a:r>
            <a:r>
              <a:rPr lang="en-GB" sz="1200" dirty="0" smtClean="0"/>
              <a:t>mproved the ease of searching for</a:t>
            </a:r>
            <a:r>
              <a:rPr lang="en-GB" sz="1200" baseline="0" dirty="0" smtClean="0"/>
              <a:t> resources in a</a:t>
            </a:r>
            <a:r>
              <a:rPr lang="en-GB" sz="1200" dirty="0" smtClean="0"/>
              <a:t> particular subject students</a:t>
            </a:r>
            <a:r>
              <a:rPr lang="en-GB" sz="1200" baseline="0" dirty="0" smtClean="0"/>
              <a:t> and accessibility to subject specific databases. </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7</a:t>
            </a:fld>
            <a:endParaRPr lang="en-GB"/>
          </a:p>
        </p:txBody>
      </p:sp>
    </p:spTree>
    <p:extLst>
      <p:ext uri="{BB962C8B-B14F-4D97-AF65-F5344CB8AC3E}">
        <p14:creationId xmlns:p14="http://schemas.microsoft.com/office/powerpoint/2010/main" val="251758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with all discovery systems you cannot get 100% of all your libraries content to</a:t>
            </a:r>
            <a:r>
              <a:rPr lang="en-GB" baseline="0" dirty="0" smtClean="0"/>
              <a:t> be searchable. After consultation with our academic Librarians we created a databases not yet on discover page which listed the databases that were not searchable through Discover.</a:t>
            </a:r>
          </a:p>
          <a:p>
            <a:endParaRPr lang="en-GB" baseline="0" dirty="0" smtClean="0"/>
          </a:p>
          <a:p>
            <a:r>
              <a:rPr lang="en-GB" baseline="0" dirty="0" smtClean="0"/>
              <a:t>Last year we utilised a widget to put a list of these databases on the results page.</a:t>
            </a:r>
          </a:p>
          <a:p>
            <a:endParaRPr lang="en-GB" baseline="0" dirty="0" smtClean="0"/>
          </a:p>
          <a:p>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8</a:t>
            </a:fld>
            <a:endParaRPr lang="en-GB"/>
          </a:p>
        </p:txBody>
      </p:sp>
    </p:spTree>
    <p:extLst>
      <p:ext uri="{BB962C8B-B14F-4D97-AF65-F5344CB8AC3E}">
        <p14:creationId xmlns:p14="http://schemas.microsoft.com/office/powerpoint/2010/main" val="73451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smtClean="0"/>
              <a:t>We undertook a marketing</a:t>
            </a:r>
            <a:r>
              <a:rPr lang="en-GB" sz="1200" baseline="0" dirty="0" smtClean="0"/>
              <a:t> project to </a:t>
            </a:r>
            <a:r>
              <a:rPr lang="en-GB" sz="1200" dirty="0" smtClean="0"/>
              <a:t>raise awareness and usage of Discover by Library staff, academic staff and students and to increase usage of specific databases accessed via Discover</a:t>
            </a:r>
          </a:p>
          <a:p>
            <a:endParaRPr lang="en-GB" dirty="0" smtClean="0"/>
          </a:p>
          <a:p>
            <a:r>
              <a:rPr lang="en-GB" dirty="0" smtClean="0"/>
              <a:t>The Library worked with the University’s marketing department to create a set of marketing materials.  These were brightly coloured, predominantly orange, to contrast with our normal branded colour of purple.  Recoils, posters, pens and business cards with a QR code linking directly to the service via mobiles (see attached image) were used to promote the service (see accompanying photos).   </a:t>
            </a: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9</a:t>
            </a:fld>
            <a:endParaRPr lang="en-GB"/>
          </a:p>
        </p:txBody>
      </p:sp>
    </p:spTree>
    <p:extLst>
      <p:ext uri="{BB962C8B-B14F-4D97-AF65-F5344CB8AC3E}">
        <p14:creationId xmlns:p14="http://schemas.microsoft.com/office/powerpoint/2010/main" val="104460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114386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42841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18592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13868547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613223980"/>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libguides.leedsbeckett.ac.uk/resources/discov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youtu.be/YNnjZTt_F64" TargetMode="External"/><Relationship Id="rId5" Type="http://schemas.openxmlformats.org/officeDocument/2006/relationships/hyperlink" Target="http://youtu.be/xlfeXbOeDWk"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2000" dirty="0"/>
          </a:p>
        </p:txBody>
      </p:sp>
      <p:sp>
        <p:nvSpPr>
          <p:cNvPr id="3" name="Content Placeholder 2"/>
          <p:cNvSpPr>
            <a:spLocks noGrp="1"/>
          </p:cNvSpPr>
          <p:nvPr>
            <p:ph sz="quarter" idx="11"/>
          </p:nvPr>
        </p:nvSpPr>
        <p:spPr/>
        <p:txBody>
          <a:bodyPr/>
          <a:lstStyle/>
          <a:p>
            <a:r>
              <a:rPr lang="en-GB" dirty="0">
                <a:solidFill>
                  <a:schemeClr val="bg1"/>
                </a:solidFill>
              </a:rPr>
              <a:t>Continuing to Discover!</a:t>
            </a:r>
          </a:p>
          <a:p>
            <a:endParaRPr lang="en-US" dirty="0"/>
          </a:p>
        </p:txBody>
      </p:sp>
      <p:sp>
        <p:nvSpPr>
          <p:cNvPr id="4" name="Content Placeholder 3"/>
          <p:cNvSpPr>
            <a:spLocks noGrp="1"/>
          </p:cNvSpPr>
          <p:nvPr>
            <p:ph sz="quarter" idx="12"/>
          </p:nvPr>
        </p:nvSpPr>
        <p:spPr>
          <a:xfrm>
            <a:off x="180530" y="2312989"/>
            <a:ext cx="8135938" cy="1515092"/>
          </a:xfrm>
        </p:spPr>
        <p:txBody>
          <a:bodyPr/>
          <a:lstStyle/>
          <a:p>
            <a:r>
              <a:rPr lang="en-GB" b="1" dirty="0">
                <a:solidFill>
                  <a:schemeClr val="bg1"/>
                </a:solidFill>
              </a:rPr>
              <a:t>Leeds Beckett University Library’s usage of feedback and statistical data to develop EBSCO Discovery Service</a:t>
            </a:r>
          </a:p>
          <a:p>
            <a:endParaRPr lang="en-US" dirty="0"/>
          </a:p>
        </p:txBody>
      </p:sp>
      <p:sp>
        <p:nvSpPr>
          <p:cNvPr id="9" name="Rectangle 8"/>
          <p:cNvSpPr/>
          <p:nvPr/>
        </p:nvSpPr>
        <p:spPr>
          <a:xfrm>
            <a:off x="180530" y="4116728"/>
            <a:ext cx="7429138" cy="1323439"/>
          </a:xfrm>
          <a:prstGeom prst="rect">
            <a:avLst/>
          </a:prstGeom>
        </p:spPr>
        <p:txBody>
          <a:bodyPr wrap="square">
            <a:spAutoFit/>
          </a:bodyPr>
          <a:lstStyle/>
          <a:p>
            <a:pPr lvl="0"/>
            <a:r>
              <a:rPr lang="en-GB" sz="2000" b="1" dirty="0">
                <a:solidFill>
                  <a:schemeClr val="bg1"/>
                </a:solidFill>
                <a:latin typeface="Calibri" panose="020F0502020204030204"/>
              </a:rPr>
              <a:t>Libraries and Learning Innovation,  </a:t>
            </a:r>
            <a:br>
              <a:rPr lang="en-GB" sz="2000" b="1" dirty="0">
                <a:solidFill>
                  <a:schemeClr val="bg1"/>
                </a:solidFill>
                <a:latin typeface="Calibri" panose="020F0502020204030204"/>
              </a:rPr>
            </a:br>
            <a:endParaRPr lang="en-GB" sz="2000" b="1" dirty="0" smtClean="0">
              <a:solidFill>
                <a:schemeClr val="bg1"/>
              </a:solidFill>
              <a:latin typeface="Calibri" panose="020F0502020204030204"/>
            </a:endParaRPr>
          </a:p>
          <a:p>
            <a:pPr lvl="0"/>
            <a:r>
              <a:rPr lang="en-GB" sz="2000" b="1" dirty="0" smtClean="0">
                <a:solidFill>
                  <a:schemeClr val="bg1"/>
                </a:solidFill>
                <a:latin typeface="Calibri" panose="020F0502020204030204"/>
              </a:rPr>
              <a:t>Julie </a:t>
            </a:r>
            <a:r>
              <a:rPr lang="en-GB" sz="2000" b="1" dirty="0">
                <a:solidFill>
                  <a:schemeClr val="bg1"/>
                </a:solidFill>
                <a:latin typeface="Calibri" panose="020F0502020204030204"/>
              </a:rPr>
              <a:t>Cleverley – Journals and Electronic Resources Manager</a:t>
            </a:r>
            <a:br>
              <a:rPr lang="en-GB" sz="2000" b="1" dirty="0">
                <a:solidFill>
                  <a:schemeClr val="bg1"/>
                </a:solidFill>
                <a:latin typeface="Calibri" panose="020F0502020204030204"/>
              </a:rPr>
            </a:br>
            <a:endParaRPr lang="en-GB" sz="2000" b="1" dirty="0">
              <a:solidFill>
                <a:schemeClr val="bg1"/>
              </a:solidFill>
              <a:latin typeface="Calibri" panose="020F0502020204030204"/>
            </a:endParaRPr>
          </a:p>
        </p:txBody>
      </p:sp>
    </p:spTree>
    <p:extLst>
      <p:ext uri="{BB962C8B-B14F-4D97-AF65-F5344CB8AC3E}">
        <p14:creationId xmlns:p14="http://schemas.microsoft.com/office/powerpoint/2010/main" val="3443796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321959"/>
                </a:solidFill>
              </a:rPr>
              <a:t>Promotion to staff and </a:t>
            </a:r>
            <a:r>
              <a:rPr lang="en-GB" dirty="0" smtClean="0">
                <a:solidFill>
                  <a:srgbClr val="321959"/>
                </a:solidFill>
              </a:rPr>
              <a:t>students</a:t>
            </a:r>
            <a:endParaRPr lang="en-US" dirty="0"/>
          </a:p>
        </p:txBody>
      </p:sp>
      <p:sp>
        <p:nvSpPr>
          <p:cNvPr id="3" name="Rectangle 2"/>
          <p:cNvSpPr/>
          <p:nvPr/>
        </p:nvSpPr>
        <p:spPr>
          <a:xfrm>
            <a:off x="502641" y="1256447"/>
            <a:ext cx="7871374" cy="4832092"/>
          </a:xfrm>
          <a:prstGeom prst="rect">
            <a:avLst/>
          </a:prstGeom>
        </p:spPr>
        <p:txBody>
          <a:bodyPr wrap="square">
            <a:spAutoFit/>
          </a:bodyPr>
          <a:lstStyle/>
          <a:p>
            <a:pPr marL="342900" indent="-342900">
              <a:buFont typeface="Arial" panose="020B0604020202020204" pitchFamily="34" charset="0"/>
              <a:buChar char="•"/>
            </a:pPr>
            <a:r>
              <a:rPr lang="en-GB" sz="2200" dirty="0">
                <a:solidFill>
                  <a:srgbClr val="262626"/>
                </a:solidFill>
              </a:rPr>
              <a:t>Discover training </a:t>
            </a:r>
            <a:r>
              <a:rPr lang="en-GB" sz="2200" dirty="0" smtClean="0">
                <a:solidFill>
                  <a:srgbClr val="262626"/>
                </a:solidFill>
              </a:rPr>
              <a:t>hours and Skills for Learning workshops</a:t>
            </a:r>
            <a:br>
              <a:rPr lang="en-GB" sz="2200" dirty="0" smtClean="0">
                <a:solidFill>
                  <a:srgbClr val="262626"/>
                </a:solidFill>
              </a:rPr>
            </a:br>
            <a:endParaRPr lang="en-GB" sz="2200" dirty="0">
              <a:solidFill>
                <a:srgbClr val="262626"/>
              </a:solidFill>
            </a:endParaRPr>
          </a:p>
          <a:p>
            <a:pPr marL="342900" indent="-342900">
              <a:buFont typeface="Arial" panose="020B0604020202020204" pitchFamily="34" charset="0"/>
              <a:buChar char="•"/>
            </a:pPr>
            <a:r>
              <a:rPr lang="en-GB" sz="2200" dirty="0" smtClean="0">
                <a:solidFill>
                  <a:srgbClr val="262626"/>
                </a:solidFill>
              </a:rPr>
              <a:t>Promotional </a:t>
            </a:r>
            <a:r>
              <a:rPr lang="en-GB" sz="2200" dirty="0">
                <a:solidFill>
                  <a:srgbClr val="262626"/>
                </a:solidFill>
              </a:rPr>
              <a:t>materials given away at the Library Help and Information </a:t>
            </a:r>
            <a:r>
              <a:rPr lang="en-GB" sz="2200" dirty="0" smtClean="0">
                <a:solidFill>
                  <a:srgbClr val="262626"/>
                </a:solidFill>
              </a:rPr>
              <a:t>Point</a:t>
            </a:r>
            <a:br>
              <a:rPr lang="en-GB" sz="2200" dirty="0" smtClean="0">
                <a:solidFill>
                  <a:srgbClr val="262626"/>
                </a:solidFill>
              </a:rPr>
            </a:br>
            <a:endParaRPr lang="en-GB" sz="2200" dirty="0">
              <a:solidFill>
                <a:srgbClr val="262626"/>
              </a:solidFill>
            </a:endParaRPr>
          </a:p>
          <a:p>
            <a:pPr marL="342900" indent="-342900">
              <a:buFont typeface="Arial" panose="020B0604020202020204" pitchFamily="34" charset="0"/>
              <a:buChar char="•"/>
            </a:pPr>
            <a:r>
              <a:rPr lang="en-GB" sz="2200" dirty="0" smtClean="0">
                <a:solidFill>
                  <a:srgbClr val="262626"/>
                </a:solidFill>
              </a:rPr>
              <a:t>Publicity including news items on the library website</a:t>
            </a:r>
            <a:br>
              <a:rPr lang="en-GB" sz="2200" dirty="0" smtClean="0">
                <a:solidFill>
                  <a:srgbClr val="262626"/>
                </a:solidFill>
              </a:rPr>
            </a:br>
            <a:endParaRPr lang="en-GB" sz="2200" dirty="0" smtClean="0">
              <a:solidFill>
                <a:srgbClr val="262626"/>
              </a:solidFill>
            </a:endParaRPr>
          </a:p>
          <a:p>
            <a:pPr marL="342900" indent="-342900">
              <a:buFont typeface="Arial" panose="020B0604020202020204" pitchFamily="34" charset="0"/>
              <a:buChar char="•"/>
            </a:pPr>
            <a:r>
              <a:rPr lang="en-GB" sz="2200" dirty="0" smtClean="0">
                <a:solidFill>
                  <a:srgbClr val="262626"/>
                </a:solidFill>
              </a:rPr>
              <a:t>Student library inductions</a:t>
            </a:r>
            <a:br>
              <a:rPr lang="en-GB" sz="2200" dirty="0" smtClean="0">
                <a:solidFill>
                  <a:srgbClr val="262626"/>
                </a:solidFill>
              </a:rPr>
            </a:br>
            <a:endParaRPr lang="en-GB" sz="2200" dirty="0" smtClean="0">
              <a:solidFill>
                <a:srgbClr val="262626"/>
              </a:solidFill>
            </a:endParaRPr>
          </a:p>
          <a:p>
            <a:pPr marL="342900" indent="-342900">
              <a:buFont typeface="Arial" panose="020B0604020202020204" pitchFamily="34" charset="0"/>
              <a:buChar char="•"/>
            </a:pPr>
            <a:r>
              <a:rPr lang="en-GB" sz="2200" dirty="0" smtClean="0">
                <a:solidFill>
                  <a:srgbClr val="262626"/>
                </a:solidFill>
              </a:rPr>
              <a:t>University </a:t>
            </a:r>
            <a:r>
              <a:rPr lang="en-GB" sz="2200" dirty="0">
                <a:solidFill>
                  <a:srgbClr val="262626"/>
                </a:solidFill>
              </a:rPr>
              <a:t>wide new staff induction </a:t>
            </a:r>
            <a:r>
              <a:rPr lang="en-GB" sz="2200" dirty="0" smtClean="0">
                <a:solidFill>
                  <a:srgbClr val="262626"/>
                </a:solidFill>
              </a:rPr>
              <a:t>sessions</a:t>
            </a:r>
            <a:br>
              <a:rPr lang="en-GB" sz="2200" dirty="0" smtClean="0">
                <a:solidFill>
                  <a:srgbClr val="262626"/>
                </a:solidFill>
              </a:rPr>
            </a:br>
            <a:endParaRPr lang="en-GB" sz="2200" dirty="0" smtClean="0">
              <a:solidFill>
                <a:srgbClr val="262626"/>
              </a:solidFill>
            </a:endParaRPr>
          </a:p>
          <a:p>
            <a:pPr marL="342900" indent="-342900">
              <a:buFont typeface="Arial" panose="020B0604020202020204" pitchFamily="34" charset="0"/>
              <a:buChar char="•"/>
            </a:pPr>
            <a:r>
              <a:rPr lang="en-GB" sz="2200" dirty="0" smtClean="0">
                <a:solidFill>
                  <a:srgbClr val="262626"/>
                </a:solidFill>
              </a:rPr>
              <a:t>University’s </a:t>
            </a:r>
            <a:r>
              <a:rPr lang="en-GB" sz="2200" dirty="0">
                <a:solidFill>
                  <a:srgbClr val="262626"/>
                </a:solidFill>
              </a:rPr>
              <a:t>annual Course Leader Conference in summer 2012</a:t>
            </a:r>
            <a:r>
              <a:rPr lang="en-GB" sz="800" dirty="0">
                <a:solidFill>
                  <a:srgbClr val="262626"/>
                </a:solidFill>
              </a:rPr>
              <a:t> </a:t>
            </a:r>
            <a:r>
              <a:rPr lang="en-GB" sz="2200" dirty="0">
                <a:solidFill>
                  <a:srgbClr val="262626"/>
                </a:solidFill>
              </a:rPr>
              <a:t> </a:t>
            </a:r>
          </a:p>
          <a:p>
            <a:pPr marL="342900" indent="-342900">
              <a:buFont typeface="Arial" panose="020B0604020202020204" pitchFamily="34" charset="0"/>
              <a:buChar char="•"/>
            </a:pPr>
            <a:endParaRPr lang="en-GB" sz="2200" dirty="0">
              <a:solidFill>
                <a:srgbClr val="262626"/>
              </a:solidFill>
            </a:endParaRPr>
          </a:p>
        </p:txBody>
      </p:sp>
    </p:spTree>
    <p:extLst>
      <p:ext uri="{BB962C8B-B14F-4D97-AF65-F5344CB8AC3E}">
        <p14:creationId xmlns:p14="http://schemas.microsoft.com/office/powerpoint/2010/main" val="1830716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321959"/>
                </a:solidFill>
              </a:rPr>
              <a:t>Promotion: </a:t>
            </a:r>
            <a:r>
              <a:rPr lang="en-GB" dirty="0" err="1">
                <a:solidFill>
                  <a:srgbClr val="321959"/>
                </a:solidFill>
              </a:rPr>
              <a:t>Freshers</a:t>
            </a:r>
            <a:r>
              <a:rPr lang="en-GB" dirty="0">
                <a:solidFill>
                  <a:srgbClr val="321959"/>
                </a:solidFill>
              </a:rPr>
              <a:t> </a:t>
            </a:r>
            <a:r>
              <a:rPr lang="en-GB" dirty="0" smtClean="0">
                <a:solidFill>
                  <a:srgbClr val="321959"/>
                </a:solidFill>
              </a:rPr>
              <a:t>Fair</a:t>
            </a:r>
            <a:endParaRPr lang="en-US" dirty="0"/>
          </a:p>
        </p:txBody>
      </p:sp>
      <p:pic>
        <p:nvPicPr>
          <p:cNvPr id="3" name="Picture 6" descr="H:\2_LIS_Departmental_PS\LLI\Resources\Photobank_HL\2012-13 events\Refreshers 2013 and NSS\P12303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15"/>
          <a:stretch/>
        </p:blipFill>
        <p:spPr bwMode="auto">
          <a:xfrm>
            <a:off x="3755037" y="4013109"/>
            <a:ext cx="3013408" cy="2634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H:\2_LIS_Departmental_PS\LLI\Resources\Photobank_HL\2012-13 events\freshers 2012\P1130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649" y="1576040"/>
            <a:ext cx="3455439" cy="2303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2_LIS_Departmental_PS\LLI\Resources\Photobank_HL\2012-13 events\Refreshers 2013 and NSS\P123039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26"/>
          <a:stretch/>
        </p:blipFill>
        <p:spPr bwMode="auto">
          <a:xfrm>
            <a:off x="637225" y="1791432"/>
            <a:ext cx="2963814" cy="342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22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321959"/>
                </a:solidFill>
              </a:rPr>
              <a:t>Promotion: </a:t>
            </a:r>
            <a:r>
              <a:rPr lang="en-GB" dirty="0" smtClean="0">
                <a:solidFill>
                  <a:srgbClr val="321959"/>
                </a:solidFill>
              </a:rPr>
              <a:t>Roadshows</a:t>
            </a:r>
            <a:endParaRPr lang="en-US" dirty="0"/>
          </a:p>
        </p:txBody>
      </p:sp>
      <p:pic>
        <p:nvPicPr>
          <p:cNvPr id="3" name="Picture 2" descr="H:\2_LIS_Departmental_PS\LLI\Resources\Photobank_HL\2012-13 events\discover roadshow\P10005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122" y="1870990"/>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2_LIS_Departmental_PS\LLI\Resources\Photobank_HL\2012-13 events\discover roadshow\P1000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45" y="1495879"/>
            <a:ext cx="3021753" cy="2266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2_LIS_Departmental_PS\LLI\Resources\Photobank_HL\2012-13 events\discover roadshow\P11806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555" y="4006681"/>
            <a:ext cx="3185971" cy="23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77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321959"/>
                </a:solidFill>
              </a:rPr>
              <a:t>Evaluating </a:t>
            </a:r>
            <a:r>
              <a:rPr lang="en-GB" dirty="0" smtClean="0">
                <a:solidFill>
                  <a:srgbClr val="321959"/>
                </a:solidFill>
              </a:rPr>
              <a:t>impact</a:t>
            </a:r>
            <a:endParaRPr lang="en-US" dirty="0"/>
          </a:p>
        </p:txBody>
      </p:sp>
      <p:sp>
        <p:nvSpPr>
          <p:cNvPr id="3" name="Rectangle 2"/>
          <p:cNvSpPr/>
          <p:nvPr/>
        </p:nvSpPr>
        <p:spPr>
          <a:xfrm>
            <a:off x="382149" y="1175134"/>
            <a:ext cx="8373616" cy="4832092"/>
          </a:xfrm>
          <a:prstGeom prst="rect">
            <a:avLst/>
          </a:prstGeom>
        </p:spPr>
        <p:txBody>
          <a:bodyPr wrap="square">
            <a:spAutoFit/>
          </a:bodyPr>
          <a:lstStyle/>
          <a:p>
            <a:pPr marL="342900" indent="-342900">
              <a:buFont typeface="Arial" panose="020B0604020202020204" pitchFamily="34" charset="0"/>
              <a:buChar char="•"/>
            </a:pPr>
            <a:r>
              <a:rPr lang="en-GB" sz="2200" dirty="0">
                <a:solidFill>
                  <a:srgbClr val="262626"/>
                </a:solidFill>
              </a:rPr>
              <a:t>Anecdotal evidence was collected at </a:t>
            </a:r>
            <a:r>
              <a:rPr lang="en-GB" sz="2200" dirty="0" smtClean="0">
                <a:solidFill>
                  <a:srgbClr val="262626"/>
                </a:solidFill>
              </a:rPr>
              <a:t>roadshows</a:t>
            </a:r>
            <a:br>
              <a:rPr lang="en-GB" sz="2200" dirty="0" smtClean="0">
                <a:solidFill>
                  <a:srgbClr val="262626"/>
                </a:solidFill>
              </a:rPr>
            </a:br>
            <a:r>
              <a:rPr lang="en-GB" sz="800" dirty="0" smtClean="0">
                <a:solidFill>
                  <a:srgbClr val="262626"/>
                </a:solidFill>
              </a:rPr>
              <a:t> </a:t>
            </a:r>
            <a:endParaRPr lang="en-GB" sz="2300" dirty="0">
              <a:solidFill>
                <a:srgbClr val="262626"/>
              </a:solidFill>
            </a:endParaRPr>
          </a:p>
          <a:p>
            <a:pPr marL="342900" indent="-342900">
              <a:buFont typeface="Arial" panose="020B0604020202020204" pitchFamily="34" charset="0"/>
              <a:buChar char="•"/>
            </a:pPr>
            <a:r>
              <a:rPr lang="en-GB" sz="2200" dirty="0">
                <a:solidFill>
                  <a:srgbClr val="262626"/>
                </a:solidFill>
              </a:rPr>
              <a:t>2013-14 Reading lists more closely related to the Library </a:t>
            </a:r>
            <a:r>
              <a:rPr lang="en-GB" sz="2200" dirty="0" smtClean="0">
                <a:solidFill>
                  <a:srgbClr val="262626"/>
                </a:solidFill>
              </a:rPr>
              <a:t>collections.</a:t>
            </a:r>
            <a:br>
              <a:rPr lang="en-GB" sz="2200" dirty="0" smtClean="0">
                <a:solidFill>
                  <a:srgbClr val="262626"/>
                </a:solidFill>
              </a:rPr>
            </a:br>
            <a:r>
              <a:rPr lang="en-GB" sz="800" dirty="0" smtClean="0">
                <a:solidFill>
                  <a:srgbClr val="262626"/>
                </a:solidFill>
              </a:rPr>
              <a:t> </a:t>
            </a:r>
            <a:endParaRPr lang="en-GB" sz="2300" dirty="0">
              <a:solidFill>
                <a:srgbClr val="262626"/>
              </a:solidFill>
            </a:endParaRPr>
          </a:p>
          <a:p>
            <a:pPr marL="342900" indent="-342900">
              <a:buFont typeface="Arial" panose="020B0604020202020204" pitchFamily="34" charset="0"/>
              <a:buChar char="•"/>
            </a:pPr>
            <a:r>
              <a:rPr lang="en-GB" sz="2200" dirty="0">
                <a:solidFill>
                  <a:srgbClr val="262626"/>
                </a:solidFill>
              </a:rPr>
              <a:t>No comments in University’s </a:t>
            </a:r>
            <a:r>
              <a:rPr lang="en-GB" sz="2200" dirty="0" smtClean="0">
                <a:solidFill>
                  <a:srgbClr val="262626"/>
                </a:solidFill>
              </a:rPr>
              <a:t>2014 </a:t>
            </a:r>
            <a:r>
              <a:rPr lang="en-GB" sz="2200" dirty="0">
                <a:solidFill>
                  <a:srgbClr val="262626"/>
                </a:solidFill>
              </a:rPr>
              <a:t>internal student survey about difficulties of accessing journal articles, in comparison to earlier feedback. </a:t>
            </a:r>
            <a:endParaRPr lang="en-GB" sz="2200" dirty="0" smtClean="0">
              <a:solidFill>
                <a:srgbClr val="262626"/>
              </a:solidFill>
            </a:endParaRPr>
          </a:p>
          <a:p>
            <a:endParaRPr lang="en-GB" sz="800" dirty="0">
              <a:solidFill>
                <a:srgbClr val="262626"/>
              </a:solidFill>
            </a:endParaRPr>
          </a:p>
          <a:p>
            <a:pPr marL="342900" indent="-342900">
              <a:buFont typeface="Arial" panose="020B0604020202020204" pitchFamily="34" charset="0"/>
              <a:buChar char="•"/>
            </a:pPr>
            <a:r>
              <a:rPr lang="en-GB" sz="2200" dirty="0">
                <a:solidFill>
                  <a:srgbClr val="262626"/>
                </a:solidFill>
              </a:rPr>
              <a:t>Discover mentioned in course reviews, teaching sessions and one-to-ones: "a brilliant tool which made searching for specific work much easier and less time-consuming". </a:t>
            </a:r>
            <a:br>
              <a:rPr lang="en-GB" sz="2200" dirty="0">
                <a:solidFill>
                  <a:srgbClr val="262626"/>
                </a:solidFill>
              </a:rPr>
            </a:br>
            <a:r>
              <a:rPr lang="en-GB" sz="800" dirty="0" smtClean="0">
                <a:solidFill>
                  <a:srgbClr val="262626"/>
                </a:solidFill>
              </a:rPr>
              <a:t> </a:t>
            </a:r>
            <a:endParaRPr lang="en-GB" sz="2300" dirty="0">
              <a:solidFill>
                <a:srgbClr val="262626"/>
              </a:solidFill>
            </a:endParaRPr>
          </a:p>
          <a:p>
            <a:pPr marL="342900" indent="-342900">
              <a:buFont typeface="Arial" panose="020B0604020202020204" pitchFamily="34" charset="0"/>
              <a:buChar char="•"/>
            </a:pPr>
            <a:r>
              <a:rPr lang="en-GB" sz="2200" dirty="0">
                <a:solidFill>
                  <a:srgbClr val="262626"/>
                </a:solidFill>
              </a:rPr>
              <a:t>Praised by the Students’ Union Executive as an example of how the Library listens to and responds to the needs of students.</a:t>
            </a:r>
          </a:p>
        </p:txBody>
      </p:sp>
    </p:spTree>
    <p:extLst>
      <p:ext uri="{BB962C8B-B14F-4D97-AF65-F5344CB8AC3E}">
        <p14:creationId xmlns:p14="http://schemas.microsoft.com/office/powerpoint/2010/main" val="204776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20" y="0"/>
            <a:ext cx="8373616" cy="846138"/>
          </a:xfrm>
        </p:spPr>
        <p:txBody>
          <a:bodyPr>
            <a:normAutofit fontScale="90000"/>
          </a:bodyPr>
          <a:lstStyle/>
          <a:p>
            <a:pPr algn="ctr"/>
            <a:r>
              <a:rPr lang="en-GB" sz="3800" dirty="0">
                <a:solidFill>
                  <a:srgbClr val="321959"/>
                </a:solidFill>
              </a:rPr>
              <a:t>Discover </a:t>
            </a:r>
            <a:r>
              <a:rPr lang="en-GB" sz="3800" dirty="0" smtClean="0">
                <a:solidFill>
                  <a:srgbClr val="321959"/>
                </a:solidFill>
              </a:rPr>
              <a:t>usage - search </a:t>
            </a:r>
            <a:r>
              <a:rPr lang="en-GB" sz="3800" dirty="0">
                <a:solidFill>
                  <a:srgbClr val="321959"/>
                </a:solidFill>
              </a:rPr>
              <a:t>click trends</a:t>
            </a:r>
            <a:endParaRPr lang="en-US" sz="3800" dirty="0">
              <a:solidFill>
                <a:srgbClr val="321959"/>
              </a:solidFill>
            </a:endParaRPr>
          </a:p>
        </p:txBody>
      </p:sp>
      <p:pic>
        <p:nvPicPr>
          <p:cNvPr id="3" name="Picture 2"/>
          <p:cNvPicPr>
            <a:picLocks noChangeAspect="1"/>
          </p:cNvPicPr>
          <p:nvPr/>
        </p:nvPicPr>
        <p:blipFill>
          <a:blip r:embed="rId3"/>
          <a:stretch>
            <a:fillRect/>
          </a:stretch>
        </p:blipFill>
        <p:spPr>
          <a:xfrm>
            <a:off x="10315574" y="855395"/>
            <a:ext cx="1263673" cy="3518674"/>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925" t="2932" r="1458" b="3277"/>
          <a:stretch/>
        </p:blipFill>
        <p:spPr>
          <a:xfrm>
            <a:off x="937319" y="1047750"/>
            <a:ext cx="7301805" cy="3990975"/>
          </a:xfrm>
          <a:prstGeom prst="rect">
            <a:avLst/>
          </a:prstGeom>
        </p:spPr>
      </p:pic>
      <p:sp>
        <p:nvSpPr>
          <p:cNvPr id="16" name="TextBox 15"/>
          <p:cNvSpPr txBox="1"/>
          <p:nvPr/>
        </p:nvSpPr>
        <p:spPr>
          <a:xfrm>
            <a:off x="1228726" y="5254968"/>
            <a:ext cx="4459546" cy="1200329"/>
          </a:xfrm>
          <a:prstGeom prst="rect">
            <a:avLst/>
          </a:prstGeom>
          <a:noFill/>
        </p:spPr>
        <p:txBody>
          <a:bodyPr wrap="square" rtlCol="0">
            <a:spAutoFit/>
          </a:bodyPr>
          <a:lstStyle/>
          <a:p>
            <a:r>
              <a:rPr lang="en-GB" sz="1200" dirty="0" smtClean="0"/>
              <a:t>Search clicks are the number of times any Discover search button has been clicked. </a:t>
            </a:r>
          </a:p>
          <a:p>
            <a:r>
              <a:rPr lang="en-GB" sz="1200" dirty="0"/>
              <a:t>T</a:t>
            </a:r>
            <a:r>
              <a:rPr lang="en-GB" sz="1200" dirty="0" smtClean="0"/>
              <a:t>his includes:</a:t>
            </a:r>
          </a:p>
          <a:p>
            <a:pPr marL="171450" indent="-171450">
              <a:buFont typeface="Arial" panose="020B0604020202020204" pitchFamily="34" charset="0"/>
              <a:buChar char="•"/>
            </a:pPr>
            <a:r>
              <a:rPr lang="en-GB" sz="1200" dirty="0" smtClean="0"/>
              <a:t>The Discover search box on </a:t>
            </a:r>
            <a:r>
              <a:rPr lang="en-GB" sz="1200" dirty="0" err="1" smtClean="0"/>
              <a:t>MyBeckett</a:t>
            </a:r>
            <a:r>
              <a:rPr lang="en-GB" sz="1200" dirty="0" smtClean="0"/>
              <a:t> (the VLE)</a:t>
            </a:r>
          </a:p>
          <a:p>
            <a:pPr marL="171450" indent="-171450">
              <a:buFont typeface="Arial" panose="020B0604020202020204" pitchFamily="34" charset="0"/>
              <a:buChar char="•"/>
            </a:pPr>
            <a:r>
              <a:rPr lang="en-GB" sz="1200" dirty="0" smtClean="0"/>
              <a:t>The quick access points on the Library website</a:t>
            </a:r>
          </a:p>
          <a:p>
            <a:pPr marL="171450" indent="-171450">
              <a:buFont typeface="Arial" panose="020B0604020202020204" pitchFamily="34" charset="0"/>
              <a:buChar char="•"/>
            </a:pPr>
            <a:r>
              <a:rPr lang="en-GB" sz="1200" dirty="0" smtClean="0"/>
              <a:t>Search buttons within Discover itself</a:t>
            </a:r>
            <a:endParaRPr lang="en-GB" sz="1200" dirty="0"/>
          </a:p>
        </p:txBody>
      </p:sp>
    </p:spTree>
    <p:extLst>
      <p:ext uri="{BB962C8B-B14F-4D97-AF65-F5344CB8AC3E}">
        <p14:creationId xmlns:p14="http://schemas.microsoft.com/office/powerpoint/2010/main" val="2853626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20" y="0"/>
            <a:ext cx="8373616" cy="846138"/>
          </a:xfrm>
        </p:spPr>
        <p:txBody>
          <a:bodyPr>
            <a:normAutofit/>
          </a:bodyPr>
          <a:lstStyle/>
          <a:p>
            <a:pPr algn="ctr"/>
            <a:r>
              <a:rPr lang="en-GB" sz="3800" dirty="0" smtClean="0">
                <a:solidFill>
                  <a:srgbClr val="321959"/>
                </a:solidFill>
              </a:rPr>
              <a:t>Discover usage - subject profiles</a:t>
            </a:r>
            <a:endParaRPr lang="en-US" sz="3800" dirty="0">
              <a:solidFill>
                <a:srgbClr val="321959"/>
              </a:solidFill>
            </a:endParaRPr>
          </a:p>
        </p:txBody>
      </p:sp>
      <p:pic>
        <p:nvPicPr>
          <p:cNvPr id="3" name="Picture 2"/>
          <p:cNvPicPr>
            <a:picLocks noChangeAspect="1"/>
          </p:cNvPicPr>
          <p:nvPr/>
        </p:nvPicPr>
        <p:blipFill>
          <a:blip r:embed="rId3"/>
          <a:stretch>
            <a:fillRect/>
          </a:stretch>
        </p:blipFill>
        <p:spPr>
          <a:xfrm>
            <a:off x="10315574" y="855395"/>
            <a:ext cx="1263673" cy="3518674"/>
          </a:xfrm>
          <a:prstGeom prst="rect">
            <a:avLst/>
          </a:prstGeom>
        </p:spPr>
      </p:pic>
      <p:sp>
        <p:nvSpPr>
          <p:cNvPr id="19" name="Rectangle 18"/>
          <p:cNvSpPr/>
          <p:nvPr/>
        </p:nvSpPr>
        <p:spPr>
          <a:xfrm>
            <a:off x="798138" y="986243"/>
            <a:ext cx="6297987" cy="276999"/>
          </a:xfrm>
          <a:prstGeom prst="rect">
            <a:avLst/>
          </a:prstGeom>
        </p:spPr>
        <p:txBody>
          <a:bodyPr wrap="square">
            <a:spAutoFit/>
          </a:bodyPr>
          <a:lstStyle/>
          <a:p>
            <a:r>
              <a:rPr lang="en-GB" sz="1200" b="1" dirty="0"/>
              <a:t>Subject profiles ranked by number of full text </a:t>
            </a:r>
            <a:r>
              <a:rPr lang="en-GB" sz="1200" b="1" dirty="0" smtClean="0"/>
              <a:t>requests, August </a:t>
            </a:r>
            <a:r>
              <a:rPr lang="en-GB" sz="1200" b="1" dirty="0"/>
              <a:t>2014 – April 2015</a:t>
            </a:r>
          </a:p>
        </p:txBody>
      </p:sp>
      <p:graphicFrame>
        <p:nvGraphicFramePr>
          <p:cNvPr id="20" name="Table 19"/>
          <p:cNvGraphicFramePr>
            <a:graphicFrameLocks noGrp="1"/>
          </p:cNvGraphicFramePr>
          <p:nvPr>
            <p:extLst>
              <p:ext uri="{D42A27DB-BD31-4B8C-83A1-F6EECF244321}">
                <p14:modId xmlns:p14="http://schemas.microsoft.com/office/powerpoint/2010/main" val="3233303408"/>
              </p:ext>
            </p:extLst>
          </p:nvPr>
        </p:nvGraphicFramePr>
        <p:xfrm>
          <a:off x="871854" y="4638026"/>
          <a:ext cx="3728720" cy="1156716"/>
        </p:xfrm>
        <a:graphic>
          <a:graphicData uri="http://schemas.openxmlformats.org/drawingml/2006/table">
            <a:tbl>
              <a:tblPr firstRow="1" firstCol="1" bandRow="1"/>
              <a:tblGrid>
                <a:gridCol w="977900"/>
                <a:gridCol w="999609"/>
                <a:gridCol w="904875"/>
                <a:gridCol w="846336"/>
              </a:tblGrid>
              <a:tr h="0">
                <a:tc>
                  <a:txBody>
                    <a:bodyPr/>
                    <a:lstStyle/>
                    <a:p>
                      <a:pPr algn="ct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Total full text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Aug 2013 – April 2014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Aug 2014 – April 2015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change, 2014-2015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Main profile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520546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575483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Subject profiles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4117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7567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524663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583050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21" name="Rectangle 20"/>
          <p:cNvSpPr/>
          <p:nvPr/>
        </p:nvSpPr>
        <p:spPr>
          <a:xfrm>
            <a:off x="4629149" y="4585963"/>
            <a:ext cx="3267075" cy="1198277"/>
          </a:xfrm>
          <a:prstGeom prst="rect">
            <a:avLst/>
          </a:prstGeom>
        </p:spPr>
        <p:txBody>
          <a:bodyPr wrap="square">
            <a:spAutoFit/>
          </a:bodyPr>
          <a:lstStyle/>
          <a:p>
            <a:pPr>
              <a:lnSpc>
                <a:spcPct val="115000"/>
              </a:lnSpc>
              <a:spcAft>
                <a:spcPts val="1000"/>
              </a:spcAft>
            </a:pPr>
            <a:r>
              <a:rPr lang="en-GB" sz="1200" b="1" dirty="0">
                <a:latin typeface="Arial" panose="020B0604020202020204" pitchFamily="34" charset="0"/>
                <a:ea typeface="Calibri" panose="020F0502020204030204" pitchFamily="34" charset="0"/>
                <a:cs typeface="Times New Roman" panose="02020603050405020304" pitchFamily="18" charset="0"/>
              </a:rPr>
              <a:t>Subject profile vs main </a:t>
            </a:r>
            <a:r>
              <a:rPr lang="en-GB" sz="1200" b="1" dirty="0" smtClean="0">
                <a:latin typeface="Arial" panose="020B0604020202020204" pitchFamily="34" charset="0"/>
                <a:ea typeface="Calibri" panose="020F0502020204030204" pitchFamily="34" charset="0"/>
                <a:cs typeface="Times New Roman" panose="02020603050405020304" pitchFamily="18" charset="0"/>
              </a:rPr>
              <a:t>profile</a:t>
            </a:r>
            <a:br>
              <a:rPr lang="en-GB" sz="1200" b="1" dirty="0" smtClean="0">
                <a:latin typeface="Arial" panose="020B0604020202020204" pitchFamily="34" charset="0"/>
                <a:ea typeface="Calibri" panose="020F0502020204030204" pitchFamily="34" charset="0"/>
                <a:cs typeface="Times New Roman" panose="02020603050405020304" pitchFamily="18" charset="0"/>
              </a:rPr>
            </a:br>
            <a:r>
              <a:rPr lang="en-GB" sz="1200" b="1" dirty="0" smtClean="0">
                <a:latin typeface="Arial" panose="020B0604020202020204" pitchFamily="34" charset="0"/>
                <a:ea typeface="Calibri" panose="020F0502020204030204" pitchFamily="34" charset="0"/>
                <a:cs typeface="Times New Roman" panose="02020603050405020304" pitchFamily="18" charset="0"/>
              </a:rPr>
              <a:t> </a:t>
            </a:r>
            <a:r>
              <a:rPr lang="en-GB" sz="1200" b="1" dirty="0">
                <a:latin typeface="Arial" panose="020B0604020202020204" pitchFamily="34" charset="0"/>
                <a:ea typeface="Calibri" panose="020F0502020204030204" pitchFamily="34" charset="0"/>
                <a:cs typeface="Times New Roman" panose="02020603050405020304" pitchFamily="18" charset="0"/>
              </a:rPr>
              <a:t>- % of total full text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Arial" panose="020B0604020202020204" pitchFamily="34" charset="0"/>
                <a:ea typeface="Calibri" panose="020F0502020204030204" pitchFamily="34" charset="0"/>
                <a:cs typeface="Times New Roman" panose="02020603050405020304" pitchFamily="18" charset="0"/>
              </a:rPr>
              <a:t>2013-2014: 0.78% subject, 99.22% main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Arial" panose="020B0604020202020204" pitchFamily="34" charset="0"/>
                <a:ea typeface="Calibri" panose="020F0502020204030204" pitchFamily="34" charset="0"/>
                <a:cs typeface="Times New Roman" panose="02020603050405020304" pitchFamily="18" charset="0"/>
              </a:rPr>
              <a:t>2014-2015: 1.30% subject, 98.70% main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4367230"/>
              </p:ext>
            </p:extLst>
          </p:nvPr>
        </p:nvGraphicFramePr>
        <p:xfrm>
          <a:off x="882015" y="1308110"/>
          <a:ext cx="6214110" cy="3084576"/>
        </p:xfrm>
        <a:graphic>
          <a:graphicData uri="http://schemas.openxmlformats.org/drawingml/2006/table">
            <a:tbl>
              <a:tblPr firstRow="1" firstCol="1" bandRow="1"/>
              <a:tblGrid>
                <a:gridCol w="5584190"/>
                <a:gridCol w="629920"/>
              </a:tblGrid>
              <a:tr h="190500">
                <a:tc>
                  <a:txBody>
                    <a:bodyPr/>
                    <a:lstStyle/>
                    <a:p>
                      <a:pPr algn="ctr">
                        <a:lnSpc>
                          <a:spcPct val="115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Health (eds_hea)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Business (eds_bus)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Tourism and Languages (</a:t>
                      </a:r>
                      <a:r>
                        <a:rPr lang="en-GB"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eds_tou</a:t>
                      </a: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English and History (eds_eng)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Social Sciences (eds_soc)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Film, Media and Performing Arts (eds_fil)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Human Geography, Housing and Planning (eds_hum)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Music and Creative Technology (eds-mus)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Computing, Built Environment and Engineering (eds_com)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Art (eds_art)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Finance and Law (eds_fin)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Education and Childhood (eds_edu)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Events Management (eds_eve)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Sport and PE (eds_spo)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EBSCO Discovery Service - Hospitality and Retailing (eds_hos)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939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74638"/>
            <a:ext cx="8549581" cy="919680"/>
          </a:xfrm>
        </p:spPr>
        <p:txBody>
          <a:bodyPr>
            <a:noAutofit/>
          </a:bodyPr>
          <a:lstStyle/>
          <a:p>
            <a:r>
              <a:rPr lang="en-GB" sz="3200" dirty="0">
                <a:solidFill>
                  <a:srgbClr val="321959"/>
                </a:solidFill>
              </a:rPr>
              <a:t>Discoverability Key Performance Indicator </a:t>
            </a:r>
            <a:endParaRPr lang="en-US" sz="3200" dirty="0"/>
          </a:p>
        </p:txBody>
      </p:sp>
      <p:pic>
        <p:nvPicPr>
          <p:cNvPr id="4" name="Picture 3"/>
          <p:cNvPicPr>
            <a:picLocks noChangeAspect="1"/>
          </p:cNvPicPr>
          <p:nvPr/>
        </p:nvPicPr>
        <p:blipFill rotWithShape="1">
          <a:blip r:embed="rId3"/>
          <a:srcRect l="4032" t="7823" r="4243" b="51205"/>
          <a:stretch/>
        </p:blipFill>
        <p:spPr>
          <a:xfrm>
            <a:off x="144853" y="1932037"/>
            <a:ext cx="8914792" cy="2401838"/>
          </a:xfrm>
          <a:prstGeom prst="rect">
            <a:avLst/>
          </a:prstGeom>
        </p:spPr>
      </p:pic>
      <p:sp>
        <p:nvSpPr>
          <p:cNvPr id="7" name="TextBox 6"/>
          <p:cNvSpPr txBox="1"/>
          <p:nvPr/>
        </p:nvSpPr>
        <p:spPr>
          <a:xfrm>
            <a:off x="552449" y="1194318"/>
            <a:ext cx="7953376" cy="369332"/>
          </a:xfrm>
          <a:prstGeom prst="rect">
            <a:avLst/>
          </a:prstGeom>
          <a:noFill/>
        </p:spPr>
        <p:txBody>
          <a:bodyPr wrap="square" rtlCol="0">
            <a:spAutoFit/>
          </a:bodyPr>
          <a:lstStyle/>
          <a:p>
            <a:r>
              <a:rPr lang="en-GB" dirty="0"/>
              <a:t>KPIs help an organisation to define and measure progress towards its goals.</a:t>
            </a:r>
          </a:p>
        </p:txBody>
      </p:sp>
      <p:sp>
        <p:nvSpPr>
          <p:cNvPr id="8" name="TextBox 7"/>
          <p:cNvSpPr txBox="1"/>
          <p:nvPr/>
        </p:nvSpPr>
        <p:spPr>
          <a:xfrm>
            <a:off x="552449" y="4578527"/>
            <a:ext cx="7425888" cy="646331"/>
          </a:xfrm>
          <a:prstGeom prst="rect">
            <a:avLst/>
          </a:prstGeom>
          <a:noFill/>
        </p:spPr>
        <p:txBody>
          <a:bodyPr wrap="square" rtlCol="0">
            <a:spAutoFit/>
          </a:bodyPr>
          <a:lstStyle/>
          <a:p>
            <a:r>
              <a:rPr lang="en-GB" b="1" dirty="0">
                <a:solidFill>
                  <a:prstClr val="black"/>
                </a:solidFill>
                <a:latin typeface="Arial"/>
              </a:rPr>
              <a:t>Discoverability of resources </a:t>
            </a:r>
            <a:r>
              <a:rPr lang="en-GB" dirty="0">
                <a:solidFill>
                  <a:prstClr val="black"/>
                </a:solidFill>
                <a:latin typeface="Arial"/>
              </a:rPr>
              <a:t>Increase in "Discoverability Statistics" from Discover - full text requests (PDF or HTML) and abstract views</a:t>
            </a:r>
          </a:p>
        </p:txBody>
      </p:sp>
    </p:spTree>
    <p:extLst>
      <p:ext uri="{BB962C8B-B14F-4D97-AF65-F5344CB8AC3E}">
        <p14:creationId xmlns:p14="http://schemas.microsoft.com/office/powerpoint/2010/main" val="96202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74638"/>
            <a:ext cx="8549581" cy="919680"/>
          </a:xfrm>
        </p:spPr>
        <p:txBody>
          <a:bodyPr>
            <a:noAutofit/>
          </a:bodyPr>
          <a:lstStyle/>
          <a:p>
            <a:r>
              <a:rPr lang="en-GB" sz="3200" dirty="0">
                <a:solidFill>
                  <a:srgbClr val="321959"/>
                </a:solidFill>
              </a:rPr>
              <a:t>Discoverability Key Performance Indicator </a:t>
            </a:r>
            <a:endParaRPr lang="en-US" sz="3200" dirty="0"/>
          </a:p>
        </p:txBody>
      </p:sp>
      <p:sp>
        <p:nvSpPr>
          <p:cNvPr id="8" name="Text Box 2"/>
          <p:cNvSpPr txBox="1">
            <a:spLocks noChangeArrowheads="1"/>
          </p:cNvSpPr>
          <p:nvPr/>
        </p:nvSpPr>
        <p:spPr bwMode="auto">
          <a:xfrm>
            <a:off x="6088063" y="1064291"/>
            <a:ext cx="2500312" cy="2581879"/>
          </a:xfrm>
          <a:prstGeom prst="rect">
            <a:avLst/>
          </a:prstGeom>
          <a:solidFill>
            <a:srgbClr val="FFFF99"/>
          </a:solidFill>
          <a:ln w="9525" algn="in">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600060"/>
                </a:solidFill>
                <a:effectLst/>
                <a:latin typeface="Calibri" panose="020F0502020204030204" pitchFamily="34" charset="0"/>
              </a:rPr>
              <a:t>Discoverability </a:t>
            </a:r>
            <a:r>
              <a:rPr kumimoji="0" lang="en-GB" altLang="en-US" sz="1600" b="0" i="0" u="none" strike="noStrike" cap="none" normalizeH="0" baseline="0" dirty="0" smtClean="0">
                <a:ln>
                  <a:noFill/>
                </a:ln>
                <a:solidFill>
                  <a:srgbClr val="000000"/>
                </a:solidFill>
                <a:effectLst/>
                <a:latin typeface="Calibri" panose="020F0502020204030204" pitchFamily="34" charset="0"/>
              </a:rPr>
              <a:t>is a new measure to reflect user activity in Discover. This needs a broader approach than traditional search and download figures.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600060"/>
                </a:solidFill>
                <a:effectLst/>
                <a:latin typeface="Calibri" panose="020F0502020204030204" pitchFamily="34" charset="0"/>
              </a:rPr>
              <a:t>Discoverability of resources </a:t>
            </a:r>
            <a:r>
              <a:rPr kumimoji="0" lang="en-GB" altLang="en-US" sz="1600" b="0" i="0" u="none" strike="noStrike" cap="none" normalizeH="0" baseline="0" dirty="0" smtClean="0">
                <a:ln>
                  <a:noFill/>
                </a:ln>
                <a:solidFill>
                  <a:srgbClr val="000000"/>
                </a:solidFill>
                <a:effectLst/>
                <a:latin typeface="Calibri" panose="020F0502020204030204" pitchFamily="34" charset="0"/>
              </a:rPr>
              <a:t>is one of LLI’s key performance indicators for 2014/15 (5.2).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10" name="Group 2"/>
          <p:cNvGrpSpPr>
            <a:grpSpLocks/>
          </p:cNvGrpSpPr>
          <p:nvPr/>
        </p:nvGrpSpPr>
        <p:grpSpPr bwMode="auto">
          <a:xfrm>
            <a:off x="251451" y="1374757"/>
            <a:ext cx="1637016" cy="3987818"/>
            <a:chOff x="107473235" y="105575517"/>
            <a:chExt cx="1316980" cy="3385298"/>
          </a:xfrm>
        </p:grpSpPr>
        <p:sp>
          <p:nvSpPr>
            <p:cNvPr id="11" name="AutoShape 3"/>
            <p:cNvSpPr>
              <a:spLocks noChangeArrowheads="1"/>
            </p:cNvSpPr>
            <p:nvPr/>
          </p:nvSpPr>
          <p:spPr bwMode="auto">
            <a:xfrm rot="10800000">
              <a:off x="107485850" y="105575517"/>
              <a:ext cx="1304365" cy="3385298"/>
            </a:xfrm>
            <a:prstGeom prst="downArrow">
              <a:avLst>
                <a:gd name="adj1" fmla="val 50000"/>
                <a:gd name="adj2" fmla="val 64884"/>
              </a:avLst>
            </a:prstGeom>
            <a:solidFill>
              <a:srgbClr val="E6CCE6"/>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eaVert" wrap="square" lIns="36576" tIns="36576" rIns="36576" bIns="36576" numCol="1" anchor="t" anchorCtr="0" compatLnSpc="1">
              <a:prstTxWarp prst="textNoShape">
                <a:avLst/>
              </a:prstTxWarp>
            </a:bodyPr>
            <a:lstStyle/>
            <a:p>
              <a:endParaRPr lang="en-GB"/>
            </a:p>
          </p:txBody>
        </p:sp>
        <p:sp>
          <p:nvSpPr>
            <p:cNvPr id="12" name="Text Box 4"/>
            <p:cNvSpPr txBox="1">
              <a:spLocks noChangeArrowheads="1"/>
            </p:cNvSpPr>
            <p:nvPr/>
          </p:nvSpPr>
          <p:spPr bwMode="auto">
            <a:xfrm>
              <a:off x="107473235" y="106883102"/>
              <a:ext cx="1304365" cy="389965"/>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1800" b="1" i="0" u="none" strike="noStrike" cap="none" normalizeH="0" baseline="0" dirty="0" smtClean="0">
                  <a:ln>
                    <a:noFill/>
                  </a:ln>
                  <a:solidFill>
                    <a:srgbClr val="00B050"/>
                  </a:solidFill>
                  <a:effectLst/>
                  <a:latin typeface="Calibri" panose="020F0502020204030204" pitchFamily="34" charset="0"/>
                </a:rPr>
                <a:t>1,345,932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 Box 5"/>
            <p:cNvSpPr txBox="1">
              <a:spLocks noChangeArrowheads="1"/>
            </p:cNvSpPr>
            <p:nvPr/>
          </p:nvSpPr>
          <p:spPr bwMode="auto">
            <a:xfrm>
              <a:off x="107494710" y="107848937"/>
              <a:ext cx="1261332" cy="387274"/>
            </a:xfrm>
            <a:prstGeom prst="rect">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FF0000"/>
                  </a:solidFill>
                  <a:effectLst/>
                  <a:latin typeface="Calibri" panose="020F0502020204030204" pitchFamily="34" charset="0"/>
                </a:rPr>
                <a:t>1,233,664</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4" name="Text Box 6"/>
            <p:cNvSpPr txBox="1">
              <a:spLocks noChangeArrowheads="1"/>
            </p:cNvSpPr>
            <p:nvPr/>
          </p:nvSpPr>
          <p:spPr bwMode="auto">
            <a:xfrm>
              <a:off x="107813475" y="106556175"/>
              <a:ext cx="609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anose="020F0502020204030204" pitchFamily="34" charset="0"/>
                </a:rPr>
                <a:t>2014-15</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107813475" y="107584875"/>
              <a:ext cx="6477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alibri" panose="020F0502020204030204" pitchFamily="34" charset="0"/>
                </a:rPr>
                <a:t>2013-14</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6" name="Text Box 8"/>
            <p:cNvSpPr txBox="1">
              <a:spLocks noChangeArrowheads="1"/>
            </p:cNvSpPr>
            <p:nvPr/>
          </p:nvSpPr>
          <p:spPr bwMode="auto">
            <a:xfrm>
              <a:off x="107823000" y="106060875"/>
              <a:ext cx="6286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800080"/>
                  </a:solidFill>
                  <a:effectLst/>
                  <a:latin typeface="Calibri" panose="020F0502020204030204" pitchFamily="34" charset="0"/>
                </a:rPr>
                <a:t>+ 9%</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grpSp>
      <p:sp>
        <p:nvSpPr>
          <p:cNvPr id="17" name="TextBox 16"/>
          <p:cNvSpPr txBox="1"/>
          <p:nvPr/>
        </p:nvSpPr>
        <p:spPr>
          <a:xfrm>
            <a:off x="2091432" y="5243942"/>
            <a:ext cx="3996631" cy="923330"/>
          </a:xfrm>
          <a:prstGeom prst="rect">
            <a:avLst/>
          </a:prstGeom>
          <a:noFill/>
        </p:spPr>
        <p:txBody>
          <a:bodyPr wrap="square" rtlCol="0">
            <a:spAutoFit/>
          </a:bodyPr>
          <a:lstStyle/>
          <a:p>
            <a:r>
              <a:rPr lang="en-GB" dirty="0" smtClean="0"/>
              <a:t>Total Discoverability figure </a:t>
            </a:r>
          </a:p>
          <a:p>
            <a:r>
              <a:rPr lang="en-GB" dirty="0" smtClean="0"/>
              <a:t>Aug 2013 – Apr 2014 compared to Aug 2014 – Apr 2015 </a:t>
            </a:r>
            <a:endParaRPr lang="en-GB" dirty="0"/>
          </a:p>
        </p:txBody>
      </p:sp>
      <p:grpSp>
        <p:nvGrpSpPr>
          <p:cNvPr id="18" name="Group 3"/>
          <p:cNvGrpSpPr>
            <a:grpSpLocks/>
          </p:cNvGrpSpPr>
          <p:nvPr/>
        </p:nvGrpSpPr>
        <p:grpSpPr bwMode="auto">
          <a:xfrm>
            <a:off x="2221561" y="1217963"/>
            <a:ext cx="3653777" cy="3754087"/>
            <a:chOff x="106999848" y="109696661"/>
            <a:chExt cx="4061539" cy="4052737"/>
          </a:xfrm>
        </p:grpSpPr>
        <p:sp>
          <p:nvSpPr>
            <p:cNvPr id="19" name="Oval 4"/>
            <p:cNvSpPr>
              <a:spLocks noChangeArrowheads="1"/>
            </p:cNvSpPr>
            <p:nvPr/>
          </p:nvSpPr>
          <p:spPr bwMode="auto">
            <a:xfrm>
              <a:off x="106999848" y="109696661"/>
              <a:ext cx="4061539" cy="4052737"/>
            </a:xfrm>
            <a:prstGeom prst="ellipse">
              <a:avLst/>
            </a:prstGeom>
            <a:solidFill>
              <a:srgbClr val="E6CCE6"/>
            </a:solidFill>
            <a:ln w="19050" algn="in">
              <a:solidFill>
                <a:srgbClr val="00B05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20" name="Group 5"/>
            <p:cNvGrpSpPr>
              <a:grpSpLocks/>
            </p:cNvGrpSpPr>
            <p:nvPr/>
          </p:nvGrpSpPr>
          <p:grpSpPr bwMode="auto">
            <a:xfrm>
              <a:off x="107165219" y="110090945"/>
              <a:ext cx="3694953" cy="3149529"/>
              <a:chOff x="107165219" y="110090945"/>
              <a:chExt cx="3694953" cy="3149529"/>
            </a:xfrm>
          </p:grpSpPr>
          <p:sp>
            <p:nvSpPr>
              <p:cNvPr id="21" name="Text Box 6"/>
              <p:cNvSpPr txBox="1">
                <a:spLocks noChangeArrowheads="1"/>
              </p:cNvSpPr>
              <p:nvPr/>
            </p:nvSpPr>
            <p:spPr bwMode="auto">
              <a:xfrm>
                <a:off x="108266096" y="110090945"/>
                <a:ext cx="1352080" cy="810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00B050"/>
                    </a:solidFill>
                    <a:effectLst/>
                    <a:latin typeface="Calibri" panose="020F0502020204030204" pitchFamily="34" charset="0"/>
                  </a:rPr>
                  <a:t>2014-15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FF0000"/>
                    </a:solidFill>
                    <a:effectLst/>
                    <a:latin typeface="Calibri" panose="020F0502020204030204" pitchFamily="34" charset="0"/>
                  </a:rPr>
                  <a:t>(2013- 14)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Text Box 7"/>
              <p:cNvSpPr txBox="1">
                <a:spLocks noChangeArrowheads="1"/>
              </p:cNvSpPr>
              <p:nvPr/>
            </p:nvSpPr>
            <p:spPr bwMode="auto">
              <a:xfrm>
                <a:off x="107165219" y="110901925"/>
                <a:ext cx="3638790" cy="12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b="1" i="0" u="none" strike="noStrike" cap="none" normalizeH="0" baseline="0" dirty="0" smtClean="0">
                    <a:ln>
                      <a:noFill/>
                    </a:ln>
                    <a:solidFill>
                      <a:srgbClr val="00B050"/>
                    </a:solidFill>
                    <a:effectLst/>
                    <a:latin typeface="Calibri" panose="020F0502020204030204" pitchFamily="34" charset="0"/>
                  </a:rPr>
                  <a:t>583050</a:t>
                </a:r>
                <a:r>
                  <a:rPr kumimoji="0" lang="en-GB" altLang="en-US" b="0" i="0" u="none" strike="noStrike" cap="none" normalizeH="0" baseline="0" dirty="0" smtClean="0">
                    <a:ln>
                      <a:noFill/>
                    </a:ln>
                    <a:solidFill>
                      <a:srgbClr val="00B050"/>
                    </a:solidFill>
                    <a:effectLst/>
                    <a:latin typeface="Calibri" panose="020F0502020204030204" pitchFamily="34" charset="0"/>
                  </a:rPr>
                  <a:t> </a:t>
                </a:r>
                <a:r>
                  <a:rPr kumimoji="0" lang="en-GB" altLang="en-US" b="0" i="0" u="none" strike="noStrike" cap="none" normalizeH="0" baseline="0" dirty="0" smtClean="0">
                    <a:ln>
                      <a:noFill/>
                    </a:ln>
                    <a:solidFill>
                      <a:srgbClr val="000000"/>
                    </a:solidFill>
                    <a:effectLst/>
                    <a:latin typeface="Calibri" panose="020F0502020204030204" pitchFamily="34" charset="0"/>
                  </a:rPr>
                  <a:t>full text requests  </a:t>
                </a:r>
                <a:r>
                  <a:rPr kumimoji="0" lang="en-GB" altLang="en-US" b="1" i="0" u="none" strike="noStrike" cap="none" normalizeH="0" baseline="0" dirty="0" smtClean="0">
                    <a:ln>
                      <a:noFill/>
                    </a:ln>
                    <a:solidFill>
                      <a:srgbClr val="FF0000"/>
                    </a:solidFill>
                    <a:effectLst/>
                    <a:latin typeface="Calibri" panose="020F0502020204030204" pitchFamily="34" charset="0"/>
                  </a:rPr>
                  <a:t>(524,663)</a:t>
                </a:r>
                <a:r>
                  <a:rPr kumimoji="0" lang="en-GB" altLang="en-US" b="0" i="0" u="none" strike="noStrike" cap="none" normalizeH="0" baseline="0" dirty="0" smtClean="0">
                    <a:ln>
                      <a:noFill/>
                    </a:ln>
                    <a:solidFill>
                      <a:srgbClr val="FF0000"/>
                    </a:solidFill>
                    <a:effectLst/>
                    <a:latin typeface="Calibri" panose="020F0502020204030204" pitchFamily="34" charset="0"/>
                  </a:rPr>
                  <a:t> </a:t>
                </a:r>
                <a:br>
                  <a:rPr kumimoji="0" lang="en-GB" altLang="en-US" b="0" i="0" u="none" strike="noStrike" cap="none" normalizeH="0" baseline="0" dirty="0" smtClean="0">
                    <a:ln>
                      <a:noFill/>
                    </a:ln>
                    <a:solidFill>
                      <a:srgbClr val="FF0000"/>
                    </a:solidFill>
                    <a:effectLst/>
                    <a:latin typeface="Calibri" panose="020F0502020204030204" pitchFamily="34" charset="0"/>
                  </a:rPr>
                </a:br>
                <a:r>
                  <a:rPr kumimoji="0" lang="en-GB" altLang="en-US" b="1" i="0" u="none" strike="noStrike" cap="none" normalizeH="0" baseline="0" dirty="0" smtClean="0">
                    <a:ln>
                      <a:noFill/>
                    </a:ln>
                    <a:solidFill>
                      <a:srgbClr val="00B050"/>
                    </a:solidFill>
                    <a:effectLst/>
                    <a:latin typeface="Calibri" panose="020F0502020204030204" pitchFamily="34" charset="0"/>
                  </a:rPr>
                  <a:t>762,882 </a:t>
                </a:r>
                <a:r>
                  <a:rPr kumimoji="0" lang="en-GB" altLang="en-US" b="0" i="0" u="none" strike="noStrike" cap="none" normalizeH="0" baseline="0" dirty="0" smtClean="0">
                    <a:ln>
                      <a:noFill/>
                    </a:ln>
                    <a:solidFill>
                      <a:srgbClr val="000000"/>
                    </a:solidFill>
                    <a:effectLst/>
                    <a:latin typeface="Calibri" panose="020F0502020204030204" pitchFamily="34" charset="0"/>
                  </a:rPr>
                  <a:t>abstract views </a:t>
                </a:r>
                <a:r>
                  <a:rPr kumimoji="0" lang="en-GB" altLang="en-US" b="1" i="0" u="none" strike="noStrike" cap="none" normalizeH="0" baseline="0" dirty="0" smtClean="0">
                    <a:ln>
                      <a:noFill/>
                    </a:ln>
                    <a:solidFill>
                      <a:srgbClr val="FF0000"/>
                    </a:solidFill>
                    <a:effectLst/>
                    <a:latin typeface="Calibri" panose="020F0502020204030204" pitchFamily="34" charset="0"/>
                  </a:rPr>
                  <a:t>(650,614)</a:t>
                </a:r>
                <a:r>
                  <a:rPr kumimoji="0" lang="en-GB" altLang="en-US" b="0" i="0" u="none" strike="noStrike" cap="none" normalizeH="0" baseline="0" dirty="0" smtClean="0">
                    <a:ln>
                      <a:noFill/>
                    </a:ln>
                    <a:solidFill>
                      <a:srgbClr val="000000"/>
                    </a:solidFill>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ts val="1400"/>
                  </a:spcAft>
                  <a:buClrTx/>
                  <a:buSzTx/>
                  <a:buFontTx/>
                  <a:buNone/>
                  <a:tabLst/>
                </a:pPr>
                <a:endParaRPr kumimoji="0" lang="en-GB" altLang="en-US" sz="16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dirty="0" smtClean="0">
                  <a:ln>
                    <a:noFill/>
                  </a:ln>
                  <a:solidFill>
                    <a:srgbClr val="00B05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00B05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00B05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Text Box 8"/>
              <p:cNvSpPr txBox="1">
                <a:spLocks noChangeArrowheads="1"/>
              </p:cNvSpPr>
              <p:nvPr/>
            </p:nvSpPr>
            <p:spPr bwMode="auto">
              <a:xfrm>
                <a:off x="107304518" y="112288647"/>
                <a:ext cx="3555654" cy="951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000000"/>
                    </a:solidFill>
                    <a:effectLst/>
                    <a:latin typeface="Calibri" panose="020F0502020204030204" pitchFamily="34" charset="0"/>
                  </a:rPr>
                  <a:t>Total Discoverability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00B050"/>
                    </a:solidFill>
                    <a:effectLst/>
                    <a:latin typeface="Calibri" panose="020F0502020204030204" pitchFamily="34" charset="0"/>
                  </a:rPr>
                  <a:t>1,345,932  </a:t>
                </a:r>
                <a:r>
                  <a:rPr kumimoji="0" lang="en-GB" altLang="en-US" sz="2000" b="1" i="0" u="none" strike="noStrike" cap="none" normalizeH="0" baseline="0" dirty="0" smtClean="0">
                    <a:ln>
                      <a:noFill/>
                    </a:ln>
                    <a:solidFill>
                      <a:srgbClr val="FF0000"/>
                    </a:solidFill>
                    <a:effectLst/>
                    <a:latin typeface="Calibri" panose="020F0502020204030204" pitchFamily="34" charset="0"/>
                  </a:rPr>
                  <a:t>(1,175,277)</a:t>
                </a:r>
                <a:endParaRPr kumimoji="0" lang="en-GB" altLang="en-US" sz="2400" b="1" i="0" u="none" strike="noStrike" cap="none" normalizeH="0" baseline="0" dirty="0" smtClean="0">
                  <a:ln>
                    <a:noFill/>
                  </a:ln>
                  <a:solidFill>
                    <a:srgbClr val="FF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166559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950847"/>
          </a:xfrm>
        </p:spPr>
        <p:txBody>
          <a:bodyPr>
            <a:normAutofit/>
          </a:bodyPr>
          <a:lstStyle/>
          <a:p>
            <a:pPr algn="ctr"/>
            <a:r>
              <a:rPr lang="en-GB" dirty="0">
                <a:solidFill>
                  <a:srgbClr val="321959"/>
                </a:solidFill>
              </a:rPr>
              <a:t>Guides and </a:t>
            </a:r>
            <a:r>
              <a:rPr lang="en-GB" dirty="0" smtClean="0">
                <a:solidFill>
                  <a:srgbClr val="321959"/>
                </a:solidFill>
              </a:rPr>
              <a:t>FAQs</a:t>
            </a:r>
            <a:endParaRPr lang="en-US" dirty="0"/>
          </a:p>
        </p:txBody>
      </p:sp>
      <p:pic>
        <p:nvPicPr>
          <p:cNvPr id="3" name="Picture 2"/>
          <p:cNvPicPr>
            <a:picLocks noChangeAspect="1"/>
          </p:cNvPicPr>
          <p:nvPr/>
        </p:nvPicPr>
        <p:blipFill rotWithShape="1">
          <a:blip r:embed="rId3"/>
          <a:srcRect l="21372" t="9383" r="36408" b="4301"/>
          <a:stretch/>
        </p:blipFill>
        <p:spPr>
          <a:xfrm>
            <a:off x="4672647" y="1350179"/>
            <a:ext cx="3455909" cy="3974296"/>
          </a:xfrm>
          <a:prstGeom prst="rect">
            <a:avLst/>
          </a:prstGeom>
        </p:spPr>
      </p:pic>
      <p:pic>
        <p:nvPicPr>
          <p:cNvPr id="4" name="Picture 3"/>
          <p:cNvPicPr>
            <a:picLocks noChangeAspect="1"/>
          </p:cNvPicPr>
          <p:nvPr/>
        </p:nvPicPr>
        <p:blipFill rotWithShape="1">
          <a:blip r:embed="rId4"/>
          <a:srcRect l="21538" t="10975" r="36098" b="10172"/>
          <a:stretch/>
        </p:blipFill>
        <p:spPr>
          <a:xfrm>
            <a:off x="251520" y="1350179"/>
            <a:ext cx="4195291" cy="4392488"/>
          </a:xfrm>
          <a:prstGeom prst="rect">
            <a:avLst/>
          </a:prstGeom>
        </p:spPr>
      </p:pic>
    </p:spTree>
    <p:extLst>
      <p:ext uri="{BB962C8B-B14F-4D97-AF65-F5344CB8AC3E}">
        <p14:creationId xmlns:p14="http://schemas.microsoft.com/office/powerpoint/2010/main" val="179570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39" y="204640"/>
            <a:ext cx="8373616" cy="808665"/>
          </a:xfrm>
        </p:spPr>
        <p:txBody>
          <a:bodyPr/>
          <a:lstStyle/>
          <a:p>
            <a:pPr algn="ctr"/>
            <a:r>
              <a:rPr lang="en-GB" dirty="0">
                <a:solidFill>
                  <a:srgbClr val="321959"/>
                </a:solidFill>
              </a:rPr>
              <a:t>Library Shorts</a:t>
            </a:r>
            <a:endParaRPr lang="en-US" dirty="0">
              <a:solidFill>
                <a:srgbClr val="321959"/>
              </a:solidFill>
            </a:endParaRPr>
          </a:p>
        </p:txBody>
      </p:sp>
      <p:pic>
        <p:nvPicPr>
          <p:cNvPr id="3" name="Picture 2"/>
          <p:cNvPicPr>
            <a:picLocks noChangeAspect="1"/>
          </p:cNvPicPr>
          <p:nvPr/>
        </p:nvPicPr>
        <p:blipFill rotWithShape="1">
          <a:blip r:embed="rId3"/>
          <a:srcRect l="21068" t="48986" r="47827" b="15815"/>
          <a:stretch/>
        </p:blipFill>
        <p:spPr>
          <a:xfrm>
            <a:off x="240739" y="918055"/>
            <a:ext cx="4525179" cy="2880320"/>
          </a:xfrm>
          <a:prstGeom prst="rect">
            <a:avLst/>
          </a:prstGeom>
        </p:spPr>
      </p:pic>
      <p:pic>
        <p:nvPicPr>
          <p:cNvPr id="4" name="Picture 3"/>
          <p:cNvPicPr>
            <a:picLocks noChangeAspect="1"/>
          </p:cNvPicPr>
          <p:nvPr/>
        </p:nvPicPr>
        <p:blipFill rotWithShape="1">
          <a:blip r:embed="rId4"/>
          <a:srcRect l="21565" t="59361" r="48522" b="9607"/>
          <a:stretch/>
        </p:blipFill>
        <p:spPr>
          <a:xfrm>
            <a:off x="4620591" y="2682168"/>
            <a:ext cx="4386986" cy="2559977"/>
          </a:xfrm>
          <a:prstGeom prst="rect">
            <a:avLst/>
          </a:prstGeom>
        </p:spPr>
      </p:pic>
      <p:sp>
        <p:nvSpPr>
          <p:cNvPr id="5" name="Rectangle 4"/>
          <p:cNvSpPr/>
          <p:nvPr/>
        </p:nvSpPr>
        <p:spPr>
          <a:xfrm>
            <a:off x="-26168" y="4587047"/>
            <a:ext cx="4572000" cy="369332"/>
          </a:xfrm>
          <a:prstGeom prst="rect">
            <a:avLst/>
          </a:prstGeom>
        </p:spPr>
        <p:txBody>
          <a:bodyPr>
            <a:spAutoFit/>
          </a:bodyPr>
          <a:lstStyle/>
          <a:p>
            <a:pPr algn="ctr"/>
            <a:r>
              <a:rPr lang="en-GB" dirty="0">
                <a:solidFill>
                  <a:prstClr val="black"/>
                </a:solidFill>
                <a:latin typeface="Arial"/>
                <a:hlinkClick r:id="rId5"/>
              </a:rPr>
              <a:t>http://youtu.be/xlfeXbOeDWk</a:t>
            </a:r>
            <a:endParaRPr lang="en-GB" dirty="0">
              <a:solidFill>
                <a:prstClr val="black"/>
              </a:solidFill>
              <a:latin typeface="Arial"/>
            </a:endParaRPr>
          </a:p>
        </p:txBody>
      </p:sp>
      <p:sp>
        <p:nvSpPr>
          <p:cNvPr id="6" name="Rectangle 5"/>
          <p:cNvSpPr/>
          <p:nvPr/>
        </p:nvSpPr>
        <p:spPr>
          <a:xfrm>
            <a:off x="4895528" y="2102512"/>
            <a:ext cx="3837112" cy="646331"/>
          </a:xfrm>
          <a:prstGeom prst="rect">
            <a:avLst/>
          </a:prstGeom>
        </p:spPr>
        <p:txBody>
          <a:bodyPr wrap="square">
            <a:spAutoFit/>
          </a:bodyPr>
          <a:lstStyle/>
          <a:p>
            <a:r>
              <a:rPr lang="en-GB" dirty="0">
                <a:latin typeface="Arial"/>
                <a:hlinkClick r:id="rId6"/>
              </a:rPr>
              <a:t>http://youtu.be/YNnjZTt_F64</a:t>
            </a:r>
            <a:endParaRPr lang="en-GB" dirty="0">
              <a:latin typeface="Arial"/>
            </a:endParaRPr>
          </a:p>
          <a:p>
            <a:endParaRPr lang="en-GB" dirty="0">
              <a:solidFill>
                <a:prstClr val="black"/>
              </a:solidFill>
              <a:latin typeface="Arial"/>
            </a:endParaRPr>
          </a:p>
        </p:txBody>
      </p:sp>
      <p:sp>
        <p:nvSpPr>
          <p:cNvPr id="7" name="Rectangle 6"/>
          <p:cNvSpPr/>
          <p:nvPr/>
        </p:nvSpPr>
        <p:spPr>
          <a:xfrm>
            <a:off x="752475" y="5601386"/>
            <a:ext cx="5734050" cy="646331"/>
          </a:xfrm>
          <a:prstGeom prst="rect">
            <a:avLst/>
          </a:prstGeom>
        </p:spPr>
        <p:txBody>
          <a:bodyPr wrap="square">
            <a:spAutoFit/>
          </a:bodyPr>
          <a:lstStyle/>
          <a:p>
            <a:r>
              <a:rPr lang="en-GB" dirty="0">
                <a:hlinkClick r:id="rId7"/>
              </a:rPr>
              <a:t>http://</a:t>
            </a:r>
            <a:r>
              <a:rPr lang="en-GB" dirty="0" smtClean="0">
                <a:hlinkClick r:id="rId7"/>
              </a:rPr>
              <a:t>libguides.leedsbeckett.ac.uk/resources/discover</a:t>
            </a:r>
            <a:endParaRPr lang="en-GB" dirty="0" smtClean="0"/>
          </a:p>
          <a:p>
            <a:endParaRPr lang="en-GB" dirty="0"/>
          </a:p>
        </p:txBody>
      </p:sp>
    </p:spTree>
    <p:extLst>
      <p:ext uri="{BB962C8B-B14F-4D97-AF65-F5344CB8AC3E}">
        <p14:creationId xmlns:p14="http://schemas.microsoft.com/office/powerpoint/2010/main" val="3387067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120" y="274637"/>
            <a:ext cx="7503346" cy="1186517"/>
          </a:xfrm>
        </p:spPr>
        <p:txBody>
          <a:bodyPr>
            <a:normAutofit fontScale="90000"/>
          </a:bodyPr>
          <a:lstStyle/>
          <a:p>
            <a:r>
              <a:rPr lang="en-GB" dirty="0">
                <a:solidFill>
                  <a:srgbClr val="321959"/>
                </a:solidFill>
                <a:latin typeface="Arial" pitchFamily="34" charset="0"/>
                <a:cs typeface="Arial" pitchFamily="34" charset="0"/>
              </a:rPr>
              <a:t>Feedback that led to impetus for </a:t>
            </a:r>
            <a:r>
              <a:rPr lang="en-GB" dirty="0" smtClean="0">
                <a:solidFill>
                  <a:srgbClr val="321959"/>
                </a:solidFill>
                <a:latin typeface="Arial" pitchFamily="34" charset="0"/>
                <a:cs typeface="Arial" pitchFamily="34" charset="0"/>
              </a:rPr>
              <a:t>Resource </a:t>
            </a:r>
            <a:r>
              <a:rPr lang="en-GB" dirty="0">
                <a:solidFill>
                  <a:srgbClr val="321959"/>
                </a:solidFill>
                <a:latin typeface="Arial" pitchFamily="34" charset="0"/>
                <a:cs typeface="Arial" pitchFamily="34" charset="0"/>
              </a:rPr>
              <a:t>Discovery</a:t>
            </a:r>
            <a:endParaRPr lang="en-US" dirty="0">
              <a:solidFill>
                <a:srgbClr val="321959"/>
              </a:solidFill>
            </a:endParaRPr>
          </a:p>
        </p:txBody>
      </p:sp>
      <p:sp>
        <p:nvSpPr>
          <p:cNvPr id="6" name="TextBox 5"/>
          <p:cNvSpPr txBox="1"/>
          <p:nvPr/>
        </p:nvSpPr>
        <p:spPr>
          <a:xfrm>
            <a:off x="1027521" y="1678547"/>
            <a:ext cx="6589337" cy="3785652"/>
          </a:xfrm>
          <a:prstGeom prst="rect">
            <a:avLst/>
          </a:prstGeom>
          <a:noFill/>
        </p:spPr>
        <p:txBody>
          <a:bodyPr wrap="square" rtlCol="0">
            <a:spAutoFit/>
          </a:bodyPr>
          <a:lstStyle/>
          <a:p>
            <a:pPr marL="342900" indent="-342900">
              <a:buClr>
                <a:srgbClr val="262626"/>
              </a:buClr>
              <a:buFont typeface="Arial" pitchFamily="34" charset="0"/>
              <a:buChar char="•"/>
              <a:defRPr/>
            </a:pPr>
            <a:r>
              <a:rPr lang="en-GB" sz="2400" kern="0" dirty="0" smtClean="0">
                <a:solidFill>
                  <a:srgbClr val="262626"/>
                </a:solidFill>
                <a:cs typeface="Arial" panose="020B0604020202020204" pitchFamily="34" charset="0"/>
              </a:rPr>
              <a:t>‘make journals easier to find’ (</a:t>
            </a:r>
            <a:r>
              <a:rPr lang="en-GB" sz="2400" b="1" kern="0" dirty="0" smtClean="0">
                <a:solidFill>
                  <a:srgbClr val="262626"/>
                </a:solidFill>
                <a:cs typeface="Arial" panose="020B0604020202020204" pitchFamily="34" charset="0"/>
              </a:rPr>
              <a:t>2010 annual student survey)</a:t>
            </a:r>
            <a:br>
              <a:rPr lang="en-GB" sz="2400" b="1" kern="0" dirty="0" smtClean="0">
                <a:solidFill>
                  <a:srgbClr val="262626"/>
                </a:solidFill>
                <a:cs typeface="Arial" panose="020B0604020202020204" pitchFamily="34" charset="0"/>
              </a:rPr>
            </a:br>
            <a:endParaRPr lang="en-GB" sz="2400" b="1" kern="0" dirty="0" smtClean="0">
              <a:solidFill>
                <a:srgbClr val="262626"/>
              </a:solidFill>
              <a:cs typeface="Arial" panose="020B0604020202020204" pitchFamily="34" charset="0"/>
            </a:endParaRPr>
          </a:p>
          <a:p>
            <a:pPr marL="342900" indent="-342900">
              <a:buClr>
                <a:srgbClr val="262626"/>
              </a:buClr>
              <a:buFont typeface="Arial" pitchFamily="34" charset="0"/>
              <a:buChar char="•"/>
              <a:defRPr/>
            </a:pPr>
            <a:r>
              <a:rPr lang="en-GB" sz="2400" kern="0" dirty="0" smtClean="0">
                <a:solidFill>
                  <a:srgbClr val="262626"/>
                </a:solidFill>
                <a:cs typeface="Arial" panose="020B0604020202020204" pitchFamily="34" charset="0"/>
              </a:rPr>
              <a:t>‘problems finding journals (need one access point) but amount of info that is available is good’ </a:t>
            </a:r>
            <a:r>
              <a:rPr lang="en-GB" sz="2400" b="1" kern="0" dirty="0" smtClean="0">
                <a:solidFill>
                  <a:srgbClr val="262626"/>
                </a:solidFill>
                <a:cs typeface="Arial" panose="020B0604020202020204" pitchFamily="34" charset="0"/>
              </a:rPr>
              <a:t>(2010 exit polls)</a:t>
            </a:r>
            <a:br>
              <a:rPr lang="en-GB" sz="2400" b="1" kern="0" dirty="0" smtClean="0">
                <a:solidFill>
                  <a:srgbClr val="262626"/>
                </a:solidFill>
                <a:cs typeface="Arial" panose="020B0604020202020204" pitchFamily="34" charset="0"/>
              </a:rPr>
            </a:br>
            <a:endParaRPr lang="en-GB" sz="2400" b="1" kern="0" dirty="0" smtClean="0">
              <a:solidFill>
                <a:srgbClr val="262626"/>
              </a:solidFill>
              <a:cs typeface="Arial" panose="020B0604020202020204" pitchFamily="34" charset="0"/>
            </a:endParaRPr>
          </a:p>
          <a:p>
            <a:pPr marL="342900" indent="-342900">
              <a:buClr>
                <a:srgbClr val="262626"/>
              </a:buClr>
              <a:buFont typeface="Arial" pitchFamily="34" charset="0"/>
              <a:buChar char="•"/>
              <a:defRPr/>
            </a:pPr>
            <a:r>
              <a:rPr lang="en-GB" sz="2400" kern="0" dirty="0" smtClean="0">
                <a:solidFill>
                  <a:srgbClr val="262626"/>
                </a:solidFill>
                <a:cs typeface="Arial" panose="020B0604020202020204" pitchFamily="34" charset="0"/>
              </a:rPr>
              <a:t>‘online journals hard to navigate, and the process of actually finding a journal article difficult.’ </a:t>
            </a:r>
            <a:r>
              <a:rPr lang="en-GB" sz="2400" b="1" kern="0" dirty="0" smtClean="0">
                <a:solidFill>
                  <a:srgbClr val="262626"/>
                </a:solidFill>
                <a:cs typeface="Arial" panose="020B0604020202020204" pitchFamily="34" charset="0"/>
              </a:rPr>
              <a:t>(2009 focus group)</a:t>
            </a:r>
            <a:endParaRPr lang="en-GB" sz="2400" b="1" kern="0" dirty="0">
              <a:solidFill>
                <a:srgbClr val="262626"/>
              </a:solidFill>
              <a:cs typeface="Arial" panose="020B0604020202020204" pitchFamily="34" charset="0"/>
            </a:endParaRPr>
          </a:p>
        </p:txBody>
      </p:sp>
    </p:spTree>
    <p:extLst>
      <p:ext uri="{BB962C8B-B14F-4D97-AF65-F5344CB8AC3E}">
        <p14:creationId xmlns:p14="http://schemas.microsoft.com/office/powerpoint/2010/main" val="140697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4" y="71239"/>
            <a:ext cx="7948861" cy="1335809"/>
          </a:xfrm>
        </p:spPr>
        <p:txBody>
          <a:bodyPr>
            <a:normAutofit/>
          </a:bodyPr>
          <a:lstStyle/>
          <a:p>
            <a:pPr algn="ctr"/>
            <a:r>
              <a:rPr lang="en-GB" dirty="0" smtClean="0">
                <a:solidFill>
                  <a:srgbClr val="321959"/>
                </a:solidFill>
              </a:rPr>
              <a:t>Discover on the VLE </a:t>
            </a:r>
            <a:br>
              <a:rPr lang="en-GB" dirty="0" smtClean="0">
                <a:solidFill>
                  <a:srgbClr val="321959"/>
                </a:solidFill>
              </a:rPr>
            </a:br>
            <a:r>
              <a:rPr lang="en-GB" sz="2700" dirty="0" smtClean="0">
                <a:solidFill>
                  <a:srgbClr val="321959"/>
                </a:solidFill>
              </a:rPr>
              <a:t>Aug 2014-May 2015</a:t>
            </a:r>
            <a:endParaRPr lang="en-US" sz="2700" dirty="0"/>
          </a:p>
        </p:txBody>
      </p:sp>
      <p:sp>
        <p:nvSpPr>
          <p:cNvPr id="3" name="Rectangle 2"/>
          <p:cNvSpPr/>
          <p:nvPr/>
        </p:nvSpPr>
        <p:spPr>
          <a:xfrm>
            <a:off x="251520" y="1582341"/>
            <a:ext cx="8373616" cy="1015663"/>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2400" b="1" dirty="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endParaRPr lang="en-GB" dirty="0">
              <a:solidFill>
                <a:srgbClr val="321959"/>
              </a:solidFill>
              <a:latin typeface="Calibri" panose="020F0502020204030204" pitchFamily="34" charset="0"/>
              <a:ea typeface="Calibri" panose="020F0502020204030204" pitchFamily="34" charset="0"/>
            </a:endParaRPr>
          </a:p>
          <a:p>
            <a:pPr>
              <a:spcAft>
                <a:spcPts val="0"/>
              </a:spcAft>
            </a:pPr>
            <a:r>
              <a:rPr lang="en-GB" dirty="0">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35" y="3182871"/>
            <a:ext cx="4479547" cy="320547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9647"/>
          <a:stretch/>
        </p:blipFill>
        <p:spPr>
          <a:xfrm>
            <a:off x="1043635" y="1407048"/>
            <a:ext cx="6486987" cy="14952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233" y="2773296"/>
            <a:ext cx="2523183" cy="2510375"/>
          </a:xfrm>
          <a:prstGeom prst="rect">
            <a:avLst/>
          </a:prstGeom>
        </p:spPr>
      </p:pic>
    </p:spTree>
    <p:extLst>
      <p:ext uri="{BB962C8B-B14F-4D97-AF65-F5344CB8AC3E}">
        <p14:creationId xmlns:p14="http://schemas.microsoft.com/office/powerpoint/2010/main" val="3246206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321959"/>
                </a:solidFill>
              </a:rPr>
              <a:t>Future </a:t>
            </a:r>
            <a:r>
              <a:rPr lang="en-GB" dirty="0" smtClean="0">
                <a:solidFill>
                  <a:srgbClr val="321959"/>
                </a:solidFill>
              </a:rPr>
              <a:t>plans/</a:t>
            </a:r>
            <a:r>
              <a:rPr lang="en-GB" dirty="0" err="1" smtClean="0">
                <a:solidFill>
                  <a:srgbClr val="321959"/>
                </a:solidFill>
              </a:rPr>
              <a:t>Wishlist</a:t>
            </a:r>
            <a:endParaRPr lang="en-US" dirty="0"/>
          </a:p>
        </p:txBody>
      </p:sp>
      <p:sp>
        <p:nvSpPr>
          <p:cNvPr id="3" name="Rectangle 2"/>
          <p:cNvSpPr/>
          <p:nvPr/>
        </p:nvSpPr>
        <p:spPr>
          <a:xfrm>
            <a:off x="770384" y="1417638"/>
            <a:ext cx="8373616" cy="5170646"/>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100" b="1" dirty="0">
                <a:solidFill>
                  <a:srgbClr val="321959"/>
                </a:solidFill>
                <a:latin typeface="Arial" panose="020B0604020202020204" pitchFamily="34" charset="0"/>
                <a:ea typeface="Calibri" panose="020F0502020204030204" pitchFamily="34" charset="0"/>
                <a:cs typeface="Arial" panose="020B0604020202020204" pitchFamily="34" charset="0"/>
              </a:rPr>
              <a:t>Investigating apps in EBSCO Orbit </a:t>
            </a: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including </a:t>
            </a:r>
            <a:r>
              <a:rPr lang="en-GB" sz="2100" b="1" dirty="0" err="1" smtClean="0">
                <a:solidFill>
                  <a:srgbClr val="321959"/>
                </a:solidFill>
                <a:latin typeface="Arial" panose="020B0604020202020204" pitchFamily="34" charset="0"/>
                <a:ea typeface="Calibri" panose="020F0502020204030204" pitchFamily="34" charset="0"/>
                <a:cs typeface="Arial" panose="020B0604020202020204" pitchFamily="34" charset="0"/>
              </a:rPr>
              <a:t>LibGuides</a:t>
            </a:r>
            <a:r>
              <a:rPr lang="en-GB" sz="2100" b="1" dirty="0">
                <a:solidFill>
                  <a:srgbClr val="321959"/>
                </a:solidFill>
                <a:latin typeface="Arial" panose="020B0604020202020204" pitchFamily="34" charset="0"/>
                <a:ea typeface="Calibri" panose="020F0502020204030204" pitchFamily="34" charset="0"/>
                <a:cs typeface="Arial" panose="020B0604020202020204" pitchFamily="34" charset="0"/>
              </a:rPr>
              <a:t>: Recommended Research </a:t>
            </a: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Guides</a:t>
            </a:r>
          </a:p>
          <a:p>
            <a:pPr marL="342900" lvl="0" indent="-342900">
              <a:spcAft>
                <a:spcPts val="0"/>
              </a:spcAft>
              <a:buFont typeface="Symbol" panose="05050102010706020507" pitchFamily="18" charset="2"/>
              <a:buChar char=""/>
            </a:pPr>
            <a:endParaRPr lang="en-GB" sz="10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Search terms transferable to external websites</a:t>
            </a:r>
          </a:p>
          <a:p>
            <a:pPr marL="342900" lvl="0" indent="-342900">
              <a:spcAft>
                <a:spcPts val="0"/>
              </a:spcAft>
              <a:buFont typeface="Symbol" panose="05050102010706020507" pitchFamily="18" charset="2"/>
              <a:buChar char=""/>
            </a:pPr>
            <a:endParaRPr lang="en-GB" sz="10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Single sign-on</a:t>
            </a:r>
          </a:p>
          <a:p>
            <a:pPr marL="342900" lvl="0" indent="-342900">
              <a:spcAft>
                <a:spcPts val="0"/>
              </a:spcAft>
              <a:buFont typeface="Symbol" panose="05050102010706020507" pitchFamily="18" charset="2"/>
              <a:buChar char=""/>
            </a:pPr>
            <a:endParaRPr lang="en-GB" sz="10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Search </a:t>
            </a:r>
            <a:r>
              <a:rPr lang="en-GB" sz="2100" b="1" dirty="0">
                <a:solidFill>
                  <a:srgbClr val="321959"/>
                </a:solidFill>
                <a:latin typeface="Arial" panose="020B0604020202020204" pitchFamily="34" charset="0"/>
                <a:ea typeface="Calibri" panose="020F0502020204030204" pitchFamily="34" charset="0"/>
                <a:cs typeface="Arial" panose="020B0604020202020204" pitchFamily="34" charset="0"/>
              </a:rPr>
              <a:t>terms used in </a:t>
            </a: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Discover to inform promotion, current awareness and </a:t>
            </a:r>
            <a:r>
              <a:rPr lang="en-GB" sz="2100" b="1" dirty="0">
                <a:solidFill>
                  <a:srgbClr val="321959"/>
                </a:solidFill>
                <a:latin typeface="Arial" panose="020B0604020202020204" pitchFamily="34" charset="0"/>
                <a:ea typeface="Calibri" panose="020F0502020204030204" pitchFamily="34" charset="0"/>
                <a:cs typeface="Arial" panose="020B0604020202020204" pitchFamily="34" charset="0"/>
              </a:rPr>
              <a:t>information skills training</a:t>
            </a: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Symbol" panose="05050102010706020507" pitchFamily="18" charset="2"/>
              <a:buChar char=""/>
            </a:pPr>
            <a:endParaRPr lang="en-GB" sz="10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Comparison of search clicks via different places (library website, subject profiles and VLE)</a:t>
            </a:r>
          </a:p>
          <a:p>
            <a:pPr marL="342900" lvl="0" indent="-342900">
              <a:spcAft>
                <a:spcPts val="0"/>
              </a:spcAft>
              <a:buFont typeface="Symbol" panose="05050102010706020507" pitchFamily="18" charset="2"/>
              <a:buChar char=""/>
            </a:pPr>
            <a:endParaRPr lang="en-GB" sz="10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Daily search click results to evaluate impact of inductions</a:t>
            </a:r>
          </a:p>
          <a:p>
            <a:pPr marL="342900" lvl="0" indent="-342900">
              <a:spcAft>
                <a:spcPts val="0"/>
              </a:spcAft>
              <a:buFont typeface="Symbol" panose="05050102010706020507" pitchFamily="18" charset="2"/>
              <a:buChar char=""/>
            </a:pPr>
            <a:endParaRPr lang="en-GB" sz="10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100" b="1" dirty="0" smtClean="0">
                <a:solidFill>
                  <a:srgbClr val="321959"/>
                </a:solidFill>
                <a:latin typeface="Arial" panose="020B0604020202020204" pitchFamily="34" charset="0"/>
                <a:ea typeface="Calibri" panose="020F0502020204030204" pitchFamily="34" charset="0"/>
                <a:cs typeface="Arial" panose="020B0604020202020204" pitchFamily="34" charset="0"/>
              </a:rPr>
              <a:t>Google analytics for Discover</a:t>
            </a:r>
          </a:p>
          <a:p>
            <a:pPr marL="342900" lvl="0" indent="-342900">
              <a:spcAft>
                <a:spcPts val="0"/>
              </a:spcAft>
              <a:buFont typeface="Symbol" panose="05050102010706020507" pitchFamily="18" charset="2"/>
              <a:buChar char=""/>
            </a:pPr>
            <a:endParaRPr lang="en-GB" sz="2400" b="1" dirty="0">
              <a:solidFill>
                <a:srgbClr val="321959"/>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endParaRPr lang="en-GB" dirty="0">
              <a:solidFill>
                <a:srgbClr val="321959"/>
              </a:solidFill>
              <a:latin typeface="Calibri" panose="020F0502020204030204" pitchFamily="34" charset="0"/>
              <a:ea typeface="Calibri" panose="020F0502020204030204" pitchFamily="34" charset="0"/>
            </a:endParaRPr>
          </a:p>
          <a:p>
            <a:pPr>
              <a:spcAft>
                <a:spcPts val="0"/>
              </a:spcAft>
            </a:pPr>
            <a:r>
              <a:rPr lang="en-GB" dirty="0">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54334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771" y="1493181"/>
            <a:ext cx="5933653" cy="4056431"/>
          </a:xfrm>
          <a:prstGeom prst="rect">
            <a:avLst/>
          </a:prstGeom>
        </p:spPr>
      </p:pic>
      <p:sp>
        <p:nvSpPr>
          <p:cNvPr id="4" name="Rectangle 3"/>
          <p:cNvSpPr/>
          <p:nvPr/>
        </p:nvSpPr>
        <p:spPr>
          <a:xfrm>
            <a:off x="1698450" y="5661361"/>
            <a:ext cx="4164924" cy="400110"/>
          </a:xfrm>
          <a:prstGeom prst="rect">
            <a:avLst/>
          </a:prstGeom>
        </p:spPr>
        <p:txBody>
          <a:bodyPr wrap="square">
            <a:spAutoFit/>
          </a:bodyPr>
          <a:lstStyle/>
          <a:p>
            <a:r>
              <a:rPr lang="en-GB" sz="2000" b="1" dirty="0" smtClean="0">
                <a:solidFill>
                  <a:srgbClr val="262626"/>
                </a:solidFill>
              </a:rPr>
              <a:t>J.Cleverley@leedsbeckett.ac.uk</a:t>
            </a:r>
            <a:endParaRPr lang="en-GB" dirty="0">
              <a:solidFill>
                <a:srgbClr val="262626"/>
              </a:solidFill>
            </a:endParaRPr>
          </a:p>
        </p:txBody>
      </p:sp>
    </p:spTree>
    <p:extLst>
      <p:ext uri="{BB962C8B-B14F-4D97-AF65-F5344CB8AC3E}">
        <p14:creationId xmlns:p14="http://schemas.microsoft.com/office/powerpoint/2010/main" val="3684954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321959"/>
                </a:solidFill>
                <a:latin typeface="Arial" panose="020B0604020202020204" pitchFamily="34" charset="0"/>
                <a:cs typeface="Arial" panose="020B0604020202020204" pitchFamily="34" charset="0"/>
              </a:rPr>
              <a:t>Focus  </a:t>
            </a:r>
            <a:r>
              <a:rPr lang="en-GB" dirty="0" smtClean="0">
                <a:solidFill>
                  <a:srgbClr val="321959"/>
                </a:solidFill>
                <a:latin typeface="Arial" panose="020B0604020202020204" pitchFamily="34" charset="0"/>
                <a:cs typeface="Arial" panose="020B0604020202020204" pitchFamily="34" charset="0"/>
              </a:rPr>
              <a:t>Groups </a:t>
            </a:r>
            <a:endParaRPr lang="en-US" dirty="0">
              <a:solidFill>
                <a:srgbClr val="321959"/>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61" y="1647028"/>
            <a:ext cx="3768568" cy="226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499992" y="1484784"/>
            <a:ext cx="3475084" cy="86409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GB" sz="2200" dirty="0" smtClean="0">
                <a:solidFill>
                  <a:srgbClr val="262626"/>
                </a:solidFill>
                <a:latin typeface="Arial" panose="020B0604020202020204" pitchFamily="34" charset="0"/>
                <a:cs typeface="Arial" panose="020B0604020202020204" pitchFamily="34" charset="0"/>
              </a:rPr>
              <a:t>How would you rate the systems overall?</a:t>
            </a:r>
          </a:p>
          <a:p>
            <a:pPr>
              <a:defRPr/>
            </a:pPr>
            <a:endParaRPr lang="en-GB" dirty="0" smtClean="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083" y="3069732"/>
            <a:ext cx="3472985" cy="208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561730" y="4141700"/>
            <a:ext cx="4096223" cy="8450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sz="2200" dirty="0" smtClean="0">
                <a:solidFill>
                  <a:srgbClr val="262626"/>
                </a:solidFill>
                <a:latin typeface="Arial" panose="020B0604020202020204" pitchFamily="34" charset="0"/>
                <a:cs typeface="Arial" panose="020B0604020202020204" pitchFamily="34" charset="0"/>
              </a:rPr>
              <a:t>Which system did you prefer?</a:t>
            </a:r>
          </a:p>
          <a:p>
            <a:pPr>
              <a:defRPr/>
            </a:pPr>
            <a:endParaRPr lang="en-GB" dirty="0" smtClean="0"/>
          </a:p>
        </p:txBody>
      </p:sp>
    </p:spTree>
    <p:extLst>
      <p:ext uri="{BB962C8B-B14F-4D97-AF65-F5344CB8AC3E}">
        <p14:creationId xmlns:p14="http://schemas.microsoft.com/office/powerpoint/2010/main" val="148962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321959"/>
                </a:solidFill>
              </a:rPr>
              <a:t>Comments on Discover</a:t>
            </a:r>
            <a:endParaRPr lang="en-US" dirty="0">
              <a:solidFill>
                <a:srgbClr val="321959"/>
              </a:solidFill>
            </a:endParaRPr>
          </a:p>
        </p:txBody>
      </p:sp>
      <p:sp>
        <p:nvSpPr>
          <p:cNvPr id="3" name="Rectangle 2"/>
          <p:cNvSpPr/>
          <p:nvPr/>
        </p:nvSpPr>
        <p:spPr>
          <a:xfrm>
            <a:off x="904973" y="1308964"/>
            <a:ext cx="7720163" cy="4524315"/>
          </a:xfrm>
          <a:prstGeom prst="rect">
            <a:avLst/>
          </a:prstGeom>
        </p:spPr>
        <p:txBody>
          <a:bodyPr wrap="square">
            <a:spAutoFit/>
          </a:bodyPr>
          <a:lstStyle/>
          <a:p>
            <a:pPr marL="457200" indent="-457200">
              <a:buFont typeface="Arial" pitchFamily="34" charset="0"/>
              <a:buChar char="•"/>
              <a:defRPr/>
            </a:pPr>
            <a:r>
              <a:rPr lang="en-GB" sz="2400" dirty="0">
                <a:solidFill>
                  <a:srgbClr val="262626"/>
                </a:solidFill>
              </a:rPr>
              <a:t>I like the fact it is very clear what kind of resource we are looking at (journal article, book etc.) (</a:t>
            </a:r>
            <a:r>
              <a:rPr lang="en-GB" sz="2400" b="1" dirty="0">
                <a:solidFill>
                  <a:srgbClr val="262626"/>
                </a:solidFill>
              </a:rPr>
              <a:t>Student</a:t>
            </a:r>
            <a:r>
              <a:rPr lang="en-GB" sz="2400" dirty="0">
                <a:solidFill>
                  <a:srgbClr val="262626"/>
                </a:solidFill>
              </a:rPr>
              <a:t>)</a:t>
            </a:r>
            <a:br>
              <a:rPr lang="en-GB" sz="2400" dirty="0">
                <a:solidFill>
                  <a:srgbClr val="262626"/>
                </a:solidFill>
              </a:rPr>
            </a:br>
            <a:endParaRPr lang="en-GB" sz="2400" dirty="0">
              <a:solidFill>
                <a:srgbClr val="262626"/>
              </a:solidFill>
            </a:endParaRPr>
          </a:p>
          <a:p>
            <a:pPr marL="457200" indent="-457200">
              <a:buFont typeface="Arial" pitchFamily="34" charset="0"/>
              <a:buChar char="•"/>
              <a:defRPr/>
            </a:pPr>
            <a:r>
              <a:rPr lang="en-GB" sz="2400" dirty="0">
                <a:solidFill>
                  <a:srgbClr val="262626"/>
                </a:solidFill>
              </a:rPr>
              <a:t>I think students will find it easy to use, and it is attractive.(</a:t>
            </a:r>
            <a:r>
              <a:rPr lang="en-GB" sz="2400" b="1" dirty="0">
                <a:solidFill>
                  <a:srgbClr val="262626"/>
                </a:solidFill>
              </a:rPr>
              <a:t>Student</a:t>
            </a:r>
            <a:r>
              <a:rPr lang="en-GB" sz="2400" dirty="0">
                <a:solidFill>
                  <a:srgbClr val="262626"/>
                </a:solidFill>
              </a:rPr>
              <a:t>)</a:t>
            </a:r>
            <a:br>
              <a:rPr lang="en-GB" sz="2400" dirty="0">
                <a:solidFill>
                  <a:srgbClr val="262626"/>
                </a:solidFill>
              </a:rPr>
            </a:br>
            <a:r>
              <a:rPr lang="en-GB" sz="2400" dirty="0">
                <a:solidFill>
                  <a:srgbClr val="262626"/>
                </a:solidFill>
              </a:rPr>
              <a:t> </a:t>
            </a:r>
          </a:p>
          <a:p>
            <a:pPr marL="457200" indent="-457200">
              <a:buFont typeface="Arial" pitchFamily="34" charset="0"/>
              <a:buChar char="•"/>
              <a:defRPr/>
            </a:pPr>
            <a:r>
              <a:rPr lang="en-GB" sz="2400" dirty="0">
                <a:solidFill>
                  <a:srgbClr val="262626"/>
                </a:solidFill>
              </a:rPr>
              <a:t>EBSCO seems to tick these boxes as it has enough complexity (e.g. saving to folder, citation, clear limiters) and relative user-friendliness (but not so like Google it could well be Google). </a:t>
            </a:r>
            <a:endParaRPr lang="en-GB" sz="2400" dirty="0" smtClean="0">
              <a:solidFill>
                <a:srgbClr val="262626"/>
              </a:solidFill>
            </a:endParaRPr>
          </a:p>
          <a:p>
            <a:pPr>
              <a:defRPr/>
            </a:pPr>
            <a:r>
              <a:rPr lang="en-GB" sz="2400" dirty="0" smtClean="0">
                <a:solidFill>
                  <a:srgbClr val="262626"/>
                </a:solidFill>
              </a:rPr>
              <a:t>      (</a:t>
            </a:r>
            <a:r>
              <a:rPr lang="en-GB" sz="2400" b="1" dirty="0">
                <a:solidFill>
                  <a:srgbClr val="262626"/>
                </a:solidFill>
              </a:rPr>
              <a:t>Academic Staff</a:t>
            </a:r>
            <a:r>
              <a:rPr lang="en-GB" sz="2400" dirty="0">
                <a:solidFill>
                  <a:srgbClr val="262626"/>
                </a:solidFill>
              </a:rPr>
              <a:t>)</a:t>
            </a:r>
          </a:p>
        </p:txBody>
      </p:sp>
    </p:spTree>
    <p:extLst>
      <p:ext uri="{BB962C8B-B14F-4D97-AF65-F5344CB8AC3E}">
        <p14:creationId xmlns:p14="http://schemas.microsoft.com/office/powerpoint/2010/main" val="88086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417638"/>
            <a:ext cx="8492430" cy="4524315"/>
          </a:xfrm>
          <a:prstGeom prst="rect">
            <a:avLst/>
          </a:prstGeom>
        </p:spPr>
        <p:txBody>
          <a:bodyPr wrap="square">
            <a:spAutoFit/>
          </a:bodyPr>
          <a:lstStyle/>
          <a:p>
            <a:r>
              <a:rPr lang="en-GB" sz="2400" dirty="0">
                <a:solidFill>
                  <a:srgbClr val="262626"/>
                </a:solidFill>
              </a:rPr>
              <a:t>Suggestions included</a:t>
            </a:r>
            <a:r>
              <a:rPr lang="en-GB" sz="2400" dirty="0" smtClean="0">
                <a:solidFill>
                  <a:srgbClr val="262626"/>
                </a:solidFill>
              </a:rPr>
              <a:t>:</a:t>
            </a:r>
            <a:br>
              <a:rPr lang="en-GB" sz="2400" dirty="0" smtClean="0">
                <a:solidFill>
                  <a:srgbClr val="262626"/>
                </a:solidFill>
              </a:rPr>
            </a:br>
            <a:endParaRPr lang="en-GB" sz="2400" dirty="0">
              <a:solidFill>
                <a:srgbClr val="262626"/>
              </a:solidFill>
            </a:endParaRPr>
          </a:p>
          <a:p>
            <a:pPr marL="342900" indent="-342900">
              <a:buFont typeface="Arial" panose="020B0604020202020204" pitchFamily="34" charset="0"/>
              <a:buChar char="•"/>
            </a:pPr>
            <a:r>
              <a:rPr lang="en-GB" sz="2400" dirty="0">
                <a:solidFill>
                  <a:srgbClr val="262626"/>
                </a:solidFill>
              </a:rPr>
              <a:t>Library </a:t>
            </a:r>
            <a:r>
              <a:rPr lang="en-GB" sz="2400" dirty="0" smtClean="0">
                <a:solidFill>
                  <a:srgbClr val="262626"/>
                </a:solidFill>
              </a:rPr>
              <a:t>Search</a:t>
            </a:r>
          </a:p>
          <a:p>
            <a:endParaRPr lang="en-GB" sz="2400" dirty="0">
              <a:solidFill>
                <a:srgbClr val="262626"/>
              </a:solidFill>
            </a:endParaRPr>
          </a:p>
          <a:p>
            <a:pPr marL="342900" indent="-342900">
              <a:buFont typeface="Arial" panose="020B0604020202020204" pitchFamily="34" charset="0"/>
              <a:buChar char="•"/>
            </a:pPr>
            <a:r>
              <a:rPr lang="en-GB" sz="2400" dirty="0">
                <a:solidFill>
                  <a:srgbClr val="262626"/>
                </a:solidFill>
              </a:rPr>
              <a:t>One Stop </a:t>
            </a:r>
            <a:r>
              <a:rPr lang="en-GB" sz="2400" dirty="0" smtClean="0">
                <a:solidFill>
                  <a:srgbClr val="262626"/>
                </a:solidFill>
              </a:rPr>
              <a:t>Search</a:t>
            </a:r>
          </a:p>
          <a:p>
            <a:endParaRPr lang="en-GB" sz="2400" dirty="0" smtClean="0">
              <a:solidFill>
                <a:srgbClr val="262626"/>
              </a:solidFill>
            </a:endParaRPr>
          </a:p>
          <a:p>
            <a:pPr marL="342900" indent="-342900">
              <a:buFont typeface="Arial" panose="020B0604020202020204" pitchFamily="34" charset="0"/>
              <a:buChar char="•"/>
            </a:pPr>
            <a:r>
              <a:rPr lang="en-GB" sz="2400" dirty="0" smtClean="0">
                <a:solidFill>
                  <a:srgbClr val="262626"/>
                </a:solidFill>
              </a:rPr>
              <a:t>Doctor Discovery’s Never Ending Magical Knowledge Box</a:t>
            </a:r>
          </a:p>
          <a:p>
            <a:pPr marL="342900" indent="-342900">
              <a:buFont typeface="Arial" panose="020B0604020202020204" pitchFamily="34" charset="0"/>
              <a:buChar char="•"/>
            </a:pPr>
            <a:endParaRPr lang="en-GB" sz="2400" dirty="0" smtClean="0">
              <a:solidFill>
                <a:srgbClr val="262626"/>
              </a:solidFill>
            </a:endParaRPr>
          </a:p>
          <a:p>
            <a:pPr marL="342900" indent="-342900">
              <a:buFont typeface="Arial" panose="020B0604020202020204" pitchFamily="34" charset="0"/>
              <a:buChar char="•"/>
            </a:pPr>
            <a:r>
              <a:rPr lang="en-GB" sz="2400" dirty="0" smtClean="0">
                <a:solidFill>
                  <a:srgbClr val="262626"/>
                </a:solidFill>
              </a:rPr>
              <a:t>The “Not </a:t>
            </a:r>
            <a:r>
              <a:rPr lang="en-GB" sz="2400" dirty="0">
                <a:solidFill>
                  <a:srgbClr val="262626"/>
                </a:solidFill>
              </a:rPr>
              <a:t>just a book lover so uncover </a:t>
            </a:r>
            <a:r>
              <a:rPr lang="en-GB" sz="2400" dirty="0" smtClean="0">
                <a:solidFill>
                  <a:srgbClr val="262626"/>
                </a:solidFill>
              </a:rPr>
              <a:t>discover” </a:t>
            </a:r>
            <a:r>
              <a:rPr lang="en-GB" sz="2400" dirty="0">
                <a:solidFill>
                  <a:srgbClr val="262626"/>
                </a:solidFill>
              </a:rPr>
              <a:t>search </a:t>
            </a:r>
            <a:r>
              <a:rPr lang="en-GB" sz="2400" dirty="0" smtClean="0">
                <a:solidFill>
                  <a:srgbClr val="262626"/>
                </a:solidFill>
              </a:rPr>
              <a:t>tool</a:t>
            </a:r>
          </a:p>
          <a:p>
            <a:pPr marL="342900" indent="-342900">
              <a:buFont typeface="Arial" panose="020B0604020202020204" pitchFamily="34" charset="0"/>
              <a:buChar char="•"/>
            </a:pPr>
            <a:endParaRPr lang="en-GB" sz="2400" dirty="0" smtClean="0">
              <a:solidFill>
                <a:srgbClr val="262626"/>
              </a:solidFill>
            </a:endParaRPr>
          </a:p>
          <a:p>
            <a:pPr marL="342900" indent="-342900">
              <a:buFont typeface="Arial" panose="020B0604020202020204" pitchFamily="34" charset="0"/>
              <a:buChar char="•"/>
            </a:pPr>
            <a:endParaRPr lang="en-GB" sz="2400" dirty="0">
              <a:solidFill>
                <a:srgbClr val="262626"/>
              </a:solidFill>
            </a:endParaRPr>
          </a:p>
          <a:p>
            <a:r>
              <a:rPr lang="en-GB" sz="2400" dirty="0" smtClean="0">
                <a:solidFill>
                  <a:srgbClr val="262626"/>
                </a:solidFill>
              </a:rPr>
              <a:t>…And the winner is “Discover”</a:t>
            </a:r>
            <a:endParaRPr lang="en-GB" sz="2400" dirty="0">
              <a:solidFill>
                <a:srgbClr val="262626"/>
              </a:solidFill>
            </a:endParaRPr>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latin typeface="Arial"/>
              </a:rPr>
              <a:t>Staff feedback on name</a:t>
            </a:r>
            <a:endParaRPr lang="en-US" dirty="0">
              <a:solidFill>
                <a:srgbClr val="321959"/>
              </a:solidFill>
              <a:latin typeface="Arial"/>
            </a:endParaRPr>
          </a:p>
        </p:txBody>
      </p:sp>
    </p:spTree>
    <p:extLst>
      <p:ext uri="{BB962C8B-B14F-4D97-AF65-F5344CB8AC3E}">
        <p14:creationId xmlns:p14="http://schemas.microsoft.com/office/powerpoint/2010/main" val="142376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31763"/>
            <a:ext cx="8373616" cy="1007407"/>
          </a:xfrm>
        </p:spPr>
        <p:txBody>
          <a:bodyPr/>
          <a:lstStyle/>
          <a:p>
            <a:pPr algn="ctr"/>
            <a:r>
              <a:rPr lang="en-GB" dirty="0">
                <a:solidFill>
                  <a:srgbClr val="321959"/>
                </a:solidFill>
              </a:rPr>
              <a:t>Comments from </a:t>
            </a:r>
            <a:r>
              <a:rPr lang="en-GB" dirty="0" err="1">
                <a:solidFill>
                  <a:srgbClr val="321959"/>
                </a:solidFill>
              </a:rPr>
              <a:t>Padlet</a:t>
            </a:r>
            <a:endParaRPr lang="en-US" dirty="0">
              <a:solidFill>
                <a:srgbClr val="321959"/>
              </a:solidFill>
            </a:endParaRPr>
          </a:p>
        </p:txBody>
      </p:sp>
      <p:sp>
        <p:nvSpPr>
          <p:cNvPr id="3" name="Rectangle 2"/>
          <p:cNvSpPr/>
          <p:nvPr/>
        </p:nvSpPr>
        <p:spPr>
          <a:xfrm>
            <a:off x="695885" y="4267969"/>
            <a:ext cx="7038416" cy="2277547"/>
          </a:xfrm>
          <a:prstGeom prst="rect">
            <a:avLst/>
          </a:prstGeom>
        </p:spPr>
        <p:txBody>
          <a:bodyPr wrap="square">
            <a:spAutoFit/>
          </a:bodyPr>
          <a:lstStyle/>
          <a:p>
            <a:pPr marL="342900" indent="-342900">
              <a:buFont typeface="Arial" panose="020B0604020202020204" pitchFamily="34" charset="0"/>
              <a:buChar char="•"/>
              <a:defRPr/>
            </a:pPr>
            <a:r>
              <a:rPr lang="en-GB" dirty="0" smtClean="0">
                <a:solidFill>
                  <a:srgbClr val="262626"/>
                </a:solidFill>
                <a:latin typeface="Arial" panose="020B0604020202020204" pitchFamily="34" charset="0"/>
                <a:cs typeface="Arial" panose="020B0604020202020204" pitchFamily="34" charset="0"/>
              </a:rPr>
              <a:t>Perfect</a:t>
            </a:r>
            <a:r>
              <a:rPr lang="en-GB" dirty="0">
                <a:solidFill>
                  <a:srgbClr val="262626"/>
                </a:solidFill>
                <a:latin typeface="Arial" panose="020B0604020202020204" pitchFamily="34" charset="0"/>
                <a:cs typeface="Arial" panose="020B0604020202020204" pitchFamily="34" charset="0"/>
              </a:rPr>
              <a:t>. one step to get information, then refine if you need to. Please keep the system</a:t>
            </a:r>
            <a:r>
              <a:rPr lang="en-GB" dirty="0" smtClean="0">
                <a:solidFill>
                  <a:srgbClr val="262626"/>
                </a:solidFill>
                <a:latin typeface="Arial" panose="020B0604020202020204" pitchFamily="34" charset="0"/>
                <a:cs typeface="Arial" panose="020B0604020202020204" pitchFamily="34" charset="0"/>
              </a:rPr>
              <a:t>!</a:t>
            </a:r>
            <a:br>
              <a:rPr lang="en-GB" dirty="0" smtClean="0">
                <a:solidFill>
                  <a:srgbClr val="262626"/>
                </a:solidFill>
                <a:latin typeface="Arial" panose="020B0604020202020204" pitchFamily="34" charset="0"/>
                <a:cs typeface="Arial" panose="020B0604020202020204" pitchFamily="34" charset="0"/>
              </a:rPr>
            </a:br>
            <a:r>
              <a:rPr lang="en-GB" sz="800" dirty="0" smtClean="0">
                <a:solidFill>
                  <a:srgbClr val="262626"/>
                </a:solidFill>
                <a:latin typeface="Arial" panose="020B0604020202020204" pitchFamily="34" charset="0"/>
                <a:cs typeface="Arial" panose="020B0604020202020204" pitchFamily="34" charset="0"/>
              </a:rPr>
              <a:t> </a:t>
            </a:r>
            <a:endParaRPr lang="en-GB" dirty="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dirty="0">
                <a:solidFill>
                  <a:srgbClr val="262626"/>
                </a:solidFill>
                <a:latin typeface="Arial" panose="020B0604020202020204" pitchFamily="34" charset="0"/>
                <a:cs typeface="Arial" panose="020B0604020202020204" pitchFamily="34" charset="0"/>
              </a:rPr>
              <a:t>Simply fantastic!! Couldn't have wished for something better</a:t>
            </a:r>
            <a:r>
              <a:rPr lang="en-GB" dirty="0" smtClean="0">
                <a:solidFill>
                  <a:srgbClr val="262626"/>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defRPr/>
            </a:pPr>
            <a:endParaRPr lang="en-GB" sz="800" dirty="0" smtClean="0">
              <a:solidFill>
                <a:srgbClr val="26262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dirty="0" smtClean="0">
                <a:solidFill>
                  <a:srgbClr val="262626"/>
                </a:solidFill>
                <a:latin typeface="Arial" panose="020B0604020202020204" pitchFamily="34" charset="0"/>
                <a:cs typeface="Arial" panose="020B0604020202020204" pitchFamily="34" charset="0"/>
              </a:rPr>
              <a:t>This is </a:t>
            </a:r>
            <a:r>
              <a:rPr lang="en-GB" dirty="0">
                <a:solidFill>
                  <a:srgbClr val="262626"/>
                </a:solidFill>
                <a:latin typeface="Arial" panose="020B0604020202020204" pitchFamily="34" charset="0"/>
                <a:cs typeface="Arial" panose="020B0604020202020204" pitchFamily="34" charset="0"/>
              </a:rPr>
              <a:t>the most amazing and time saving device ever! Saves hours of searching in different places. Please keep it, it is brilliant. Very clever idea!</a:t>
            </a:r>
          </a:p>
          <a:p>
            <a:pPr marL="342900" indent="-342900">
              <a:buFont typeface="Arial" panose="020B0604020202020204" pitchFamily="34" charset="0"/>
              <a:buChar char="•"/>
              <a:defRPr/>
            </a:pPr>
            <a:endParaRPr lang="en-GB" dirty="0">
              <a:solidFill>
                <a:srgbClr val="26262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b="17390"/>
          <a:stretch/>
        </p:blipFill>
        <p:spPr>
          <a:xfrm>
            <a:off x="2065022" y="1139170"/>
            <a:ext cx="4678031" cy="3061355"/>
          </a:xfrm>
          <a:prstGeom prst="rect">
            <a:avLst/>
          </a:prstGeom>
        </p:spPr>
      </p:pic>
    </p:spTree>
    <p:extLst>
      <p:ext uri="{BB962C8B-B14F-4D97-AF65-F5344CB8AC3E}">
        <p14:creationId xmlns:p14="http://schemas.microsoft.com/office/powerpoint/2010/main" val="326623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321959"/>
                </a:solidFill>
              </a:rPr>
              <a:t>Subject specific boxes</a:t>
            </a:r>
            <a:endParaRPr lang="en-US" dirty="0">
              <a:solidFill>
                <a:srgbClr val="321959"/>
              </a:solidFill>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17" t="9918" r="20982" b="4701"/>
          <a:stretch/>
        </p:blipFill>
        <p:spPr bwMode="auto">
          <a:xfrm>
            <a:off x="2980594" y="1286251"/>
            <a:ext cx="5003753" cy="414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221" r="75506" b="50090"/>
          <a:stretch/>
        </p:blipFill>
        <p:spPr bwMode="auto">
          <a:xfrm>
            <a:off x="251520" y="1286251"/>
            <a:ext cx="2349935" cy="196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2563355" y="2581276"/>
            <a:ext cx="446545" cy="3333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40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22" y="194344"/>
            <a:ext cx="8373616" cy="767189"/>
          </a:xfrm>
        </p:spPr>
        <p:txBody>
          <a:bodyPr>
            <a:normAutofit/>
          </a:bodyPr>
          <a:lstStyle/>
          <a:p>
            <a:pPr algn="ctr"/>
            <a:r>
              <a:rPr lang="en-GB" dirty="0">
                <a:solidFill>
                  <a:srgbClr val="321959"/>
                </a:solidFill>
              </a:rPr>
              <a:t>Databases not on </a:t>
            </a:r>
            <a:r>
              <a:rPr lang="en-GB" dirty="0" smtClean="0">
                <a:solidFill>
                  <a:srgbClr val="321959"/>
                </a:solidFill>
              </a:rPr>
              <a:t>Discover</a:t>
            </a:r>
            <a:endParaRPr lang="en-US" dirty="0"/>
          </a:p>
        </p:txBody>
      </p:sp>
      <p:pic>
        <p:nvPicPr>
          <p:cNvPr id="5" name="Picture 4"/>
          <p:cNvPicPr>
            <a:picLocks noChangeAspect="1"/>
          </p:cNvPicPr>
          <p:nvPr/>
        </p:nvPicPr>
        <p:blipFill rotWithShape="1">
          <a:blip r:embed="rId3"/>
          <a:srcRect l="29902" t="77333" b="6338"/>
          <a:stretch/>
        </p:blipFill>
        <p:spPr>
          <a:xfrm>
            <a:off x="980386" y="961533"/>
            <a:ext cx="4535285" cy="113121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3607" t="12951"/>
          <a:stretch/>
        </p:blipFill>
        <p:spPr>
          <a:xfrm>
            <a:off x="392922" y="2282499"/>
            <a:ext cx="6834433" cy="3336393"/>
          </a:xfrm>
          <a:prstGeom prst="rect">
            <a:avLst/>
          </a:prstGeom>
          <a:ln>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1497"/>
          <a:stretch/>
        </p:blipFill>
        <p:spPr>
          <a:xfrm>
            <a:off x="7418893" y="1027522"/>
            <a:ext cx="1006215" cy="4199640"/>
          </a:xfrm>
          <a:prstGeom prst="rect">
            <a:avLst/>
          </a:prstGeom>
          <a:ln>
            <a:solidFill>
              <a:schemeClr val="tx1"/>
            </a:solidFill>
          </a:ln>
        </p:spPr>
      </p:pic>
    </p:spTree>
    <p:extLst>
      <p:ext uri="{BB962C8B-B14F-4D97-AF65-F5344CB8AC3E}">
        <p14:creationId xmlns:p14="http://schemas.microsoft.com/office/powerpoint/2010/main" val="423979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321959"/>
                </a:solidFill>
              </a:rPr>
              <a:t>Marketing Materials</a:t>
            </a:r>
            <a:endParaRPr lang="en-US" dirty="0">
              <a:solidFill>
                <a:srgbClr val="321959"/>
              </a:solidFill>
            </a:endParaRPr>
          </a:p>
        </p:txBody>
      </p:sp>
      <p:pic>
        <p:nvPicPr>
          <p:cNvPr id="6" name="Picture 2" descr="H:\2_LIS_Departmental_PS\LLI\Resources\Publicity and Guides_HL\Publicity\Promotion and events\Discover\photos for marketing presentation\P11305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34" y="1900262"/>
            <a:ext cx="2390044" cy="19520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156" y="4496402"/>
            <a:ext cx="4755127" cy="146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cc1-data14\home14\LIS\2_LIS_Departmental_PS\LLI\Resources\Publicity and Guides_HL\Publicity\Promotion and events\Welcome Events &amp; Open Days\Welcome Week\2012-13\Freshers 2012\Space hopper\P10703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2994" y="1484936"/>
            <a:ext cx="3203848" cy="24028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415" y="1484228"/>
            <a:ext cx="1943058" cy="2784114"/>
          </a:xfrm>
          <a:prstGeom prst="rect">
            <a:avLst/>
          </a:prstGeom>
        </p:spPr>
      </p:pic>
    </p:spTree>
    <p:extLst>
      <p:ext uri="{BB962C8B-B14F-4D97-AF65-F5344CB8AC3E}">
        <p14:creationId xmlns:p14="http://schemas.microsoft.com/office/powerpoint/2010/main" val="3298369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8578</TotalTime>
  <Words>2409</Words>
  <Application>Microsoft Office PowerPoint</Application>
  <PresentationFormat>On-screen Show (4:3)</PresentationFormat>
  <Paragraphs>274</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Symbol</vt:lpstr>
      <vt:lpstr>Times New Roman</vt:lpstr>
      <vt:lpstr>Beckett Theme</vt:lpstr>
      <vt:lpstr>Custom Design</vt:lpstr>
      <vt:lpstr>PowerPoint Presentation</vt:lpstr>
      <vt:lpstr>Feedback that led to impetus for Resource Discovery</vt:lpstr>
      <vt:lpstr>Focus  Groups </vt:lpstr>
      <vt:lpstr>Comments on Discover</vt:lpstr>
      <vt:lpstr>Staff feedback on name</vt:lpstr>
      <vt:lpstr>Comments from Padlet</vt:lpstr>
      <vt:lpstr>Subject specific boxes</vt:lpstr>
      <vt:lpstr>Databases not on Discover</vt:lpstr>
      <vt:lpstr>Marketing Materials</vt:lpstr>
      <vt:lpstr>Promotion to staff and students</vt:lpstr>
      <vt:lpstr>Promotion: Freshers Fair</vt:lpstr>
      <vt:lpstr>Promotion: Roadshows</vt:lpstr>
      <vt:lpstr>Evaluating impact</vt:lpstr>
      <vt:lpstr>Discover usage - search click trends</vt:lpstr>
      <vt:lpstr>Discover usage - subject profiles</vt:lpstr>
      <vt:lpstr>Discoverability Key Performance Indicator </vt:lpstr>
      <vt:lpstr>Discoverability Key Performance Indicator </vt:lpstr>
      <vt:lpstr>Guides and FAQs</vt:lpstr>
      <vt:lpstr>Library Shorts</vt:lpstr>
      <vt:lpstr>Discover on the VLE  Aug 2014-May 2015</vt:lpstr>
      <vt:lpstr>Future plans/Wishlist</vt:lpstr>
      <vt:lpstr>Questions?</vt:lpstr>
    </vt:vector>
  </TitlesOfParts>
  <Company>Leeds Beckett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Cleverley, Julie</dc:creator>
  <cp:lastModifiedBy>Sheppard, Nick</cp:lastModifiedBy>
  <cp:revision>78</cp:revision>
  <cp:lastPrinted>2015-06-05T08:57:38Z</cp:lastPrinted>
  <dcterms:created xsi:type="dcterms:W3CDTF">2015-05-18T14:23:36Z</dcterms:created>
  <dcterms:modified xsi:type="dcterms:W3CDTF">2015-06-22T08:32:12Z</dcterms:modified>
</cp:coreProperties>
</file>