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Lst>
  <p:notesMasterIdLst>
    <p:notesMasterId r:id="rId33"/>
  </p:notesMasterIdLst>
  <p:sldIdLst>
    <p:sldId id="264" r:id="rId9"/>
    <p:sldId id="286" r:id="rId10"/>
    <p:sldId id="273" r:id="rId11"/>
    <p:sldId id="277" r:id="rId12"/>
    <p:sldId id="279" r:id="rId13"/>
    <p:sldId id="276" r:id="rId14"/>
    <p:sldId id="314" r:id="rId15"/>
    <p:sldId id="288" r:id="rId16"/>
    <p:sldId id="309" r:id="rId17"/>
    <p:sldId id="310" r:id="rId18"/>
    <p:sldId id="307" r:id="rId19"/>
    <p:sldId id="290" r:id="rId20"/>
    <p:sldId id="295" r:id="rId21"/>
    <p:sldId id="297" r:id="rId22"/>
    <p:sldId id="296" r:id="rId23"/>
    <p:sldId id="312" r:id="rId24"/>
    <p:sldId id="311" r:id="rId25"/>
    <p:sldId id="315" r:id="rId26"/>
    <p:sldId id="301" r:id="rId27"/>
    <p:sldId id="299" r:id="rId28"/>
    <p:sldId id="316" r:id="rId29"/>
    <p:sldId id="298" r:id="rId30"/>
    <p:sldId id="305" r:id="rId31"/>
    <p:sldId id="302" r:id="rId32"/>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CC99"/>
    <a:srgbClr val="00FF99"/>
    <a:srgbClr val="99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93" autoAdjust="0"/>
  </p:normalViewPr>
  <p:slideViewPr>
    <p:cSldViewPr>
      <p:cViewPr>
        <p:scale>
          <a:sx n="85" d="100"/>
          <a:sy n="85" d="100"/>
        </p:scale>
        <p:origin x="-1378" y="1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Sheet1!$A$45:$A$47</c:f>
              <c:strCache>
                <c:ptCount val="3"/>
                <c:pt idx="0">
                  <c:v>MyBeckett</c:v>
                </c:pt>
                <c:pt idx="1">
                  <c:v>Library Homepage</c:v>
                </c:pt>
                <c:pt idx="2">
                  <c:v>Google Search</c:v>
                </c:pt>
              </c:strCache>
            </c:strRef>
          </c:cat>
          <c:val>
            <c:numRef>
              <c:f>Sheet1!$B$45:$B$47</c:f>
              <c:numCache>
                <c:formatCode>General</c:formatCode>
                <c:ptCount val="3"/>
                <c:pt idx="0">
                  <c:v>73</c:v>
                </c:pt>
                <c:pt idx="1">
                  <c:v>6</c:v>
                </c:pt>
                <c:pt idx="2">
                  <c:v>12</c:v>
                </c:pt>
              </c:numCache>
            </c:numRef>
          </c:val>
        </c:ser>
        <c:dLbls>
          <c:dLblPos val="outEnd"/>
          <c:showLegendKey val="0"/>
          <c:showVal val="1"/>
          <c:showCatName val="0"/>
          <c:showSerName val="0"/>
          <c:showPercent val="0"/>
          <c:showBubbleSize val="0"/>
        </c:dLbls>
        <c:gapWidth val="150"/>
        <c:axId val="34123136"/>
        <c:axId val="74036352"/>
      </c:barChart>
      <c:catAx>
        <c:axId val="34123136"/>
        <c:scaling>
          <c:orientation val="minMax"/>
        </c:scaling>
        <c:delete val="0"/>
        <c:axPos val="b"/>
        <c:numFmt formatCode="General" sourceLinked="0"/>
        <c:majorTickMark val="out"/>
        <c:minorTickMark val="none"/>
        <c:tickLblPos val="nextTo"/>
        <c:crossAx val="74036352"/>
        <c:crosses val="autoZero"/>
        <c:auto val="1"/>
        <c:lblAlgn val="ctr"/>
        <c:lblOffset val="100"/>
        <c:noMultiLvlLbl val="0"/>
      </c:catAx>
      <c:valAx>
        <c:axId val="74036352"/>
        <c:scaling>
          <c:orientation val="minMax"/>
        </c:scaling>
        <c:delete val="0"/>
        <c:axPos val="l"/>
        <c:title>
          <c:tx>
            <c:rich>
              <a:bodyPr rot="-5400000" vert="horz"/>
              <a:lstStyle/>
              <a:p>
                <a:pPr>
                  <a:defRPr/>
                </a:pPr>
                <a:r>
                  <a:rPr lang="en-GB" dirty="0" smtClean="0"/>
                  <a:t>Number of Respondents</a:t>
                </a:r>
                <a:r>
                  <a:rPr lang="en-GB" baseline="0" dirty="0" smtClean="0"/>
                  <a:t> </a:t>
                </a:r>
                <a:endParaRPr lang="en-GB" dirty="0"/>
              </a:p>
            </c:rich>
          </c:tx>
          <c:layout>
            <c:manualLayout>
              <c:xMode val="edge"/>
              <c:yMode val="edge"/>
              <c:x val="0"/>
              <c:y val="0.19374709057594217"/>
            </c:manualLayout>
          </c:layout>
          <c:overlay val="0"/>
        </c:title>
        <c:numFmt formatCode="General" sourceLinked="1"/>
        <c:majorTickMark val="out"/>
        <c:minorTickMark val="none"/>
        <c:tickLblPos val="nextTo"/>
        <c:crossAx val="34123136"/>
        <c:crosses val="autoZero"/>
        <c:crossBetween val="between"/>
      </c:valAx>
    </c:plotArea>
    <c:plotVisOnly val="1"/>
    <c:dispBlanksAs val="gap"/>
    <c:showDLblsOverMax val="0"/>
  </c:chart>
  <c:txPr>
    <a:bodyPr/>
    <a:lstStyle/>
    <a:p>
      <a:pPr>
        <a:defRPr sz="160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320B5-F72B-44EC-A361-C84C41A0F8C1}" type="doc">
      <dgm:prSet loTypeId="urn:microsoft.com/office/officeart/2005/8/layout/cycle6" loCatId="cycle" qsTypeId="urn:microsoft.com/office/officeart/2005/8/quickstyle/simple2" qsCatId="simple" csTypeId="urn:microsoft.com/office/officeart/2005/8/colors/accent1_4" csCatId="accent1" phldr="1"/>
      <dgm:spPr/>
      <dgm:t>
        <a:bodyPr/>
        <a:lstStyle/>
        <a:p>
          <a:endParaRPr lang="en-GB"/>
        </a:p>
      </dgm:t>
    </dgm:pt>
    <dgm:pt modelId="{58BEDFCC-510B-4A32-B0EC-5BAECC5D74DD}">
      <dgm:prSet custT="1"/>
      <dgm:spPr/>
      <dgm:t>
        <a:bodyPr/>
        <a:lstStyle/>
        <a:p>
          <a:pPr rtl="0"/>
          <a:r>
            <a:rPr lang="en-US" sz="2400" dirty="0" smtClean="0"/>
            <a:t>Libraries</a:t>
          </a:r>
          <a:endParaRPr lang="en-GB" sz="2400" dirty="0"/>
        </a:p>
      </dgm:t>
    </dgm:pt>
    <dgm:pt modelId="{5910704D-4963-4B3E-AEA1-D36A96D1C163}" type="parTrans" cxnId="{C5F07C35-BBA1-49B3-A313-0C887A68F39B}">
      <dgm:prSet/>
      <dgm:spPr/>
      <dgm:t>
        <a:bodyPr/>
        <a:lstStyle/>
        <a:p>
          <a:endParaRPr lang="en-GB"/>
        </a:p>
      </dgm:t>
    </dgm:pt>
    <dgm:pt modelId="{33F8AED5-A31E-41D1-B2C5-9E8DBBA39D41}" type="sibTrans" cxnId="{C5F07C35-BBA1-49B3-A313-0C887A68F39B}">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0B5D5A62-805E-4FD0-A3A1-931F6B07E659}">
      <dgm:prSet custT="1"/>
      <dgm:spPr/>
      <dgm:t>
        <a:bodyPr/>
        <a:lstStyle/>
        <a:p>
          <a:pPr rtl="0"/>
          <a:r>
            <a:rPr lang="en-US" sz="2000" dirty="0" smtClean="0"/>
            <a:t>IT support for students</a:t>
          </a:r>
          <a:endParaRPr lang="en-GB" sz="2000" dirty="0"/>
        </a:p>
      </dgm:t>
    </dgm:pt>
    <dgm:pt modelId="{AB0C0A32-506D-49B8-B604-07333855C109}" type="parTrans" cxnId="{30EC7E6C-80AF-4950-ABE4-B6B3BE59C795}">
      <dgm:prSet/>
      <dgm:spPr/>
      <dgm:t>
        <a:bodyPr/>
        <a:lstStyle/>
        <a:p>
          <a:endParaRPr lang="en-GB"/>
        </a:p>
      </dgm:t>
    </dgm:pt>
    <dgm:pt modelId="{EA89BA8C-7797-4D2D-B0C1-30F45ABFCACE}" type="sibTrans" cxnId="{30EC7E6C-80AF-4950-ABE4-B6B3BE59C795}">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17992F0A-F16C-4374-8E27-B4B4FE490564}">
      <dgm:prSet custT="1"/>
      <dgm:spPr/>
      <dgm:t>
        <a:bodyPr/>
        <a:lstStyle/>
        <a:p>
          <a:pPr rtl="0"/>
          <a:r>
            <a:rPr lang="en-US" sz="2000" dirty="0" smtClean="0"/>
            <a:t>Virtual learning environment</a:t>
          </a:r>
          <a:endParaRPr lang="en-GB" sz="2000" dirty="0"/>
        </a:p>
      </dgm:t>
    </dgm:pt>
    <dgm:pt modelId="{26A62035-EDC1-42AA-BD45-DD97EB1F714F}" type="parTrans" cxnId="{6C3A7848-B198-4860-A54F-79E4CB01124D}">
      <dgm:prSet/>
      <dgm:spPr/>
      <dgm:t>
        <a:bodyPr/>
        <a:lstStyle/>
        <a:p>
          <a:endParaRPr lang="en-GB"/>
        </a:p>
      </dgm:t>
    </dgm:pt>
    <dgm:pt modelId="{FD1D62A5-6215-47A9-845D-7DD554929EAE}" type="sibTrans" cxnId="{6C3A7848-B198-4860-A54F-79E4CB01124D}">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F556108A-8751-4030-8414-FD78AC96935F}">
      <dgm:prSet/>
      <dgm:spPr>
        <a:solidFill>
          <a:schemeClr val="accent2">
            <a:lumMod val="40000"/>
            <a:lumOff val="60000"/>
          </a:schemeClr>
        </a:solidFill>
      </dgm:spPr>
      <dgm:t>
        <a:bodyPr/>
        <a:lstStyle/>
        <a:p>
          <a:pPr rtl="0"/>
          <a:r>
            <a:rPr lang="en-US" dirty="0" smtClean="0">
              <a:solidFill>
                <a:schemeClr val="accent1"/>
              </a:solidFill>
            </a:rPr>
            <a:t>Portal</a:t>
          </a:r>
          <a:endParaRPr lang="en-GB" dirty="0">
            <a:solidFill>
              <a:schemeClr val="accent1"/>
            </a:solidFill>
          </a:endParaRPr>
        </a:p>
      </dgm:t>
    </dgm:pt>
    <dgm:pt modelId="{B26E638F-20E3-4D65-833D-DBE8B0A3B2C5}" type="parTrans" cxnId="{2B854021-8850-43B8-95CC-3E5D155DAC30}">
      <dgm:prSet/>
      <dgm:spPr/>
      <dgm:t>
        <a:bodyPr/>
        <a:lstStyle/>
        <a:p>
          <a:endParaRPr lang="en-GB"/>
        </a:p>
      </dgm:t>
    </dgm:pt>
    <dgm:pt modelId="{9066C4BC-5529-4BF7-B6EF-DB9A8B035844}" type="sibTrans" cxnId="{2B854021-8850-43B8-95CC-3E5D155DAC30}">
      <dgm:prSet/>
      <dgm:spPr>
        <a:ln w="38100"/>
      </dgm:spPr>
      <dgm:t>
        <a:bodyPr/>
        <a:lstStyle/>
        <a:p>
          <a:endParaRPr lang="en-GB"/>
        </a:p>
      </dgm:t>
    </dgm:pt>
    <dgm:pt modelId="{9C0039FE-3D74-4999-B0EF-DCF5258D9C4C}">
      <dgm:prSet custT="1"/>
      <dgm:spPr/>
      <dgm:t>
        <a:bodyPr/>
        <a:lstStyle/>
        <a:p>
          <a:pPr rtl="0"/>
          <a:r>
            <a:rPr lang="en-US" sz="2000" dirty="0" smtClean="0"/>
            <a:t>Learning &amp; research technologies</a:t>
          </a:r>
          <a:endParaRPr lang="en-GB" sz="1800" dirty="0"/>
        </a:p>
      </dgm:t>
    </dgm:pt>
    <dgm:pt modelId="{00B62B26-D169-4FBD-AC94-524A07FAB60A}" type="parTrans" cxnId="{AD42E7CB-00FB-43F1-8A9E-1786F235E994}">
      <dgm:prSet/>
      <dgm:spPr/>
      <dgm:t>
        <a:bodyPr/>
        <a:lstStyle/>
        <a:p>
          <a:endParaRPr lang="en-GB"/>
        </a:p>
      </dgm:t>
    </dgm:pt>
    <dgm:pt modelId="{50515938-B145-494A-A95C-D688169B91A3}" type="sibTrans" cxnId="{AD42E7CB-00FB-43F1-8A9E-1786F235E994}">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A996E98D-137F-4F96-8A84-A29521E86225}">
      <dgm:prSet custT="1"/>
      <dgm:spPr/>
      <dgm:t>
        <a:bodyPr/>
        <a:lstStyle/>
        <a:p>
          <a:pPr rtl="0"/>
          <a:r>
            <a:rPr lang="en-US" sz="2000" dirty="0" smtClean="0"/>
            <a:t>Skills for Learning: </a:t>
          </a:r>
          <a:r>
            <a:rPr lang="en-US" sz="1500" dirty="0" smtClean="0"/>
            <a:t>academic writing, </a:t>
          </a:r>
          <a:r>
            <a:rPr lang="en-US" sz="1500" dirty="0" err="1" smtClean="0"/>
            <a:t>maths</a:t>
          </a:r>
          <a:r>
            <a:rPr lang="en-US" sz="1500" dirty="0" smtClean="0"/>
            <a:t>, statistics, IT skills</a:t>
          </a:r>
          <a:endParaRPr lang="en-GB" sz="1500" dirty="0"/>
        </a:p>
      </dgm:t>
    </dgm:pt>
    <dgm:pt modelId="{414E06D0-58E0-4E12-A0FC-DE0F8DC9D1A0}" type="parTrans" cxnId="{DFCC87F9-E625-4E7E-B41C-25B7F101772A}">
      <dgm:prSet/>
      <dgm:spPr/>
      <dgm:t>
        <a:bodyPr/>
        <a:lstStyle/>
        <a:p>
          <a:endParaRPr lang="en-GB"/>
        </a:p>
      </dgm:t>
    </dgm:pt>
    <dgm:pt modelId="{7D8CF4BD-D684-43DC-B5D0-0FF02D5931CE}" type="sibTrans" cxnId="{DFCC87F9-E625-4E7E-B41C-25B7F101772A}">
      <dgm:prSet>
        <dgm:style>
          <a:lnRef idx="3">
            <a:schemeClr val="dk1"/>
          </a:lnRef>
          <a:fillRef idx="0">
            <a:schemeClr val="dk1"/>
          </a:fillRef>
          <a:effectRef idx="2">
            <a:schemeClr val="dk1"/>
          </a:effectRef>
          <a:fontRef idx="minor">
            <a:schemeClr val="tx1"/>
          </a:fontRef>
        </dgm:style>
      </dgm:prSet>
      <dgm:spPr/>
      <dgm:t>
        <a:bodyPr/>
        <a:lstStyle/>
        <a:p>
          <a:endParaRPr lang="en-GB"/>
        </a:p>
      </dgm:t>
    </dgm:pt>
    <dgm:pt modelId="{6860AD00-2611-4BD4-8250-7443E51299A3}" type="pres">
      <dgm:prSet presAssocID="{45A320B5-F72B-44EC-A361-C84C41A0F8C1}" presName="cycle" presStyleCnt="0">
        <dgm:presLayoutVars>
          <dgm:dir/>
          <dgm:resizeHandles val="exact"/>
        </dgm:presLayoutVars>
      </dgm:prSet>
      <dgm:spPr/>
      <dgm:t>
        <a:bodyPr/>
        <a:lstStyle/>
        <a:p>
          <a:endParaRPr lang="en-GB"/>
        </a:p>
      </dgm:t>
    </dgm:pt>
    <dgm:pt modelId="{F5FF1457-3DB6-4118-8BB1-52D8B2AE8BE3}" type="pres">
      <dgm:prSet presAssocID="{58BEDFCC-510B-4A32-B0EC-5BAECC5D74DD}" presName="node" presStyleLbl="node1" presStyleIdx="0" presStyleCnt="6" custScaleX="150262" custScaleY="151035">
        <dgm:presLayoutVars>
          <dgm:bulletEnabled val="1"/>
        </dgm:presLayoutVars>
      </dgm:prSet>
      <dgm:spPr/>
      <dgm:t>
        <a:bodyPr/>
        <a:lstStyle/>
        <a:p>
          <a:endParaRPr lang="en-GB"/>
        </a:p>
      </dgm:t>
    </dgm:pt>
    <dgm:pt modelId="{B8CB2E2E-B8AF-4708-ADF7-99CD734AE608}" type="pres">
      <dgm:prSet presAssocID="{58BEDFCC-510B-4A32-B0EC-5BAECC5D74DD}" presName="spNode" presStyleCnt="0"/>
      <dgm:spPr/>
    </dgm:pt>
    <dgm:pt modelId="{3589951A-13DD-453B-B1A7-1529D61B616A}" type="pres">
      <dgm:prSet presAssocID="{33F8AED5-A31E-41D1-B2C5-9E8DBBA39D41}" presName="sibTrans" presStyleLbl="sibTrans1D1" presStyleIdx="0" presStyleCnt="6"/>
      <dgm:spPr/>
      <dgm:t>
        <a:bodyPr/>
        <a:lstStyle/>
        <a:p>
          <a:endParaRPr lang="en-GB"/>
        </a:p>
      </dgm:t>
    </dgm:pt>
    <dgm:pt modelId="{D2B56797-ED12-480B-AF98-0875E3551865}" type="pres">
      <dgm:prSet presAssocID="{0B5D5A62-805E-4FD0-A3A1-931F6B07E659}" presName="node" presStyleLbl="node1" presStyleIdx="1" presStyleCnt="6" custScaleX="122390" custScaleY="148156" custRadScaleRad="102651" custRadScaleInc="54342">
        <dgm:presLayoutVars>
          <dgm:bulletEnabled val="1"/>
        </dgm:presLayoutVars>
      </dgm:prSet>
      <dgm:spPr/>
      <dgm:t>
        <a:bodyPr/>
        <a:lstStyle/>
        <a:p>
          <a:endParaRPr lang="en-GB"/>
        </a:p>
      </dgm:t>
    </dgm:pt>
    <dgm:pt modelId="{7C9163A6-8A4D-4D40-8C88-61BE109087DD}" type="pres">
      <dgm:prSet presAssocID="{0B5D5A62-805E-4FD0-A3A1-931F6B07E659}" presName="spNode" presStyleCnt="0"/>
      <dgm:spPr/>
    </dgm:pt>
    <dgm:pt modelId="{7DE12C94-7FED-41CC-9530-ABBD0CD134FE}" type="pres">
      <dgm:prSet presAssocID="{EA89BA8C-7797-4D2D-B0C1-30F45ABFCACE}" presName="sibTrans" presStyleLbl="sibTrans1D1" presStyleIdx="1" presStyleCnt="6"/>
      <dgm:spPr/>
      <dgm:t>
        <a:bodyPr/>
        <a:lstStyle/>
        <a:p>
          <a:endParaRPr lang="en-GB"/>
        </a:p>
      </dgm:t>
    </dgm:pt>
    <dgm:pt modelId="{7C304907-A1B8-441D-8052-CC49FAA67C04}" type="pres">
      <dgm:prSet presAssocID="{17992F0A-F16C-4374-8E27-B4B4FE490564}" presName="node" presStyleLbl="node1" presStyleIdx="2" presStyleCnt="6" custScaleX="120905" custScaleY="139400">
        <dgm:presLayoutVars>
          <dgm:bulletEnabled val="1"/>
        </dgm:presLayoutVars>
      </dgm:prSet>
      <dgm:spPr/>
      <dgm:t>
        <a:bodyPr/>
        <a:lstStyle/>
        <a:p>
          <a:endParaRPr lang="en-GB"/>
        </a:p>
      </dgm:t>
    </dgm:pt>
    <dgm:pt modelId="{222BC15F-6F80-45F9-AEB3-5EDF37CFCC43}" type="pres">
      <dgm:prSet presAssocID="{17992F0A-F16C-4374-8E27-B4B4FE490564}" presName="spNode" presStyleCnt="0"/>
      <dgm:spPr/>
    </dgm:pt>
    <dgm:pt modelId="{285E8892-3629-489B-9932-8C78FD07329A}" type="pres">
      <dgm:prSet presAssocID="{FD1D62A5-6215-47A9-845D-7DD554929EAE}" presName="sibTrans" presStyleLbl="sibTrans1D1" presStyleIdx="2" presStyleCnt="6"/>
      <dgm:spPr/>
      <dgm:t>
        <a:bodyPr/>
        <a:lstStyle/>
        <a:p>
          <a:endParaRPr lang="en-GB"/>
        </a:p>
      </dgm:t>
    </dgm:pt>
    <dgm:pt modelId="{84339747-0B81-4B20-9259-448EF510ABDF}" type="pres">
      <dgm:prSet presAssocID="{F556108A-8751-4030-8414-FD78AC96935F}" presName="node" presStyleLbl="node1" presStyleIdx="3" presStyleCnt="6" custScaleX="104674" custScaleY="125906" custRadScaleRad="91175" custRadScaleInc="-4806">
        <dgm:presLayoutVars>
          <dgm:bulletEnabled val="1"/>
        </dgm:presLayoutVars>
      </dgm:prSet>
      <dgm:spPr/>
      <dgm:t>
        <a:bodyPr/>
        <a:lstStyle/>
        <a:p>
          <a:endParaRPr lang="en-GB"/>
        </a:p>
      </dgm:t>
    </dgm:pt>
    <dgm:pt modelId="{84F95BF9-2CC5-4E1E-9F63-A87ED3F7F050}" type="pres">
      <dgm:prSet presAssocID="{F556108A-8751-4030-8414-FD78AC96935F}" presName="spNode" presStyleCnt="0"/>
      <dgm:spPr/>
    </dgm:pt>
    <dgm:pt modelId="{EB28699E-8051-452F-94D3-E0F15EBC80D7}" type="pres">
      <dgm:prSet presAssocID="{9066C4BC-5529-4BF7-B6EF-DB9A8B035844}" presName="sibTrans" presStyleLbl="sibTrans1D1" presStyleIdx="3" presStyleCnt="6"/>
      <dgm:spPr/>
      <dgm:t>
        <a:bodyPr/>
        <a:lstStyle/>
        <a:p>
          <a:endParaRPr lang="en-GB"/>
        </a:p>
      </dgm:t>
    </dgm:pt>
    <dgm:pt modelId="{E981CF60-5245-4C1B-89A4-7447F6AD8012}" type="pres">
      <dgm:prSet presAssocID="{9C0039FE-3D74-4999-B0EF-DCF5258D9C4C}" presName="node" presStyleLbl="node1" presStyleIdx="4" presStyleCnt="6" custScaleX="143433" custScaleY="162087">
        <dgm:presLayoutVars>
          <dgm:bulletEnabled val="1"/>
        </dgm:presLayoutVars>
      </dgm:prSet>
      <dgm:spPr/>
      <dgm:t>
        <a:bodyPr/>
        <a:lstStyle/>
        <a:p>
          <a:endParaRPr lang="en-GB"/>
        </a:p>
      </dgm:t>
    </dgm:pt>
    <dgm:pt modelId="{7A5C3ACE-945E-4C53-85A5-9372FEA03513}" type="pres">
      <dgm:prSet presAssocID="{9C0039FE-3D74-4999-B0EF-DCF5258D9C4C}" presName="spNode" presStyleCnt="0"/>
      <dgm:spPr/>
    </dgm:pt>
    <dgm:pt modelId="{6847B867-F59A-49C1-90A4-D0AA878C7357}" type="pres">
      <dgm:prSet presAssocID="{50515938-B145-494A-A95C-D688169B91A3}" presName="sibTrans" presStyleLbl="sibTrans1D1" presStyleIdx="4" presStyleCnt="6"/>
      <dgm:spPr/>
      <dgm:t>
        <a:bodyPr/>
        <a:lstStyle/>
        <a:p>
          <a:endParaRPr lang="en-GB"/>
        </a:p>
      </dgm:t>
    </dgm:pt>
    <dgm:pt modelId="{95531CF3-011A-4152-918F-6741C03A1777}" type="pres">
      <dgm:prSet presAssocID="{A996E98D-137F-4F96-8A84-A29521E86225}" presName="node" presStyleLbl="node1" presStyleIdx="5" presStyleCnt="6" custScaleX="135073" custScaleY="159808" custRadScaleRad="98283" custRadScaleInc="-42985">
        <dgm:presLayoutVars>
          <dgm:bulletEnabled val="1"/>
        </dgm:presLayoutVars>
      </dgm:prSet>
      <dgm:spPr/>
      <dgm:t>
        <a:bodyPr/>
        <a:lstStyle/>
        <a:p>
          <a:endParaRPr lang="en-GB"/>
        </a:p>
      </dgm:t>
    </dgm:pt>
    <dgm:pt modelId="{4A9DBD0D-9E42-4C11-A1B3-362BA3AAC75A}" type="pres">
      <dgm:prSet presAssocID="{A996E98D-137F-4F96-8A84-A29521E86225}" presName="spNode" presStyleCnt="0"/>
      <dgm:spPr/>
    </dgm:pt>
    <dgm:pt modelId="{6A73B1EA-493E-401F-A898-913CE48A7496}" type="pres">
      <dgm:prSet presAssocID="{7D8CF4BD-D684-43DC-B5D0-0FF02D5931CE}" presName="sibTrans" presStyleLbl="sibTrans1D1" presStyleIdx="5" presStyleCnt="6"/>
      <dgm:spPr/>
      <dgm:t>
        <a:bodyPr/>
        <a:lstStyle/>
        <a:p>
          <a:endParaRPr lang="en-GB"/>
        </a:p>
      </dgm:t>
    </dgm:pt>
  </dgm:ptLst>
  <dgm:cxnLst>
    <dgm:cxn modelId="{A0917371-D83C-4762-B17E-E8D6F2AA4349}" type="presOf" srcId="{50515938-B145-494A-A95C-D688169B91A3}" destId="{6847B867-F59A-49C1-90A4-D0AA878C7357}" srcOrd="0" destOrd="0" presId="urn:microsoft.com/office/officeart/2005/8/layout/cycle6"/>
    <dgm:cxn modelId="{E14223E6-445E-485F-AE8A-2161F69F1098}" type="presOf" srcId="{9C0039FE-3D74-4999-B0EF-DCF5258D9C4C}" destId="{E981CF60-5245-4C1B-89A4-7447F6AD8012}" srcOrd="0" destOrd="0" presId="urn:microsoft.com/office/officeart/2005/8/layout/cycle6"/>
    <dgm:cxn modelId="{DFCC87F9-E625-4E7E-B41C-25B7F101772A}" srcId="{45A320B5-F72B-44EC-A361-C84C41A0F8C1}" destId="{A996E98D-137F-4F96-8A84-A29521E86225}" srcOrd="5" destOrd="0" parTransId="{414E06D0-58E0-4E12-A0FC-DE0F8DC9D1A0}" sibTransId="{7D8CF4BD-D684-43DC-B5D0-0FF02D5931CE}"/>
    <dgm:cxn modelId="{C5F07C35-BBA1-49B3-A313-0C887A68F39B}" srcId="{45A320B5-F72B-44EC-A361-C84C41A0F8C1}" destId="{58BEDFCC-510B-4A32-B0EC-5BAECC5D74DD}" srcOrd="0" destOrd="0" parTransId="{5910704D-4963-4B3E-AEA1-D36A96D1C163}" sibTransId="{33F8AED5-A31E-41D1-B2C5-9E8DBBA39D41}"/>
    <dgm:cxn modelId="{2B854021-8850-43B8-95CC-3E5D155DAC30}" srcId="{45A320B5-F72B-44EC-A361-C84C41A0F8C1}" destId="{F556108A-8751-4030-8414-FD78AC96935F}" srcOrd="3" destOrd="0" parTransId="{B26E638F-20E3-4D65-833D-DBE8B0A3B2C5}" sibTransId="{9066C4BC-5529-4BF7-B6EF-DB9A8B035844}"/>
    <dgm:cxn modelId="{9DDBF81B-B9B8-47E8-898E-04580C4498E8}" type="presOf" srcId="{33F8AED5-A31E-41D1-B2C5-9E8DBBA39D41}" destId="{3589951A-13DD-453B-B1A7-1529D61B616A}" srcOrd="0" destOrd="0" presId="urn:microsoft.com/office/officeart/2005/8/layout/cycle6"/>
    <dgm:cxn modelId="{B177DAE6-1A7F-4E6F-AA7C-47088A4B56E9}" type="presOf" srcId="{58BEDFCC-510B-4A32-B0EC-5BAECC5D74DD}" destId="{F5FF1457-3DB6-4118-8BB1-52D8B2AE8BE3}" srcOrd="0" destOrd="0" presId="urn:microsoft.com/office/officeart/2005/8/layout/cycle6"/>
    <dgm:cxn modelId="{3062F090-CD22-4C76-A362-DAC21F2BE2A6}" type="presOf" srcId="{F556108A-8751-4030-8414-FD78AC96935F}" destId="{84339747-0B81-4B20-9259-448EF510ABDF}" srcOrd="0" destOrd="0" presId="urn:microsoft.com/office/officeart/2005/8/layout/cycle6"/>
    <dgm:cxn modelId="{6C3A7848-B198-4860-A54F-79E4CB01124D}" srcId="{45A320B5-F72B-44EC-A361-C84C41A0F8C1}" destId="{17992F0A-F16C-4374-8E27-B4B4FE490564}" srcOrd="2" destOrd="0" parTransId="{26A62035-EDC1-42AA-BD45-DD97EB1F714F}" sibTransId="{FD1D62A5-6215-47A9-845D-7DD554929EAE}"/>
    <dgm:cxn modelId="{D423BB62-AFE1-43D6-8D5E-379201FB11BA}" type="presOf" srcId="{A996E98D-137F-4F96-8A84-A29521E86225}" destId="{95531CF3-011A-4152-918F-6741C03A1777}" srcOrd="0" destOrd="0" presId="urn:microsoft.com/office/officeart/2005/8/layout/cycle6"/>
    <dgm:cxn modelId="{01FB8B4B-4BC4-4D66-90B1-B359D5E09140}" type="presOf" srcId="{9066C4BC-5529-4BF7-B6EF-DB9A8B035844}" destId="{EB28699E-8051-452F-94D3-E0F15EBC80D7}" srcOrd="0" destOrd="0" presId="urn:microsoft.com/office/officeart/2005/8/layout/cycle6"/>
    <dgm:cxn modelId="{0002DB95-61CD-4A65-A743-4EF8BB70B06D}" type="presOf" srcId="{17992F0A-F16C-4374-8E27-B4B4FE490564}" destId="{7C304907-A1B8-441D-8052-CC49FAA67C04}" srcOrd="0" destOrd="0" presId="urn:microsoft.com/office/officeart/2005/8/layout/cycle6"/>
    <dgm:cxn modelId="{30EC7E6C-80AF-4950-ABE4-B6B3BE59C795}" srcId="{45A320B5-F72B-44EC-A361-C84C41A0F8C1}" destId="{0B5D5A62-805E-4FD0-A3A1-931F6B07E659}" srcOrd="1" destOrd="0" parTransId="{AB0C0A32-506D-49B8-B604-07333855C109}" sibTransId="{EA89BA8C-7797-4D2D-B0C1-30F45ABFCACE}"/>
    <dgm:cxn modelId="{EC950E14-CE63-4956-8D4D-4FA8A666502E}" type="presOf" srcId="{EA89BA8C-7797-4D2D-B0C1-30F45ABFCACE}" destId="{7DE12C94-7FED-41CC-9530-ABBD0CD134FE}" srcOrd="0" destOrd="0" presId="urn:microsoft.com/office/officeart/2005/8/layout/cycle6"/>
    <dgm:cxn modelId="{CCB9F8DA-B16C-4A8A-AAC1-039B33C151CF}" type="presOf" srcId="{0B5D5A62-805E-4FD0-A3A1-931F6B07E659}" destId="{D2B56797-ED12-480B-AF98-0875E3551865}" srcOrd="0" destOrd="0" presId="urn:microsoft.com/office/officeart/2005/8/layout/cycle6"/>
    <dgm:cxn modelId="{C54EA903-CFBC-49DB-887E-9C8F202B7267}" type="presOf" srcId="{45A320B5-F72B-44EC-A361-C84C41A0F8C1}" destId="{6860AD00-2611-4BD4-8250-7443E51299A3}" srcOrd="0" destOrd="0" presId="urn:microsoft.com/office/officeart/2005/8/layout/cycle6"/>
    <dgm:cxn modelId="{A037A3AE-B3EA-4380-9935-A429E894EA08}" type="presOf" srcId="{7D8CF4BD-D684-43DC-B5D0-0FF02D5931CE}" destId="{6A73B1EA-493E-401F-A898-913CE48A7496}" srcOrd="0" destOrd="0" presId="urn:microsoft.com/office/officeart/2005/8/layout/cycle6"/>
    <dgm:cxn modelId="{AD42E7CB-00FB-43F1-8A9E-1786F235E994}" srcId="{45A320B5-F72B-44EC-A361-C84C41A0F8C1}" destId="{9C0039FE-3D74-4999-B0EF-DCF5258D9C4C}" srcOrd="4" destOrd="0" parTransId="{00B62B26-D169-4FBD-AC94-524A07FAB60A}" sibTransId="{50515938-B145-494A-A95C-D688169B91A3}"/>
    <dgm:cxn modelId="{01B5CED2-29A6-4ADF-A608-2F60309523CA}" type="presOf" srcId="{FD1D62A5-6215-47A9-845D-7DD554929EAE}" destId="{285E8892-3629-489B-9932-8C78FD07329A}" srcOrd="0" destOrd="0" presId="urn:microsoft.com/office/officeart/2005/8/layout/cycle6"/>
    <dgm:cxn modelId="{9760D0F7-8148-4EEE-AA85-04AEB6831E9A}" type="presParOf" srcId="{6860AD00-2611-4BD4-8250-7443E51299A3}" destId="{F5FF1457-3DB6-4118-8BB1-52D8B2AE8BE3}" srcOrd="0" destOrd="0" presId="urn:microsoft.com/office/officeart/2005/8/layout/cycle6"/>
    <dgm:cxn modelId="{9BCDDAA6-4AFC-4B07-AE19-BFDA8079F873}" type="presParOf" srcId="{6860AD00-2611-4BD4-8250-7443E51299A3}" destId="{B8CB2E2E-B8AF-4708-ADF7-99CD734AE608}" srcOrd="1" destOrd="0" presId="urn:microsoft.com/office/officeart/2005/8/layout/cycle6"/>
    <dgm:cxn modelId="{85735389-93DD-4AA0-BBD2-85A98B66E4DD}" type="presParOf" srcId="{6860AD00-2611-4BD4-8250-7443E51299A3}" destId="{3589951A-13DD-453B-B1A7-1529D61B616A}" srcOrd="2" destOrd="0" presId="urn:microsoft.com/office/officeart/2005/8/layout/cycle6"/>
    <dgm:cxn modelId="{F52F9D63-0204-4F72-931D-7E773D179339}" type="presParOf" srcId="{6860AD00-2611-4BD4-8250-7443E51299A3}" destId="{D2B56797-ED12-480B-AF98-0875E3551865}" srcOrd="3" destOrd="0" presId="urn:microsoft.com/office/officeart/2005/8/layout/cycle6"/>
    <dgm:cxn modelId="{31898376-CB23-453D-9AE0-90D04977B267}" type="presParOf" srcId="{6860AD00-2611-4BD4-8250-7443E51299A3}" destId="{7C9163A6-8A4D-4D40-8C88-61BE109087DD}" srcOrd="4" destOrd="0" presId="urn:microsoft.com/office/officeart/2005/8/layout/cycle6"/>
    <dgm:cxn modelId="{7A961CA8-5273-45F0-8BC9-66F659144EF1}" type="presParOf" srcId="{6860AD00-2611-4BD4-8250-7443E51299A3}" destId="{7DE12C94-7FED-41CC-9530-ABBD0CD134FE}" srcOrd="5" destOrd="0" presId="urn:microsoft.com/office/officeart/2005/8/layout/cycle6"/>
    <dgm:cxn modelId="{F46AA0B5-A03D-4ED0-B069-1FB1B334D335}" type="presParOf" srcId="{6860AD00-2611-4BD4-8250-7443E51299A3}" destId="{7C304907-A1B8-441D-8052-CC49FAA67C04}" srcOrd="6" destOrd="0" presId="urn:microsoft.com/office/officeart/2005/8/layout/cycle6"/>
    <dgm:cxn modelId="{2C3439A9-A464-4A74-AC89-9D20CD568969}" type="presParOf" srcId="{6860AD00-2611-4BD4-8250-7443E51299A3}" destId="{222BC15F-6F80-45F9-AEB3-5EDF37CFCC43}" srcOrd="7" destOrd="0" presId="urn:microsoft.com/office/officeart/2005/8/layout/cycle6"/>
    <dgm:cxn modelId="{61F6AAFC-4E8A-4690-8697-EB615FD75BA1}" type="presParOf" srcId="{6860AD00-2611-4BD4-8250-7443E51299A3}" destId="{285E8892-3629-489B-9932-8C78FD07329A}" srcOrd="8" destOrd="0" presId="urn:microsoft.com/office/officeart/2005/8/layout/cycle6"/>
    <dgm:cxn modelId="{569ED415-EC0A-46F5-825B-07DA7C677DF3}" type="presParOf" srcId="{6860AD00-2611-4BD4-8250-7443E51299A3}" destId="{84339747-0B81-4B20-9259-448EF510ABDF}" srcOrd="9" destOrd="0" presId="urn:microsoft.com/office/officeart/2005/8/layout/cycle6"/>
    <dgm:cxn modelId="{5BF58DAE-F334-4585-952F-FB648686C5C3}" type="presParOf" srcId="{6860AD00-2611-4BD4-8250-7443E51299A3}" destId="{84F95BF9-2CC5-4E1E-9F63-A87ED3F7F050}" srcOrd="10" destOrd="0" presId="urn:microsoft.com/office/officeart/2005/8/layout/cycle6"/>
    <dgm:cxn modelId="{291527C7-DDC2-4A82-ACCE-4CCEA7199C35}" type="presParOf" srcId="{6860AD00-2611-4BD4-8250-7443E51299A3}" destId="{EB28699E-8051-452F-94D3-E0F15EBC80D7}" srcOrd="11" destOrd="0" presId="urn:microsoft.com/office/officeart/2005/8/layout/cycle6"/>
    <dgm:cxn modelId="{5503E771-7398-4D09-9340-E1D4953E6A36}" type="presParOf" srcId="{6860AD00-2611-4BD4-8250-7443E51299A3}" destId="{E981CF60-5245-4C1B-89A4-7447F6AD8012}" srcOrd="12" destOrd="0" presId="urn:microsoft.com/office/officeart/2005/8/layout/cycle6"/>
    <dgm:cxn modelId="{D4267AEC-E70C-4B6A-857F-ABA56C7E411D}" type="presParOf" srcId="{6860AD00-2611-4BD4-8250-7443E51299A3}" destId="{7A5C3ACE-945E-4C53-85A5-9372FEA03513}" srcOrd="13" destOrd="0" presId="urn:microsoft.com/office/officeart/2005/8/layout/cycle6"/>
    <dgm:cxn modelId="{418D670E-3FF0-4E16-9D1C-FB5BDA100701}" type="presParOf" srcId="{6860AD00-2611-4BD4-8250-7443E51299A3}" destId="{6847B867-F59A-49C1-90A4-D0AA878C7357}" srcOrd="14" destOrd="0" presId="urn:microsoft.com/office/officeart/2005/8/layout/cycle6"/>
    <dgm:cxn modelId="{9CAE037D-231C-4947-B43B-422ABA4B641A}" type="presParOf" srcId="{6860AD00-2611-4BD4-8250-7443E51299A3}" destId="{95531CF3-011A-4152-918F-6741C03A1777}" srcOrd="15" destOrd="0" presId="urn:microsoft.com/office/officeart/2005/8/layout/cycle6"/>
    <dgm:cxn modelId="{A6FACF70-DAB3-471D-BB15-5125421552C6}" type="presParOf" srcId="{6860AD00-2611-4BD4-8250-7443E51299A3}" destId="{4A9DBD0D-9E42-4C11-A1B3-362BA3AAC75A}" srcOrd="16" destOrd="0" presId="urn:microsoft.com/office/officeart/2005/8/layout/cycle6"/>
    <dgm:cxn modelId="{55C2B7A9-0BC7-4F66-9282-50C33D60C722}" type="presParOf" srcId="{6860AD00-2611-4BD4-8250-7443E51299A3}" destId="{6A73B1EA-493E-401F-A898-913CE48A749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F1457-3DB6-4118-8BB1-52D8B2AE8BE3}">
      <dsp:nvSpPr>
        <dsp:cNvPr id="0" name=""/>
        <dsp:cNvSpPr/>
      </dsp:nvSpPr>
      <dsp:spPr>
        <a:xfrm>
          <a:off x="3151460" y="-176723"/>
          <a:ext cx="2126368" cy="1389249"/>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Libraries</a:t>
          </a:r>
          <a:endParaRPr lang="en-GB" sz="2400" kern="1200" dirty="0"/>
        </a:p>
      </dsp:txBody>
      <dsp:txXfrm>
        <a:off x="3219278" y="-108905"/>
        <a:ext cx="1990732" cy="1253613"/>
      </dsp:txXfrm>
    </dsp:sp>
    <dsp:sp modelId="{3589951A-13DD-453B-B1A7-1529D61B616A}">
      <dsp:nvSpPr>
        <dsp:cNvPr id="0" name=""/>
        <dsp:cNvSpPr/>
      </dsp:nvSpPr>
      <dsp:spPr>
        <a:xfrm>
          <a:off x="2185968" y="589870"/>
          <a:ext cx="4336352" cy="4336352"/>
        </a:xfrm>
        <a:custGeom>
          <a:avLst/>
          <a:gdLst/>
          <a:ahLst/>
          <a:cxnLst/>
          <a:rect l="0" t="0" r="0" b="0"/>
          <a:pathLst>
            <a:path>
              <a:moveTo>
                <a:pt x="3099218" y="210078"/>
              </a:moveTo>
              <a:arcTo wR="2168176" hR="2168176" stAng="17725818" swAng="1272390"/>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D2B56797-ED12-480B-AF98-0875E3551865}">
      <dsp:nvSpPr>
        <dsp:cNvPr id="0" name=""/>
        <dsp:cNvSpPr/>
      </dsp:nvSpPr>
      <dsp:spPr>
        <a:xfrm>
          <a:off x="5451398" y="1275259"/>
          <a:ext cx="1731949" cy="1362768"/>
        </a:xfrm>
        <a:prstGeom prst="roundRect">
          <a:avLst/>
        </a:prstGeom>
        <a:solidFill>
          <a:schemeClr val="accent1">
            <a:shade val="50000"/>
            <a:hueOff val="-166808"/>
            <a:satOff val="-18390"/>
            <a:lumOff val="189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IT support for students</a:t>
          </a:r>
          <a:endParaRPr lang="en-GB" sz="2000" kern="1200" dirty="0"/>
        </a:p>
      </dsp:txBody>
      <dsp:txXfrm>
        <a:off x="5517923" y="1341784"/>
        <a:ext cx="1598899" cy="1229718"/>
      </dsp:txXfrm>
    </dsp:sp>
    <dsp:sp modelId="{7DE12C94-7FED-41CC-9530-ABBD0CD134FE}">
      <dsp:nvSpPr>
        <dsp:cNvPr id="0" name=""/>
        <dsp:cNvSpPr/>
      </dsp:nvSpPr>
      <dsp:spPr>
        <a:xfrm>
          <a:off x="2112248" y="274491"/>
          <a:ext cx="4336352" cy="4336352"/>
        </a:xfrm>
        <a:custGeom>
          <a:avLst/>
          <a:gdLst/>
          <a:ahLst/>
          <a:cxnLst/>
          <a:rect l="0" t="0" r="0" b="0"/>
          <a:pathLst>
            <a:path>
              <a:moveTo>
                <a:pt x="4327075" y="2368532"/>
              </a:moveTo>
              <a:arcTo wR="2168176" hR="2168176" stAng="318128" swAng="781263"/>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7C304907-A1B8-441D-8052-CC49FAA67C04}">
      <dsp:nvSpPr>
        <dsp:cNvPr id="0" name=""/>
        <dsp:cNvSpPr/>
      </dsp:nvSpPr>
      <dsp:spPr>
        <a:xfrm>
          <a:off x="5236873" y="3129051"/>
          <a:ext cx="1710935" cy="1282228"/>
        </a:xfrm>
        <a:prstGeom prst="roundRect">
          <a:avLst/>
        </a:prstGeom>
        <a:solidFill>
          <a:schemeClr val="accent1">
            <a:shade val="50000"/>
            <a:hueOff val="-333615"/>
            <a:satOff val="-36779"/>
            <a:lumOff val="378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Virtual learning environment</a:t>
          </a:r>
          <a:endParaRPr lang="en-GB" sz="2000" kern="1200" dirty="0"/>
        </a:p>
      </dsp:txBody>
      <dsp:txXfrm>
        <a:off x="5299466" y="3191644"/>
        <a:ext cx="1585749" cy="1157042"/>
      </dsp:txXfrm>
    </dsp:sp>
    <dsp:sp modelId="{285E8892-3629-489B-9932-8C78FD07329A}">
      <dsp:nvSpPr>
        <dsp:cNvPr id="0" name=""/>
        <dsp:cNvSpPr/>
      </dsp:nvSpPr>
      <dsp:spPr>
        <a:xfrm>
          <a:off x="2721179" y="171091"/>
          <a:ext cx="4336352" cy="4336352"/>
        </a:xfrm>
        <a:custGeom>
          <a:avLst/>
          <a:gdLst/>
          <a:ahLst/>
          <a:cxnLst/>
          <a:rect l="0" t="0" r="0" b="0"/>
          <a:pathLst>
            <a:path>
              <a:moveTo>
                <a:pt x="2801495" y="4241794"/>
              </a:moveTo>
              <a:arcTo wR="2168176" hR="2168176" stAng="4380985" swAng="853188"/>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84339747-0B81-4B20-9259-448EF510ABDF}">
      <dsp:nvSpPr>
        <dsp:cNvPr id="0" name=""/>
        <dsp:cNvSpPr/>
      </dsp:nvSpPr>
      <dsp:spPr>
        <a:xfrm>
          <a:off x="3507182" y="4083579"/>
          <a:ext cx="1481249" cy="1158108"/>
        </a:xfrm>
        <a:prstGeom prst="roundRect">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solidFill>
                <a:schemeClr val="accent1"/>
              </a:solidFill>
            </a:rPr>
            <a:t>Portal</a:t>
          </a:r>
          <a:endParaRPr lang="en-GB" sz="3300" kern="1200" dirty="0">
            <a:solidFill>
              <a:schemeClr val="accent1"/>
            </a:solidFill>
          </a:endParaRPr>
        </a:p>
      </dsp:txBody>
      <dsp:txXfrm>
        <a:off x="3563716" y="4140113"/>
        <a:ext cx="1368181" cy="1045040"/>
      </dsp:txXfrm>
    </dsp:sp>
    <dsp:sp modelId="{EB28699E-8051-452F-94D3-E0F15EBC80D7}">
      <dsp:nvSpPr>
        <dsp:cNvPr id="0" name=""/>
        <dsp:cNvSpPr/>
      </dsp:nvSpPr>
      <dsp:spPr>
        <a:xfrm>
          <a:off x="1188299" y="200875"/>
          <a:ext cx="4336352" cy="4336352"/>
        </a:xfrm>
        <a:custGeom>
          <a:avLst/>
          <a:gdLst/>
          <a:ahLst/>
          <a:cxnLst/>
          <a:rect l="0" t="0" r="0" b="0"/>
          <a:pathLst>
            <a:path>
              <a:moveTo>
                <a:pt x="2314329" y="4331420"/>
              </a:moveTo>
              <a:arcTo wR="2168176" hR="2168176" stAng="5168090" swAng="710426"/>
            </a:path>
          </a:pathLst>
        </a:custGeom>
        <a:noFill/>
        <a:ln w="381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E981CF60-5245-4C1B-89A4-7447F6AD8012}">
      <dsp:nvSpPr>
        <dsp:cNvPr id="0" name=""/>
        <dsp:cNvSpPr/>
      </dsp:nvSpPr>
      <dsp:spPr>
        <a:xfrm>
          <a:off x="1322084" y="3024711"/>
          <a:ext cx="2029731" cy="1490908"/>
        </a:xfrm>
        <a:prstGeom prst="roundRect">
          <a:avLst/>
        </a:prstGeom>
        <a:solidFill>
          <a:schemeClr val="accent1">
            <a:shade val="50000"/>
            <a:hueOff val="-333615"/>
            <a:satOff val="-36779"/>
            <a:lumOff val="378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Learning &amp; research technologies</a:t>
          </a:r>
          <a:endParaRPr lang="en-GB" sz="1800" kern="1200" dirty="0"/>
        </a:p>
      </dsp:txBody>
      <dsp:txXfrm>
        <a:off x="1394864" y="3097491"/>
        <a:ext cx="1884171" cy="1345348"/>
      </dsp:txXfrm>
    </dsp:sp>
    <dsp:sp modelId="{6847B867-F59A-49C1-90A4-D0AA878C7357}">
      <dsp:nvSpPr>
        <dsp:cNvPr id="0" name=""/>
        <dsp:cNvSpPr/>
      </dsp:nvSpPr>
      <dsp:spPr>
        <a:xfrm>
          <a:off x="2069289" y="728432"/>
          <a:ext cx="4336352" cy="4336352"/>
        </a:xfrm>
        <a:custGeom>
          <a:avLst/>
          <a:gdLst/>
          <a:ahLst/>
          <a:cxnLst/>
          <a:rect l="0" t="0" r="0" b="0"/>
          <a:pathLst>
            <a:path>
              <a:moveTo>
                <a:pt x="3565" y="2292470"/>
              </a:moveTo>
              <a:arcTo wR="2168176" hR="2168176" stAng="10602816" swAng="593507"/>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95531CF3-011A-4152-918F-6741C03A1777}">
      <dsp:nvSpPr>
        <dsp:cNvPr id="0" name=""/>
        <dsp:cNvSpPr/>
      </dsp:nvSpPr>
      <dsp:spPr>
        <a:xfrm>
          <a:off x="1274939" y="1173467"/>
          <a:ext cx="1911428" cy="1469945"/>
        </a:xfrm>
        <a:prstGeom prst="roundRect">
          <a:avLst/>
        </a:prstGeom>
        <a:solidFill>
          <a:schemeClr val="accent1">
            <a:shade val="50000"/>
            <a:hueOff val="-166808"/>
            <a:satOff val="-18390"/>
            <a:lumOff val="189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Skills for Learning: </a:t>
          </a:r>
          <a:r>
            <a:rPr lang="en-US" sz="1500" kern="1200" dirty="0" smtClean="0"/>
            <a:t>academic writing, </a:t>
          </a:r>
          <a:r>
            <a:rPr lang="en-US" sz="1500" kern="1200" dirty="0" err="1" smtClean="0"/>
            <a:t>maths</a:t>
          </a:r>
          <a:r>
            <a:rPr lang="en-US" sz="1500" kern="1200" dirty="0" smtClean="0"/>
            <a:t>, statistics, IT skills</a:t>
          </a:r>
          <a:endParaRPr lang="en-GB" sz="1500" kern="1200" dirty="0"/>
        </a:p>
      </dsp:txBody>
      <dsp:txXfrm>
        <a:off x="1346696" y="1245224"/>
        <a:ext cx="1767914" cy="1326431"/>
      </dsp:txXfrm>
    </dsp:sp>
    <dsp:sp modelId="{6A73B1EA-493E-401F-A898-913CE48A7496}">
      <dsp:nvSpPr>
        <dsp:cNvPr id="0" name=""/>
        <dsp:cNvSpPr/>
      </dsp:nvSpPr>
      <dsp:spPr>
        <a:xfrm>
          <a:off x="2166569" y="445108"/>
          <a:ext cx="4336352" cy="4336352"/>
        </a:xfrm>
        <a:custGeom>
          <a:avLst/>
          <a:gdLst/>
          <a:ahLst/>
          <a:cxnLst/>
          <a:rect l="0" t="0" r="0" b="0"/>
          <a:pathLst>
            <a:path>
              <a:moveTo>
                <a:pt x="550934" y="724044"/>
              </a:moveTo>
              <a:arcTo wR="2168176" hR="2168176" stAng="13305814" swAng="900464"/>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C7789758-60F2-43B5-AA2E-37037AFFF425}" type="datetimeFigureOut">
              <a:rPr lang="en-GB" smtClean="0"/>
              <a:pPr/>
              <a:t>19/07/2015</a:t>
            </a:fld>
            <a:endParaRPr lang="en-GB"/>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90269"/>
            <a:ext cx="548640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147112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6F4022-7AF7-B44C-87BB-B0E6322D823A}" type="slidenum">
              <a:rPr lang="en-US" smtClean="0"/>
              <a:t>10</a:t>
            </a:fld>
            <a:endParaRPr lang="en-US"/>
          </a:p>
        </p:txBody>
      </p:sp>
    </p:spTree>
    <p:extLst>
      <p:ext uri="{BB962C8B-B14F-4D97-AF65-F5344CB8AC3E}">
        <p14:creationId xmlns:p14="http://schemas.microsoft.com/office/powerpoint/2010/main" val="142342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12</a:t>
            </a:fld>
            <a:endParaRPr lang="en-GB"/>
          </a:p>
        </p:txBody>
      </p:sp>
    </p:spTree>
    <p:extLst>
      <p:ext uri="{BB962C8B-B14F-4D97-AF65-F5344CB8AC3E}">
        <p14:creationId xmlns:p14="http://schemas.microsoft.com/office/powerpoint/2010/main" val="293312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13</a:t>
            </a:fld>
            <a:endParaRPr lang="en-GB"/>
          </a:p>
        </p:txBody>
      </p:sp>
    </p:spTree>
    <p:extLst>
      <p:ext uri="{BB962C8B-B14F-4D97-AF65-F5344CB8AC3E}">
        <p14:creationId xmlns:p14="http://schemas.microsoft.com/office/powerpoint/2010/main" val="210375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14</a:t>
            </a:fld>
            <a:endParaRPr lang="en-GB"/>
          </a:p>
        </p:txBody>
      </p:sp>
    </p:spTree>
    <p:extLst>
      <p:ext uri="{BB962C8B-B14F-4D97-AF65-F5344CB8AC3E}">
        <p14:creationId xmlns:p14="http://schemas.microsoft.com/office/powerpoint/2010/main" val="302972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15</a:t>
            </a:fld>
            <a:endParaRPr lang="en-GB"/>
          </a:p>
        </p:txBody>
      </p:sp>
    </p:spTree>
    <p:extLst>
      <p:ext uri="{BB962C8B-B14F-4D97-AF65-F5344CB8AC3E}">
        <p14:creationId xmlns:p14="http://schemas.microsoft.com/office/powerpoint/2010/main" val="348295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16</a:t>
            </a:fld>
            <a:endParaRPr lang="en-GB"/>
          </a:p>
        </p:txBody>
      </p:sp>
    </p:spTree>
    <p:extLst>
      <p:ext uri="{BB962C8B-B14F-4D97-AF65-F5344CB8AC3E}">
        <p14:creationId xmlns:p14="http://schemas.microsoft.com/office/powerpoint/2010/main" val="195960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18</a:t>
            </a:fld>
            <a:endParaRPr lang="en-GB"/>
          </a:p>
        </p:txBody>
      </p:sp>
    </p:spTree>
    <p:extLst>
      <p:ext uri="{BB962C8B-B14F-4D97-AF65-F5344CB8AC3E}">
        <p14:creationId xmlns:p14="http://schemas.microsoft.com/office/powerpoint/2010/main" val="159452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19</a:t>
            </a:fld>
            <a:endParaRPr lang="en-GB"/>
          </a:p>
        </p:txBody>
      </p:sp>
    </p:spTree>
    <p:extLst>
      <p:ext uri="{BB962C8B-B14F-4D97-AF65-F5344CB8AC3E}">
        <p14:creationId xmlns:p14="http://schemas.microsoft.com/office/powerpoint/2010/main" val="745486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20</a:t>
            </a:fld>
            <a:endParaRPr lang="en-GB"/>
          </a:p>
        </p:txBody>
      </p:sp>
    </p:spTree>
    <p:extLst>
      <p:ext uri="{BB962C8B-B14F-4D97-AF65-F5344CB8AC3E}">
        <p14:creationId xmlns:p14="http://schemas.microsoft.com/office/powerpoint/2010/main" val="74548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21</a:t>
            </a:fld>
            <a:endParaRPr lang="en-GB"/>
          </a:p>
        </p:txBody>
      </p:sp>
    </p:spTree>
    <p:extLst>
      <p:ext uri="{BB962C8B-B14F-4D97-AF65-F5344CB8AC3E}">
        <p14:creationId xmlns:p14="http://schemas.microsoft.com/office/powerpoint/2010/main" val="159452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343949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22</a:t>
            </a:fld>
            <a:endParaRPr lang="en-GB"/>
          </a:p>
        </p:txBody>
      </p:sp>
    </p:spTree>
    <p:extLst>
      <p:ext uri="{BB962C8B-B14F-4D97-AF65-F5344CB8AC3E}">
        <p14:creationId xmlns:p14="http://schemas.microsoft.com/office/powerpoint/2010/main" val="97768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Speaking</a:t>
            </a:r>
            <a:r>
              <a:rPr lang="en-GB" dirty="0" smtClean="0">
                <a:effectLst/>
              </a:rPr>
              <a:t> at the Hay Literary Festival</a:t>
            </a:r>
            <a:r>
              <a:rPr lang="en-GB" baseline="0" dirty="0" smtClean="0">
                <a:effectLst/>
              </a:rPr>
              <a:t> in May 2015</a:t>
            </a:r>
            <a:endParaRPr lang="en-GB" dirty="0" smtClean="0"/>
          </a:p>
          <a:p>
            <a:r>
              <a:rPr lang="en-GB" dirty="0" smtClean="0">
                <a:effectLst/>
              </a:rPr>
              <a:t>“When we talk about libraries, I’m told about the old values, the traditional values of these institutions. Some believe they are being replaced by new ones about being more open and connected and virtual.  Our belief, passionately, … is that it’s about both. And that’s the great richness of what a library is and can be</a:t>
            </a:r>
            <a:r>
              <a:rPr lang="en-GB" dirty="0" smtClean="0">
                <a:effectLst/>
              </a:rPr>
              <a:t>…”</a:t>
            </a:r>
            <a:endParaRPr lang="en-GB" dirty="0" smtClean="0">
              <a:effectLst/>
            </a:endParaRPr>
          </a:p>
          <a:p>
            <a:endParaRPr lang="en-GB" dirty="0" smtClean="0">
              <a:effectLst/>
            </a:endParaRPr>
          </a:p>
          <a:p>
            <a:r>
              <a:rPr lang="en-GB" dirty="0" smtClean="0">
                <a:effectLst/>
              </a:rPr>
              <a:t>“With all our fascination of and love for the internet in the age of data, these values of trust, freedom, authentication, and the values and idea of the library predated the internet and if we get it right may yet outlast it.  And in some ways they are the most powerful and resilient network of all, if we continue to believe in them.”</a:t>
            </a:r>
          </a:p>
        </p:txBody>
      </p:sp>
      <p:sp>
        <p:nvSpPr>
          <p:cNvPr id="4" name="Slide Number Placeholder 3"/>
          <p:cNvSpPr>
            <a:spLocks noGrp="1"/>
          </p:cNvSpPr>
          <p:nvPr>
            <p:ph type="sldNum" sz="quarter" idx="10"/>
          </p:nvPr>
        </p:nvSpPr>
        <p:spPr/>
        <p:txBody>
          <a:bodyPr/>
          <a:lstStyle/>
          <a:p>
            <a:fld id="{DDA894AC-B541-419B-A907-13D8C410CB08}" type="slidenum">
              <a:rPr lang="en-GB" smtClean="0"/>
              <a:pPr/>
              <a:t>23</a:t>
            </a:fld>
            <a:endParaRPr lang="en-GB"/>
          </a:p>
        </p:txBody>
      </p:sp>
    </p:spTree>
    <p:extLst>
      <p:ext uri="{BB962C8B-B14F-4D97-AF65-F5344CB8AC3E}">
        <p14:creationId xmlns:p14="http://schemas.microsoft.com/office/powerpoint/2010/main" val="97768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50611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270358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60868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170571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172279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328006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145478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615" y="2042868"/>
            <a:ext cx="7424616" cy="1141901"/>
          </a:xfrm>
          <a:prstGeom prst="rect">
            <a:avLst/>
          </a:prstGeom>
        </p:spPr>
        <p:txBody>
          <a:bodyPr anchor="t">
            <a:normAutofit/>
          </a:bodyPr>
          <a:lstStyle>
            <a:lvl1pPr>
              <a:defRPr sz="3200">
                <a:solidFill>
                  <a:srgbClr val="03D6FF"/>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34816" y="6356352"/>
            <a:ext cx="656492" cy="365125"/>
          </a:xfrm>
          <a:prstGeom prst="rect">
            <a:avLst/>
          </a:prstGeom>
        </p:spPr>
        <p:txBody>
          <a:bodyPr/>
          <a:lstStyle>
            <a:lvl1pPr>
              <a:defRPr>
                <a:solidFill>
                  <a:srgbClr val="FFFFFF"/>
                </a:solidFill>
              </a:defRPr>
            </a:lvl1pPr>
          </a:lstStyle>
          <a:p>
            <a:fld id="{EE6A1F7D-970C-8E40-B6AD-384192BEAAF9}" type="slidenum">
              <a:rPr lang="en-US" smtClean="0"/>
              <a:pPr/>
              <a:t>‹#›</a:t>
            </a:fld>
            <a:endParaRPr lang="en-US" dirty="0"/>
          </a:p>
        </p:txBody>
      </p:sp>
      <p:pic>
        <p:nvPicPr>
          <p:cNvPr id="6" name="Picture 3" descr="C:\Users\dboeva\Bb Docs\Events\2014\TLC Gold Coast 2014\Signage\LTC ANZ 2014 - Signage\Imagery\LOGO_ANZ_TLC2014_Horizontal-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5563" y="6256560"/>
            <a:ext cx="4765822" cy="39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0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4816" y="6356352"/>
            <a:ext cx="656492" cy="365125"/>
          </a:xfrm>
          <a:prstGeom prst="rect">
            <a:avLst/>
          </a:prstGeom>
        </p:spPr>
        <p:txBody>
          <a:bodyPr/>
          <a:lstStyle/>
          <a:p>
            <a:fld id="{EE6A1F7D-970C-8E40-B6AD-384192BEAAF9}" type="slidenum">
              <a:rPr lang="en-US" smtClean="0"/>
              <a:t>‹#›</a:t>
            </a:fld>
            <a:endParaRPr lang="en-US" dirty="0"/>
          </a:p>
        </p:txBody>
      </p:sp>
      <p:sp>
        <p:nvSpPr>
          <p:cNvPr id="5" name="Rectangle 4"/>
          <p:cNvSpPr/>
          <p:nvPr userDrawn="1"/>
        </p:nvSpPr>
        <p:spPr>
          <a:xfrm>
            <a:off x="0" y="0"/>
            <a:ext cx="9144000" cy="14360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27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700" r:id="rId3"/>
    <p:sldLayoutId id="2147483701" r:id="rId4"/>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496" y="836712"/>
            <a:ext cx="8712968" cy="2736304"/>
          </a:xfrm>
        </p:spPr>
        <p:txBody>
          <a:bodyPr/>
          <a:lstStyle/>
          <a:p>
            <a:r>
              <a:rPr lang="en-GB" sz="4400" dirty="0" smtClean="0"/>
              <a:t>Embedded and visible</a:t>
            </a:r>
            <a:r>
              <a:rPr lang="en-GB" sz="4400" dirty="0"/>
              <a:t>: balancing the university library in the digital </a:t>
            </a:r>
            <a:r>
              <a:rPr lang="en-GB" sz="4400" dirty="0" smtClean="0"/>
              <a:t>age</a:t>
            </a:r>
            <a:endParaRPr lang="en-US" sz="4400" dirty="0"/>
          </a:p>
        </p:txBody>
      </p:sp>
      <p:sp>
        <p:nvSpPr>
          <p:cNvPr id="4" name="Content Placeholder 3"/>
          <p:cNvSpPr>
            <a:spLocks noGrp="1"/>
          </p:cNvSpPr>
          <p:nvPr>
            <p:ph sz="quarter" idx="12"/>
          </p:nvPr>
        </p:nvSpPr>
        <p:spPr>
          <a:xfrm>
            <a:off x="35496" y="3284984"/>
            <a:ext cx="8135938" cy="719137"/>
          </a:xfrm>
        </p:spPr>
        <p:txBody>
          <a:bodyPr/>
          <a:lstStyle/>
          <a:p>
            <a:r>
              <a:rPr lang="en-US" dirty="0" smtClean="0"/>
              <a:t>Jo Norry</a:t>
            </a:r>
          </a:p>
          <a:p>
            <a:r>
              <a:rPr lang="en-US" dirty="0" smtClean="0"/>
              <a:t>Director of Libraries and Learning Innovation</a:t>
            </a:r>
          </a:p>
          <a:p>
            <a:r>
              <a:rPr lang="en-US" dirty="0" smtClean="0"/>
              <a:t>Leeds Beckett University</a:t>
            </a:r>
          </a:p>
          <a:p>
            <a:r>
              <a:rPr lang="en-US" dirty="0" smtClean="0">
                <a:solidFill>
                  <a:srgbClr val="00B0F0"/>
                </a:solidFill>
              </a:rPr>
              <a:t>@</a:t>
            </a:r>
            <a:r>
              <a:rPr lang="en-US" dirty="0" err="1" smtClean="0">
                <a:solidFill>
                  <a:srgbClr val="00B0F0"/>
                </a:solidFill>
              </a:rPr>
              <a:t>JPNLeeds</a:t>
            </a:r>
            <a:endParaRPr lang="en-US" dirty="0" smtClean="0">
              <a:solidFill>
                <a:srgbClr val="00B0F0"/>
              </a:solidFill>
            </a:endParaRPr>
          </a:p>
          <a:p>
            <a:endParaRPr lang="en-US" sz="5400" dirty="0"/>
          </a:p>
          <a:p>
            <a:r>
              <a:rPr lang="en-US" sz="3200" b="1" dirty="0" err="1" smtClean="0">
                <a:solidFill>
                  <a:srgbClr val="7030A0"/>
                </a:solidFill>
              </a:rPr>
              <a:t>NoWAL</a:t>
            </a:r>
            <a:r>
              <a:rPr lang="en-US" sz="3200" b="1" dirty="0" smtClean="0">
                <a:solidFill>
                  <a:srgbClr val="7030A0"/>
                </a:solidFill>
              </a:rPr>
              <a:t> Conference, 15 July 2015</a:t>
            </a:r>
            <a:endParaRPr lang="en-US" sz="3200" b="1" dirty="0">
              <a:solidFill>
                <a:srgbClr val="7030A0"/>
              </a:solidFill>
            </a:endParaRPr>
          </a:p>
        </p:txBody>
      </p:sp>
      <p:pic>
        <p:nvPicPr>
          <p:cNvPr id="5" name="Picture 4" descr="\\c1staffhome1\STAFFHOME1\Clarkel\My Documents\NoWAL\NoWAL Logo 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520280" cy="1296144"/>
          </a:xfrm>
          <a:prstGeom prst="rect">
            <a:avLst/>
          </a:prstGeom>
          <a:noFill/>
          <a:ln>
            <a:noFill/>
          </a:ln>
        </p:spPr>
      </p:pic>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661" y="0"/>
            <a:ext cx="69863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EE6A1F7D-970C-8E40-B6AD-384192BEAAF9}" type="slidenum">
              <a:rPr lang="en-US" smtClean="0"/>
              <a:pPr/>
              <a:t>10</a:t>
            </a:fld>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6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807" y="3073400"/>
            <a:ext cx="1507067" cy="28786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523067" y="5401734"/>
            <a:ext cx="2556933" cy="72813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4509745" y="6526522"/>
            <a:ext cx="4572000" cy="215444"/>
          </a:xfrm>
          <a:prstGeom prst="rect">
            <a:avLst/>
          </a:prstGeom>
        </p:spPr>
        <p:txBody>
          <a:bodyPr>
            <a:spAutoFit/>
          </a:bodyPr>
          <a:lstStyle/>
          <a:p>
            <a:pPr algn="r"/>
            <a:r>
              <a:rPr lang="en-GB" sz="800" dirty="0" smtClean="0"/>
              <a:t>Slide: Barbara Becker, Leeds Beckett University</a:t>
            </a:r>
            <a:endParaRPr lang="en-GB" sz="800" dirty="0"/>
          </a:p>
        </p:txBody>
      </p:sp>
    </p:spTree>
    <p:extLst>
      <p:ext uri="{BB962C8B-B14F-4D97-AF65-F5344CB8AC3E}">
        <p14:creationId xmlns:p14="http://schemas.microsoft.com/office/powerpoint/2010/main" val="31707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hlinkClick r:id="rId2" action="ppaction://hlinksldjump"/>
          </p:cNvPr>
          <p:cNvGraphicFramePr/>
          <p:nvPr>
            <p:extLst>
              <p:ext uri="{D42A27DB-BD31-4B8C-83A1-F6EECF244321}">
                <p14:modId xmlns:p14="http://schemas.microsoft.com/office/powerpoint/2010/main" val="3110474535"/>
              </p:ext>
            </p:extLst>
          </p:nvPr>
        </p:nvGraphicFramePr>
        <p:xfrm>
          <a:off x="914399" y="1701801"/>
          <a:ext cx="6637867"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01533" y="1789838"/>
            <a:ext cx="4825999" cy="1200329"/>
          </a:xfrm>
          <a:prstGeom prst="rect">
            <a:avLst/>
          </a:prstGeom>
          <a:gradFill flip="none" rotWithShape="1">
            <a:gsLst>
              <a:gs pos="0">
                <a:srgbClr val="A97ACC"/>
              </a:gs>
              <a:gs pos="1000">
                <a:schemeClr val="accent2">
                  <a:lumMod val="20000"/>
                  <a:lumOff val="80000"/>
                </a:schemeClr>
              </a:gs>
              <a:gs pos="100000">
                <a:schemeClr val="accent2">
                  <a:lumMod val="60000"/>
                  <a:lumOff val="40000"/>
                </a:schemeClr>
              </a:gs>
            </a:gsLst>
            <a:lin ang="16200000" scaled="1"/>
            <a:tileRect/>
          </a:gradFill>
        </p:spPr>
        <p:txBody>
          <a:bodyPr wrap="square">
            <a:spAutoFit/>
          </a:bodyPr>
          <a:lstStyle/>
          <a:p>
            <a:r>
              <a:rPr lang="en-GB" b="1" dirty="0" smtClean="0"/>
              <a:t>Q: How </a:t>
            </a:r>
            <a:r>
              <a:rPr lang="en-GB" b="1" dirty="0"/>
              <a:t>do you access Library information?</a:t>
            </a:r>
            <a:endParaRPr lang="en-GB" dirty="0"/>
          </a:p>
          <a:p>
            <a:r>
              <a:rPr lang="en-GB" dirty="0" smtClean="0"/>
              <a:t/>
            </a:r>
            <a:br>
              <a:rPr lang="en-GB" dirty="0" smtClean="0"/>
            </a:br>
            <a:r>
              <a:rPr lang="en-GB" b="1" dirty="0" smtClean="0"/>
              <a:t>A</a:t>
            </a:r>
            <a:r>
              <a:rPr lang="en-GB" dirty="0" smtClean="0"/>
              <a:t>: 80</a:t>
            </a:r>
            <a:r>
              <a:rPr lang="en-GB" dirty="0"/>
              <a:t>% of respondents </a:t>
            </a:r>
            <a:r>
              <a:rPr lang="en-GB" dirty="0" smtClean="0"/>
              <a:t>access Library resources via Blackboard Learn</a:t>
            </a:r>
            <a:endParaRPr lang="en-GB" dirty="0"/>
          </a:p>
        </p:txBody>
      </p:sp>
      <p:sp>
        <p:nvSpPr>
          <p:cNvPr id="8" name="TextBox 7"/>
          <p:cNvSpPr txBox="1"/>
          <p:nvPr/>
        </p:nvSpPr>
        <p:spPr>
          <a:xfrm>
            <a:off x="2269074" y="684201"/>
            <a:ext cx="4555067" cy="369332"/>
          </a:xfrm>
          <a:prstGeom prst="rect">
            <a:avLst/>
          </a:prstGeom>
          <a:noFill/>
        </p:spPr>
        <p:txBody>
          <a:bodyPr wrap="square" rtlCol="0">
            <a:spAutoFit/>
          </a:bodyPr>
          <a:lstStyle/>
          <a:p>
            <a:pPr algn="ctr"/>
            <a:r>
              <a:rPr lang="en-GB" b="1" dirty="0" smtClean="0">
                <a:solidFill>
                  <a:schemeClr val="bg1"/>
                </a:solidFill>
                <a:latin typeface="Calibri" panose="020F0502020204030204" pitchFamily="34" charset="0"/>
                <a:cs typeface="Calibri" panose="020F0502020204030204" pitchFamily="34" charset="0"/>
              </a:rPr>
              <a:t>Library Survey Results  - Semester 1 2014-15  </a:t>
            </a:r>
            <a:endParaRPr lang="en-GB" b="1" dirty="0">
              <a:solidFill>
                <a:schemeClr val="bg1"/>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200" y="190800"/>
            <a:ext cx="1618491" cy="880874"/>
          </a:xfrm>
          <a:prstGeom prst="rect">
            <a:avLst/>
          </a:prstGeom>
        </p:spPr>
      </p:pic>
      <p:sp>
        <p:nvSpPr>
          <p:cNvPr id="6" name="Rectangle 5"/>
          <p:cNvSpPr/>
          <p:nvPr/>
        </p:nvSpPr>
        <p:spPr>
          <a:xfrm>
            <a:off x="4538141" y="6535486"/>
            <a:ext cx="4572000" cy="215444"/>
          </a:xfrm>
          <a:prstGeom prst="rect">
            <a:avLst/>
          </a:prstGeom>
        </p:spPr>
        <p:txBody>
          <a:bodyPr>
            <a:spAutoFit/>
          </a:bodyPr>
          <a:lstStyle/>
          <a:p>
            <a:pPr algn="r"/>
            <a:r>
              <a:rPr lang="en-GB" sz="800" dirty="0" smtClean="0">
                <a:solidFill>
                  <a:schemeClr val="accent6"/>
                </a:solidFill>
              </a:rPr>
              <a:t>Slide: Barbara Becker, Leeds Beckett University</a:t>
            </a:r>
            <a:endParaRPr lang="en-GB" sz="800" dirty="0">
              <a:solidFill>
                <a:schemeClr val="accent6"/>
              </a:solidFill>
            </a:endParaRPr>
          </a:p>
        </p:txBody>
      </p:sp>
    </p:spTree>
    <p:extLst>
      <p:ext uri="{BB962C8B-B14F-4D97-AF65-F5344CB8AC3E}">
        <p14:creationId xmlns:p14="http://schemas.microsoft.com/office/powerpoint/2010/main" val="24419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skills</a:t>
            </a:r>
            <a:endParaRPr lang="en-US" dirty="0"/>
          </a:p>
        </p:txBody>
      </p:sp>
      <p:sp>
        <p:nvSpPr>
          <p:cNvPr id="5" name="Content Placeholder 4"/>
          <p:cNvSpPr>
            <a:spLocks noGrp="1"/>
          </p:cNvSpPr>
          <p:nvPr>
            <p:ph sz="quarter" idx="12"/>
          </p:nvPr>
        </p:nvSpPr>
        <p:spPr>
          <a:xfrm>
            <a:off x="251520" y="1556792"/>
            <a:ext cx="8280400" cy="4248472"/>
          </a:xfrm>
        </p:spPr>
        <p:txBody>
          <a:bodyPr/>
          <a:lstStyle/>
          <a:p>
            <a:r>
              <a:rPr lang="en-US" sz="2400" dirty="0" smtClean="0">
                <a:solidFill>
                  <a:schemeClr val="accent1"/>
                </a:solidFill>
              </a:rPr>
              <a:t>Information skills</a:t>
            </a:r>
            <a:endParaRPr lang="en-US" sz="2400" dirty="0">
              <a:solidFill>
                <a:schemeClr val="accent1"/>
              </a:solidFill>
            </a:endParaRPr>
          </a:p>
          <a:p>
            <a:r>
              <a:rPr lang="en-US" sz="2400" dirty="0">
                <a:solidFill>
                  <a:schemeClr val="accent1"/>
                </a:solidFill>
              </a:rPr>
              <a:t>	I</a:t>
            </a:r>
            <a:r>
              <a:rPr lang="en-US" sz="2400" dirty="0" smtClean="0">
                <a:solidFill>
                  <a:schemeClr val="accent1"/>
                </a:solidFill>
              </a:rPr>
              <a:t>nformation </a:t>
            </a:r>
            <a:r>
              <a:rPr lang="en-US" sz="2400" dirty="0">
                <a:solidFill>
                  <a:schemeClr val="accent1"/>
                </a:solidFill>
              </a:rPr>
              <a:t>literacy </a:t>
            </a:r>
            <a:r>
              <a:rPr lang="en-US" sz="2400" dirty="0" smtClean="0">
                <a:solidFill>
                  <a:schemeClr val="accent1"/>
                </a:solidFill>
              </a:rPr>
              <a:t>		   Digital literacy</a:t>
            </a:r>
          </a:p>
          <a:p>
            <a:r>
              <a:rPr lang="en-US" sz="2400" dirty="0">
                <a:solidFill>
                  <a:schemeClr val="accent1"/>
                </a:solidFill>
              </a:rPr>
              <a:t>	</a:t>
            </a:r>
            <a:r>
              <a:rPr lang="en-US" sz="2400" dirty="0" smtClean="0">
                <a:solidFill>
                  <a:schemeClr val="accent1"/>
                </a:solidFill>
              </a:rPr>
              <a:t>Graduate attributes and employability</a:t>
            </a:r>
            <a:endParaRPr lang="en-US" sz="2400" dirty="0">
              <a:solidFill>
                <a:schemeClr val="accent1"/>
              </a:solidFill>
            </a:endParaRPr>
          </a:p>
          <a:p>
            <a:r>
              <a:rPr lang="en-US" sz="2400" dirty="0" smtClean="0">
                <a:solidFill>
                  <a:schemeClr val="accent1"/>
                </a:solidFill>
              </a:rPr>
              <a:t>	Digital identity and digital wellbeing</a:t>
            </a:r>
          </a:p>
          <a:p>
            <a:endParaRPr lang="en-US" sz="2400" dirty="0" smtClean="0">
              <a:solidFill>
                <a:schemeClr val="accent1"/>
              </a:solidFill>
            </a:endParaRPr>
          </a:p>
          <a:p>
            <a:r>
              <a:rPr lang="en-US" sz="2400" dirty="0" smtClean="0">
                <a:solidFill>
                  <a:schemeClr val="accent1"/>
                </a:solidFill>
              </a:rPr>
              <a:t>Academic skills	</a:t>
            </a:r>
          </a:p>
          <a:p>
            <a:r>
              <a:rPr lang="en-US" sz="2400" dirty="0">
                <a:solidFill>
                  <a:schemeClr val="accent1"/>
                </a:solidFill>
              </a:rPr>
              <a:t>	</a:t>
            </a:r>
            <a:r>
              <a:rPr lang="en-US" sz="2400" dirty="0" smtClean="0">
                <a:solidFill>
                  <a:schemeClr val="accent1"/>
                </a:solidFill>
              </a:rPr>
              <a:t>Academic writing</a:t>
            </a:r>
          </a:p>
          <a:p>
            <a:r>
              <a:rPr lang="en-US" sz="2400" dirty="0" smtClean="0">
                <a:solidFill>
                  <a:schemeClr val="accent1"/>
                </a:solidFill>
              </a:rPr>
              <a:t>	Referencing</a:t>
            </a:r>
          </a:p>
          <a:p>
            <a:r>
              <a:rPr lang="en-US" sz="2400" dirty="0">
                <a:solidFill>
                  <a:schemeClr val="accent1"/>
                </a:solidFill>
              </a:rPr>
              <a:t>	</a:t>
            </a:r>
            <a:r>
              <a:rPr lang="en-US" sz="2400" dirty="0" smtClean="0">
                <a:solidFill>
                  <a:schemeClr val="accent1"/>
                </a:solidFill>
              </a:rPr>
              <a:t>IT</a:t>
            </a:r>
          </a:p>
          <a:p>
            <a:r>
              <a:rPr lang="en-US" sz="2400" dirty="0">
                <a:solidFill>
                  <a:schemeClr val="accent1"/>
                </a:solidFill>
              </a:rPr>
              <a:t>	</a:t>
            </a:r>
            <a:r>
              <a:rPr lang="en-US" sz="2400" dirty="0" err="1" smtClean="0">
                <a:solidFill>
                  <a:schemeClr val="accent1"/>
                </a:solidFill>
              </a:rPr>
              <a:t>Maths</a:t>
            </a:r>
            <a:endParaRPr lang="en-US" sz="2400" dirty="0" smtClean="0">
              <a:solidFill>
                <a:schemeClr val="accent1"/>
              </a:solidFill>
            </a:endParaRPr>
          </a:p>
        </p:txBody>
      </p:sp>
      <p:pic>
        <p:nvPicPr>
          <p:cNvPr id="3" name="Picture 2"/>
          <p:cNvPicPr>
            <a:picLocks noChangeAspect="1"/>
          </p:cNvPicPr>
          <p:nvPr/>
        </p:nvPicPr>
        <p:blipFill>
          <a:blip r:embed="rId3"/>
          <a:stretch>
            <a:fillRect/>
          </a:stretch>
        </p:blipFill>
        <p:spPr>
          <a:xfrm>
            <a:off x="6966201" y="1268760"/>
            <a:ext cx="1728192" cy="1728192"/>
          </a:xfrm>
          <a:prstGeom prst="rect">
            <a:avLst/>
          </a:prstGeom>
        </p:spPr>
      </p:pic>
      <p:pic>
        <p:nvPicPr>
          <p:cNvPr id="6" name="Picture 5"/>
          <p:cNvPicPr>
            <a:picLocks noChangeAspect="1"/>
          </p:cNvPicPr>
          <p:nvPr/>
        </p:nvPicPr>
        <p:blipFill>
          <a:blip r:embed="rId4"/>
          <a:stretch>
            <a:fillRect/>
          </a:stretch>
        </p:blipFill>
        <p:spPr>
          <a:xfrm>
            <a:off x="3741172" y="4365104"/>
            <a:ext cx="5223787" cy="798993"/>
          </a:xfrm>
          <a:prstGeom prst="rect">
            <a:avLst/>
          </a:prstGeom>
        </p:spPr>
      </p:pic>
      <p:sp>
        <p:nvSpPr>
          <p:cNvPr id="4" name="Right Arrow 3"/>
          <p:cNvSpPr/>
          <p:nvPr/>
        </p:nvSpPr>
        <p:spPr>
          <a:xfrm>
            <a:off x="3563888" y="2132856"/>
            <a:ext cx="470788"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9538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a:t>
            </a:r>
            <a:endParaRPr lang="en-US" dirty="0"/>
          </a:p>
        </p:txBody>
      </p:sp>
      <p:sp>
        <p:nvSpPr>
          <p:cNvPr id="5" name="Content Placeholder 4"/>
          <p:cNvSpPr>
            <a:spLocks noGrp="1"/>
          </p:cNvSpPr>
          <p:nvPr>
            <p:ph sz="quarter" idx="12"/>
          </p:nvPr>
        </p:nvSpPr>
        <p:spPr>
          <a:xfrm>
            <a:off x="251520" y="1556792"/>
            <a:ext cx="4608512" cy="4248472"/>
          </a:xfrm>
        </p:spPr>
        <p:txBody>
          <a:bodyPr/>
          <a:lstStyle/>
          <a:p>
            <a:r>
              <a:rPr lang="en-US" sz="2400" dirty="0" smtClean="0">
                <a:solidFill>
                  <a:schemeClr val="accent1"/>
                </a:solidFill>
              </a:rPr>
              <a:t>Integrated IT support</a:t>
            </a:r>
          </a:p>
          <a:p>
            <a:r>
              <a:rPr lang="en-US" sz="2400" dirty="0" smtClean="0">
                <a:solidFill>
                  <a:schemeClr val="accent1"/>
                </a:solidFill>
              </a:rPr>
              <a:t>Online chat and social media</a:t>
            </a:r>
          </a:p>
          <a:p>
            <a:r>
              <a:rPr lang="en-US" sz="2400" dirty="0" smtClean="0">
                <a:solidFill>
                  <a:schemeClr val="accent1"/>
                </a:solidFill>
              </a:rPr>
              <a:t>Customer service</a:t>
            </a:r>
            <a:endParaRPr lang="en-US" sz="2400" dirty="0">
              <a:solidFill>
                <a:schemeClr val="accent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44" y="620688"/>
            <a:ext cx="422902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887" y="4364037"/>
            <a:ext cx="6291263"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573016"/>
            <a:ext cx="1944216" cy="3094499"/>
          </a:xfrm>
          <a:prstGeom prst="rect">
            <a:avLst/>
          </a:prstGeom>
        </p:spPr>
      </p:pic>
    </p:spTree>
    <p:extLst>
      <p:ext uri="{BB962C8B-B14F-4D97-AF65-F5344CB8AC3E}">
        <p14:creationId xmlns:p14="http://schemas.microsoft.com/office/powerpoint/2010/main" val="268485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ocuments\D Leeds Beckett\NOWAL\InnoScholComm_figure_jan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640105"/>
            <a:ext cx="8383679" cy="62178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6570" y="6489568"/>
            <a:ext cx="6936771" cy="276999"/>
          </a:xfrm>
          <a:prstGeom prst="rect">
            <a:avLst/>
          </a:prstGeom>
        </p:spPr>
        <p:txBody>
          <a:bodyPr wrap="square">
            <a:spAutoFit/>
          </a:bodyPr>
          <a:lstStyle/>
          <a:p>
            <a:pPr>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University of Utrecht, 101 innovations in scholarly communication, </a:t>
            </a:r>
            <a:r>
              <a:rPr lang="en-GB" sz="12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Bosman</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&amp; </a:t>
            </a:r>
            <a:r>
              <a:rPr lang="en-GB"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Kramer, Innoscholcomm.silk.co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39552" y="116632"/>
            <a:ext cx="8352928" cy="864096"/>
          </a:xfrm>
        </p:spPr>
        <p:txBody>
          <a:bodyPr>
            <a:normAutofit/>
          </a:bodyPr>
          <a:lstStyle/>
          <a:p>
            <a:r>
              <a:rPr lang="en-US" dirty="0" smtClean="0"/>
              <a:t>Research: </a:t>
            </a:r>
            <a:r>
              <a:rPr lang="en-US" sz="3200" dirty="0" smtClean="0"/>
              <a:t>Scholarly communications</a:t>
            </a:r>
            <a:endParaRPr lang="en-US" sz="3200" dirty="0"/>
          </a:p>
        </p:txBody>
      </p:sp>
    </p:spTree>
    <p:extLst>
      <p:ext uri="{BB962C8B-B14F-4D97-AF65-F5344CB8AC3E}">
        <p14:creationId xmlns:p14="http://schemas.microsoft.com/office/powerpoint/2010/main" val="1972724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a:t>
            </a:r>
            <a:endParaRPr lang="en-US" dirty="0"/>
          </a:p>
        </p:txBody>
      </p:sp>
      <p:sp>
        <p:nvSpPr>
          <p:cNvPr id="5" name="Content Placeholder 4"/>
          <p:cNvSpPr>
            <a:spLocks noGrp="1"/>
          </p:cNvSpPr>
          <p:nvPr>
            <p:ph sz="quarter" idx="12"/>
          </p:nvPr>
        </p:nvSpPr>
        <p:spPr>
          <a:xfrm>
            <a:off x="251520" y="1484784"/>
            <a:ext cx="8280400" cy="4608512"/>
          </a:xfrm>
        </p:spPr>
        <p:txBody>
          <a:bodyPr/>
          <a:lstStyle/>
          <a:p>
            <a:r>
              <a:rPr lang="en-US" sz="2400" dirty="0">
                <a:solidFill>
                  <a:schemeClr val="accent1"/>
                </a:solidFill>
              </a:rPr>
              <a:t>Research </a:t>
            </a:r>
            <a:r>
              <a:rPr lang="en-US" sz="2400" dirty="0" smtClean="0">
                <a:solidFill>
                  <a:schemeClr val="accent1"/>
                </a:solidFill>
              </a:rPr>
              <a:t>workflows</a:t>
            </a:r>
          </a:p>
          <a:p>
            <a:r>
              <a:rPr lang="en-US" sz="2400" dirty="0" smtClean="0">
                <a:solidFill>
                  <a:schemeClr val="accent1"/>
                </a:solidFill>
              </a:rPr>
              <a:t>	Open access</a:t>
            </a:r>
          </a:p>
          <a:p>
            <a:r>
              <a:rPr lang="en-US" sz="2400" dirty="0">
                <a:solidFill>
                  <a:schemeClr val="accent1"/>
                </a:solidFill>
              </a:rPr>
              <a:t>	</a:t>
            </a:r>
            <a:r>
              <a:rPr lang="en-US" sz="2400" dirty="0" err="1" smtClean="0">
                <a:solidFill>
                  <a:schemeClr val="accent1"/>
                </a:solidFill>
              </a:rPr>
              <a:t>Bibliometrics</a:t>
            </a:r>
            <a:endParaRPr lang="en-US" sz="2400" dirty="0" smtClean="0">
              <a:solidFill>
                <a:schemeClr val="accent1"/>
              </a:solidFill>
            </a:endParaRPr>
          </a:p>
          <a:p>
            <a:r>
              <a:rPr lang="en-US" sz="2400" dirty="0">
                <a:solidFill>
                  <a:schemeClr val="accent1"/>
                </a:solidFill>
              </a:rPr>
              <a:t>	Research data management</a:t>
            </a:r>
          </a:p>
          <a:p>
            <a:r>
              <a:rPr lang="en-US" sz="2400" dirty="0" smtClean="0">
                <a:solidFill>
                  <a:schemeClr val="accent1"/>
                </a:solidFill>
              </a:rPr>
              <a:t>	Research bids</a:t>
            </a:r>
          </a:p>
          <a:p>
            <a:endParaRPr lang="en-US" sz="2400" dirty="0" smtClean="0">
              <a:solidFill>
                <a:schemeClr val="accent1"/>
              </a:solidFill>
            </a:endParaRPr>
          </a:p>
          <a:p>
            <a:r>
              <a:rPr lang="en-US" sz="2400" dirty="0" smtClean="0">
                <a:solidFill>
                  <a:schemeClr val="accent1"/>
                </a:solidFill>
              </a:rPr>
              <a:t>Research visibility</a:t>
            </a:r>
          </a:p>
          <a:p>
            <a:r>
              <a:rPr lang="en-US" sz="2400" dirty="0">
                <a:solidFill>
                  <a:schemeClr val="accent1"/>
                </a:solidFill>
              </a:rPr>
              <a:t>	</a:t>
            </a:r>
            <a:r>
              <a:rPr lang="en-US" sz="2400" dirty="0" smtClean="0">
                <a:solidFill>
                  <a:schemeClr val="accent1"/>
                </a:solidFill>
              </a:rPr>
              <a:t>Repositories</a:t>
            </a:r>
          </a:p>
          <a:p>
            <a:r>
              <a:rPr lang="en-US" sz="2400" dirty="0">
                <a:solidFill>
                  <a:schemeClr val="accent1"/>
                </a:solidFill>
              </a:rPr>
              <a:t>	</a:t>
            </a:r>
            <a:r>
              <a:rPr lang="en-US" sz="2400" dirty="0" smtClean="0">
                <a:solidFill>
                  <a:schemeClr val="accent1"/>
                </a:solidFill>
              </a:rPr>
              <a:t>Current Research Information Systems</a:t>
            </a:r>
          </a:p>
          <a:p>
            <a:r>
              <a:rPr lang="en-US" sz="2400" dirty="0" smtClean="0">
                <a:solidFill>
                  <a:schemeClr val="accent1"/>
                </a:solidFill>
              </a:rPr>
              <a:t>	Research Excellence Framework</a:t>
            </a:r>
          </a:p>
          <a:p>
            <a:r>
              <a:rPr lang="en-US" sz="2400" dirty="0">
                <a:solidFill>
                  <a:schemeClr val="accent1"/>
                </a:solidFill>
              </a:rPr>
              <a:t>	</a:t>
            </a:r>
            <a:r>
              <a:rPr lang="en-US" sz="2400" dirty="0" smtClean="0">
                <a:solidFill>
                  <a:schemeClr val="accent1"/>
                </a:solidFill>
              </a:rPr>
              <a:t>Social media</a:t>
            </a:r>
          </a:p>
          <a:p>
            <a:endParaRPr lang="en-US" sz="2400" dirty="0" smtClean="0"/>
          </a:p>
          <a:p>
            <a:endParaRPr lang="en-US" dirty="0"/>
          </a:p>
        </p:txBody>
      </p:sp>
    </p:spTree>
    <p:extLst>
      <p:ext uri="{BB962C8B-B14F-4D97-AF65-F5344CB8AC3E}">
        <p14:creationId xmlns:p14="http://schemas.microsoft.com/office/powerpoint/2010/main" val="1792741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Research visibility: Twitter</a:t>
            </a: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66" t="36148" r="36600" b="39556"/>
          <a:stretch/>
        </p:blipFill>
        <p:spPr bwMode="auto">
          <a:xfrm>
            <a:off x="539552" y="1340768"/>
            <a:ext cx="8023056" cy="4011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99792" y="6634244"/>
            <a:ext cx="4572000" cy="215444"/>
          </a:xfrm>
          <a:prstGeom prst="rect">
            <a:avLst/>
          </a:prstGeom>
        </p:spPr>
        <p:txBody>
          <a:bodyPr>
            <a:spAutoFit/>
          </a:bodyPr>
          <a:lstStyle/>
          <a:p>
            <a:pPr algn="r"/>
            <a:r>
              <a:rPr lang="en-GB" sz="800" dirty="0" smtClean="0"/>
              <a:t>Slide: Nick Sheppard, Leeds Beckett University</a:t>
            </a:r>
            <a:endParaRPr lang="en-GB" sz="800" dirty="0"/>
          </a:p>
        </p:txBody>
      </p:sp>
    </p:spTree>
    <p:extLst>
      <p:ext uri="{BB962C8B-B14F-4D97-AF65-F5344CB8AC3E}">
        <p14:creationId xmlns:p14="http://schemas.microsoft.com/office/powerpoint/2010/main" val="309338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Research visibility: </a:t>
            </a:r>
            <a:r>
              <a:rPr lang="en-GB" dirty="0" smtClean="0"/>
              <a:t>Instagram</a:t>
            </a:r>
            <a:endParaRPr lang="en-GB"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20139" r="23359" b="24722"/>
          <a:stretch/>
        </p:blipFill>
        <p:spPr bwMode="auto">
          <a:xfrm>
            <a:off x="616630" y="1412776"/>
            <a:ext cx="6947593" cy="4032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99792" y="6642556"/>
            <a:ext cx="4572000" cy="215444"/>
          </a:xfrm>
          <a:prstGeom prst="rect">
            <a:avLst/>
          </a:prstGeom>
        </p:spPr>
        <p:txBody>
          <a:bodyPr>
            <a:spAutoFit/>
          </a:bodyPr>
          <a:lstStyle/>
          <a:p>
            <a:pPr algn="r"/>
            <a:r>
              <a:rPr lang="en-GB" sz="800" dirty="0" smtClean="0"/>
              <a:t>Slide: Nick Sheppard, Leeds Beckett University</a:t>
            </a:r>
            <a:endParaRPr lang="en-GB" sz="800" dirty="0"/>
          </a:p>
        </p:txBody>
      </p:sp>
    </p:spTree>
    <p:extLst>
      <p:ext uri="{BB962C8B-B14F-4D97-AF65-F5344CB8AC3E}">
        <p14:creationId xmlns:p14="http://schemas.microsoft.com/office/powerpoint/2010/main" val="419564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US" sz="4000" dirty="0" smtClean="0"/>
              <a:t>Teaching and learning visibility</a:t>
            </a:r>
            <a:endParaRPr lang="en-US" sz="4000" dirty="0"/>
          </a:p>
        </p:txBody>
      </p:sp>
      <p:sp>
        <p:nvSpPr>
          <p:cNvPr id="5" name="Content Placeholder 4"/>
          <p:cNvSpPr>
            <a:spLocks noGrp="1"/>
          </p:cNvSpPr>
          <p:nvPr>
            <p:ph sz="quarter" idx="12"/>
          </p:nvPr>
        </p:nvSpPr>
        <p:spPr>
          <a:xfrm>
            <a:off x="251520" y="1556792"/>
            <a:ext cx="8280400" cy="4248472"/>
          </a:xfrm>
        </p:spPr>
        <p:txBody>
          <a:bodyPr/>
          <a:lstStyle/>
          <a:p>
            <a:r>
              <a:rPr lang="en-US" sz="2400" dirty="0" smtClean="0">
                <a:solidFill>
                  <a:schemeClr val="accent1"/>
                </a:solidFill>
              </a:rPr>
              <a:t>Recognition and parity</a:t>
            </a:r>
          </a:p>
          <a:p>
            <a:r>
              <a:rPr lang="en-US" sz="2400" dirty="0" smtClean="0">
                <a:solidFill>
                  <a:schemeClr val="accent1"/>
                </a:solidFill>
              </a:rPr>
              <a:t>	</a:t>
            </a:r>
          </a:p>
          <a:p>
            <a:r>
              <a:rPr lang="en-US" sz="2400" dirty="0" smtClean="0">
                <a:solidFill>
                  <a:schemeClr val="accent1"/>
                </a:solidFill>
              </a:rPr>
              <a:t>Teaching qualifications / PG certificates</a:t>
            </a:r>
          </a:p>
          <a:p>
            <a:endParaRPr lang="en-US" sz="2400" dirty="0" smtClean="0">
              <a:solidFill>
                <a:schemeClr val="accent1"/>
              </a:solidFill>
            </a:endParaRPr>
          </a:p>
          <a:p>
            <a:r>
              <a:rPr lang="en-US" sz="2400" dirty="0" smtClean="0">
                <a:solidFill>
                  <a:schemeClr val="accent1"/>
                </a:solidFill>
              </a:rPr>
              <a:t>Higher Education Academy Fellowships</a:t>
            </a:r>
          </a:p>
          <a:p>
            <a:r>
              <a:rPr lang="en-US" sz="2400" dirty="0" smtClean="0">
                <a:solidFill>
                  <a:schemeClr val="accent1"/>
                </a:solidFill>
              </a:rPr>
              <a:t>Teacher Fellow Networks</a:t>
            </a:r>
          </a:p>
          <a:p>
            <a:r>
              <a:rPr lang="en-US" sz="2400" dirty="0" smtClean="0">
                <a:solidFill>
                  <a:schemeClr val="accent1"/>
                </a:solidFill>
              </a:rPr>
              <a:t>National Teaching Fellowships</a:t>
            </a:r>
          </a:p>
          <a:p>
            <a:r>
              <a:rPr lang="en-US" dirty="0">
                <a:solidFill>
                  <a:schemeClr val="accent1"/>
                </a:solidFill>
              </a:rPr>
              <a:t>	</a:t>
            </a:r>
            <a:endParaRPr lang="en-GB" dirty="0" smtClean="0"/>
          </a:p>
          <a:p>
            <a:endParaRPr lang="en-US" dirty="0">
              <a:solidFill>
                <a:schemeClr val="accent1"/>
              </a:solidFill>
            </a:endParaRPr>
          </a:p>
          <a:p>
            <a:endParaRPr lang="en-US" dirty="0" smtClean="0">
              <a:solidFill>
                <a:schemeClr val="accent1"/>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96752"/>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678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5" name="Content Placeholder 4"/>
          <p:cNvSpPr>
            <a:spLocks noGrp="1"/>
          </p:cNvSpPr>
          <p:nvPr>
            <p:ph sz="quarter" idx="12"/>
          </p:nvPr>
        </p:nvSpPr>
        <p:spPr>
          <a:xfrm>
            <a:off x="251520" y="1556792"/>
            <a:ext cx="8280400" cy="4248472"/>
          </a:xfrm>
        </p:spPr>
        <p:txBody>
          <a:bodyPr/>
          <a:lstStyle/>
          <a:p>
            <a:endParaRPr lang="en-US" dirty="0" smtClean="0">
              <a:solidFill>
                <a:schemeClr val="accent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24124">
            <a:off x="60284" y="2705657"/>
            <a:ext cx="8985852" cy="142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6641684"/>
            <a:ext cx="6588224" cy="215444"/>
          </a:xfrm>
          <a:prstGeom prst="rect">
            <a:avLst/>
          </a:prstGeom>
        </p:spPr>
        <p:txBody>
          <a:bodyPr wrap="square">
            <a:spAutoFit/>
          </a:bodyPr>
          <a:lstStyle/>
          <a:p>
            <a:pPr algn="ctr"/>
            <a:r>
              <a:rPr lang="en-GB" sz="800" dirty="0"/>
              <a:t>https://commons.wikimedia.org/wiki/File:Breaking_long.png</a:t>
            </a:r>
          </a:p>
        </p:txBody>
      </p:sp>
    </p:spTree>
    <p:extLst>
      <p:ext uri="{BB962C8B-B14F-4D97-AF65-F5344CB8AC3E}">
        <p14:creationId xmlns:p14="http://schemas.microsoft.com/office/powerpoint/2010/main" val="14836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Conundrum</a:t>
            </a:r>
            <a:endParaRPr lang="en-US" dirty="0"/>
          </a:p>
        </p:txBody>
      </p:sp>
      <p:sp>
        <p:nvSpPr>
          <p:cNvPr id="5" name="Content Placeholder 4"/>
          <p:cNvSpPr>
            <a:spLocks noGrp="1"/>
          </p:cNvSpPr>
          <p:nvPr>
            <p:ph sz="quarter" idx="12"/>
          </p:nvPr>
        </p:nvSpPr>
        <p:spPr>
          <a:xfrm>
            <a:off x="251520" y="1340768"/>
            <a:ext cx="8280400" cy="4536504"/>
          </a:xfrm>
        </p:spPr>
        <p:txBody>
          <a:bodyPr/>
          <a:lstStyle/>
          <a:p>
            <a:r>
              <a:rPr lang="en-US" sz="2400" b="1" dirty="0" smtClean="0">
                <a:solidFill>
                  <a:schemeClr val="accent1"/>
                </a:solidFill>
              </a:rPr>
              <a:t>What makes for a successful University Library?</a:t>
            </a:r>
          </a:p>
          <a:p>
            <a:endParaRPr lang="en-US" sz="2400" dirty="0" smtClean="0">
              <a:solidFill>
                <a:schemeClr val="accent1"/>
              </a:solidFill>
            </a:endParaRPr>
          </a:p>
          <a:p>
            <a:r>
              <a:rPr lang="en-US" sz="2400" dirty="0" smtClean="0">
                <a:solidFill>
                  <a:schemeClr val="accent1"/>
                </a:solidFill>
              </a:rPr>
              <a:t>Relevance</a:t>
            </a:r>
          </a:p>
          <a:p>
            <a:r>
              <a:rPr lang="en-US" sz="2400" dirty="0" smtClean="0">
                <a:solidFill>
                  <a:schemeClr val="accent1"/>
                </a:solidFill>
              </a:rPr>
              <a:t>Value</a:t>
            </a:r>
          </a:p>
          <a:p>
            <a:r>
              <a:rPr lang="en-US" sz="2400" dirty="0" smtClean="0">
                <a:solidFill>
                  <a:schemeClr val="accent1"/>
                </a:solidFill>
              </a:rPr>
              <a:t>Integration</a:t>
            </a:r>
          </a:p>
          <a:p>
            <a:r>
              <a:rPr lang="en-US" sz="2400" dirty="0" smtClean="0">
                <a:solidFill>
                  <a:schemeClr val="accent1"/>
                </a:solidFill>
              </a:rPr>
              <a:t>Embeddedness</a:t>
            </a:r>
          </a:p>
          <a:p>
            <a:endParaRPr lang="en-US" sz="2400" dirty="0" smtClean="0">
              <a:solidFill>
                <a:schemeClr val="accent1"/>
              </a:solidFill>
            </a:endParaRPr>
          </a:p>
          <a:p>
            <a:r>
              <a:rPr lang="en-US" sz="2400" dirty="0" smtClean="0">
                <a:solidFill>
                  <a:schemeClr val="accent1"/>
                </a:solidFill>
              </a:rPr>
              <a:t>And Visible</a:t>
            </a:r>
            <a:r>
              <a:rPr lang="en-US" sz="2400" dirty="0"/>
              <a:t>	</a:t>
            </a:r>
            <a:endParaRPr lang="en-US" sz="2400" dirty="0" smtClean="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44824"/>
            <a:ext cx="3361556" cy="336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10535" y="6642556"/>
            <a:ext cx="4572000" cy="215444"/>
          </a:xfrm>
          <a:prstGeom prst="rect">
            <a:avLst/>
          </a:prstGeom>
        </p:spPr>
        <p:txBody>
          <a:bodyPr>
            <a:spAutoFit/>
          </a:bodyPr>
          <a:lstStyle/>
          <a:p>
            <a:r>
              <a:rPr lang="en-GB" sz="800" dirty="0"/>
              <a:t>https://commons.wikimedia.org/wiki/File:Rubiks_cube_by_keqs.jpg</a:t>
            </a:r>
          </a:p>
        </p:txBody>
      </p:sp>
    </p:spTree>
    <p:extLst>
      <p:ext uri="{BB962C8B-B14F-4D97-AF65-F5344CB8AC3E}">
        <p14:creationId xmlns:p14="http://schemas.microsoft.com/office/powerpoint/2010/main" val="3745392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Excellence Framework</a:t>
            </a:r>
            <a:endParaRPr lang="en-US" dirty="0"/>
          </a:p>
        </p:txBody>
      </p:sp>
      <p:sp>
        <p:nvSpPr>
          <p:cNvPr id="5" name="Content Placeholder 4"/>
          <p:cNvSpPr>
            <a:spLocks noGrp="1"/>
          </p:cNvSpPr>
          <p:nvPr>
            <p:ph sz="quarter" idx="12"/>
          </p:nvPr>
        </p:nvSpPr>
        <p:spPr>
          <a:xfrm>
            <a:off x="251520" y="1556792"/>
            <a:ext cx="8280400" cy="4248472"/>
          </a:xfrm>
        </p:spPr>
        <p:txBody>
          <a:bodyPr/>
          <a:lstStyle/>
          <a:p>
            <a:r>
              <a:rPr lang="en-US" sz="2400" dirty="0" smtClean="0">
                <a:solidFill>
                  <a:schemeClr val="accent1"/>
                </a:solidFill>
              </a:rPr>
              <a:t>“</a:t>
            </a:r>
            <a:r>
              <a:rPr lang="en-GB" sz="2400" b="1" dirty="0">
                <a:solidFill>
                  <a:schemeClr val="accent1"/>
                </a:solidFill>
              </a:rPr>
              <a:t>Teaching at the heart of the </a:t>
            </a:r>
            <a:r>
              <a:rPr lang="en-GB" sz="2400" b="1" dirty="0" smtClean="0">
                <a:solidFill>
                  <a:schemeClr val="accent1"/>
                </a:solidFill>
              </a:rPr>
              <a:t>system”, </a:t>
            </a:r>
            <a:r>
              <a:rPr lang="en-US" sz="2400" dirty="0" smtClean="0">
                <a:solidFill>
                  <a:schemeClr val="accent1"/>
                </a:solidFill>
              </a:rPr>
              <a:t>Jo Johnson, 1 July</a:t>
            </a:r>
          </a:p>
          <a:p>
            <a:pPr marL="342900" indent="-342900">
              <a:buFont typeface="Arial" panose="020B0604020202020204" pitchFamily="34" charset="0"/>
              <a:buChar char="•"/>
            </a:pPr>
            <a:r>
              <a:rPr lang="en-US" sz="2400" dirty="0" smtClean="0">
                <a:solidFill>
                  <a:schemeClr val="accent1"/>
                </a:solidFill>
              </a:rPr>
              <a:t>Set of measures to drive up standards in teaching</a:t>
            </a:r>
          </a:p>
          <a:p>
            <a:pPr marL="342900" indent="-342900">
              <a:buFont typeface="Arial" panose="020B0604020202020204" pitchFamily="34" charset="0"/>
              <a:buChar char="•"/>
            </a:pPr>
            <a:r>
              <a:rPr lang="en-GB" sz="2400" dirty="0" smtClean="0">
                <a:solidFill>
                  <a:schemeClr val="accent1"/>
                </a:solidFill>
              </a:rPr>
              <a:t>Outcome-focused </a:t>
            </a:r>
            <a:r>
              <a:rPr lang="en-GB" sz="2400" dirty="0">
                <a:solidFill>
                  <a:schemeClr val="accent1"/>
                </a:solidFill>
              </a:rPr>
              <a:t>criteria and </a:t>
            </a:r>
            <a:r>
              <a:rPr lang="en-GB" sz="2400" dirty="0" smtClean="0">
                <a:solidFill>
                  <a:schemeClr val="accent1"/>
                </a:solidFill>
              </a:rPr>
              <a:t>metrics</a:t>
            </a:r>
          </a:p>
          <a:p>
            <a:pPr marL="342900" indent="-342900">
              <a:buFont typeface="Arial" panose="020B0604020202020204" pitchFamily="34" charset="0"/>
              <a:buChar char="•"/>
            </a:pPr>
            <a:r>
              <a:rPr lang="en-US" sz="2400" dirty="0" smtClean="0">
                <a:solidFill>
                  <a:schemeClr val="accent1"/>
                </a:solidFill>
              </a:rPr>
              <a:t>Learning gain: </a:t>
            </a:r>
            <a:r>
              <a:rPr lang="en-GB" sz="2400" dirty="0" smtClean="0">
                <a:solidFill>
                  <a:schemeClr val="accent1"/>
                </a:solidFill>
              </a:rPr>
              <a:t>improvement </a:t>
            </a:r>
            <a:r>
              <a:rPr lang="en-GB" sz="2400" dirty="0">
                <a:solidFill>
                  <a:schemeClr val="accent1"/>
                </a:solidFill>
              </a:rPr>
              <a:t>in knowledge, skills and work-readiness that students demonstrate over </a:t>
            </a:r>
            <a:r>
              <a:rPr lang="en-GB" sz="2400" dirty="0" smtClean="0">
                <a:solidFill>
                  <a:schemeClr val="accent1"/>
                </a:solidFill>
              </a:rPr>
              <a:t>time</a:t>
            </a:r>
          </a:p>
          <a:p>
            <a:endParaRPr lang="en-GB" sz="2400" dirty="0">
              <a:solidFill>
                <a:schemeClr val="accent1"/>
              </a:solidFill>
            </a:endParaRPr>
          </a:p>
          <a:p>
            <a:r>
              <a:rPr lang="en-GB" sz="2400" dirty="0" smtClean="0">
                <a:solidFill>
                  <a:schemeClr val="accent1"/>
                </a:solidFill>
              </a:rPr>
              <a:t>What outcomes do libraries deliver?</a:t>
            </a:r>
          </a:p>
          <a:p>
            <a:endParaRPr lang="en-GB" sz="2400" dirty="0" smtClean="0">
              <a:solidFill>
                <a:schemeClr val="accent1"/>
              </a:solidFill>
            </a:endParaRPr>
          </a:p>
          <a:p>
            <a:r>
              <a:rPr lang="en-GB" sz="2400" dirty="0" smtClean="0">
                <a:solidFill>
                  <a:schemeClr val="accent1"/>
                </a:solidFill>
              </a:rPr>
              <a:t>What metrics could we use?</a:t>
            </a:r>
            <a:endParaRPr lang="en-US" sz="2400" dirty="0" smtClean="0">
              <a:solidFill>
                <a:schemeClr val="accent1"/>
              </a:solidFill>
            </a:endParaRPr>
          </a:p>
        </p:txBody>
      </p:sp>
    </p:spTree>
    <p:extLst>
      <p:ext uri="{BB962C8B-B14F-4D97-AF65-F5344CB8AC3E}">
        <p14:creationId xmlns:p14="http://schemas.microsoft.com/office/powerpoint/2010/main" val="3781797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(else) to be visible</a:t>
            </a:r>
            <a:endParaRPr lang="en-US" dirty="0"/>
          </a:p>
        </p:txBody>
      </p:sp>
      <p:sp>
        <p:nvSpPr>
          <p:cNvPr id="5" name="Content Placeholder 4"/>
          <p:cNvSpPr>
            <a:spLocks noGrp="1"/>
          </p:cNvSpPr>
          <p:nvPr>
            <p:ph sz="quarter" idx="12"/>
          </p:nvPr>
        </p:nvSpPr>
        <p:spPr>
          <a:xfrm>
            <a:off x="251520" y="1556792"/>
            <a:ext cx="8280400" cy="4248472"/>
          </a:xfrm>
        </p:spPr>
        <p:txBody>
          <a:bodyPr/>
          <a:lstStyle/>
          <a:p>
            <a:r>
              <a:rPr lang="en-US" sz="2400" dirty="0" smtClean="0">
                <a:solidFill>
                  <a:schemeClr val="accent1"/>
                </a:solidFill>
              </a:rPr>
              <a:t>Deliberative committees</a:t>
            </a:r>
          </a:p>
          <a:p>
            <a:r>
              <a:rPr lang="en-US" sz="2400" dirty="0" smtClean="0">
                <a:solidFill>
                  <a:schemeClr val="accent1"/>
                </a:solidFill>
              </a:rPr>
              <a:t>Working groups and projects</a:t>
            </a:r>
          </a:p>
          <a:p>
            <a:r>
              <a:rPr lang="en-US" sz="2400" dirty="0" smtClean="0">
                <a:solidFill>
                  <a:schemeClr val="accent1"/>
                </a:solidFill>
              </a:rPr>
              <a:t>Conferences and events</a:t>
            </a:r>
          </a:p>
          <a:p>
            <a:endParaRPr lang="en-US" sz="2400" dirty="0">
              <a:solidFill>
                <a:schemeClr val="accent1"/>
              </a:solidFill>
            </a:endParaRPr>
          </a:p>
          <a:p>
            <a:r>
              <a:rPr lang="en-US" sz="2400" dirty="0" smtClean="0">
                <a:solidFill>
                  <a:schemeClr val="accent1"/>
                </a:solidFill>
              </a:rPr>
              <a:t>Quality assurance and enhancement</a:t>
            </a:r>
          </a:p>
          <a:p>
            <a:endParaRPr lang="en-US" sz="2400" dirty="0">
              <a:solidFill>
                <a:schemeClr val="accent1"/>
              </a:solidFill>
            </a:endParaRPr>
          </a:p>
          <a:p>
            <a:endParaRPr lang="en-US" sz="2400" dirty="0" smtClean="0">
              <a:solidFill>
                <a:schemeClr val="accent1"/>
              </a:solidFill>
            </a:endParaRPr>
          </a:p>
          <a:p>
            <a:r>
              <a:rPr lang="en-US" sz="2400" dirty="0" smtClean="0">
                <a:solidFill>
                  <a:schemeClr val="accent1"/>
                </a:solidFill>
              </a:rPr>
              <a:t>Access Agreement  </a:t>
            </a:r>
          </a:p>
          <a:p>
            <a:r>
              <a:rPr lang="en-GB" sz="2400" dirty="0" smtClean="0">
                <a:solidFill>
                  <a:schemeClr val="accent1"/>
                </a:solidFill>
              </a:rPr>
              <a:t>Strategy </a:t>
            </a:r>
            <a:r>
              <a:rPr lang="en-GB" sz="2400" dirty="0">
                <a:solidFill>
                  <a:schemeClr val="accent1"/>
                </a:solidFill>
              </a:rPr>
              <a:t>for Access and Student Success (</a:t>
            </a:r>
            <a:r>
              <a:rPr lang="en-US" sz="2400" dirty="0">
                <a:solidFill>
                  <a:schemeClr val="accent1"/>
                </a:solidFill>
              </a:rPr>
              <a:t>SASS</a:t>
            </a:r>
            <a:r>
              <a:rPr lang="en-US" sz="2400" dirty="0" smtClean="0">
                <a:solidFill>
                  <a:schemeClr val="accent1"/>
                </a:solidFill>
              </a:rPr>
              <a:t>)</a:t>
            </a:r>
            <a:endParaRPr lang="en-US" sz="2400" dirty="0">
              <a:solidFill>
                <a:schemeClr val="accent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634584"/>
            <a:ext cx="1914128" cy="9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268760"/>
            <a:ext cx="2815451" cy="199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46" y="3797948"/>
            <a:ext cx="2788211" cy="96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107007" y="4761148"/>
            <a:ext cx="648072"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3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embedded visible university library</a:t>
            </a:r>
            <a:endParaRPr lang="en-US" sz="4000" dirty="0"/>
          </a:p>
        </p:txBody>
      </p:sp>
      <p:sp>
        <p:nvSpPr>
          <p:cNvPr id="3" name="Content Placeholder 2"/>
          <p:cNvSpPr>
            <a:spLocks noGrp="1"/>
          </p:cNvSpPr>
          <p:nvPr>
            <p:ph sz="half" idx="1"/>
          </p:nvPr>
        </p:nvSpPr>
        <p:spPr>
          <a:xfrm>
            <a:off x="323528" y="1844824"/>
            <a:ext cx="7704856" cy="4525963"/>
          </a:xfrm>
        </p:spPr>
        <p:txBody>
          <a:bodyPr/>
          <a:lstStyle/>
          <a:p>
            <a:r>
              <a:rPr lang="en-US" sz="2400" dirty="0"/>
              <a:t>Be everywhere </a:t>
            </a:r>
            <a:r>
              <a:rPr lang="en-US" sz="2400" dirty="0" smtClean="0"/>
              <a:t>and be easy </a:t>
            </a:r>
            <a:r>
              <a:rPr lang="en-US" sz="2400" dirty="0"/>
              <a:t>to work </a:t>
            </a:r>
            <a:r>
              <a:rPr lang="en-US" sz="2400" dirty="0" smtClean="0"/>
              <a:t>with</a:t>
            </a:r>
          </a:p>
          <a:p>
            <a:endParaRPr lang="en-US" sz="2400" dirty="0" smtClean="0"/>
          </a:p>
          <a:p>
            <a:r>
              <a:rPr lang="en-US" sz="2400" dirty="0" smtClean="0"/>
              <a:t>High profile tasks of clear value</a:t>
            </a:r>
          </a:p>
          <a:p>
            <a:endParaRPr lang="en-US" sz="2400" b="1" dirty="0" smtClean="0"/>
          </a:p>
          <a:p>
            <a:r>
              <a:rPr lang="en-US" sz="2400" b="1" dirty="0" smtClean="0"/>
              <a:t>Library</a:t>
            </a:r>
            <a:r>
              <a:rPr lang="en-US" sz="2400" dirty="0" smtClean="0"/>
              <a:t> as a byword for…..	</a:t>
            </a:r>
          </a:p>
          <a:p>
            <a:pPr lvl="1"/>
            <a:r>
              <a:rPr lang="en-US" dirty="0" smtClean="0">
                <a:solidFill>
                  <a:schemeClr val="accent1"/>
                </a:solidFill>
              </a:rPr>
              <a:t>Trust and quality</a:t>
            </a:r>
          </a:p>
          <a:p>
            <a:pPr lvl="1"/>
            <a:r>
              <a:rPr lang="en-US" dirty="0" smtClean="0">
                <a:solidFill>
                  <a:schemeClr val="accent1"/>
                </a:solidFill>
              </a:rPr>
              <a:t>Responsiveness and flexibility</a:t>
            </a:r>
          </a:p>
          <a:p>
            <a:pPr lvl="1"/>
            <a:r>
              <a:rPr lang="en-US" dirty="0" smtClean="0">
                <a:solidFill>
                  <a:schemeClr val="accent1"/>
                </a:solidFill>
              </a:rPr>
              <a:t>Collaboration and partnership</a:t>
            </a:r>
            <a:endParaRPr lang="en-US" dirty="0" smtClean="0"/>
          </a:p>
          <a:p>
            <a:endParaRPr lang="en-US" dirty="0"/>
          </a:p>
        </p:txBody>
      </p:sp>
    </p:spTree>
    <p:extLst>
      <p:ext uri="{BB962C8B-B14F-4D97-AF65-F5344CB8AC3E}">
        <p14:creationId xmlns:p14="http://schemas.microsoft.com/office/powerpoint/2010/main" val="4019847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96944" cy="1143000"/>
          </a:xfrm>
        </p:spPr>
        <p:txBody>
          <a:bodyPr/>
          <a:lstStyle/>
          <a:p>
            <a:r>
              <a:rPr lang="en-US" sz="4000" dirty="0" smtClean="0"/>
              <a:t>“The most powerful and resilient network of all”</a:t>
            </a:r>
            <a:endParaRPr lang="en-US" sz="4000" dirty="0"/>
          </a:p>
        </p:txBody>
      </p:sp>
      <p:sp>
        <p:nvSpPr>
          <p:cNvPr id="3" name="Content Placeholder 2"/>
          <p:cNvSpPr>
            <a:spLocks noGrp="1"/>
          </p:cNvSpPr>
          <p:nvPr>
            <p:ph sz="half" idx="1"/>
          </p:nvPr>
        </p:nvSpPr>
        <p:spPr>
          <a:xfrm>
            <a:off x="323528" y="1600200"/>
            <a:ext cx="7704856" cy="4525963"/>
          </a:xfrm>
        </p:spPr>
        <p:txBody>
          <a:bodyPr/>
          <a:lstStyle/>
          <a:p>
            <a:pPr marL="0" indent="0">
              <a:buNone/>
            </a:pPr>
            <a:endParaRPr lang="en-US" dirty="0" smtClean="0"/>
          </a:p>
          <a:p>
            <a:pPr marL="0" indent="0">
              <a:buNone/>
            </a:pPr>
            <a:r>
              <a:rPr lang="en-US" dirty="0" err="1" smtClean="0"/>
              <a:t>Roly</a:t>
            </a:r>
            <a:r>
              <a:rPr lang="en-US" dirty="0" smtClean="0"/>
              <a:t> Keating, Director of British Library</a:t>
            </a:r>
          </a:p>
          <a:p>
            <a:pPr marL="0" indent="0">
              <a:buNone/>
            </a:pPr>
            <a:endParaRPr lang="en-US" dirty="0" smtClean="0"/>
          </a:p>
          <a:p>
            <a:endParaRPr lang="en-US" dirty="0"/>
          </a:p>
        </p:txBody>
      </p:sp>
      <p:pic>
        <p:nvPicPr>
          <p:cNvPr id="8194" name="Picture 2" descr="Roly K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554" y="1425975"/>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5169"/>
            <a:ext cx="4572000" cy="3035808"/>
          </a:xfrm>
          <a:prstGeom prst="rect">
            <a:avLst/>
          </a:prstGeom>
        </p:spPr>
      </p:pic>
      <p:sp>
        <p:nvSpPr>
          <p:cNvPr id="4" name="Rectangle 3"/>
          <p:cNvSpPr/>
          <p:nvPr/>
        </p:nvSpPr>
        <p:spPr>
          <a:xfrm>
            <a:off x="3779912" y="6642556"/>
            <a:ext cx="3456384" cy="215444"/>
          </a:xfrm>
          <a:prstGeom prst="rect">
            <a:avLst/>
          </a:prstGeom>
        </p:spPr>
        <p:txBody>
          <a:bodyPr wrap="square">
            <a:spAutoFit/>
          </a:bodyPr>
          <a:lstStyle/>
          <a:p>
            <a:pPr algn="r"/>
            <a:r>
              <a:rPr lang="en-GB" sz="800" dirty="0"/>
              <a:t>http://www.bl.uk/aboutus/governance/blboard/memberslist/rkeating/</a:t>
            </a:r>
          </a:p>
        </p:txBody>
      </p:sp>
    </p:spTree>
    <p:extLst>
      <p:ext uri="{BB962C8B-B14F-4D97-AF65-F5344CB8AC3E}">
        <p14:creationId xmlns:p14="http://schemas.microsoft.com/office/powerpoint/2010/main" val="3831240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269" y="2434"/>
            <a:ext cx="9067761" cy="5013176"/>
          </a:xfrm>
        </p:spPr>
      </p:pic>
    </p:spTree>
    <p:extLst>
      <p:ext uri="{BB962C8B-B14F-4D97-AF65-F5344CB8AC3E}">
        <p14:creationId xmlns:p14="http://schemas.microsoft.com/office/powerpoint/2010/main" val="418430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see ourselves</a:t>
            </a:r>
            <a:endParaRPr lang="en-US" dirty="0"/>
          </a:p>
        </p:txBody>
      </p:sp>
      <p:sp>
        <p:nvSpPr>
          <p:cNvPr id="5" name="Content Placeholder 4"/>
          <p:cNvSpPr>
            <a:spLocks noGrp="1"/>
          </p:cNvSpPr>
          <p:nvPr>
            <p:ph sz="quarter" idx="12"/>
          </p:nvPr>
        </p:nvSpPr>
        <p:spPr>
          <a:xfrm>
            <a:off x="251520" y="1417638"/>
            <a:ext cx="5832648" cy="4752918"/>
          </a:xfrm>
        </p:spPr>
        <p:txBody>
          <a:bodyPr/>
          <a:lstStyle/>
          <a:p>
            <a:pPr marL="342900" indent="-342900">
              <a:buFont typeface="Arial" panose="020B0604020202020204" pitchFamily="34" charset="0"/>
              <a:buChar char="•"/>
            </a:pPr>
            <a:r>
              <a:rPr lang="en-US" sz="2400" b="1" dirty="0">
                <a:solidFill>
                  <a:schemeClr val="accent1"/>
                </a:solidFill>
              </a:rPr>
              <a:t>Central</a:t>
            </a:r>
            <a:r>
              <a:rPr lang="en-US" sz="2400" dirty="0">
                <a:solidFill>
                  <a:schemeClr val="accent1"/>
                </a:solidFill>
              </a:rPr>
              <a:t>: heart of the campus, large buildings</a:t>
            </a:r>
          </a:p>
          <a:p>
            <a:pPr marL="342900" indent="-342900">
              <a:buFont typeface="Arial" panose="020B0604020202020204" pitchFamily="34" charset="0"/>
              <a:buChar char="•"/>
            </a:pPr>
            <a:r>
              <a:rPr lang="en-US" sz="2400" b="1" smtClean="0">
                <a:solidFill>
                  <a:schemeClr val="accent1"/>
                </a:solidFill>
              </a:rPr>
              <a:t>Embedded</a:t>
            </a:r>
            <a:r>
              <a:rPr lang="en-US" sz="2400" smtClean="0">
                <a:solidFill>
                  <a:schemeClr val="accent1"/>
                </a:solidFill>
              </a:rPr>
              <a:t>: </a:t>
            </a:r>
            <a:r>
              <a:rPr lang="en-US" sz="2400" dirty="0" smtClean="0">
                <a:solidFill>
                  <a:schemeClr val="accent1"/>
                </a:solidFill>
              </a:rPr>
              <a:t>integral part of courses, services, processes</a:t>
            </a:r>
          </a:p>
          <a:p>
            <a:pPr marL="342900" indent="-342900">
              <a:buFont typeface="Arial" panose="020B0604020202020204" pitchFamily="34" charset="0"/>
              <a:buChar char="•"/>
            </a:pPr>
            <a:r>
              <a:rPr lang="en-US" sz="2400" b="1" dirty="0" smtClean="0">
                <a:solidFill>
                  <a:schemeClr val="accent1"/>
                </a:solidFill>
              </a:rPr>
              <a:t>Valued</a:t>
            </a:r>
            <a:r>
              <a:rPr lang="en-US" sz="2400" dirty="0" smtClean="0">
                <a:solidFill>
                  <a:schemeClr val="accent1"/>
                </a:solidFill>
              </a:rPr>
              <a:t>: Well loved by students, positive student feedback</a:t>
            </a:r>
          </a:p>
          <a:p>
            <a:pPr marL="342900" indent="-342900">
              <a:buFont typeface="Arial" panose="020B0604020202020204" pitchFamily="34" charset="0"/>
              <a:buChar char="•"/>
            </a:pPr>
            <a:r>
              <a:rPr lang="en-US" sz="2400" b="1" dirty="0">
                <a:solidFill>
                  <a:schemeClr val="accent1"/>
                </a:solidFill>
              </a:rPr>
              <a:t>Important </a:t>
            </a:r>
            <a:r>
              <a:rPr lang="en-US" sz="2400" dirty="0" smtClean="0">
                <a:solidFill>
                  <a:schemeClr val="accent1"/>
                </a:solidFill>
              </a:rPr>
              <a:t>: Large staff and budget</a:t>
            </a:r>
          </a:p>
          <a:p>
            <a:pPr marL="342900" indent="-342900">
              <a:buFont typeface="Arial" panose="020B0604020202020204" pitchFamily="34" charset="0"/>
              <a:buChar char="•"/>
            </a:pPr>
            <a:r>
              <a:rPr lang="en-US" sz="2400" b="1" dirty="0" smtClean="0">
                <a:solidFill>
                  <a:schemeClr val="accent1"/>
                </a:solidFill>
              </a:rPr>
              <a:t>Relevant: </a:t>
            </a:r>
            <a:r>
              <a:rPr lang="en-US" sz="2400" dirty="0" smtClean="0">
                <a:solidFill>
                  <a:schemeClr val="accent1"/>
                </a:solidFill>
              </a:rPr>
              <a:t>Skills embedded into courses, research support </a:t>
            </a:r>
          </a:p>
          <a:p>
            <a:pPr marL="342900" indent="-342900">
              <a:buFont typeface="Arial" panose="020B0604020202020204" pitchFamily="34" charset="0"/>
              <a:buChar char="•"/>
            </a:pPr>
            <a:r>
              <a:rPr lang="en-US" sz="2400" b="1" dirty="0" smtClean="0">
                <a:solidFill>
                  <a:schemeClr val="accent1"/>
                </a:solidFill>
              </a:rPr>
              <a:t>Essential</a:t>
            </a:r>
            <a:r>
              <a:rPr lang="en-US" sz="2400" dirty="0">
                <a:solidFill>
                  <a:schemeClr val="accent1"/>
                </a:solidFill>
              </a:rPr>
              <a:t>: vital element of University </a:t>
            </a:r>
            <a:r>
              <a:rPr lang="en-US" sz="2400" dirty="0" smtClean="0">
                <a:solidFill>
                  <a:schemeClr val="accent1"/>
                </a:solidFill>
              </a:rPr>
              <a:t>operation</a:t>
            </a:r>
          </a:p>
          <a:p>
            <a:pPr marL="342900" indent="-342900">
              <a:buFont typeface="Arial" panose="020B0604020202020204" pitchFamily="34" charset="0"/>
              <a:buChar char="•"/>
            </a:pPr>
            <a:endParaRPr lang="en-US" sz="2400" b="1" dirty="0">
              <a:solidFill>
                <a:schemeClr val="accent1"/>
              </a:solidFill>
            </a:endParaRPr>
          </a:p>
          <a:p>
            <a:pPr marL="342900" indent="-342900">
              <a:buFont typeface="Arial" panose="020B0604020202020204" pitchFamily="34" charset="0"/>
              <a:buChar char="•"/>
            </a:pPr>
            <a:endParaRPr lang="en-US" sz="2400" dirty="0" smtClean="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48546"/>
            <a:ext cx="3059832" cy="407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983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others (may) see us</a:t>
            </a:r>
            <a:endParaRPr lang="en-US" dirty="0"/>
          </a:p>
        </p:txBody>
      </p:sp>
      <p:sp>
        <p:nvSpPr>
          <p:cNvPr id="5" name="Content Placeholder 4"/>
          <p:cNvSpPr>
            <a:spLocks noGrp="1"/>
          </p:cNvSpPr>
          <p:nvPr>
            <p:ph sz="quarter" idx="12"/>
          </p:nvPr>
        </p:nvSpPr>
        <p:spPr>
          <a:xfrm>
            <a:off x="107504" y="1340768"/>
            <a:ext cx="9036496" cy="4536504"/>
          </a:xfrm>
        </p:spPr>
        <p:txBody>
          <a:bodyPr/>
          <a:lstStyle/>
          <a:p>
            <a:r>
              <a:rPr lang="en-US" sz="2400" b="1" dirty="0" smtClean="0">
                <a:solidFill>
                  <a:schemeClr val="accent1"/>
                </a:solidFill>
              </a:rPr>
              <a:t>Expensive</a:t>
            </a:r>
            <a:r>
              <a:rPr lang="en-US" sz="2400" dirty="0" smtClean="0">
                <a:solidFill>
                  <a:schemeClr val="accent1"/>
                </a:solidFill>
              </a:rPr>
              <a:t>: Large budget, lots of staff, virtual content</a:t>
            </a:r>
          </a:p>
          <a:p>
            <a:r>
              <a:rPr lang="en-US" sz="2400" b="1" dirty="0">
                <a:solidFill>
                  <a:schemeClr val="accent1"/>
                </a:solidFill>
              </a:rPr>
              <a:t>Easy to manage</a:t>
            </a:r>
            <a:r>
              <a:rPr lang="en-US" sz="2400" dirty="0">
                <a:solidFill>
                  <a:schemeClr val="accent1"/>
                </a:solidFill>
              </a:rPr>
              <a:t>: </a:t>
            </a:r>
            <a:r>
              <a:rPr lang="en-US" sz="2400" dirty="0" smtClean="0">
                <a:solidFill>
                  <a:schemeClr val="accent1"/>
                </a:solidFill>
              </a:rPr>
              <a:t>Well </a:t>
            </a:r>
            <a:r>
              <a:rPr lang="en-US" sz="2400" dirty="0">
                <a:solidFill>
                  <a:schemeClr val="accent1"/>
                </a:solidFill>
              </a:rPr>
              <a:t>run, straightforward</a:t>
            </a:r>
          </a:p>
          <a:p>
            <a:r>
              <a:rPr lang="en-US" sz="2400" b="1" dirty="0" smtClean="0">
                <a:solidFill>
                  <a:schemeClr val="accent1"/>
                </a:solidFill>
              </a:rPr>
              <a:t>Space hungry</a:t>
            </a:r>
            <a:r>
              <a:rPr lang="en-US" sz="2400" dirty="0" smtClean="0">
                <a:solidFill>
                  <a:schemeClr val="accent1"/>
                </a:solidFill>
              </a:rPr>
              <a:t>: </a:t>
            </a:r>
            <a:r>
              <a:rPr lang="en-US" sz="2400" dirty="0">
                <a:solidFill>
                  <a:schemeClr val="accent1"/>
                </a:solidFill>
              </a:rPr>
              <a:t>Large </a:t>
            </a:r>
            <a:r>
              <a:rPr lang="en-US" sz="2400" dirty="0" smtClean="0">
                <a:solidFill>
                  <a:schemeClr val="accent1"/>
                </a:solidFill>
              </a:rPr>
              <a:t>buildings (sometimes empty)</a:t>
            </a:r>
          </a:p>
          <a:p>
            <a:r>
              <a:rPr lang="en-US" sz="2400" b="1" dirty="0" smtClean="0">
                <a:solidFill>
                  <a:schemeClr val="accent1"/>
                </a:solidFill>
              </a:rPr>
              <a:t>Old fashioned</a:t>
            </a:r>
            <a:r>
              <a:rPr lang="en-US" sz="2400" dirty="0" smtClean="0">
                <a:solidFill>
                  <a:schemeClr val="accent1"/>
                </a:solidFill>
              </a:rPr>
              <a:t>: Books not digital; won’t </a:t>
            </a:r>
            <a:r>
              <a:rPr lang="en-US" sz="2400" dirty="0">
                <a:solidFill>
                  <a:schemeClr val="accent1"/>
                </a:solidFill>
              </a:rPr>
              <a:t>open access mean it’s all free</a:t>
            </a:r>
            <a:r>
              <a:rPr lang="en-US" sz="2400" dirty="0" smtClean="0">
                <a:solidFill>
                  <a:schemeClr val="accent1"/>
                </a:solidFill>
              </a:rPr>
              <a:t>?</a:t>
            </a:r>
          </a:p>
          <a:p>
            <a:r>
              <a:rPr lang="en-US" sz="2400" b="1" dirty="0" smtClean="0">
                <a:solidFill>
                  <a:schemeClr val="accent1"/>
                </a:solidFill>
              </a:rPr>
              <a:t>Peripheral</a:t>
            </a:r>
            <a:r>
              <a:rPr lang="en-US" sz="2400" dirty="0" smtClean="0">
                <a:solidFill>
                  <a:schemeClr val="accent1"/>
                </a:solidFill>
              </a:rPr>
              <a:t>: Not critical to highest priorities, not problem-driven</a:t>
            </a:r>
            <a:endParaRPr lang="en-US" sz="2400" dirty="0">
              <a:solidFill>
                <a:schemeClr val="accent1"/>
              </a:solidFill>
            </a:endParaRPr>
          </a:p>
          <a:p>
            <a:r>
              <a:rPr lang="en-US" sz="2400" b="1" dirty="0" smtClean="0">
                <a:solidFill>
                  <a:schemeClr val="accent1"/>
                </a:solidFill>
              </a:rPr>
              <a:t>Difficult to evaluate</a:t>
            </a:r>
            <a:r>
              <a:rPr lang="en-US" sz="2400" dirty="0" smtClean="0">
                <a:solidFill>
                  <a:schemeClr val="accent1"/>
                </a:solidFill>
              </a:rPr>
              <a:t>: Not one of University KPIs, 1 NSS question</a:t>
            </a:r>
            <a:endParaRPr lang="en-US" sz="2400" dirty="0">
              <a:solidFill>
                <a:schemeClr val="accent1"/>
              </a:solidFill>
            </a:endParaRPr>
          </a:p>
          <a:p>
            <a:r>
              <a:rPr lang="en-US" sz="2400" b="1" dirty="0" smtClean="0">
                <a:solidFill>
                  <a:schemeClr val="accent1"/>
                </a:solidFill>
              </a:rPr>
              <a:t>Invisible: </a:t>
            </a:r>
            <a:r>
              <a:rPr lang="en-US" sz="2400" dirty="0" smtClean="0">
                <a:solidFill>
                  <a:schemeClr val="accent1"/>
                </a:solidFill>
              </a:rPr>
              <a:t>Online; mixed </a:t>
            </a:r>
            <a:r>
              <a:rPr lang="en-US" sz="2400" dirty="0">
                <a:solidFill>
                  <a:schemeClr val="accent1"/>
                </a:solidFill>
              </a:rPr>
              <a:t>in with other </a:t>
            </a:r>
            <a:r>
              <a:rPr lang="en-US" sz="2400" dirty="0" smtClean="0">
                <a:solidFill>
                  <a:schemeClr val="accent1"/>
                </a:solidFill>
              </a:rPr>
              <a:t>services</a:t>
            </a:r>
          </a:p>
          <a:p>
            <a:r>
              <a:rPr lang="en-US" sz="2400" b="1" dirty="0" smtClean="0">
                <a:solidFill>
                  <a:schemeClr val="accent1">
                    <a:lumMod val="60000"/>
                    <a:lumOff val="40000"/>
                  </a:schemeClr>
                </a:solidFill>
              </a:rPr>
              <a:t>Librarians</a:t>
            </a:r>
            <a:r>
              <a:rPr lang="en-US" sz="2400" dirty="0" smtClean="0">
                <a:solidFill>
                  <a:schemeClr val="accent1">
                    <a:lumMod val="60000"/>
                    <a:lumOff val="40000"/>
                  </a:schemeClr>
                </a:solidFill>
              </a:rPr>
              <a:t> = people who work in a Library</a:t>
            </a:r>
            <a:endParaRPr lang="en-US" sz="2400" dirty="0">
              <a:solidFill>
                <a:schemeClr val="accent1">
                  <a:lumMod val="60000"/>
                  <a:lumOff val="40000"/>
                </a:schemeClr>
              </a:solidFill>
            </a:endParaRPr>
          </a:p>
          <a:p>
            <a:endParaRPr lang="en-US" dirty="0"/>
          </a:p>
        </p:txBody>
      </p:sp>
    </p:spTree>
    <p:extLst>
      <p:ext uri="{BB962C8B-B14F-4D97-AF65-F5344CB8AC3E}">
        <p14:creationId xmlns:p14="http://schemas.microsoft.com/office/powerpoint/2010/main" val="2992941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why has this happened?</a:t>
            </a:r>
            <a:endParaRPr lang="en-US" dirty="0"/>
          </a:p>
        </p:txBody>
      </p:sp>
      <p:sp>
        <p:nvSpPr>
          <p:cNvPr id="5" name="Content Placeholder 4"/>
          <p:cNvSpPr>
            <a:spLocks noGrp="1"/>
          </p:cNvSpPr>
          <p:nvPr>
            <p:ph sz="quarter" idx="12"/>
          </p:nvPr>
        </p:nvSpPr>
        <p:spPr>
          <a:xfrm>
            <a:off x="251520" y="1268760"/>
            <a:ext cx="8280400" cy="5256584"/>
          </a:xfrm>
        </p:spPr>
        <p:txBody>
          <a:bodyPr/>
          <a:lstStyle/>
          <a:p>
            <a:pPr marL="342900" indent="-342900">
              <a:buSzPct val="150000"/>
              <a:buFont typeface="Arial" panose="020B0604020202020204" pitchFamily="34" charset="0"/>
              <a:buChar char="•"/>
            </a:pPr>
            <a:r>
              <a:rPr lang="en-US" b="1" dirty="0" smtClean="0">
                <a:solidFill>
                  <a:schemeClr val="accent1"/>
                </a:solidFill>
              </a:rPr>
              <a:t>Technological</a:t>
            </a:r>
          </a:p>
          <a:p>
            <a:pPr lvl="1">
              <a:buSzPct val="80000"/>
              <a:buFont typeface="Wingdings" panose="05000000000000000000" pitchFamily="2" charset="2"/>
              <a:buChar char="Ø"/>
            </a:pPr>
            <a:r>
              <a:rPr lang="en-US" sz="2000" dirty="0">
                <a:solidFill>
                  <a:schemeClr val="accent1"/>
                </a:solidFill>
              </a:rPr>
              <a:t>	</a:t>
            </a:r>
            <a:r>
              <a:rPr lang="en-US" sz="2000" dirty="0" smtClean="0">
                <a:solidFill>
                  <a:schemeClr val="accent1"/>
                </a:solidFill>
              </a:rPr>
              <a:t>Digital information and content</a:t>
            </a:r>
          </a:p>
          <a:p>
            <a:pPr lvl="1">
              <a:buSzPct val="80000"/>
              <a:buFont typeface="Wingdings" panose="05000000000000000000" pitchFamily="2" charset="2"/>
              <a:buChar char="Ø"/>
            </a:pPr>
            <a:r>
              <a:rPr lang="en-US" sz="2000" dirty="0">
                <a:solidFill>
                  <a:schemeClr val="accent1"/>
                </a:solidFill>
              </a:rPr>
              <a:t>	</a:t>
            </a:r>
            <a:r>
              <a:rPr lang="en-US" sz="2000" dirty="0" smtClean="0">
                <a:solidFill>
                  <a:schemeClr val="accent1"/>
                </a:solidFill>
              </a:rPr>
              <a:t>Online </a:t>
            </a:r>
            <a:r>
              <a:rPr lang="en-US" sz="2000" dirty="0">
                <a:solidFill>
                  <a:schemeClr val="accent1"/>
                </a:solidFill>
              </a:rPr>
              <a:t>services and </a:t>
            </a:r>
            <a:r>
              <a:rPr lang="en-US" sz="2000" dirty="0" smtClean="0">
                <a:solidFill>
                  <a:schemeClr val="accent1"/>
                </a:solidFill>
              </a:rPr>
              <a:t>help</a:t>
            </a:r>
          </a:p>
          <a:p>
            <a:pPr lvl="1">
              <a:buSzPct val="80000"/>
              <a:buFont typeface="Wingdings" panose="05000000000000000000" pitchFamily="2" charset="2"/>
              <a:buChar char="Ø"/>
            </a:pPr>
            <a:r>
              <a:rPr lang="en-US" sz="2000" dirty="0">
                <a:solidFill>
                  <a:schemeClr val="accent1"/>
                </a:solidFill>
              </a:rPr>
              <a:t>	</a:t>
            </a:r>
            <a:r>
              <a:rPr lang="en-US" sz="2000" dirty="0" smtClean="0">
                <a:solidFill>
                  <a:schemeClr val="accent1"/>
                </a:solidFill>
              </a:rPr>
              <a:t>End user systems (and Google)</a:t>
            </a:r>
          </a:p>
          <a:p>
            <a:pPr lvl="1">
              <a:buSzPct val="80000"/>
              <a:buFont typeface="Wingdings" panose="05000000000000000000" pitchFamily="2" charset="2"/>
              <a:buChar char="Ø"/>
            </a:pPr>
            <a:r>
              <a:rPr lang="en-US" sz="2000" dirty="0" smtClean="0">
                <a:solidFill>
                  <a:schemeClr val="accent1"/>
                </a:solidFill>
              </a:rPr>
              <a:t>	E-learning</a:t>
            </a:r>
            <a:r>
              <a:rPr lang="en-US" sz="2000" dirty="0">
                <a:solidFill>
                  <a:schemeClr val="accent1"/>
                </a:solidFill>
              </a:rPr>
              <a:t>, blended learning and distance </a:t>
            </a:r>
            <a:r>
              <a:rPr lang="en-US" sz="2000" dirty="0" smtClean="0">
                <a:solidFill>
                  <a:schemeClr val="accent1"/>
                </a:solidFill>
              </a:rPr>
              <a:t>learning</a:t>
            </a:r>
          </a:p>
          <a:p>
            <a:pPr lvl="1">
              <a:buSzPct val="80000"/>
              <a:buFont typeface="Wingdings" panose="05000000000000000000" pitchFamily="2" charset="2"/>
              <a:buChar char="Ø"/>
            </a:pPr>
            <a:r>
              <a:rPr lang="en-US" sz="2000" dirty="0" smtClean="0">
                <a:solidFill>
                  <a:schemeClr val="accent1"/>
                </a:solidFill>
              </a:rPr>
              <a:t>	Changing research workflows</a:t>
            </a:r>
            <a:endParaRPr lang="en-US" sz="2000" dirty="0">
              <a:solidFill>
                <a:schemeClr val="accent1"/>
              </a:solidFill>
            </a:endParaRPr>
          </a:p>
          <a:p>
            <a:pPr marL="342900" indent="-342900">
              <a:buSzPct val="150000"/>
              <a:buFont typeface="Arial" panose="020B0604020202020204" pitchFamily="34" charset="0"/>
              <a:buChar char="•"/>
            </a:pPr>
            <a:r>
              <a:rPr lang="en-US" b="1" dirty="0" smtClean="0">
                <a:solidFill>
                  <a:schemeClr val="accent1"/>
                </a:solidFill>
              </a:rPr>
              <a:t>Economic</a:t>
            </a:r>
          </a:p>
          <a:p>
            <a:pPr lvl="1">
              <a:buSzPct val="80000"/>
              <a:buFont typeface="Wingdings" panose="05000000000000000000" pitchFamily="2" charset="2"/>
              <a:buChar char="Ø"/>
            </a:pPr>
            <a:r>
              <a:rPr lang="en-US" sz="2000" dirty="0" smtClean="0">
                <a:solidFill>
                  <a:schemeClr val="accent1"/>
                </a:solidFill>
              </a:rPr>
              <a:t>Value for money / Fees</a:t>
            </a:r>
          </a:p>
          <a:p>
            <a:pPr lvl="1">
              <a:buSzPct val="80000"/>
              <a:buFont typeface="Wingdings" panose="05000000000000000000" pitchFamily="2" charset="2"/>
              <a:buChar char="Ø"/>
            </a:pPr>
            <a:r>
              <a:rPr lang="en-US" sz="2000" dirty="0" smtClean="0">
                <a:solidFill>
                  <a:schemeClr val="accent1"/>
                </a:solidFill>
              </a:rPr>
              <a:t>Value </a:t>
            </a:r>
            <a:r>
              <a:rPr lang="en-US" sz="2000" dirty="0">
                <a:solidFill>
                  <a:schemeClr val="accent1"/>
                </a:solidFill>
              </a:rPr>
              <a:t>and impact / Transparency and accountability</a:t>
            </a:r>
          </a:p>
          <a:p>
            <a:pPr marL="342900" indent="-342900">
              <a:buSzPct val="150000"/>
              <a:buFont typeface="Arial" panose="020B0604020202020204" pitchFamily="34" charset="0"/>
              <a:buChar char="•"/>
            </a:pPr>
            <a:r>
              <a:rPr lang="en-US" b="1" dirty="0" smtClean="0">
                <a:solidFill>
                  <a:schemeClr val="accent1"/>
                </a:solidFill>
              </a:rPr>
              <a:t>Political</a:t>
            </a:r>
          </a:p>
          <a:p>
            <a:pPr lvl="1">
              <a:buSzPct val="80000"/>
              <a:buFont typeface="Wingdings" panose="05000000000000000000" pitchFamily="2" charset="2"/>
              <a:buChar char="Ø"/>
            </a:pPr>
            <a:r>
              <a:rPr lang="en-US" sz="2000" dirty="0" err="1" smtClean="0">
                <a:solidFill>
                  <a:schemeClr val="accent1"/>
                </a:solidFill>
              </a:rPr>
              <a:t>Organisational</a:t>
            </a:r>
            <a:r>
              <a:rPr lang="en-US" sz="2000" dirty="0" smtClean="0">
                <a:solidFill>
                  <a:schemeClr val="accent1"/>
                </a:solidFill>
              </a:rPr>
              <a:t> trends: convergence, devolution	</a:t>
            </a:r>
          </a:p>
          <a:p>
            <a:pPr lvl="1">
              <a:buSzPct val="80000"/>
              <a:buFont typeface="Wingdings" panose="05000000000000000000" pitchFamily="2" charset="2"/>
              <a:buChar char="Ø"/>
            </a:pPr>
            <a:r>
              <a:rPr lang="en-US" sz="2000" dirty="0" smtClean="0">
                <a:solidFill>
                  <a:schemeClr val="accent1"/>
                </a:solidFill>
              </a:rPr>
              <a:t>Deeper structures</a:t>
            </a:r>
          </a:p>
          <a:p>
            <a:pPr lvl="1">
              <a:buSzPct val="80000"/>
              <a:buFont typeface="Wingdings" panose="05000000000000000000" pitchFamily="2" charset="2"/>
              <a:buChar char="Ø"/>
            </a:pPr>
            <a:r>
              <a:rPr lang="en-US" sz="2000" dirty="0" smtClean="0">
                <a:solidFill>
                  <a:schemeClr val="accent1"/>
                </a:solidFill>
              </a:rPr>
              <a:t>Public libraries’ fate?</a:t>
            </a:r>
          </a:p>
          <a:p>
            <a:r>
              <a:rPr lang="en-US" dirty="0"/>
              <a:t>	</a:t>
            </a:r>
          </a:p>
        </p:txBody>
      </p:sp>
    </p:spTree>
    <p:extLst>
      <p:ext uri="{BB962C8B-B14F-4D97-AF65-F5344CB8AC3E}">
        <p14:creationId xmlns:p14="http://schemas.microsoft.com/office/powerpoint/2010/main" val="200731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visibility</a:t>
            </a:r>
            <a:endParaRPr lang="en-US" dirty="0"/>
          </a:p>
        </p:txBody>
      </p:sp>
      <p:sp>
        <p:nvSpPr>
          <p:cNvPr id="5" name="Content Placeholder 4"/>
          <p:cNvSpPr>
            <a:spLocks noGrp="1"/>
          </p:cNvSpPr>
          <p:nvPr>
            <p:ph sz="quarter" idx="12"/>
          </p:nvPr>
        </p:nvSpPr>
        <p:spPr>
          <a:xfrm>
            <a:off x="251520" y="1556792"/>
            <a:ext cx="8280400" cy="4248472"/>
          </a:xfrm>
        </p:spPr>
        <p:txBody>
          <a:bodyPr/>
          <a:lstStyle/>
          <a:p>
            <a:pPr marL="342900" indent="-342900">
              <a:buFont typeface="Arial" panose="020B0604020202020204" pitchFamily="34" charset="0"/>
              <a:buChar char="•"/>
            </a:pPr>
            <a:r>
              <a:rPr lang="en-US" sz="2400" dirty="0" smtClean="0">
                <a:solidFill>
                  <a:schemeClr val="accent1"/>
                </a:solidFill>
              </a:rPr>
              <a:t>Service portfolio and structures</a:t>
            </a:r>
          </a:p>
          <a:p>
            <a:pPr marL="342900" indent="-342900">
              <a:buFont typeface="Arial" panose="020B0604020202020204" pitchFamily="34" charset="0"/>
              <a:buChar char="•"/>
            </a:pPr>
            <a:r>
              <a:rPr lang="en-US" sz="2400" dirty="0" smtClean="0">
                <a:solidFill>
                  <a:schemeClr val="accent1"/>
                </a:solidFill>
              </a:rPr>
              <a:t>VLEs and learning technologies</a:t>
            </a:r>
          </a:p>
          <a:p>
            <a:pPr marL="342900" indent="-342900">
              <a:buFont typeface="Arial" panose="020B0604020202020204" pitchFamily="34" charset="0"/>
              <a:buChar char="•"/>
            </a:pPr>
            <a:r>
              <a:rPr lang="en-US" sz="2400" dirty="0">
                <a:solidFill>
                  <a:schemeClr val="accent1"/>
                </a:solidFill>
              </a:rPr>
              <a:t>Student skills</a:t>
            </a:r>
          </a:p>
          <a:p>
            <a:pPr marL="342900" indent="-342900">
              <a:buFont typeface="Arial" panose="020B0604020202020204" pitchFamily="34" charset="0"/>
              <a:buChar char="•"/>
            </a:pPr>
            <a:r>
              <a:rPr lang="en-US" sz="2400" dirty="0" smtClean="0">
                <a:solidFill>
                  <a:schemeClr val="accent1"/>
                </a:solidFill>
              </a:rPr>
              <a:t>Support</a:t>
            </a:r>
          </a:p>
          <a:p>
            <a:pPr marL="342900" indent="-342900">
              <a:buFont typeface="Arial" panose="020B0604020202020204" pitchFamily="34" charset="0"/>
              <a:buChar char="•"/>
            </a:pPr>
            <a:r>
              <a:rPr lang="en-US" sz="2400" dirty="0" smtClean="0">
                <a:solidFill>
                  <a:schemeClr val="accent1"/>
                </a:solidFill>
              </a:rPr>
              <a:t>Research </a:t>
            </a:r>
          </a:p>
          <a:p>
            <a:endParaRPr lang="en-US" sz="2400" dirty="0">
              <a:solidFill>
                <a:schemeClr val="accent1"/>
              </a:solidFill>
            </a:endParaRPr>
          </a:p>
          <a:p>
            <a:r>
              <a:rPr lang="en-US" sz="2400" dirty="0" smtClean="0">
                <a:solidFill>
                  <a:schemeClr val="accent1"/>
                </a:solidFill>
              </a:rPr>
              <a:t>Library as a platform and a brand</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873" y="908720"/>
            <a:ext cx="3339232" cy="349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50761" y="6629000"/>
            <a:ext cx="6552728" cy="215444"/>
          </a:xfrm>
          <a:prstGeom prst="rect">
            <a:avLst/>
          </a:prstGeom>
        </p:spPr>
        <p:txBody>
          <a:bodyPr wrap="square">
            <a:spAutoFit/>
          </a:bodyPr>
          <a:lstStyle/>
          <a:p>
            <a:pPr lvl="0"/>
            <a:r>
              <a:rPr lang="en-GB" sz="800" dirty="0">
                <a:solidFill>
                  <a:prstClr val="black"/>
                </a:solidFill>
              </a:rPr>
              <a:t>https://en.wikipedia.org/wiki/Microsoft_Tablet_PC#/media/File:HP_Tablet_PC_running_Windows_XP_(Tablet_PC_edition)_(2006).jpg</a:t>
            </a:r>
            <a:endParaRPr lang="en-GB" sz="800" dirty="0">
              <a:solidFill>
                <a:prstClr val="black"/>
              </a:solidFill>
            </a:endParaRPr>
          </a:p>
        </p:txBody>
      </p:sp>
    </p:spTree>
    <p:extLst>
      <p:ext uri="{BB962C8B-B14F-4D97-AF65-F5344CB8AC3E}">
        <p14:creationId xmlns:p14="http://schemas.microsoft.com/office/powerpoint/2010/main" val="2715785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850106"/>
          </a:xfrm>
        </p:spPr>
        <p:txBody>
          <a:bodyPr>
            <a:normAutofit fontScale="90000"/>
          </a:bodyPr>
          <a:lstStyle/>
          <a:p>
            <a:r>
              <a:rPr lang="en-US" dirty="0" smtClean="0"/>
              <a:t>Service portfolio</a:t>
            </a:r>
            <a:br>
              <a:rPr lang="en-US" dirty="0" smtClean="0"/>
            </a:br>
            <a:r>
              <a:rPr lang="en-US" sz="3100" dirty="0" smtClean="0"/>
              <a:t>Libraries and Learning Innovation</a:t>
            </a:r>
            <a:endParaRPr lang="en-US" sz="3100" dirty="0"/>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2874144019"/>
              </p:ext>
            </p:extLst>
          </p:nvPr>
        </p:nvGraphicFramePr>
        <p:xfrm>
          <a:off x="344736" y="1433662"/>
          <a:ext cx="82804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56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VLEs and learning technologies</a:t>
            </a:r>
            <a:endParaRPr lang="en-US" dirty="0"/>
          </a:p>
        </p:txBody>
      </p:sp>
      <p:sp>
        <p:nvSpPr>
          <p:cNvPr id="5" name="Content Placeholder 4"/>
          <p:cNvSpPr>
            <a:spLocks noGrp="1"/>
          </p:cNvSpPr>
          <p:nvPr>
            <p:ph sz="quarter" idx="12"/>
          </p:nvPr>
        </p:nvSpPr>
        <p:spPr>
          <a:xfrm>
            <a:off x="203299" y="1412776"/>
            <a:ext cx="8280400" cy="4248472"/>
          </a:xfrm>
        </p:spPr>
        <p:txBody>
          <a:bodyPr/>
          <a:lstStyle/>
          <a:p>
            <a:r>
              <a:rPr lang="en-US" sz="2400" dirty="0" smtClean="0">
                <a:solidFill>
                  <a:schemeClr val="accent1"/>
                </a:solidFill>
              </a:rPr>
              <a:t>Virtual Learning Environment</a:t>
            </a:r>
          </a:p>
          <a:p>
            <a:r>
              <a:rPr lang="en-US" sz="2400" dirty="0" smtClean="0">
                <a:solidFill>
                  <a:schemeClr val="accent1"/>
                </a:solidFill>
              </a:rPr>
              <a:t>	Content</a:t>
            </a:r>
          </a:p>
          <a:p>
            <a:r>
              <a:rPr lang="en-US" sz="2400" dirty="0">
                <a:solidFill>
                  <a:schemeClr val="accent1"/>
                </a:solidFill>
              </a:rPr>
              <a:t>	</a:t>
            </a:r>
            <a:r>
              <a:rPr lang="en-US" sz="2400" dirty="0" smtClean="0">
                <a:solidFill>
                  <a:schemeClr val="accent1"/>
                </a:solidFill>
              </a:rPr>
              <a:t>Support</a:t>
            </a:r>
          </a:p>
          <a:p>
            <a:r>
              <a:rPr lang="en-US" sz="2400" dirty="0">
                <a:solidFill>
                  <a:schemeClr val="accent1"/>
                </a:solidFill>
              </a:rPr>
              <a:t>	</a:t>
            </a:r>
            <a:r>
              <a:rPr lang="en-US" sz="2400" dirty="0" smtClean="0">
                <a:solidFill>
                  <a:schemeClr val="accent1"/>
                </a:solidFill>
              </a:rPr>
              <a:t>Development</a:t>
            </a:r>
          </a:p>
          <a:p>
            <a:r>
              <a:rPr lang="en-US" sz="2400" dirty="0" smtClean="0">
                <a:solidFill>
                  <a:schemeClr val="accent1"/>
                </a:solidFill>
              </a:rPr>
              <a:t>Collaboration</a:t>
            </a:r>
          </a:p>
          <a:p>
            <a:r>
              <a:rPr lang="en-US" sz="2400" dirty="0">
                <a:solidFill>
                  <a:schemeClr val="accent1"/>
                </a:solidFill>
              </a:rPr>
              <a:t>	</a:t>
            </a:r>
            <a:r>
              <a:rPr lang="en-US" sz="2400" dirty="0" smtClean="0">
                <a:solidFill>
                  <a:schemeClr val="accent1"/>
                </a:solidFill>
              </a:rPr>
              <a:t>Learning technologists / instructional designers</a:t>
            </a:r>
          </a:p>
          <a:p>
            <a:r>
              <a:rPr lang="en-US" sz="2400" dirty="0" smtClean="0">
                <a:solidFill>
                  <a:schemeClr val="accent1"/>
                </a:solidFill>
              </a:rPr>
              <a:t>	Educational developers</a:t>
            </a:r>
          </a:p>
          <a:p>
            <a:r>
              <a:rPr lang="en-US" sz="2400" dirty="0">
                <a:solidFill>
                  <a:schemeClr val="accent1"/>
                </a:solidFill>
              </a:rPr>
              <a:t>	</a:t>
            </a:r>
            <a:r>
              <a:rPr lang="en-US" sz="2400" dirty="0" smtClean="0">
                <a:solidFill>
                  <a:schemeClr val="accent1"/>
                </a:solidFill>
              </a:rPr>
              <a:t>Distance learning development</a:t>
            </a:r>
          </a:p>
          <a:p>
            <a:r>
              <a:rPr lang="en-US" sz="2400" dirty="0" smtClean="0">
                <a:solidFill>
                  <a:schemeClr val="accent1"/>
                </a:solidFill>
              </a:rPr>
              <a:t>Expertise</a:t>
            </a:r>
          </a:p>
          <a:p>
            <a:r>
              <a:rPr lang="en-US" sz="2400" dirty="0">
                <a:solidFill>
                  <a:schemeClr val="accent1"/>
                </a:solidFill>
              </a:rPr>
              <a:t>	</a:t>
            </a:r>
            <a:r>
              <a:rPr lang="en-US" sz="2400" dirty="0" smtClean="0">
                <a:solidFill>
                  <a:schemeClr val="accent1"/>
                </a:solidFill>
              </a:rPr>
              <a:t>Digital rights; copyright </a:t>
            </a:r>
          </a:p>
          <a:p>
            <a:r>
              <a:rPr lang="en-US" sz="2400" dirty="0">
                <a:solidFill>
                  <a:schemeClr val="accent1"/>
                </a:solidFill>
              </a:rPr>
              <a:t>	</a:t>
            </a:r>
            <a:r>
              <a:rPr lang="en-US" sz="2400" dirty="0" smtClean="0">
                <a:solidFill>
                  <a:schemeClr val="accent1"/>
                </a:solidFill>
              </a:rPr>
              <a:t>Intellectual property rights</a:t>
            </a:r>
          </a:p>
          <a:p>
            <a:endParaRPr lang="en-US" sz="2400" dirty="0">
              <a:solidFill>
                <a:schemeClr val="accent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68760"/>
            <a:ext cx="2255515" cy="188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809" y="4437112"/>
            <a:ext cx="284875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274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87216" y="6263219"/>
            <a:ext cx="656492" cy="365125"/>
          </a:xfrm>
        </p:spPr>
        <p:txBody>
          <a:bodyPr/>
          <a:lstStyle/>
          <a:p>
            <a:fld id="{EE6A1F7D-970C-8E40-B6AD-384192BEAAF9}" type="slidenum">
              <a:rPr lang="en-US" smtClean="0">
                <a:solidFill>
                  <a:schemeClr val="tx1"/>
                </a:solidFill>
              </a:rPr>
              <a:t>9</a:t>
            </a:fld>
            <a:endParaRPr lang="en-US" dirty="0">
              <a:solidFill>
                <a:schemeClr val="tx1"/>
              </a:solidFill>
            </a:endParaRPr>
          </a:p>
        </p:txBody>
      </p:sp>
      <p:grpSp>
        <p:nvGrpSpPr>
          <p:cNvPr id="6" name="Group 5"/>
          <p:cNvGrpSpPr/>
          <p:nvPr/>
        </p:nvGrpSpPr>
        <p:grpSpPr>
          <a:xfrm>
            <a:off x="505203" y="203200"/>
            <a:ext cx="8531293" cy="6466160"/>
            <a:chOff x="352803" y="296333"/>
            <a:chExt cx="8056683" cy="5873153"/>
          </a:xfrm>
        </p:grpSpPr>
        <p:grpSp>
          <p:nvGrpSpPr>
            <p:cNvPr id="5" name="Group 4"/>
            <p:cNvGrpSpPr/>
            <p:nvPr/>
          </p:nvGrpSpPr>
          <p:grpSpPr>
            <a:xfrm>
              <a:off x="352803" y="296333"/>
              <a:ext cx="8056683" cy="5873153"/>
              <a:chOff x="352803" y="296333"/>
              <a:chExt cx="8056683" cy="587315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03" y="296333"/>
                <a:ext cx="8056683" cy="587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34690" y="315385"/>
                <a:ext cx="582966" cy="12604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901" y="2828894"/>
              <a:ext cx="3753117" cy="153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p:cNvSpPr/>
          <p:nvPr/>
        </p:nvSpPr>
        <p:spPr>
          <a:xfrm>
            <a:off x="612965" y="939779"/>
            <a:ext cx="3772768" cy="15496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533544" y="2735740"/>
            <a:ext cx="3769874" cy="153741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702733" y="719667"/>
            <a:ext cx="931334"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541834" y="956713"/>
            <a:ext cx="3823231" cy="154968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0000"/>
                </a:solidFill>
              </a:rPr>
              <a:t>Typical Student Layout </a:t>
            </a:r>
            <a:endParaRPr lang="en-GB" dirty="0">
              <a:solidFill>
                <a:srgbClr val="FF0000"/>
              </a:solidFill>
            </a:endParaRPr>
          </a:p>
        </p:txBody>
      </p:sp>
      <p:sp>
        <p:nvSpPr>
          <p:cNvPr id="4" name="Rectangle 3"/>
          <p:cNvSpPr/>
          <p:nvPr/>
        </p:nvSpPr>
        <p:spPr>
          <a:xfrm>
            <a:off x="4283968" y="6669360"/>
            <a:ext cx="4572000" cy="215444"/>
          </a:xfrm>
          <a:prstGeom prst="rect">
            <a:avLst/>
          </a:prstGeom>
        </p:spPr>
        <p:txBody>
          <a:bodyPr>
            <a:spAutoFit/>
          </a:bodyPr>
          <a:lstStyle/>
          <a:p>
            <a:r>
              <a:rPr lang="en-GB" sz="800" dirty="0" smtClean="0"/>
              <a:t>Slide: Barbara Becker, Leeds Beckett University</a:t>
            </a:r>
            <a:endParaRPr lang="en-GB" sz="800" dirty="0"/>
          </a:p>
        </p:txBody>
      </p:sp>
    </p:spTree>
    <p:extLst>
      <p:ext uri="{BB962C8B-B14F-4D97-AF65-F5344CB8AC3E}">
        <p14:creationId xmlns:p14="http://schemas.microsoft.com/office/powerpoint/2010/main" val="17834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autoRev="1" fill="hold" nodeType="clickEffect">
                                  <p:stCondLst>
                                    <p:cond delay="0"/>
                                  </p:stCondLst>
                                  <p:childTnLst>
                                    <p:animMotion origin="layout" path="M 2.22222E-6 -1.11111E-6 L 0.51389 -1.11111E-6 " pathEditMode="relative" rAng="0" ptsTypes="AA">
                                      <p:cBhvr>
                                        <p:cTn id="6" dur="2000" fill="hold"/>
                                        <p:tgtEl>
                                          <p:spTgt spid="13"/>
                                        </p:tgtEl>
                                        <p:attrNameLst>
                                          <p:attrName>ppt_x</p:attrName>
                                          <p:attrName>ppt_y</p:attrName>
                                        </p:attrNameLst>
                                      </p:cBhvr>
                                      <p:rCtr x="25694" y="0"/>
                                    </p:animMotion>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2541</TotalTime>
  <Words>544</Words>
  <Application>Microsoft Office PowerPoint</Application>
  <PresentationFormat>On-screen Show (4:3)</PresentationFormat>
  <Paragraphs>187</Paragraphs>
  <Slides>24</Slides>
  <Notes>21</Notes>
  <HiddenSlides>1</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IntroductionSlide</vt:lpstr>
      <vt:lpstr>New Topic Slide</vt:lpstr>
      <vt:lpstr>Custom Design</vt:lpstr>
      <vt:lpstr>1_Custom Design</vt:lpstr>
      <vt:lpstr>Beckett Theme</vt:lpstr>
      <vt:lpstr>1_New Topic Slide</vt:lpstr>
      <vt:lpstr>2_Custom Design</vt:lpstr>
      <vt:lpstr>3_Custom Design</vt:lpstr>
      <vt:lpstr>PowerPoint Presentation</vt:lpstr>
      <vt:lpstr>The Conundrum</vt:lpstr>
      <vt:lpstr>How we see ourselves</vt:lpstr>
      <vt:lpstr>How others (may) see us</vt:lpstr>
      <vt:lpstr>So why has this happened?</vt:lpstr>
      <vt:lpstr>Digital visibility</vt:lpstr>
      <vt:lpstr>Service portfolio Libraries and Learning Innovation</vt:lpstr>
      <vt:lpstr>VLEs and learning technologies</vt:lpstr>
      <vt:lpstr>PowerPoint Presentation</vt:lpstr>
      <vt:lpstr>PowerPoint Presentation</vt:lpstr>
      <vt:lpstr>PowerPoint Presentation</vt:lpstr>
      <vt:lpstr>Student skills</vt:lpstr>
      <vt:lpstr>Support</vt:lpstr>
      <vt:lpstr>Research: Scholarly communications</vt:lpstr>
      <vt:lpstr>Research</vt:lpstr>
      <vt:lpstr>Research visibility: Twitter</vt:lpstr>
      <vt:lpstr>Research visibility: Instagram</vt:lpstr>
      <vt:lpstr>Teaching and learning visibility</vt:lpstr>
      <vt:lpstr>PowerPoint Presentation</vt:lpstr>
      <vt:lpstr>Teaching Excellence Framework</vt:lpstr>
      <vt:lpstr>Where (else) to be visible</vt:lpstr>
      <vt:lpstr>The embedded visible university library</vt:lpstr>
      <vt:lpstr>“The most powerful and resilient network of all”</vt:lpstr>
      <vt:lpstr>PowerPoint Presentation</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User</cp:lastModifiedBy>
  <cp:revision>214</cp:revision>
  <cp:lastPrinted>2015-07-01T06:07:32Z</cp:lastPrinted>
  <dcterms:created xsi:type="dcterms:W3CDTF">2012-02-14T11:14:08Z</dcterms:created>
  <dcterms:modified xsi:type="dcterms:W3CDTF">2015-07-19T15:29:00Z</dcterms:modified>
</cp:coreProperties>
</file>