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 id="2147483698" r:id="rId9"/>
  </p:sldMasterIdLst>
  <p:notesMasterIdLst>
    <p:notesMasterId r:id="rId29"/>
  </p:notesMasterIdLst>
  <p:sldIdLst>
    <p:sldId id="264" r:id="rId10"/>
    <p:sldId id="300" r:id="rId11"/>
    <p:sldId id="319" r:id="rId12"/>
    <p:sldId id="323" r:id="rId13"/>
    <p:sldId id="324" r:id="rId14"/>
    <p:sldId id="321" r:id="rId15"/>
    <p:sldId id="320" r:id="rId16"/>
    <p:sldId id="277" r:id="rId17"/>
    <p:sldId id="316" r:id="rId18"/>
    <p:sldId id="317" r:id="rId19"/>
    <p:sldId id="315" r:id="rId20"/>
    <p:sldId id="322" r:id="rId21"/>
    <p:sldId id="306" r:id="rId22"/>
    <p:sldId id="307" r:id="rId23"/>
    <p:sldId id="308" r:id="rId24"/>
    <p:sldId id="309" r:id="rId25"/>
    <p:sldId id="310" r:id="rId26"/>
    <p:sldId id="311"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89758-60F2-43B5-AA2E-37037AFFF425}" type="datetimeFigureOut">
              <a:rPr lang="en-GB" smtClean="0"/>
              <a:pPr/>
              <a:t>10/09/2015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Research can be easily disseminated online amongst communities of researchers and interested lay people, via social media for example, and it is clearly beneficial if that research is freely accessible on the open web rather than restricted by subscription access.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277408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Libguides,our</a:t>
            </a:r>
            <a:r>
              <a:rPr lang="en-GB" dirty="0" smtClean="0"/>
              <a:t> content</a:t>
            </a:r>
            <a:r>
              <a:rPr lang="en-GB" baseline="0" dirty="0" smtClean="0"/>
              <a:t> management system, </a:t>
            </a:r>
            <a:r>
              <a:rPr lang="en-GB" dirty="0" smtClean="0"/>
              <a:t>and </a:t>
            </a:r>
            <a:r>
              <a:rPr lang="en-GB" dirty="0" err="1" smtClean="0"/>
              <a:t>Symplectic</a:t>
            </a:r>
            <a:r>
              <a:rPr lang="en-GB" dirty="0" smtClean="0"/>
              <a:t> Elements, infrastructure supporting </a:t>
            </a:r>
            <a:r>
              <a:rPr lang="en-GB" dirty="0" err="1" smtClean="0"/>
              <a:t>uni</a:t>
            </a:r>
            <a:r>
              <a:rPr lang="en-GB" dirty="0" smtClean="0"/>
              <a:t> repository,</a:t>
            </a:r>
            <a:r>
              <a:rPr lang="en-GB" baseline="0" dirty="0" smtClean="0"/>
              <a:t> </a:t>
            </a:r>
            <a:r>
              <a:rPr lang="en-GB" dirty="0" smtClean="0"/>
              <a:t>working together </a:t>
            </a:r>
            <a:r>
              <a:rPr lang="en-GB" baseline="0" dirty="0" smtClean="0"/>
              <a:t>around selected theme days e.g. Mental Health awareness week, Eating disorders week, the general election etc. Research tagged by Librarian, coding to link the two together, auto display of open access institutional research outputs &amp; links to author versions, self archived in </a:t>
            </a:r>
            <a:r>
              <a:rPr lang="en-GB" baseline="0" dirty="0" err="1" smtClean="0"/>
              <a:t>Eprints</a:t>
            </a:r>
            <a:r>
              <a:rPr lang="en-GB" baseline="0" dirty="0" smtClean="0"/>
              <a:t> available along green </a:t>
            </a:r>
            <a:r>
              <a:rPr lang="en-GB" baseline="0" dirty="0" err="1" smtClean="0"/>
              <a:t>oa</a:t>
            </a:r>
            <a:r>
              <a:rPr lang="en-GB" baseline="0" dirty="0" smtClean="0"/>
              <a:t> publishing route</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13</a:t>
            </a:fld>
            <a:endParaRPr lang="en-GB"/>
          </a:p>
        </p:txBody>
      </p:sp>
    </p:spTree>
    <p:extLst>
      <p:ext uri="{BB962C8B-B14F-4D97-AF65-F5344CB8AC3E}">
        <p14:creationId xmlns:p14="http://schemas.microsoft.com/office/powerpoint/2010/main" val="40114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links to external and</a:t>
            </a:r>
            <a:r>
              <a:rPr lang="en-GB" baseline="0" dirty="0" smtClean="0"/>
              <a:t> local organisations too Tweets from @</a:t>
            </a:r>
            <a:r>
              <a:rPr lang="en-GB" baseline="0" dirty="0" err="1" smtClean="0"/>
              <a:t>BeckettLibrary</a:t>
            </a:r>
            <a:r>
              <a:rPr lang="en-GB" baseline="0" dirty="0" smtClean="0"/>
              <a:t> and @</a:t>
            </a:r>
            <a:r>
              <a:rPr lang="en-GB" baseline="0" dirty="0" err="1" smtClean="0"/>
              <a:t>BeckettResearch</a:t>
            </a:r>
            <a:r>
              <a:rPr lang="en-GB" baseline="0" dirty="0" smtClean="0"/>
              <a:t> including targeted tweets to organisations &amp; key academic staff.</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14</a:t>
            </a:fld>
            <a:endParaRPr lang="en-GB"/>
          </a:p>
        </p:txBody>
      </p:sp>
    </p:spTree>
    <p:extLst>
      <p:ext uri="{BB962C8B-B14F-4D97-AF65-F5344CB8AC3E}">
        <p14:creationId xmlns:p14="http://schemas.microsoft.com/office/powerpoint/2010/main" val="109965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piloting a project whereby we choose celebration</a:t>
            </a:r>
            <a:r>
              <a:rPr lang="en-GB" baseline="0" dirty="0" smtClean="0"/>
              <a:t> days or events where we can tweet a link to our research outputs in this area which are listed in a </a:t>
            </a:r>
            <a:r>
              <a:rPr lang="en-GB" baseline="0" dirty="0" err="1" smtClean="0"/>
              <a:t>Libguide</a:t>
            </a:r>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15</a:t>
            </a:fld>
            <a:endParaRPr lang="en-GB"/>
          </a:p>
        </p:txBody>
      </p:sp>
    </p:spTree>
    <p:extLst>
      <p:ext uri="{BB962C8B-B14F-4D97-AF65-F5344CB8AC3E}">
        <p14:creationId xmlns:p14="http://schemas.microsoft.com/office/powerpoint/2010/main" val="330379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Just to follow on from this. We did have quite a good response from people about this.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initial tweet got 709 impressions – see file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tweeted it to 5 members of academic staff resulting in 3 RT, 2 favourites and 1 reply (see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One academic RT as a MT resulting in 3 RT and 3 favourites </a:t>
            </a:r>
          </a:p>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16</a:t>
            </a:fld>
            <a:endParaRPr lang="en-GB"/>
          </a:p>
        </p:txBody>
      </p:sp>
    </p:spTree>
    <p:extLst>
      <p:ext uri="{BB962C8B-B14F-4D97-AF65-F5344CB8AC3E}">
        <p14:creationId xmlns:p14="http://schemas.microsoft.com/office/powerpoint/2010/main" val="108248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17</a:t>
            </a:fld>
            <a:endParaRPr lang="en-GB"/>
          </a:p>
        </p:txBody>
      </p:sp>
    </p:spTree>
    <p:extLst>
      <p:ext uri="{BB962C8B-B14F-4D97-AF65-F5344CB8AC3E}">
        <p14:creationId xmlns:p14="http://schemas.microsoft.com/office/powerpoint/2010/main" val="317540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18</a:t>
            </a:fld>
            <a:endParaRPr lang="en-GB"/>
          </a:p>
        </p:txBody>
      </p:sp>
    </p:spTree>
    <p:extLst>
      <p:ext uri="{BB962C8B-B14F-4D97-AF65-F5344CB8AC3E}">
        <p14:creationId xmlns:p14="http://schemas.microsoft.com/office/powerpoint/2010/main" val="50162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resulted in 7 likes, including one from WDD. – see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got 22 hits on the </a:t>
            </a:r>
            <a:r>
              <a:rPr lang="en-GB" sz="1200" kern="1200" dirty="0" err="1" smtClean="0">
                <a:solidFill>
                  <a:schemeClr val="tx1"/>
                </a:solidFill>
                <a:effectLst/>
                <a:latin typeface="+mn-lt"/>
                <a:ea typeface="+mn-ea"/>
                <a:cs typeface="+mn-cs"/>
              </a:rPr>
              <a:t>Bitly</a:t>
            </a:r>
            <a:r>
              <a:rPr lang="en-GB" sz="1200" kern="1200" dirty="0" smtClean="0">
                <a:solidFill>
                  <a:schemeClr val="tx1"/>
                </a:solidFill>
                <a:effectLst/>
                <a:latin typeface="+mn-lt"/>
                <a:ea typeface="+mn-ea"/>
                <a:cs typeface="+mn-cs"/>
              </a:rPr>
              <a:t> link 18 from twitter and 4 unknown. 20 in UK , 1 in Ireland and 1 in Mauritius (</a:t>
            </a:r>
            <a:r>
              <a:rPr lang="en-GB" sz="1200" kern="1200" dirty="0" err="1" smtClean="0">
                <a:solidFill>
                  <a:schemeClr val="tx1"/>
                </a:solidFill>
                <a:effectLst/>
                <a:latin typeface="+mn-lt"/>
                <a:ea typeface="+mn-ea"/>
                <a:cs typeface="+mn-cs"/>
              </a:rPr>
              <a:t>Ieaun</a:t>
            </a:r>
            <a:r>
              <a:rPr lang="en-GB" sz="1200" kern="1200" dirty="0" smtClean="0">
                <a:solidFill>
                  <a:schemeClr val="tx1"/>
                </a:solidFill>
                <a:effectLst/>
                <a:latin typeface="+mn-lt"/>
                <a:ea typeface="+mn-ea"/>
                <a:cs typeface="+mn-cs"/>
              </a:rPr>
              <a:t> Ellis)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 can’t get into all the stats on FB, but it looks as though we got 1 like.</a:t>
            </a:r>
          </a:p>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19</a:t>
            </a:fld>
            <a:endParaRPr lang="en-GB"/>
          </a:p>
        </p:txBody>
      </p:sp>
    </p:spTree>
    <p:extLst>
      <p:ext uri="{BB962C8B-B14F-4D97-AF65-F5344CB8AC3E}">
        <p14:creationId xmlns:p14="http://schemas.microsoft.com/office/powerpoint/2010/main" val="409502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29150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37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10/09/2015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716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10/09/2015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55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10/09/2015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587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10/09/2015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889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10/09/2015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601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9.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4" r:id="rId3"/>
    <p:sldLayoutId id="2147483705"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481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witter.com/BeckettResearch/lists/leeds-beckett-university/members"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prints.leedsbeckett.ac.uk/1019/"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libguides.leedsbeckett.ac.uk/UMHAD2015"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libguides.leedsbeckett.ac.uk/prisonresearchnetwor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BeckettLibrary/status/53317413780063027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parceurope.org/oaca/"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www.asis.org/Bulletin/Apr-13/AprMay13_Piwowa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hyperlink" Target="http://journals.plos.org/plosone/article?id=10.1371/journal.pone.0121708" TargetMode="External"/><Relationship Id="rId3" Type="http://schemas.openxmlformats.org/officeDocument/2006/relationships/hyperlink" Target="https://impactstory.org/" TargetMode="External"/><Relationship Id="rId7" Type="http://schemas.openxmlformats.org/officeDocument/2006/relationships/hyperlink" Target="http://journal.frontiersin.org/article/10.3389/fpsyg.2013.00058/abstract" TargetMode="External"/><Relationship Id="rId2" Type="http://schemas.openxmlformats.org/officeDocument/2006/relationships/hyperlink" Target="http://www.plumanalytics.com/" TargetMode="Externa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eprints.leedsbeckett.ac.uk/252/" TargetMode="External"/><Relationship Id="rId10" Type="http://schemas.openxmlformats.org/officeDocument/2006/relationships/hyperlink" Target="http://libguides.leedsbeckett.ac.uk/research/statistics" TargetMode="External"/><Relationship Id="rId4" Type="http://schemas.openxmlformats.org/officeDocument/2006/relationships/hyperlink" Target="http://www.altmetric.com/" TargetMode="External"/><Relationship Id="rId9" Type="http://schemas.openxmlformats.org/officeDocument/2006/relationships/hyperlink" Target="http://www.irus.mimas.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rus.mimas.ac.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5" y="1484314"/>
            <a:ext cx="8928991" cy="3744886"/>
          </a:xfrm>
        </p:spPr>
        <p:txBody>
          <a:bodyPr/>
          <a:lstStyle/>
          <a:p>
            <a:r>
              <a:rPr lang="en-GB" dirty="0"/>
              <a:t>Extending and </a:t>
            </a:r>
            <a:r>
              <a:rPr lang="en-GB" dirty="0" smtClean="0"/>
              <a:t>measuring </a:t>
            </a:r>
            <a:r>
              <a:rPr lang="en-GB" dirty="0"/>
              <a:t>reach and impact of research output: </a:t>
            </a:r>
            <a:r>
              <a:rPr lang="en-GB" dirty="0" smtClean="0"/>
              <a:t>#</a:t>
            </a:r>
            <a:r>
              <a:rPr lang="en-GB" dirty="0" err="1" smtClean="0"/>
              <a:t>openaccess</a:t>
            </a:r>
            <a:r>
              <a:rPr lang="en-GB" dirty="0"/>
              <a:t>, social media and “alternative metrics”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1835696" y="6088373"/>
            <a:ext cx="2520280" cy="646331"/>
          </a:xfrm>
          <a:prstGeom prst="rect">
            <a:avLst/>
          </a:prstGeom>
          <a:noFill/>
        </p:spPr>
        <p:txBody>
          <a:bodyPr wrap="square" rtlCol="0">
            <a:spAutoFit/>
          </a:bodyPr>
          <a:lstStyle/>
          <a:p>
            <a:pPr algn="r"/>
            <a:r>
              <a:rPr lang="en-GB" dirty="0" smtClean="0"/>
              <a:t>Nick Sheppard</a:t>
            </a:r>
          </a:p>
          <a:p>
            <a:pPr algn="r"/>
            <a:r>
              <a:rPr lang="en-GB" dirty="0" smtClean="0"/>
              <a:t>Repository Developer</a:t>
            </a:r>
          </a:p>
        </p:txBody>
      </p:sp>
      <p:sp>
        <p:nvSpPr>
          <p:cNvPr id="8" name="Text Placeholder 1"/>
          <p:cNvSpPr>
            <a:spLocks noGrp="1"/>
          </p:cNvSpPr>
          <p:nvPr>
            <p:ph type="body" sz="quarter" idx="10"/>
          </p:nvPr>
        </p:nvSpPr>
        <p:spPr>
          <a:xfrm>
            <a:off x="123546" y="908720"/>
            <a:ext cx="6408960" cy="360040"/>
          </a:xfrm>
        </p:spPr>
        <p:txBody>
          <a:bodyPr/>
          <a:lstStyle/>
          <a:p>
            <a:r>
              <a:rPr lang="en-US" sz="2400" dirty="0" smtClean="0"/>
              <a:t>LEEDS BECKETT UNIVERSITY</a:t>
            </a:r>
            <a:endParaRPr lang="en-US" sz="2400"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36382759"/>
              </p:ext>
            </p:extLst>
          </p:nvPr>
        </p:nvGraphicFramePr>
        <p:xfrm>
          <a:off x="16379" y="257086"/>
          <a:ext cx="9155507" cy="6582168"/>
        </p:xfrm>
        <a:graphic>
          <a:graphicData uri="http://schemas.openxmlformats.org/drawingml/2006/table">
            <a:tbl>
              <a:tblPr firstRow="1" bandRow="1">
                <a:tableStyleId>{5C22544A-7EE6-4342-B048-85BDC9FD1C3A}</a:tableStyleId>
              </a:tblPr>
              <a:tblGrid>
                <a:gridCol w="3970931"/>
                <a:gridCol w="1296144"/>
                <a:gridCol w="1872208"/>
                <a:gridCol w="2016224"/>
              </a:tblGrid>
              <a:tr h="7620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Repository (Northern Collaboration - 15/25 members are IRUS participants)</a:t>
                      </a:r>
                    </a:p>
                    <a:p>
                      <a:endParaRPr lang="en-GB" sz="1600" dirty="0"/>
                    </a:p>
                  </a:txBody>
                  <a:tcPr/>
                </a:tc>
                <a:tc>
                  <a:txBody>
                    <a:bodyPr/>
                    <a:lstStyle/>
                    <a:p>
                      <a:r>
                        <a:rPr lang="en-GB" sz="1600" dirty="0" smtClean="0"/>
                        <a:t>Date starts</a:t>
                      </a:r>
                      <a:endParaRPr lang="en-GB" sz="1600" dirty="0"/>
                    </a:p>
                  </a:txBody>
                  <a:tcPr/>
                </a:tc>
                <a:tc>
                  <a:txBody>
                    <a:bodyPr/>
                    <a:lstStyle/>
                    <a:p>
                      <a:r>
                        <a:rPr lang="en-GB" sz="1600" dirty="0" smtClean="0"/>
                        <a:t>Total no. of unique items downloaded</a:t>
                      </a:r>
                      <a:endParaRPr lang="en-GB" sz="1600" dirty="0"/>
                    </a:p>
                  </a:txBody>
                  <a:tcPr/>
                </a:tc>
                <a:tc>
                  <a:txBody>
                    <a:bodyPr/>
                    <a:lstStyle/>
                    <a:p>
                      <a:r>
                        <a:rPr lang="en-GB" sz="1600" dirty="0" smtClean="0"/>
                        <a:t>Downloads to August 2015</a:t>
                      </a:r>
                      <a:endParaRPr lang="en-GB" sz="1600" dirty="0"/>
                    </a:p>
                  </a:txBody>
                  <a:tcPr/>
                </a:tc>
              </a:tr>
              <a:tr h="372721">
                <a:tc>
                  <a:txBody>
                    <a:bodyPr/>
                    <a:lstStyle/>
                    <a:p>
                      <a:r>
                        <a:rPr lang="en-GB" sz="1600" b="0" i="0" kern="1200" dirty="0" smtClean="0">
                          <a:solidFill>
                            <a:schemeClr val="dk1"/>
                          </a:solidFill>
                          <a:effectLst/>
                          <a:latin typeface="+mn-lt"/>
                          <a:ea typeface="+mn-ea"/>
                          <a:cs typeface="+mn-cs"/>
                        </a:rPr>
                        <a:t>University of Salford USIR</a:t>
                      </a:r>
                      <a:endParaRPr lang="en-GB" sz="1600" dirty="0"/>
                    </a:p>
                  </a:txBody>
                  <a:tcPr/>
                </a:tc>
                <a:tc>
                  <a:txBody>
                    <a:bodyPr/>
                    <a:lstStyle/>
                    <a:p>
                      <a:r>
                        <a:rPr lang="en-GB" sz="1600" dirty="0" smtClean="0"/>
                        <a:t>July 2012</a:t>
                      </a:r>
                      <a:endParaRPr lang="en-GB" sz="1600" dirty="0"/>
                    </a:p>
                  </a:txBody>
                  <a:tcPr/>
                </a:tc>
                <a:tc>
                  <a:txBody>
                    <a:bodyPr/>
                    <a:lstStyle/>
                    <a:p>
                      <a:r>
                        <a:rPr lang="en-GB" sz="1600" kern="1200" dirty="0" smtClean="0">
                          <a:solidFill>
                            <a:schemeClr val="dk1"/>
                          </a:solidFill>
                          <a:latin typeface="+mn-lt"/>
                          <a:ea typeface="+mn-ea"/>
                          <a:cs typeface="+mn-cs"/>
                        </a:rPr>
                        <a:t>12,905</a:t>
                      </a:r>
                      <a:endParaRPr lang="en-GB" sz="1600" kern="1200" dirty="0">
                        <a:solidFill>
                          <a:schemeClr val="dk1"/>
                        </a:solidFill>
                        <a:latin typeface="+mn-lt"/>
                        <a:ea typeface="+mn-ea"/>
                        <a:cs typeface="+mn-cs"/>
                      </a:endParaRPr>
                    </a:p>
                  </a:txBody>
                  <a:tcPr/>
                </a:tc>
                <a:tc>
                  <a:txBody>
                    <a:bodyPr/>
                    <a:lstStyle/>
                    <a:p>
                      <a:r>
                        <a:rPr lang="en-GB" sz="1600" b="0" i="0" kern="1200" dirty="0" smtClean="0">
                          <a:solidFill>
                            <a:schemeClr val="dk1"/>
                          </a:solidFill>
                          <a:effectLst/>
                          <a:latin typeface="+mn-lt"/>
                          <a:ea typeface="+mn-ea"/>
                          <a:cs typeface="+mn-cs"/>
                        </a:rPr>
                        <a:t>2,287,232</a:t>
                      </a:r>
                      <a:endParaRPr lang="en-GB" sz="1600" dirty="0"/>
                    </a:p>
                  </a:txBody>
                  <a:tcPr/>
                </a:tc>
              </a:tr>
              <a:tr h="372721">
                <a:tc>
                  <a:txBody>
                    <a:bodyPr/>
                    <a:lstStyle/>
                    <a:p>
                      <a:r>
                        <a:rPr lang="en-GB" sz="1600" dirty="0" smtClean="0"/>
                        <a:t>University of Huddersfield Repository</a:t>
                      </a:r>
                      <a:endParaRPr lang="en-GB" sz="1600" dirty="0"/>
                    </a:p>
                  </a:txBody>
                  <a:tcPr/>
                </a:tc>
                <a:tc>
                  <a:txBody>
                    <a:bodyPr/>
                    <a:lstStyle/>
                    <a:p>
                      <a:r>
                        <a:rPr lang="en-GB" sz="1600" dirty="0" smtClean="0"/>
                        <a:t>July 2012</a:t>
                      </a:r>
                      <a:endParaRPr lang="en-GB" sz="1600" dirty="0"/>
                    </a:p>
                  </a:txBody>
                  <a:tcPr/>
                </a:tc>
                <a:tc>
                  <a:txBody>
                    <a:bodyPr/>
                    <a:lstStyle/>
                    <a:p>
                      <a:r>
                        <a:rPr lang="en-GB" sz="1600" dirty="0" smtClean="0"/>
                        <a:t>8,718</a:t>
                      </a:r>
                      <a:endParaRPr lang="en-GB" sz="1600" dirty="0"/>
                    </a:p>
                  </a:txBody>
                  <a:tcPr/>
                </a:tc>
                <a:tc>
                  <a:txBody>
                    <a:bodyPr/>
                    <a:lstStyle/>
                    <a:p>
                      <a:r>
                        <a:rPr lang="en-GB" sz="1600" dirty="0" smtClean="0"/>
                        <a:t>1,013,630</a:t>
                      </a:r>
                      <a:endParaRPr lang="en-GB" sz="1600" dirty="0"/>
                    </a:p>
                  </a:txBody>
                  <a:tcPr/>
                </a:tc>
              </a:tr>
              <a:tr h="372721">
                <a:tc>
                  <a:txBody>
                    <a:bodyPr/>
                    <a:lstStyle/>
                    <a:p>
                      <a:r>
                        <a:rPr lang="en-GB" sz="1600" dirty="0" smtClean="0"/>
                        <a:t>ORO – Open University</a:t>
                      </a:r>
                      <a:endParaRPr lang="en-GB" sz="1600" dirty="0"/>
                    </a:p>
                  </a:txBody>
                  <a:tcPr/>
                </a:tc>
                <a:tc>
                  <a:txBody>
                    <a:bodyPr/>
                    <a:lstStyle/>
                    <a:p>
                      <a:r>
                        <a:rPr lang="en-GB" sz="1600" dirty="0" smtClean="0"/>
                        <a:t>Nov</a:t>
                      </a:r>
                      <a:r>
                        <a:rPr lang="en-GB" sz="1600" baseline="0" dirty="0" smtClean="0"/>
                        <a:t> 2012</a:t>
                      </a:r>
                      <a:endParaRPr lang="en-GB" sz="1600" dirty="0"/>
                    </a:p>
                  </a:txBody>
                  <a:tcPr/>
                </a:tc>
                <a:tc>
                  <a:txBody>
                    <a:bodyPr/>
                    <a:lstStyle/>
                    <a:p>
                      <a:r>
                        <a:rPr lang="en-GB" sz="1600" dirty="0" smtClean="0"/>
                        <a:t>9,793</a:t>
                      </a:r>
                      <a:endParaRPr lang="en-GB" sz="1600" dirty="0"/>
                    </a:p>
                  </a:txBody>
                  <a:tcPr/>
                </a:tc>
                <a:tc>
                  <a:txBody>
                    <a:bodyPr/>
                    <a:lstStyle/>
                    <a:p>
                      <a:r>
                        <a:rPr lang="en-GB" sz="1600" dirty="0" smtClean="0"/>
                        <a:t>2,072,079</a:t>
                      </a:r>
                      <a:endParaRPr lang="en-GB" sz="1600" dirty="0"/>
                    </a:p>
                  </a:txBody>
                  <a:tcPr/>
                </a:tc>
              </a:tr>
              <a:tr h="372721">
                <a:tc>
                  <a:txBody>
                    <a:bodyPr/>
                    <a:lstStyle/>
                    <a:p>
                      <a:r>
                        <a:rPr lang="en-GB" sz="1600" dirty="0" smtClean="0"/>
                        <a:t>Lancaster </a:t>
                      </a:r>
                      <a:r>
                        <a:rPr lang="en-GB" sz="1600" dirty="0" err="1" smtClean="0"/>
                        <a:t>EPrints</a:t>
                      </a:r>
                      <a:endParaRPr lang="en-GB" sz="1600" dirty="0"/>
                    </a:p>
                  </a:txBody>
                  <a:tcPr/>
                </a:tc>
                <a:tc>
                  <a:txBody>
                    <a:bodyPr/>
                    <a:lstStyle/>
                    <a:p>
                      <a:r>
                        <a:rPr lang="en-GB" sz="1600" dirty="0" smtClean="0"/>
                        <a:t>May 2013</a:t>
                      </a:r>
                      <a:endParaRPr lang="en-GB" sz="1600" dirty="0"/>
                    </a:p>
                  </a:txBody>
                  <a:tcPr/>
                </a:tc>
                <a:tc>
                  <a:txBody>
                    <a:bodyPr/>
                    <a:lstStyle/>
                    <a:p>
                      <a:r>
                        <a:rPr lang="en-GB" sz="1600" kern="1200" dirty="0" smtClean="0">
                          <a:solidFill>
                            <a:schemeClr val="dk1"/>
                          </a:solidFill>
                          <a:latin typeface="+mn-lt"/>
                          <a:ea typeface="+mn-ea"/>
                          <a:cs typeface="+mn-cs"/>
                        </a:rPr>
                        <a:t>7,252</a:t>
                      </a:r>
                      <a:endParaRPr lang="en-GB" sz="1600" kern="1200" dirty="0">
                        <a:solidFill>
                          <a:schemeClr val="dk1"/>
                        </a:solidFill>
                        <a:latin typeface="+mn-lt"/>
                        <a:ea typeface="+mn-ea"/>
                        <a:cs typeface="+mn-cs"/>
                      </a:endParaRPr>
                    </a:p>
                  </a:txBody>
                  <a:tcPr/>
                </a:tc>
                <a:tc>
                  <a:txBody>
                    <a:bodyPr/>
                    <a:lstStyle/>
                    <a:p>
                      <a:r>
                        <a:rPr lang="en-GB" sz="1600" dirty="0" smtClean="0"/>
                        <a:t>991,173</a:t>
                      </a:r>
                      <a:endParaRPr lang="en-GB" sz="1600" dirty="0"/>
                    </a:p>
                  </a:txBody>
                  <a:tcPr/>
                </a:tc>
              </a:tr>
              <a:tr h="372721">
                <a:tc>
                  <a:txBody>
                    <a:bodyPr/>
                    <a:lstStyle/>
                    <a:p>
                      <a:r>
                        <a:rPr lang="en-GB" sz="1600" dirty="0" smtClean="0"/>
                        <a:t>Edge Hill Research Archive</a:t>
                      </a:r>
                      <a:endParaRPr lang="en-GB" sz="1600" dirty="0"/>
                    </a:p>
                  </a:txBody>
                  <a:tcPr/>
                </a:tc>
                <a:tc>
                  <a:txBody>
                    <a:bodyPr/>
                    <a:lstStyle/>
                    <a:p>
                      <a:r>
                        <a:rPr lang="en-GB" sz="1600" dirty="0" smtClean="0"/>
                        <a:t>July 2013</a:t>
                      </a:r>
                      <a:endParaRPr lang="en-GB" sz="1600" dirty="0"/>
                    </a:p>
                  </a:txBody>
                  <a:tcPr/>
                </a:tc>
                <a:tc>
                  <a:txBody>
                    <a:bodyPr/>
                    <a:lstStyle/>
                    <a:p>
                      <a:r>
                        <a:rPr lang="en-GB" sz="1600" dirty="0" smtClean="0"/>
                        <a:t>580</a:t>
                      </a:r>
                      <a:endParaRPr lang="en-GB" sz="1600" dirty="0"/>
                    </a:p>
                  </a:txBody>
                  <a:tcPr/>
                </a:tc>
                <a:tc>
                  <a:txBody>
                    <a:bodyPr/>
                    <a:lstStyle/>
                    <a:p>
                      <a:r>
                        <a:rPr lang="en-GB" sz="1600" dirty="0" smtClean="0"/>
                        <a:t>43,135</a:t>
                      </a:r>
                      <a:endParaRPr lang="en-GB" sz="1600" dirty="0"/>
                    </a:p>
                  </a:txBody>
                  <a:tcPr/>
                </a:tc>
              </a:tr>
              <a:tr h="372721">
                <a:tc>
                  <a:txBody>
                    <a:bodyPr/>
                    <a:lstStyle/>
                    <a:p>
                      <a:r>
                        <a:rPr lang="en-GB" sz="1600" dirty="0" smtClean="0"/>
                        <a:t>SHURA (Sheffield</a:t>
                      </a:r>
                      <a:r>
                        <a:rPr lang="en-GB" sz="1600" baseline="0" dirty="0" smtClean="0"/>
                        <a:t> Hallam)</a:t>
                      </a:r>
                      <a:endParaRPr lang="en-GB" sz="1600" dirty="0"/>
                    </a:p>
                  </a:txBody>
                  <a:tcPr/>
                </a:tc>
                <a:tc>
                  <a:txBody>
                    <a:bodyPr/>
                    <a:lstStyle/>
                    <a:p>
                      <a:r>
                        <a:rPr lang="en-GB" sz="1600" dirty="0" smtClean="0"/>
                        <a:t>Sept 2013</a:t>
                      </a:r>
                      <a:endParaRPr lang="en-GB" sz="1600" dirty="0"/>
                    </a:p>
                  </a:txBody>
                  <a:tcPr/>
                </a:tc>
                <a:tc>
                  <a:txBody>
                    <a:bodyPr/>
                    <a:lstStyle/>
                    <a:p>
                      <a:r>
                        <a:rPr lang="en-GB" sz="1600" dirty="0" smtClean="0"/>
                        <a:t>2,589</a:t>
                      </a:r>
                      <a:endParaRPr lang="en-GB" sz="1600" dirty="0"/>
                    </a:p>
                  </a:txBody>
                  <a:tcPr/>
                </a:tc>
                <a:tc>
                  <a:txBody>
                    <a:bodyPr/>
                    <a:lstStyle/>
                    <a:p>
                      <a:r>
                        <a:rPr lang="en-GB" sz="1600" dirty="0" smtClean="0"/>
                        <a:t>622,537</a:t>
                      </a:r>
                      <a:endParaRPr lang="en-GB" sz="1600" dirty="0"/>
                    </a:p>
                  </a:txBody>
                  <a:tcPr/>
                </a:tc>
              </a:tr>
              <a:tr h="372721">
                <a:tc>
                  <a:txBody>
                    <a:bodyPr/>
                    <a:lstStyle/>
                    <a:p>
                      <a:r>
                        <a:rPr lang="en-GB" sz="1600" dirty="0" smtClean="0"/>
                        <a:t>University of Cumbria -</a:t>
                      </a:r>
                      <a:r>
                        <a:rPr lang="en-GB" sz="1600" baseline="0" dirty="0" smtClean="0"/>
                        <a:t> Insight</a:t>
                      </a:r>
                      <a:endParaRPr lang="en-GB" sz="1600" dirty="0"/>
                    </a:p>
                  </a:txBody>
                  <a:tcPr/>
                </a:tc>
                <a:tc>
                  <a:txBody>
                    <a:bodyPr/>
                    <a:lstStyle/>
                    <a:p>
                      <a:r>
                        <a:rPr lang="en-GB" sz="1600" dirty="0" smtClean="0"/>
                        <a:t>Sept 2013</a:t>
                      </a:r>
                      <a:endParaRPr lang="en-GB" sz="1600" dirty="0"/>
                    </a:p>
                  </a:txBody>
                  <a:tcPr/>
                </a:tc>
                <a:tc>
                  <a:txBody>
                    <a:bodyPr/>
                    <a:lstStyle/>
                    <a:p>
                      <a:r>
                        <a:rPr lang="en-GB" sz="1600" dirty="0" smtClean="0"/>
                        <a:t>236</a:t>
                      </a:r>
                      <a:endParaRPr lang="en-GB" sz="1600" dirty="0"/>
                    </a:p>
                  </a:txBody>
                  <a:tcPr/>
                </a:tc>
                <a:tc>
                  <a:txBody>
                    <a:bodyPr/>
                    <a:lstStyle/>
                    <a:p>
                      <a:r>
                        <a:rPr lang="en-GB" sz="1600" dirty="0" smtClean="0"/>
                        <a:t>10,057</a:t>
                      </a:r>
                      <a:endParaRPr lang="en-GB" sz="1600" dirty="0"/>
                    </a:p>
                  </a:txBody>
                  <a:tcPr/>
                </a:tc>
              </a:tr>
              <a:tr h="372721">
                <a:tc>
                  <a:txBody>
                    <a:bodyPr/>
                    <a:lstStyle/>
                    <a:p>
                      <a:r>
                        <a:rPr lang="en-GB" sz="1600" dirty="0" smtClean="0"/>
                        <a:t>WRRO (York, Leeds,</a:t>
                      </a:r>
                      <a:r>
                        <a:rPr lang="en-GB" sz="1600" baseline="0" dirty="0" smtClean="0"/>
                        <a:t> Sheffield)</a:t>
                      </a:r>
                      <a:endParaRPr lang="en-GB" sz="1600" dirty="0"/>
                    </a:p>
                  </a:txBody>
                  <a:tcPr/>
                </a:tc>
                <a:tc>
                  <a:txBody>
                    <a:bodyPr/>
                    <a:lstStyle/>
                    <a:p>
                      <a:r>
                        <a:rPr lang="en-GB" sz="1600" dirty="0" smtClean="0"/>
                        <a:t>Oct 2013</a:t>
                      </a:r>
                      <a:endParaRPr lang="en-GB" sz="1600" dirty="0"/>
                    </a:p>
                  </a:txBody>
                  <a:tcPr/>
                </a:tc>
                <a:tc>
                  <a:txBody>
                    <a:bodyPr/>
                    <a:lstStyle/>
                    <a:p>
                      <a:r>
                        <a:rPr lang="en-GB" sz="1600" dirty="0" smtClean="0"/>
                        <a:t>15,514</a:t>
                      </a:r>
                      <a:endParaRPr lang="en-GB" sz="1600" dirty="0"/>
                    </a:p>
                  </a:txBody>
                  <a:tcPr/>
                </a:tc>
                <a:tc>
                  <a:txBody>
                    <a:bodyPr/>
                    <a:lstStyle/>
                    <a:p>
                      <a:r>
                        <a:rPr lang="en-GB" sz="1600" dirty="0" smtClean="0"/>
                        <a:t>1,388,727</a:t>
                      </a:r>
                      <a:endParaRPr lang="en-GB" sz="1600" dirty="0"/>
                    </a:p>
                  </a:txBody>
                  <a:tcPr/>
                </a:tc>
              </a:tr>
              <a:tr h="288032">
                <a:tc>
                  <a:txBody>
                    <a:bodyPr/>
                    <a:lstStyle/>
                    <a:p>
                      <a:r>
                        <a:rPr lang="en-GB" sz="1600" dirty="0" smtClean="0"/>
                        <a:t>TeesRep – Teesside University</a:t>
                      </a:r>
                      <a:endParaRPr lang="en-GB" sz="1600" dirty="0"/>
                    </a:p>
                  </a:txBody>
                  <a:tcPr/>
                </a:tc>
                <a:tc>
                  <a:txBody>
                    <a:bodyPr/>
                    <a:lstStyle/>
                    <a:p>
                      <a:r>
                        <a:rPr lang="en-GB" sz="1600" dirty="0" smtClean="0"/>
                        <a:t>May 2014</a:t>
                      </a:r>
                      <a:endParaRPr lang="en-GB" sz="1600" dirty="0"/>
                    </a:p>
                  </a:txBody>
                  <a:tcPr/>
                </a:tc>
                <a:tc>
                  <a:txBody>
                    <a:bodyPr/>
                    <a:lstStyle/>
                    <a:p>
                      <a:r>
                        <a:rPr lang="en-GB" sz="1600" dirty="0" smtClean="0"/>
                        <a:t>952</a:t>
                      </a:r>
                      <a:endParaRPr lang="en-GB" sz="1600" dirty="0"/>
                    </a:p>
                  </a:txBody>
                  <a:tcPr/>
                </a:tc>
                <a:tc>
                  <a:txBody>
                    <a:bodyPr/>
                    <a:lstStyle/>
                    <a:p>
                      <a:r>
                        <a:rPr lang="en-GB" sz="1600" dirty="0" smtClean="0"/>
                        <a:t>147,175</a:t>
                      </a:r>
                      <a:endParaRPr lang="en-GB" sz="1600" dirty="0"/>
                    </a:p>
                  </a:txBody>
                  <a:tcPr/>
                </a:tc>
              </a:tr>
              <a:tr h="288032">
                <a:tc>
                  <a:txBody>
                    <a:bodyPr/>
                    <a:lstStyle/>
                    <a:p>
                      <a:r>
                        <a:rPr lang="en-GB" sz="1600" dirty="0" err="1" smtClean="0"/>
                        <a:t>ChesterRep</a:t>
                      </a:r>
                      <a:r>
                        <a:rPr lang="en-GB" sz="1600" dirty="0" smtClean="0"/>
                        <a:t> – University of Chester</a:t>
                      </a:r>
                      <a:endParaRPr lang="en-GB" sz="1600" dirty="0"/>
                    </a:p>
                  </a:txBody>
                  <a:tcPr/>
                </a:tc>
                <a:tc>
                  <a:txBody>
                    <a:bodyPr/>
                    <a:lstStyle/>
                    <a:p>
                      <a:r>
                        <a:rPr lang="en-GB" sz="1600" dirty="0" smtClean="0"/>
                        <a:t>May 2014</a:t>
                      </a:r>
                      <a:endParaRPr lang="en-GB" sz="1600" dirty="0"/>
                    </a:p>
                  </a:txBody>
                  <a:tcPr/>
                </a:tc>
                <a:tc>
                  <a:txBody>
                    <a:bodyPr/>
                    <a:lstStyle/>
                    <a:p>
                      <a:r>
                        <a:rPr lang="en-GB" sz="1600" dirty="0" smtClean="0"/>
                        <a:t>1,138</a:t>
                      </a:r>
                      <a:endParaRPr lang="en-GB" sz="1600" dirty="0"/>
                    </a:p>
                  </a:txBody>
                  <a:tcPr/>
                </a:tc>
                <a:tc>
                  <a:txBody>
                    <a:bodyPr/>
                    <a:lstStyle/>
                    <a:p>
                      <a:r>
                        <a:rPr lang="en-GB" sz="1600" dirty="0" smtClean="0"/>
                        <a:t>86,751</a:t>
                      </a:r>
                      <a:endParaRPr lang="en-GB" sz="1600" dirty="0"/>
                    </a:p>
                  </a:txBody>
                  <a:tcPr/>
                </a:tc>
              </a:tr>
              <a:tr h="288032">
                <a:tc>
                  <a:txBody>
                    <a:bodyPr/>
                    <a:lstStyle/>
                    <a:p>
                      <a:r>
                        <a:rPr lang="en-GB" sz="1600" dirty="0" smtClean="0"/>
                        <a:t>Manchester </a:t>
                      </a:r>
                      <a:r>
                        <a:rPr lang="en-GB" sz="1600" dirty="0" err="1" smtClean="0"/>
                        <a:t>eScholar</a:t>
                      </a:r>
                      <a:endParaRPr lang="en-GB" sz="1600" dirty="0"/>
                    </a:p>
                  </a:txBody>
                  <a:tcPr/>
                </a:tc>
                <a:tc>
                  <a:txBody>
                    <a:bodyPr/>
                    <a:lstStyle/>
                    <a:p>
                      <a:r>
                        <a:rPr lang="en-GB" sz="1600" dirty="0" smtClean="0"/>
                        <a:t>June 2014</a:t>
                      </a:r>
                      <a:endParaRPr lang="en-GB" sz="1600" dirty="0"/>
                    </a:p>
                  </a:txBody>
                  <a:tcPr/>
                </a:tc>
                <a:tc>
                  <a:txBody>
                    <a:bodyPr/>
                    <a:lstStyle/>
                    <a:p>
                      <a:r>
                        <a:rPr lang="en-GB" sz="1600" dirty="0" smtClean="0"/>
                        <a:t>16,422</a:t>
                      </a:r>
                      <a:endParaRPr lang="en-GB" sz="1600" dirty="0"/>
                    </a:p>
                  </a:txBody>
                  <a:tcPr/>
                </a:tc>
                <a:tc>
                  <a:txBody>
                    <a:bodyPr/>
                    <a:lstStyle/>
                    <a:p>
                      <a:r>
                        <a:rPr lang="en-GB" sz="1600" dirty="0" smtClean="0"/>
                        <a:t>727,662</a:t>
                      </a:r>
                      <a:endParaRPr lang="en-GB" sz="1600" dirty="0"/>
                    </a:p>
                  </a:txBody>
                  <a:tcPr/>
                </a:tc>
              </a:tr>
              <a:tr h="354320">
                <a:tc>
                  <a:txBody>
                    <a:bodyPr/>
                    <a:lstStyle/>
                    <a:p>
                      <a:r>
                        <a:rPr lang="en-GB" sz="1600" dirty="0" smtClean="0"/>
                        <a:t>University of Hull, Hydra</a:t>
                      </a:r>
                      <a:endParaRPr lang="en-GB" sz="1600" dirty="0"/>
                    </a:p>
                  </a:txBody>
                  <a:tcPr/>
                </a:tc>
                <a:tc>
                  <a:txBody>
                    <a:bodyPr/>
                    <a:lstStyle/>
                    <a:p>
                      <a:r>
                        <a:rPr lang="en-GB" sz="1600" dirty="0" smtClean="0"/>
                        <a:t>Sept 2014</a:t>
                      </a:r>
                      <a:endParaRPr lang="en-GB" sz="1600" dirty="0"/>
                    </a:p>
                  </a:txBody>
                  <a:tcPr/>
                </a:tc>
                <a:tc>
                  <a:txBody>
                    <a:bodyPr/>
                    <a:lstStyle/>
                    <a:p>
                      <a:r>
                        <a:rPr lang="en-GB" sz="1600" dirty="0" smtClean="0"/>
                        <a:t>5,439</a:t>
                      </a:r>
                      <a:endParaRPr lang="en-GB" sz="1600" dirty="0"/>
                    </a:p>
                  </a:txBody>
                  <a:tcPr/>
                </a:tc>
                <a:tc>
                  <a:txBody>
                    <a:bodyPr/>
                    <a:lstStyle/>
                    <a:p>
                      <a:r>
                        <a:rPr lang="en-GB" sz="1600" dirty="0" smtClean="0"/>
                        <a:t>209,485</a:t>
                      </a:r>
                      <a:endParaRPr lang="en-GB" sz="1600" dirty="0"/>
                    </a:p>
                  </a:txBody>
                  <a:tcPr/>
                </a:tc>
              </a:tr>
              <a:tr h="354320">
                <a:tc>
                  <a:txBody>
                    <a:bodyPr/>
                    <a:lstStyle/>
                    <a:p>
                      <a:r>
                        <a:rPr lang="en-GB" sz="1600" dirty="0" smtClean="0"/>
                        <a:t>LJMU Research Online</a:t>
                      </a:r>
                      <a:endParaRPr lang="en-GB" sz="1600" dirty="0"/>
                    </a:p>
                  </a:txBody>
                  <a:tcPr/>
                </a:tc>
                <a:tc>
                  <a:txBody>
                    <a:bodyPr/>
                    <a:lstStyle/>
                    <a:p>
                      <a:r>
                        <a:rPr lang="en-GB" sz="1600" dirty="0" smtClean="0"/>
                        <a:t>Dec 2014</a:t>
                      </a:r>
                      <a:endParaRPr lang="en-GB" sz="1600" dirty="0"/>
                    </a:p>
                  </a:txBody>
                  <a:tcPr/>
                </a:tc>
                <a:tc>
                  <a:txBody>
                    <a:bodyPr/>
                    <a:lstStyle/>
                    <a:p>
                      <a:r>
                        <a:rPr lang="en-GB" sz="1600" dirty="0" smtClean="0"/>
                        <a:t>951</a:t>
                      </a:r>
                      <a:endParaRPr lang="en-GB" sz="1600" dirty="0"/>
                    </a:p>
                  </a:txBody>
                  <a:tcPr/>
                </a:tc>
                <a:tc>
                  <a:txBody>
                    <a:bodyPr/>
                    <a:lstStyle/>
                    <a:p>
                      <a:r>
                        <a:rPr lang="en-GB" sz="1600" dirty="0" smtClean="0"/>
                        <a:t>4,398</a:t>
                      </a:r>
                      <a:endParaRPr lang="en-GB" sz="1600" dirty="0"/>
                    </a:p>
                  </a:txBody>
                  <a:tcPr/>
                </a:tc>
              </a:tr>
              <a:tr h="348600">
                <a:tc>
                  <a:txBody>
                    <a:bodyPr/>
                    <a:lstStyle/>
                    <a:p>
                      <a:r>
                        <a:rPr lang="en-GB" sz="1600" dirty="0" smtClean="0"/>
                        <a:t>Leeds Beckett University</a:t>
                      </a:r>
                      <a:endParaRPr lang="en-GB" sz="1600" dirty="0"/>
                    </a:p>
                  </a:txBody>
                  <a:tcPr/>
                </a:tc>
                <a:tc>
                  <a:txBody>
                    <a:bodyPr/>
                    <a:lstStyle/>
                    <a:p>
                      <a:r>
                        <a:rPr lang="en-GB" sz="1600" dirty="0" smtClean="0"/>
                        <a:t>Jan 2015</a:t>
                      </a:r>
                      <a:endParaRPr lang="en-GB" sz="1600" dirty="0"/>
                    </a:p>
                  </a:txBody>
                  <a:tcPr/>
                </a:tc>
                <a:tc>
                  <a:txBody>
                    <a:bodyPr/>
                    <a:lstStyle/>
                    <a:p>
                      <a:r>
                        <a:rPr lang="en-GB" sz="1600" dirty="0" smtClean="0"/>
                        <a:t>1,194</a:t>
                      </a:r>
                      <a:endParaRPr lang="en-GB" sz="1600" dirty="0"/>
                    </a:p>
                  </a:txBody>
                  <a:tcPr/>
                </a:tc>
                <a:tc>
                  <a:txBody>
                    <a:bodyPr/>
                    <a:lstStyle/>
                    <a:p>
                      <a:r>
                        <a:rPr lang="en-GB" sz="1600" dirty="0" smtClean="0"/>
                        <a:t>16,361</a:t>
                      </a:r>
                      <a:endParaRPr lang="en-GB" sz="1600" dirty="0"/>
                    </a:p>
                  </a:txBody>
                  <a:tcPr/>
                </a:tc>
              </a:tr>
              <a:tr h="348600">
                <a:tc>
                  <a:txBody>
                    <a:bodyPr/>
                    <a:lstStyle/>
                    <a:p>
                      <a:r>
                        <a:rPr lang="en-GB" sz="1600" dirty="0" smtClean="0"/>
                        <a:t>CLOK (UCLAN)</a:t>
                      </a:r>
                      <a:endParaRPr lang="en-GB" sz="1600" dirty="0"/>
                    </a:p>
                  </a:txBody>
                  <a:tcPr/>
                </a:tc>
                <a:tc>
                  <a:txBody>
                    <a:bodyPr/>
                    <a:lstStyle/>
                    <a:p>
                      <a:r>
                        <a:rPr lang="en-GB" sz="1600" dirty="0" smtClean="0"/>
                        <a:t>May 2015</a:t>
                      </a:r>
                      <a:endParaRPr lang="en-GB" sz="1600" dirty="0"/>
                    </a:p>
                  </a:txBody>
                  <a:tcPr/>
                </a:tc>
                <a:tc>
                  <a:txBody>
                    <a:bodyPr/>
                    <a:lstStyle/>
                    <a:p>
                      <a:r>
                        <a:rPr lang="en-GB" sz="1600" kern="1200" dirty="0" smtClean="0">
                          <a:solidFill>
                            <a:schemeClr val="dk1"/>
                          </a:solidFill>
                          <a:latin typeface="+mn-lt"/>
                          <a:ea typeface="+mn-ea"/>
                          <a:cs typeface="+mn-cs"/>
                        </a:rPr>
                        <a:t>1,930</a:t>
                      </a:r>
                      <a:endParaRPr lang="en-GB" sz="1600" kern="1200" dirty="0">
                        <a:solidFill>
                          <a:schemeClr val="dk1"/>
                        </a:solidFill>
                        <a:latin typeface="+mn-lt"/>
                        <a:ea typeface="+mn-ea"/>
                        <a:cs typeface="+mn-cs"/>
                      </a:endParaRPr>
                    </a:p>
                  </a:txBody>
                  <a:tcPr/>
                </a:tc>
                <a:tc>
                  <a:txBody>
                    <a:bodyPr/>
                    <a:lstStyle/>
                    <a:p>
                      <a:r>
                        <a:rPr lang="en-GB" sz="1600" kern="1200" dirty="0" smtClean="0">
                          <a:solidFill>
                            <a:schemeClr val="dk1"/>
                          </a:solidFill>
                          <a:latin typeface="+mn-lt"/>
                          <a:ea typeface="+mn-ea"/>
                          <a:cs typeface="+mn-cs"/>
                        </a:rPr>
                        <a:t>40,267</a:t>
                      </a:r>
                    </a:p>
                  </a:txBody>
                  <a:tcPr/>
                </a:tc>
              </a:tr>
              <a:tr h="348600">
                <a:tc>
                  <a:txBody>
                    <a:bodyPr/>
                    <a:lstStyle/>
                    <a:p>
                      <a:endParaRPr lang="en-GB" dirty="0"/>
                    </a:p>
                  </a:txBody>
                  <a:tcPr/>
                </a:tc>
                <a:tc>
                  <a:txBody>
                    <a:bodyPr/>
                    <a:lstStyle/>
                    <a:p>
                      <a:endParaRPr lang="en-GB" dirty="0"/>
                    </a:p>
                  </a:txBody>
                  <a:tcPr/>
                </a:tc>
                <a:tc>
                  <a:txBody>
                    <a:bodyPr/>
                    <a:lstStyle/>
                    <a:p>
                      <a:r>
                        <a:rPr lang="en-GB" sz="1600" kern="1200" dirty="0" smtClean="0">
                          <a:solidFill>
                            <a:schemeClr val="dk1"/>
                          </a:solidFill>
                          <a:latin typeface="+mn-lt"/>
                          <a:ea typeface="+mn-ea"/>
                          <a:cs typeface="+mn-cs"/>
                        </a:rPr>
                        <a:t>85,613</a:t>
                      </a:r>
                      <a:endParaRPr lang="en-GB" sz="1600" kern="1200" dirty="0">
                        <a:solidFill>
                          <a:schemeClr val="dk1"/>
                        </a:solidFill>
                        <a:latin typeface="+mn-lt"/>
                        <a:ea typeface="+mn-ea"/>
                        <a:cs typeface="+mn-cs"/>
                      </a:endParaRPr>
                    </a:p>
                  </a:txBody>
                  <a:tcPr/>
                </a:tc>
                <a:tc>
                  <a:txBody>
                    <a:bodyPr/>
                    <a:lstStyle/>
                    <a:p>
                      <a:r>
                        <a:rPr lang="en-GB" sz="1600" kern="1200" dirty="0" smtClean="0">
                          <a:solidFill>
                            <a:schemeClr val="dk1"/>
                          </a:solidFill>
                          <a:latin typeface="+mn-lt"/>
                          <a:ea typeface="+mn-ea"/>
                          <a:cs typeface="+mn-cs"/>
                        </a:rPr>
                        <a:t>9,660,669</a:t>
                      </a:r>
                    </a:p>
                  </a:txBody>
                  <a:tcPr/>
                </a:tc>
              </a:tr>
            </a:tbl>
          </a:graphicData>
        </a:graphic>
      </p:graphicFrame>
    </p:spTree>
    <p:extLst>
      <p:ext uri="{BB962C8B-B14F-4D97-AF65-F5344CB8AC3E}">
        <p14:creationId xmlns:p14="http://schemas.microsoft.com/office/powerpoint/2010/main" val="155278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lstStyle/>
          <a:p>
            <a:r>
              <a:rPr lang="en-GB" dirty="0" smtClean="0"/>
              <a:t>Online networks</a:t>
            </a:r>
            <a:endParaRPr lang="en-GB" dirty="0"/>
          </a:p>
        </p:txBody>
      </p:sp>
      <p:sp>
        <p:nvSpPr>
          <p:cNvPr id="2" name="TextBox 1"/>
          <p:cNvSpPr txBox="1"/>
          <p:nvPr/>
        </p:nvSpPr>
        <p:spPr>
          <a:xfrm>
            <a:off x="467544" y="1043444"/>
            <a:ext cx="8064896" cy="369332"/>
          </a:xfrm>
          <a:prstGeom prst="rect">
            <a:avLst/>
          </a:prstGeom>
          <a:noFill/>
        </p:spPr>
        <p:txBody>
          <a:bodyPr wrap="square" rtlCol="0">
            <a:spAutoFit/>
          </a:bodyPr>
          <a:lstStyle/>
          <a:p>
            <a:r>
              <a:rPr lang="en-GB" dirty="0">
                <a:hlinkClick r:id="rId2"/>
              </a:rPr>
              <a:t>https://</a:t>
            </a:r>
            <a:r>
              <a:rPr lang="en-GB" dirty="0" smtClean="0">
                <a:hlinkClick r:id="rId2"/>
              </a:rPr>
              <a:t>twitter.com/BeckettResearch/lists/leeds-beckett-university/members</a:t>
            </a:r>
            <a:r>
              <a:rPr lang="en-GB" dirty="0" smtClean="0"/>
              <a:t> </a:t>
            </a:r>
            <a:endParaRPr lang="en-GB" dirty="0"/>
          </a:p>
        </p:txBody>
      </p:sp>
      <p:pic>
        <p:nvPicPr>
          <p:cNvPr id="3" name="Picture 2"/>
          <p:cNvPicPr>
            <a:picLocks noChangeAspect="1"/>
          </p:cNvPicPr>
          <p:nvPr/>
        </p:nvPicPr>
        <p:blipFill rotWithShape="1">
          <a:blip r:embed="rId3"/>
          <a:srcRect t="8545"/>
          <a:stretch/>
        </p:blipFill>
        <p:spPr>
          <a:xfrm>
            <a:off x="-108520" y="1457303"/>
            <a:ext cx="11951296" cy="6148161"/>
          </a:xfrm>
          <a:prstGeom prst="rect">
            <a:avLst/>
          </a:prstGeom>
        </p:spPr>
      </p:pic>
    </p:spTree>
    <p:extLst>
      <p:ext uri="{BB962C8B-B14F-4D97-AF65-F5344CB8AC3E}">
        <p14:creationId xmlns:p14="http://schemas.microsoft.com/office/powerpoint/2010/main" val="2138872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1" t="7570" r="37091" b="8111"/>
          <a:stretch/>
        </p:blipFill>
        <p:spPr>
          <a:xfrm>
            <a:off x="-198772" y="-209993"/>
            <a:ext cx="9379284" cy="7071238"/>
          </a:xfrm>
          <a:prstGeom prst="rect">
            <a:avLst/>
          </a:prstGeom>
        </p:spPr>
      </p:pic>
    </p:spTree>
    <p:extLst>
      <p:ext uri="{BB962C8B-B14F-4D97-AF65-F5344CB8AC3E}">
        <p14:creationId xmlns:p14="http://schemas.microsoft.com/office/powerpoint/2010/main" val="155877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92" t="8564" r="21585" b="7534"/>
          <a:stretch/>
        </p:blipFill>
        <p:spPr bwMode="auto">
          <a:xfrm>
            <a:off x="509351" y="0"/>
            <a:ext cx="8311121" cy="68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5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02" t="9215" r="24878" b="7316"/>
          <a:stretch/>
        </p:blipFill>
        <p:spPr bwMode="auto">
          <a:xfrm>
            <a:off x="827584" y="-1"/>
            <a:ext cx="7456262" cy="683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32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32" t="12919" r="33571" b="44905"/>
          <a:stretch/>
        </p:blipFill>
        <p:spPr bwMode="auto">
          <a:xfrm>
            <a:off x="323528" y="692696"/>
            <a:ext cx="6144126" cy="433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59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 analytics</a:t>
            </a:r>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34" t="16593" r="26734" b="20830"/>
          <a:stretch/>
        </p:blipFill>
        <p:spPr bwMode="auto">
          <a:xfrm>
            <a:off x="1043609" y="1356868"/>
            <a:ext cx="6984776" cy="5306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7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 analytics</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57" t="18182" r="24451" b="16193"/>
          <a:stretch/>
        </p:blipFill>
        <p:spPr bwMode="auto">
          <a:xfrm>
            <a:off x="1187624" y="1483327"/>
            <a:ext cx="6814969" cy="4950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0236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from Academic Staff</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66" t="36148" r="36600" b="39556"/>
          <a:stretch/>
        </p:blipFill>
        <p:spPr bwMode="auto">
          <a:xfrm>
            <a:off x="539552" y="1844824"/>
            <a:ext cx="8023056" cy="4011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43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Instagram</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03" t="20139" r="23359" b="24722"/>
          <a:stretch/>
        </p:blipFill>
        <p:spPr bwMode="auto">
          <a:xfrm>
            <a:off x="864758" y="1556792"/>
            <a:ext cx="7644798" cy="4437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17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Open Access</a:t>
            </a:r>
            <a:endParaRPr lang="en-GB" dirty="0"/>
          </a:p>
        </p:txBody>
      </p:sp>
      <p:sp>
        <p:nvSpPr>
          <p:cNvPr id="6" name="Content Placeholder 5"/>
          <p:cNvSpPr>
            <a:spLocks noGrp="1"/>
          </p:cNvSpPr>
          <p:nvPr>
            <p:ph sz="half" idx="2"/>
          </p:nvPr>
        </p:nvSpPr>
        <p:spPr>
          <a:xfrm>
            <a:off x="457200" y="1340769"/>
            <a:ext cx="4474840" cy="4176463"/>
          </a:xfrm>
        </p:spPr>
        <p:txBody>
          <a:bodyPr/>
          <a:lstStyle/>
          <a:p>
            <a:pPr marL="0" indent="0">
              <a:buNone/>
            </a:pPr>
            <a:r>
              <a:rPr lang="en-GB" b="1" dirty="0"/>
              <a:t>Open Access (OA)</a:t>
            </a:r>
            <a:r>
              <a:rPr lang="en-GB" dirty="0"/>
              <a:t> means that items of scholarly work are made available online, in a digital format, at no charge to the reader and with limited restrictions on re-use</a:t>
            </a:r>
            <a:r>
              <a:rPr lang="en-GB" dirty="0" smtClean="0"/>
              <a:t>.</a:t>
            </a:r>
            <a:endParaRPr lang="en-GB" dirty="0" smtClean="0"/>
          </a:p>
          <a:p>
            <a:r>
              <a:rPr lang="en-GB" dirty="0" smtClean="0"/>
              <a:t>Gold and Green </a:t>
            </a:r>
            <a:r>
              <a:rPr lang="en-GB" dirty="0" smtClean="0"/>
              <a:t>models</a:t>
            </a:r>
          </a:p>
          <a:p>
            <a:r>
              <a:rPr lang="en-GB" dirty="0" smtClean="0"/>
              <a:t>Hybrid</a:t>
            </a:r>
            <a:endParaRPr lang="en-GB" dirty="0" smtClean="0"/>
          </a:p>
          <a:p>
            <a:r>
              <a:rPr lang="en-GB" dirty="0" smtClean="0"/>
              <a:t>Finch and RCUK (2012) </a:t>
            </a:r>
          </a:p>
          <a:p>
            <a:r>
              <a:rPr lang="en-GB" dirty="0" smtClean="0"/>
              <a:t>HEFCE</a:t>
            </a:r>
          </a:p>
          <a:p>
            <a:r>
              <a:rPr lang="en-GB" dirty="0" smtClean="0"/>
              <a:t>Research Data Management</a:t>
            </a:r>
            <a:endParaRPr lang="en-GB" dirty="0" smtClean="0"/>
          </a:p>
          <a:p>
            <a:pPr marL="0" indent="0">
              <a:buNone/>
            </a:pPr>
            <a:endParaRPr lang="en-GB" sz="1000" dirty="0"/>
          </a:p>
        </p:txBody>
      </p:sp>
      <p:pic>
        <p:nvPicPr>
          <p:cNvPr id="7" name="Picture 2" descr="File:Open Access logo PLoS whit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412776"/>
            <a:ext cx="198166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4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HEFCE bombshell (April 2013)</a:t>
            </a:r>
            <a:endParaRPr lang="en-GB" dirty="0"/>
          </a:p>
        </p:txBody>
      </p:sp>
      <p:sp>
        <p:nvSpPr>
          <p:cNvPr id="3" name="Content Placeholder 2"/>
          <p:cNvSpPr>
            <a:spLocks noGrp="1"/>
          </p:cNvSpPr>
          <p:nvPr>
            <p:ph sz="half" idx="1"/>
          </p:nvPr>
        </p:nvSpPr>
        <p:spPr>
          <a:xfrm>
            <a:off x="323528" y="1340768"/>
            <a:ext cx="4896544" cy="5256584"/>
          </a:xfrm>
        </p:spPr>
        <p:txBody>
          <a:bodyPr/>
          <a:lstStyle/>
          <a:p>
            <a:pPr marL="0" indent="0">
              <a:buNone/>
            </a:pPr>
            <a:r>
              <a:rPr lang="en-GB" sz="2200" b="1" i="1" dirty="0" smtClean="0"/>
              <a:t>“to </a:t>
            </a:r>
            <a:r>
              <a:rPr lang="en-GB" sz="2200" b="1" i="1" dirty="0"/>
              <a:t>be eligible for submission to the post-2014 REF, authors’ final peer-reviewed manuscripts must have been deposited in an institutional or subject repository on acceptance for </a:t>
            </a:r>
            <a:r>
              <a:rPr lang="en-GB" sz="2200" b="1" i="1" dirty="0" smtClean="0"/>
              <a:t>publication”</a:t>
            </a:r>
          </a:p>
          <a:p>
            <a:pPr marL="0" indent="0">
              <a:buNone/>
            </a:pPr>
            <a:endParaRPr lang="en-GB" sz="1800" b="1" i="1" dirty="0"/>
          </a:p>
          <a:p>
            <a:r>
              <a:rPr lang="en-GB" sz="1800" dirty="0" smtClean="0"/>
              <a:t>Applies </a:t>
            </a:r>
            <a:r>
              <a:rPr lang="en-GB" sz="1800" dirty="0"/>
              <a:t>to journal articles and conference proceedings accepted for publication after 1 April </a:t>
            </a:r>
            <a:r>
              <a:rPr lang="en-GB" sz="1800" dirty="0" smtClean="0"/>
              <a:t>2016</a:t>
            </a:r>
          </a:p>
          <a:p>
            <a:r>
              <a:rPr lang="en-GB" sz="1800" dirty="0"/>
              <a:t>U</a:t>
            </a:r>
            <a:r>
              <a:rPr lang="en-GB" sz="1800" dirty="0" smtClean="0"/>
              <a:t>rge HEIs to implement now</a:t>
            </a:r>
          </a:p>
          <a:p>
            <a:r>
              <a:rPr lang="en-GB" sz="1800" dirty="0" smtClean="0"/>
              <a:t>Where there is an embargo, </a:t>
            </a:r>
            <a:r>
              <a:rPr lang="en-GB" sz="1800" dirty="0"/>
              <a:t>authors can comply </a:t>
            </a:r>
            <a:r>
              <a:rPr lang="en-GB" sz="1800" dirty="0" smtClean="0"/>
              <a:t>by </a:t>
            </a:r>
            <a:r>
              <a:rPr lang="en-GB" sz="1800" dirty="0"/>
              <a:t>making a ‘closed’ deposit on </a:t>
            </a:r>
            <a:r>
              <a:rPr lang="en-GB" sz="1800" dirty="0" smtClean="0"/>
              <a:t>acceptance</a:t>
            </a:r>
          </a:p>
          <a:p>
            <a:r>
              <a:rPr lang="en-GB" sz="1800" dirty="0" smtClean="0"/>
              <a:t>Various </a:t>
            </a:r>
            <a:r>
              <a:rPr lang="en-GB" sz="1800" dirty="0" smtClean="0"/>
              <a:t>exceptions</a:t>
            </a:r>
          </a:p>
          <a:p>
            <a:r>
              <a:rPr lang="en-GB" sz="1800" dirty="0" smtClean="0"/>
              <a:t>Deposit on acceptance delayed until April 2017</a:t>
            </a:r>
            <a:endParaRPr lang="en-GB"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6608" y="1412776"/>
            <a:ext cx="2845583" cy="3844925"/>
          </a:xfrm>
        </p:spPr>
      </p:pic>
    </p:spTree>
    <p:extLst>
      <p:ext uri="{BB962C8B-B14F-4D97-AF65-F5344CB8AC3E}">
        <p14:creationId xmlns:p14="http://schemas.microsoft.com/office/powerpoint/2010/main" val="346068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Trends and initiatives</a:t>
            </a:r>
            <a:endParaRPr lang="en-GB" dirty="0"/>
          </a:p>
        </p:txBody>
      </p:sp>
      <p:sp>
        <p:nvSpPr>
          <p:cNvPr id="3" name="Content Placeholder 2"/>
          <p:cNvSpPr>
            <a:spLocks noGrp="1"/>
          </p:cNvSpPr>
          <p:nvPr>
            <p:ph sz="half" idx="1"/>
          </p:nvPr>
        </p:nvSpPr>
        <p:spPr>
          <a:xfrm>
            <a:off x="323528" y="1196752"/>
            <a:ext cx="4248472" cy="4525963"/>
          </a:xfrm>
        </p:spPr>
        <p:txBody>
          <a:bodyPr/>
          <a:lstStyle/>
          <a:p>
            <a:r>
              <a:rPr lang="en-GB" dirty="0" smtClean="0"/>
              <a:t>Broader online infrastructure</a:t>
            </a:r>
          </a:p>
          <a:p>
            <a:pPr lvl="1"/>
            <a:r>
              <a:rPr lang="en-GB" dirty="0" err="1" smtClean="0"/>
              <a:t>Mendeley</a:t>
            </a:r>
            <a:r>
              <a:rPr lang="en-GB" dirty="0" smtClean="0"/>
              <a:t> / </a:t>
            </a:r>
            <a:r>
              <a:rPr lang="en-GB" dirty="0" err="1" smtClean="0"/>
              <a:t>Figshare</a:t>
            </a:r>
            <a:r>
              <a:rPr lang="en-GB" dirty="0" smtClean="0"/>
              <a:t> / academia.edu / </a:t>
            </a:r>
            <a:r>
              <a:rPr lang="en-GB" dirty="0" err="1" smtClean="0"/>
              <a:t>ResearchGate</a:t>
            </a:r>
            <a:endParaRPr lang="en-GB" dirty="0" smtClean="0"/>
          </a:p>
          <a:p>
            <a:r>
              <a:rPr lang="en-GB" dirty="0" smtClean="0"/>
              <a:t>Plain English communication</a:t>
            </a:r>
          </a:p>
          <a:p>
            <a:pPr lvl="1"/>
            <a:r>
              <a:rPr lang="en-GB" dirty="0" smtClean="0"/>
              <a:t>Blogs / social media</a:t>
            </a:r>
          </a:p>
          <a:p>
            <a:r>
              <a:rPr lang="en-GB" dirty="0" smtClean="0"/>
              <a:t>Measuring impact</a:t>
            </a:r>
          </a:p>
          <a:p>
            <a:pPr lvl="1"/>
            <a:r>
              <a:rPr lang="en-GB" dirty="0" smtClean="0"/>
              <a:t>Case studies</a:t>
            </a:r>
          </a:p>
          <a:p>
            <a:pPr lvl="1"/>
            <a:r>
              <a:rPr lang="en-GB" dirty="0" smtClean="0"/>
              <a:t>Metrics</a:t>
            </a:r>
          </a:p>
          <a:p>
            <a:pPr lvl="2"/>
            <a:r>
              <a:rPr lang="en-GB" dirty="0" err="1" smtClean="0"/>
              <a:t>Trad</a:t>
            </a:r>
            <a:r>
              <a:rPr lang="en-GB" dirty="0" smtClean="0"/>
              <a:t> / Article level / alternative</a:t>
            </a:r>
          </a:p>
        </p:txBody>
      </p:sp>
      <p:sp>
        <p:nvSpPr>
          <p:cNvPr id="5" name="Content Placeholder 2"/>
          <p:cNvSpPr>
            <a:spLocks noGrp="1"/>
          </p:cNvSpPr>
          <p:nvPr>
            <p:ph sz="half" idx="1"/>
          </p:nvPr>
        </p:nvSpPr>
        <p:spPr>
          <a:xfrm>
            <a:off x="4283968" y="1196752"/>
            <a:ext cx="4824536" cy="5400600"/>
          </a:xfrm>
        </p:spPr>
        <p:txBody>
          <a:bodyPr/>
          <a:lstStyle/>
          <a:p>
            <a:r>
              <a:rPr lang="en-GB" dirty="0" smtClean="0"/>
              <a:t>Books &amp; monographs</a:t>
            </a:r>
          </a:p>
          <a:p>
            <a:pPr lvl="1"/>
            <a:r>
              <a:rPr lang="en-GB" dirty="0" smtClean="0"/>
              <a:t>OAPEN-UK</a:t>
            </a:r>
          </a:p>
          <a:p>
            <a:r>
              <a:rPr lang="en-GB" dirty="0" smtClean="0"/>
              <a:t>University presses and library publishing</a:t>
            </a:r>
          </a:p>
          <a:p>
            <a:pPr lvl="1"/>
            <a:r>
              <a:rPr lang="en-GB" dirty="0" smtClean="0"/>
              <a:t>Open Journal System (OJS)</a:t>
            </a:r>
          </a:p>
          <a:p>
            <a:pPr lvl="1"/>
            <a:r>
              <a:rPr lang="en-GB" dirty="0" smtClean="0"/>
              <a:t>UCL – fully OA university press</a:t>
            </a:r>
          </a:p>
          <a:p>
            <a:r>
              <a:rPr lang="en-GB" dirty="0" smtClean="0"/>
              <a:t>Open Library of the Humanities</a:t>
            </a:r>
          </a:p>
          <a:p>
            <a:r>
              <a:rPr lang="en-GB" dirty="0" smtClean="0"/>
              <a:t>ORCID</a:t>
            </a:r>
          </a:p>
          <a:p>
            <a:r>
              <a:rPr lang="en-GB" dirty="0" err="1" smtClean="0"/>
              <a:t>Etheses</a:t>
            </a:r>
            <a:endParaRPr lang="en-GB" dirty="0" smtClean="0"/>
          </a:p>
          <a:p>
            <a:pPr lvl="1"/>
            <a:r>
              <a:rPr lang="en-GB" dirty="0" err="1" smtClean="0"/>
              <a:t>EThOS</a:t>
            </a:r>
            <a:endParaRPr lang="en-GB" dirty="0" smtClean="0"/>
          </a:p>
        </p:txBody>
      </p:sp>
    </p:spTree>
    <p:extLst>
      <p:ext uri="{BB962C8B-B14F-4D97-AF65-F5344CB8AC3E}">
        <p14:creationId xmlns:p14="http://schemas.microsoft.com/office/powerpoint/2010/main" val="3098254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Jisc</a:t>
            </a:r>
            <a:r>
              <a:rPr lang="en-GB" dirty="0" smtClean="0"/>
              <a:t> services</a:t>
            </a:r>
            <a:endParaRPr lang="en-GB" dirty="0"/>
          </a:p>
        </p:txBody>
      </p:sp>
      <p:sp>
        <p:nvSpPr>
          <p:cNvPr id="3" name="Content Placeholder 2"/>
          <p:cNvSpPr>
            <a:spLocks noGrp="1"/>
          </p:cNvSpPr>
          <p:nvPr>
            <p:ph sz="half" idx="1"/>
          </p:nvPr>
        </p:nvSpPr>
        <p:spPr>
          <a:xfrm>
            <a:off x="323528" y="1600200"/>
            <a:ext cx="6192688" cy="4525963"/>
          </a:xfrm>
        </p:spPr>
        <p:txBody>
          <a:bodyPr/>
          <a:lstStyle/>
          <a:p>
            <a:r>
              <a:rPr lang="en-GB" dirty="0" err="1" smtClean="0"/>
              <a:t>Jisc</a:t>
            </a:r>
            <a:r>
              <a:rPr lang="en-GB" dirty="0" smtClean="0"/>
              <a:t> Publications Router</a:t>
            </a:r>
          </a:p>
          <a:p>
            <a:r>
              <a:rPr lang="en-GB" dirty="0" err="1" smtClean="0"/>
              <a:t>Jisc</a:t>
            </a:r>
            <a:r>
              <a:rPr lang="en-GB" dirty="0" smtClean="0"/>
              <a:t> Monitor</a:t>
            </a:r>
          </a:p>
          <a:p>
            <a:r>
              <a:rPr lang="en-GB" dirty="0" smtClean="0"/>
              <a:t>RIOXX</a:t>
            </a:r>
          </a:p>
          <a:p>
            <a:pPr lvl="1"/>
            <a:r>
              <a:rPr lang="en-GB" dirty="0" err="1"/>
              <a:t>dcterms:dateAccepted</a:t>
            </a:r>
            <a:endParaRPr lang="en-GB" dirty="0"/>
          </a:p>
          <a:p>
            <a:pPr lvl="1"/>
            <a:r>
              <a:rPr lang="en-GB" dirty="0" err="1"/>
              <a:t>rioxxterms:apc</a:t>
            </a:r>
            <a:endParaRPr lang="en-GB" dirty="0"/>
          </a:p>
          <a:p>
            <a:pPr lvl="1"/>
            <a:r>
              <a:rPr lang="en-GB" dirty="0" err="1" smtClean="0"/>
              <a:t>rioxxterms:version_of_record</a:t>
            </a:r>
            <a:endParaRPr lang="en-GB" dirty="0" smtClean="0"/>
          </a:p>
          <a:p>
            <a:r>
              <a:rPr lang="en-GB" dirty="0" smtClean="0"/>
              <a:t>Sherpa/</a:t>
            </a:r>
            <a:r>
              <a:rPr lang="en-GB" dirty="0" err="1" smtClean="0"/>
              <a:t>RoMEO</a:t>
            </a:r>
            <a:r>
              <a:rPr lang="en-GB" dirty="0" smtClean="0"/>
              <a:t>/Juliet/FACT</a:t>
            </a:r>
          </a:p>
          <a:p>
            <a:r>
              <a:rPr lang="en-GB" dirty="0" smtClean="0"/>
              <a:t>IRUS-UK</a:t>
            </a:r>
          </a:p>
          <a:p>
            <a:r>
              <a:rPr lang="en-GB" dirty="0" smtClean="0"/>
              <a:t>OAPEN-UK</a:t>
            </a:r>
          </a:p>
          <a:p>
            <a:r>
              <a:rPr lang="en-GB" dirty="0" smtClean="0"/>
              <a:t>OA button</a:t>
            </a:r>
          </a:p>
          <a:p>
            <a:pPr marL="0" indent="0">
              <a:buNone/>
            </a:pPr>
            <a:endParaRPr lang="en-GB" dirty="0"/>
          </a:p>
        </p:txBody>
      </p:sp>
      <p:pic>
        <p:nvPicPr>
          <p:cNvPr id="1026" name="Picture 2" descr="Jis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1296144" cy="722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ERPA/RoME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95865"/>
            <a:ext cx="3168352" cy="509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rus-uk"/>
          <p:cNvPicPr>
            <a:picLocks noChangeAspect="1" noChangeArrowheads="1"/>
          </p:cNvPicPr>
          <p:nvPr/>
        </p:nvPicPr>
        <p:blipFill rotWithShape="1">
          <a:blip r:embed="rId4">
            <a:extLst>
              <a:ext uri="{28A0092B-C50C-407E-A947-70E740481C1C}">
                <a14:useLocalDpi xmlns:a14="http://schemas.microsoft.com/office/drawing/2010/main" val="0"/>
              </a:ext>
            </a:extLst>
          </a:blip>
          <a:srcRect t="22419" r="-3272" b="26039"/>
          <a:stretch/>
        </p:blipFill>
        <p:spPr bwMode="auto">
          <a:xfrm>
            <a:off x="4211960" y="5056909"/>
            <a:ext cx="1731640" cy="9282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oapen-uk.jiscebooks.org/files/2013/03/oapen-logo-v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58" y="3939908"/>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dina.ac.uk/news/pix/rioxx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189" y="2783289"/>
            <a:ext cx="196215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22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 and impact</a:t>
            </a:r>
            <a:endParaRPr lang="en-GB" dirty="0"/>
          </a:p>
        </p:txBody>
      </p:sp>
      <p:sp>
        <p:nvSpPr>
          <p:cNvPr id="5" name="Content Placeholder 2"/>
          <p:cNvSpPr txBox="1">
            <a:spLocks/>
          </p:cNvSpPr>
          <p:nvPr/>
        </p:nvSpPr>
        <p:spPr>
          <a:xfrm>
            <a:off x="323528" y="1196752"/>
            <a:ext cx="6264696" cy="302433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dirty="0" smtClean="0"/>
              <a:t>Fundamentals of research?</a:t>
            </a:r>
          </a:p>
          <a:p>
            <a:pPr lvl="1"/>
            <a:r>
              <a:rPr lang="en-GB" sz="2000" dirty="0"/>
              <a:t>Creating, using, sharing and accessing information</a:t>
            </a:r>
            <a:endParaRPr lang="en-GB" sz="2000" dirty="0" smtClean="0"/>
          </a:p>
          <a:p>
            <a:r>
              <a:rPr lang="en-GB" sz="2400" dirty="0" smtClean="0"/>
              <a:t>Increases efficiency of research process</a:t>
            </a:r>
          </a:p>
          <a:p>
            <a:r>
              <a:rPr lang="en-GB" sz="2400" dirty="0" smtClean="0"/>
              <a:t>Evidence of increased citation</a:t>
            </a:r>
          </a:p>
          <a:p>
            <a:r>
              <a:rPr lang="en-GB" sz="2400" dirty="0"/>
              <a:t>The Open Access Citation Advantage Service - </a:t>
            </a:r>
            <a:r>
              <a:rPr lang="en-GB" sz="2400" dirty="0">
                <a:hlinkClick r:id="rId3"/>
              </a:rPr>
              <a:t>http://sparceurope.org/oaca</a:t>
            </a:r>
            <a:r>
              <a:rPr lang="en-GB" sz="2400" dirty="0" smtClean="0">
                <a:hlinkClick r:id="rId3"/>
              </a:rPr>
              <a:t>/</a:t>
            </a:r>
            <a:r>
              <a:rPr lang="en-GB" sz="2400" dirty="0" smtClean="0"/>
              <a:t> </a:t>
            </a:r>
            <a:endParaRPr lang="en-GB" sz="2400" i="1" dirty="0" smtClean="0"/>
          </a:p>
        </p:txBody>
      </p:sp>
      <p:sp>
        <p:nvSpPr>
          <p:cNvPr id="7" name="Rectangle 6"/>
          <p:cNvSpPr/>
          <p:nvPr/>
        </p:nvSpPr>
        <p:spPr>
          <a:xfrm>
            <a:off x="395536" y="4365104"/>
            <a:ext cx="6624736" cy="1354217"/>
          </a:xfrm>
          <a:prstGeom prst="rect">
            <a:avLst/>
          </a:prstGeom>
        </p:spPr>
        <p:txBody>
          <a:bodyPr wrap="square">
            <a:spAutoFit/>
          </a:bodyPr>
          <a:lstStyle/>
          <a:p>
            <a:r>
              <a:rPr lang="en-GB" sz="1600" i="1" dirty="0">
                <a:solidFill>
                  <a:schemeClr val="accent1"/>
                </a:solidFill>
              </a:rPr>
              <a:t>As scholarly communication moves increasingly online, more indicators have become available: how many times an article has been bookmarked, blogged about, cited in Wikipedia and so on. These metrics can be considered </a:t>
            </a:r>
            <a:r>
              <a:rPr lang="en-GB" sz="1600" i="1" dirty="0" err="1">
                <a:solidFill>
                  <a:schemeClr val="accent1"/>
                </a:solidFill>
              </a:rPr>
              <a:t>altmetrics</a:t>
            </a:r>
            <a:r>
              <a:rPr lang="en-GB" sz="1600" i="1" dirty="0">
                <a:solidFill>
                  <a:schemeClr val="accent1"/>
                </a:solidFill>
              </a:rPr>
              <a:t> – alternative metrics of impact. </a:t>
            </a:r>
            <a:r>
              <a:rPr lang="en-GB" dirty="0"/>
              <a:t>(</a:t>
            </a:r>
            <a:r>
              <a:rPr lang="en-GB" u="sng" dirty="0" err="1">
                <a:hlinkClick r:id="rId4"/>
              </a:rPr>
              <a:t>Piwowar</a:t>
            </a:r>
            <a:r>
              <a:rPr lang="en-GB" u="sng" dirty="0">
                <a:hlinkClick r:id="rId4"/>
              </a:rPr>
              <a:t> 2013</a:t>
            </a:r>
            <a:r>
              <a:rPr lang="en-GB" dirty="0"/>
              <a:t>)</a:t>
            </a:r>
          </a:p>
        </p:txBody>
      </p:sp>
    </p:spTree>
    <p:extLst>
      <p:ext uri="{BB962C8B-B14F-4D97-AF65-F5344CB8AC3E}">
        <p14:creationId xmlns:p14="http://schemas.microsoft.com/office/powerpoint/2010/main" val="331116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Bibliometrics</a:t>
            </a:r>
            <a:endParaRPr lang="en-GB" dirty="0"/>
          </a:p>
        </p:txBody>
      </p:sp>
      <p:sp>
        <p:nvSpPr>
          <p:cNvPr id="3" name="Content Placeholder 2"/>
          <p:cNvSpPr>
            <a:spLocks noGrp="1"/>
          </p:cNvSpPr>
          <p:nvPr>
            <p:ph sz="half" idx="1"/>
          </p:nvPr>
        </p:nvSpPr>
        <p:spPr>
          <a:xfrm>
            <a:off x="323528" y="1268760"/>
            <a:ext cx="8424936" cy="1008112"/>
          </a:xfrm>
        </p:spPr>
        <p:txBody>
          <a:bodyPr/>
          <a:lstStyle/>
          <a:p>
            <a:pPr marL="0" indent="0">
              <a:buNone/>
            </a:pPr>
            <a:r>
              <a:rPr lang="en-GB" sz="1600" i="1" dirty="0"/>
              <a:t>“the branch of library science concerned with the application of mathematical and statistical</a:t>
            </a:r>
          </a:p>
          <a:p>
            <a:pPr marL="0" indent="0">
              <a:buNone/>
            </a:pPr>
            <a:r>
              <a:rPr lang="en-GB" sz="1600" i="1" dirty="0"/>
              <a:t>analysis to bibliography; the statistical analysis of books, articles, or other publications</a:t>
            </a:r>
            <a:r>
              <a:rPr lang="en-GB" sz="1600" i="1" dirty="0" smtClean="0"/>
              <a:t>.”</a:t>
            </a:r>
          </a:p>
          <a:p>
            <a:pPr marL="0" indent="0">
              <a:buNone/>
            </a:pPr>
            <a:endParaRPr lang="en-GB" sz="200" dirty="0" smtClean="0"/>
          </a:p>
          <a:p>
            <a:pPr marL="0" indent="0">
              <a:buNone/>
            </a:pPr>
            <a:r>
              <a:rPr lang="en-GB" sz="1600" dirty="0" smtClean="0"/>
              <a:t>(Oxford English Dictionary Online)</a:t>
            </a:r>
            <a:endParaRPr lang="en-GB" sz="1600" dirty="0"/>
          </a:p>
        </p:txBody>
      </p:sp>
      <p:sp>
        <p:nvSpPr>
          <p:cNvPr id="5" name="Content Placeholder 5"/>
          <p:cNvSpPr>
            <a:spLocks noGrp="1"/>
          </p:cNvSpPr>
          <p:nvPr>
            <p:ph sz="half" idx="2"/>
          </p:nvPr>
        </p:nvSpPr>
        <p:spPr>
          <a:xfrm>
            <a:off x="467544" y="2276872"/>
            <a:ext cx="4536504" cy="4437112"/>
          </a:xfrm>
        </p:spPr>
        <p:txBody>
          <a:bodyPr/>
          <a:lstStyle/>
          <a:p>
            <a:r>
              <a:rPr lang="en-GB" sz="2400" dirty="0" smtClean="0"/>
              <a:t>Citation count &amp; h-index</a:t>
            </a:r>
          </a:p>
          <a:p>
            <a:r>
              <a:rPr lang="en-GB" sz="2400" dirty="0" smtClean="0"/>
              <a:t>Journal Impact Factor (JIF)</a:t>
            </a:r>
          </a:p>
          <a:p>
            <a:r>
              <a:rPr lang="en-GB" sz="2400" dirty="0" smtClean="0"/>
              <a:t>Other impact measures</a:t>
            </a:r>
          </a:p>
          <a:p>
            <a:pPr lvl="1"/>
            <a:r>
              <a:rPr lang="en-GB" sz="1800" dirty="0">
                <a:solidFill>
                  <a:srgbClr val="321959"/>
                </a:solidFill>
              </a:rPr>
              <a:t>Knowledge transfer</a:t>
            </a:r>
          </a:p>
          <a:p>
            <a:pPr lvl="1"/>
            <a:r>
              <a:rPr lang="en-GB" sz="1800" dirty="0">
                <a:solidFill>
                  <a:srgbClr val="321959"/>
                </a:solidFill>
              </a:rPr>
              <a:t>Activities </a:t>
            </a:r>
            <a:r>
              <a:rPr lang="en-GB" sz="1800" dirty="0" smtClean="0">
                <a:solidFill>
                  <a:srgbClr val="321959"/>
                </a:solidFill>
              </a:rPr>
              <a:t>(presentations, consultancy, </a:t>
            </a:r>
            <a:r>
              <a:rPr lang="en-GB" sz="1800" dirty="0">
                <a:solidFill>
                  <a:srgbClr val="321959"/>
                </a:solidFill>
              </a:rPr>
              <a:t>review)</a:t>
            </a:r>
          </a:p>
          <a:p>
            <a:pPr lvl="1"/>
            <a:r>
              <a:rPr lang="en-GB" sz="1800" dirty="0">
                <a:solidFill>
                  <a:srgbClr val="321959"/>
                </a:solidFill>
              </a:rPr>
              <a:t>Prizes</a:t>
            </a:r>
          </a:p>
          <a:p>
            <a:pPr lvl="1"/>
            <a:r>
              <a:rPr lang="en-GB" sz="1800" dirty="0">
                <a:solidFill>
                  <a:srgbClr val="321959"/>
                </a:solidFill>
              </a:rPr>
              <a:t>Public engagement / </a:t>
            </a:r>
            <a:r>
              <a:rPr lang="en-GB" sz="1800" dirty="0" smtClean="0">
                <a:solidFill>
                  <a:srgbClr val="321959"/>
                </a:solidFill>
              </a:rPr>
              <a:t>education</a:t>
            </a:r>
            <a:endParaRPr lang="en-GB" sz="1800" dirty="0">
              <a:solidFill>
                <a:srgbClr val="321959"/>
              </a:solidFill>
            </a:endParaRPr>
          </a:p>
          <a:p>
            <a:pPr lvl="1"/>
            <a:r>
              <a:rPr lang="en-GB" sz="1800" dirty="0">
                <a:solidFill>
                  <a:srgbClr val="321959"/>
                </a:solidFill>
              </a:rPr>
              <a:t>Policy documents</a:t>
            </a:r>
          </a:p>
          <a:p>
            <a:pPr lvl="0"/>
            <a:r>
              <a:rPr lang="en-GB" sz="2400" dirty="0" smtClean="0">
                <a:solidFill>
                  <a:srgbClr val="321959"/>
                </a:solidFill>
              </a:rPr>
              <a:t>Media</a:t>
            </a:r>
          </a:p>
          <a:p>
            <a:pPr lvl="1"/>
            <a:r>
              <a:rPr lang="en-GB" sz="1800" dirty="0" smtClean="0">
                <a:solidFill>
                  <a:srgbClr val="321959"/>
                </a:solidFill>
              </a:rPr>
              <a:t>TV and radio</a:t>
            </a:r>
          </a:p>
          <a:p>
            <a:pPr lvl="1"/>
            <a:r>
              <a:rPr lang="en-GB" sz="1800" dirty="0" smtClean="0">
                <a:solidFill>
                  <a:srgbClr val="321959"/>
                </a:solidFill>
              </a:rPr>
              <a:t>Blogs/social media</a:t>
            </a:r>
            <a:endParaRPr lang="en-GB" sz="1800" dirty="0">
              <a:solidFill>
                <a:srgbClr val="321959"/>
              </a:solidFill>
            </a:endParaRPr>
          </a:p>
          <a:p>
            <a:pPr marL="0" indent="0">
              <a:buNone/>
            </a:pPr>
            <a:endParaRPr lang="en-GB" sz="1000" dirty="0"/>
          </a:p>
        </p:txBody>
      </p:sp>
      <p:pic>
        <p:nvPicPr>
          <p:cNvPr id="6" name="Shape 47"/>
          <p:cNvPicPr/>
          <p:nvPr/>
        </p:nvPicPr>
        <p:blipFill>
          <a:blip r:embed="rId2"/>
          <a:stretch>
            <a:fillRect/>
          </a:stretch>
        </p:blipFill>
        <p:spPr>
          <a:xfrm>
            <a:off x="4932040" y="2276872"/>
            <a:ext cx="3096344" cy="1944216"/>
          </a:xfrm>
          <a:prstGeom prst="rect">
            <a:avLst/>
          </a:prstGeom>
        </p:spPr>
      </p:pic>
      <p:grpSp>
        <p:nvGrpSpPr>
          <p:cNvPr id="12" name="Group 11"/>
          <p:cNvGrpSpPr/>
          <p:nvPr/>
        </p:nvGrpSpPr>
        <p:grpSpPr>
          <a:xfrm>
            <a:off x="5139788" y="4578097"/>
            <a:ext cx="1730527" cy="1451378"/>
            <a:chOff x="4091703" y="3273494"/>
            <a:chExt cx="3982320" cy="3142951"/>
          </a:xfrm>
        </p:grpSpPr>
        <p:pic>
          <p:nvPicPr>
            <p:cNvPr id="7" name="Shape 74"/>
            <p:cNvPicPr/>
            <p:nvPr/>
          </p:nvPicPr>
          <p:blipFill>
            <a:blip r:embed="rId3"/>
            <a:stretch>
              <a:fillRect/>
            </a:stretch>
          </p:blipFill>
          <p:spPr>
            <a:xfrm>
              <a:off x="4091703" y="5808405"/>
              <a:ext cx="3608640" cy="608040"/>
            </a:xfrm>
            <a:prstGeom prst="rect">
              <a:avLst/>
            </a:prstGeom>
          </p:spPr>
        </p:pic>
        <p:pic>
          <p:nvPicPr>
            <p:cNvPr id="8" name="Shape 75"/>
            <p:cNvPicPr/>
            <p:nvPr/>
          </p:nvPicPr>
          <p:blipFill>
            <a:blip r:embed="rId4"/>
            <a:stretch>
              <a:fillRect/>
            </a:stretch>
          </p:blipFill>
          <p:spPr>
            <a:xfrm>
              <a:off x="4272776" y="3273494"/>
              <a:ext cx="2070720" cy="1158480"/>
            </a:xfrm>
            <a:prstGeom prst="rect">
              <a:avLst/>
            </a:prstGeom>
          </p:spPr>
        </p:pic>
        <p:pic>
          <p:nvPicPr>
            <p:cNvPr id="9" name="Shape 76"/>
            <p:cNvPicPr/>
            <p:nvPr/>
          </p:nvPicPr>
          <p:blipFill>
            <a:blip r:embed="rId5"/>
            <a:stretch>
              <a:fillRect/>
            </a:stretch>
          </p:blipFill>
          <p:spPr>
            <a:xfrm>
              <a:off x="6643383" y="3273494"/>
              <a:ext cx="1430640" cy="1158480"/>
            </a:xfrm>
            <a:prstGeom prst="rect">
              <a:avLst/>
            </a:prstGeom>
          </p:spPr>
        </p:pic>
        <p:pic>
          <p:nvPicPr>
            <p:cNvPr id="10" name="Picture 9"/>
            <p:cNvPicPr>
              <a:picLocks noChangeAspect="1"/>
            </p:cNvPicPr>
            <p:nvPr/>
          </p:nvPicPr>
          <p:blipFill>
            <a:blip r:embed="rId6"/>
            <a:stretch>
              <a:fillRect/>
            </a:stretch>
          </p:blipFill>
          <p:spPr>
            <a:xfrm>
              <a:off x="5961789" y="4974290"/>
              <a:ext cx="1762125" cy="447675"/>
            </a:xfrm>
            <a:prstGeom prst="rect">
              <a:avLst/>
            </a:prstGeom>
          </p:spPr>
        </p:pic>
        <p:pic>
          <p:nvPicPr>
            <p:cNvPr id="11" name="Picture 6" descr="http://upload.wikimedia.org/wikipedia/en/archive/e/ed/20131011153017!Nobel_Priz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2627" y="4615145"/>
              <a:ext cx="1202776" cy="1183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732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metrics</a:t>
            </a:r>
            <a:endParaRPr lang="en-GB" dirty="0"/>
          </a:p>
        </p:txBody>
      </p:sp>
      <p:sp>
        <p:nvSpPr>
          <p:cNvPr id="3" name="Content Placeholder 2"/>
          <p:cNvSpPr>
            <a:spLocks noGrp="1"/>
          </p:cNvSpPr>
          <p:nvPr>
            <p:ph sz="half" idx="1"/>
          </p:nvPr>
        </p:nvSpPr>
        <p:spPr>
          <a:xfrm>
            <a:off x="3995935" y="1196752"/>
            <a:ext cx="5112569" cy="5472608"/>
          </a:xfrm>
        </p:spPr>
        <p:txBody>
          <a:bodyPr/>
          <a:lstStyle/>
          <a:p>
            <a:r>
              <a:rPr lang="en-GB" sz="2400" dirty="0" smtClean="0"/>
              <a:t>Various flavours</a:t>
            </a:r>
          </a:p>
          <a:p>
            <a:pPr lvl="1"/>
            <a:r>
              <a:rPr lang="en-GB" sz="2000" dirty="0"/>
              <a:t>Plum analytics - </a:t>
            </a:r>
            <a:r>
              <a:rPr lang="en-GB" sz="2000" dirty="0">
                <a:hlinkClick r:id="rId2"/>
              </a:rPr>
              <a:t>http://www.plumanalytics.com</a:t>
            </a:r>
            <a:r>
              <a:rPr lang="en-GB" sz="2000" dirty="0" smtClean="0">
                <a:hlinkClick r:id="rId2"/>
              </a:rPr>
              <a:t>/</a:t>
            </a:r>
            <a:r>
              <a:rPr lang="en-GB" sz="2000" dirty="0" smtClean="0"/>
              <a:t> </a:t>
            </a:r>
          </a:p>
          <a:p>
            <a:pPr lvl="1"/>
            <a:r>
              <a:rPr lang="en-GB" sz="2000" dirty="0"/>
              <a:t>Impact story - </a:t>
            </a:r>
            <a:r>
              <a:rPr lang="en-GB" sz="2000" dirty="0">
                <a:hlinkClick r:id="rId3"/>
              </a:rPr>
              <a:t>https://impactstory.org</a:t>
            </a:r>
            <a:r>
              <a:rPr lang="en-GB" sz="2000" dirty="0" smtClean="0">
                <a:hlinkClick r:id="rId3"/>
              </a:rPr>
              <a:t>/</a:t>
            </a:r>
            <a:endParaRPr lang="en-GB" sz="2000" dirty="0" smtClean="0"/>
          </a:p>
          <a:p>
            <a:pPr lvl="1"/>
            <a:r>
              <a:rPr lang="en-GB" sz="2000" dirty="0" err="1" smtClean="0"/>
              <a:t>Altmetric</a:t>
            </a:r>
            <a:r>
              <a:rPr lang="en-GB" sz="2000" dirty="0"/>
              <a:t> - </a:t>
            </a:r>
            <a:r>
              <a:rPr lang="en-GB" sz="2000" dirty="0">
                <a:hlinkClick r:id="rId4"/>
              </a:rPr>
              <a:t>http://www.altmetric.com</a:t>
            </a:r>
            <a:r>
              <a:rPr lang="en-GB" sz="2000" dirty="0" smtClean="0">
                <a:hlinkClick r:id="rId4"/>
              </a:rPr>
              <a:t>/</a:t>
            </a:r>
            <a:r>
              <a:rPr lang="en-GB" sz="2000" dirty="0" smtClean="0"/>
              <a:t>  </a:t>
            </a:r>
          </a:p>
        </p:txBody>
      </p:sp>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8119" y="3068960"/>
            <a:ext cx="3734321" cy="2076740"/>
          </a:xfrm>
          <a:prstGeom prst="rect">
            <a:avLst/>
          </a:prstGeom>
        </p:spPr>
      </p:pic>
      <p:sp>
        <p:nvSpPr>
          <p:cNvPr id="8" name="Content Placeholder 2"/>
          <p:cNvSpPr>
            <a:spLocks noGrp="1"/>
          </p:cNvSpPr>
          <p:nvPr>
            <p:ph sz="half" idx="1"/>
          </p:nvPr>
        </p:nvSpPr>
        <p:spPr>
          <a:xfrm>
            <a:off x="323528" y="1196752"/>
            <a:ext cx="4172272" cy="4525963"/>
          </a:xfrm>
        </p:spPr>
        <p:txBody>
          <a:bodyPr/>
          <a:lstStyle/>
          <a:p>
            <a:r>
              <a:rPr lang="en-GB" sz="2400" dirty="0"/>
              <a:t>Article level metrics</a:t>
            </a:r>
          </a:p>
          <a:p>
            <a:pPr lvl="1"/>
            <a:r>
              <a:rPr lang="en-GB" sz="2000" dirty="0"/>
              <a:t>frontiers in Psychology </a:t>
            </a:r>
            <a:r>
              <a:rPr lang="en-GB" sz="2000" dirty="0">
                <a:hlinkClick r:id="rId7"/>
              </a:rPr>
              <a:t>http://journal.frontiersin.org/article/10.3389/fpsyg.2013.00058/abstract</a:t>
            </a:r>
            <a:r>
              <a:rPr lang="en-GB" sz="2000" dirty="0"/>
              <a:t> </a:t>
            </a:r>
          </a:p>
          <a:p>
            <a:pPr lvl="1"/>
            <a:r>
              <a:rPr lang="en-GB" sz="2000" dirty="0"/>
              <a:t>PLoS One </a:t>
            </a:r>
            <a:r>
              <a:rPr lang="en-GB" sz="2000" dirty="0">
                <a:hlinkClick r:id="rId8"/>
              </a:rPr>
              <a:t>http://journals.plos.org/plosone/article?id=10.1371/journal.pone.0121708</a:t>
            </a:r>
            <a:r>
              <a:rPr lang="en-GB" sz="2000" dirty="0"/>
              <a:t> </a:t>
            </a:r>
          </a:p>
          <a:p>
            <a:pPr lvl="1"/>
            <a:r>
              <a:rPr lang="en-GB" sz="2000" dirty="0"/>
              <a:t>Repositories</a:t>
            </a:r>
          </a:p>
          <a:p>
            <a:pPr lvl="1"/>
            <a:r>
              <a:rPr lang="en-GB" sz="2000" dirty="0">
                <a:hlinkClick r:id="rId9"/>
              </a:rPr>
              <a:t>IRUS-UK</a:t>
            </a:r>
            <a:endParaRPr lang="en-GB" sz="2000" dirty="0">
              <a:hlinkClick r:id="rId10"/>
            </a:endParaRPr>
          </a:p>
          <a:p>
            <a:pPr lvl="1"/>
            <a:r>
              <a:rPr lang="en-GB" sz="2000" dirty="0">
                <a:hlinkClick r:id="rId10"/>
              </a:rPr>
              <a:t>Statistics at Leeds Beckett</a:t>
            </a:r>
            <a:endParaRPr lang="en-GB" sz="2000" dirty="0"/>
          </a:p>
          <a:p>
            <a:r>
              <a:rPr lang="en-GB" sz="2400" dirty="0"/>
              <a:t>The end of JIF?</a:t>
            </a:r>
          </a:p>
          <a:p>
            <a:pPr marL="0" indent="0">
              <a:buNone/>
            </a:pPr>
            <a:endParaRPr lang="en-GB" dirty="0"/>
          </a:p>
        </p:txBody>
      </p:sp>
    </p:spTree>
    <p:extLst>
      <p:ext uri="{BB962C8B-B14F-4D97-AF65-F5344CB8AC3E}">
        <p14:creationId xmlns:p14="http://schemas.microsoft.com/office/powerpoint/2010/main" val="335810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IRUS-UK</a:t>
            </a:r>
            <a:endParaRPr lang="en-GB" dirty="0"/>
          </a:p>
        </p:txBody>
      </p:sp>
      <p:sp>
        <p:nvSpPr>
          <p:cNvPr id="3" name="Content Placeholder 2"/>
          <p:cNvSpPr>
            <a:spLocks noGrp="1"/>
          </p:cNvSpPr>
          <p:nvPr>
            <p:ph sz="half" idx="1"/>
          </p:nvPr>
        </p:nvSpPr>
        <p:spPr>
          <a:xfrm>
            <a:off x="323528" y="1196753"/>
            <a:ext cx="7632848" cy="2376264"/>
          </a:xfrm>
        </p:spPr>
        <p:txBody>
          <a:bodyPr/>
          <a:lstStyle/>
          <a:p>
            <a:r>
              <a:rPr lang="en-GB" sz="2400" dirty="0" smtClean="0"/>
              <a:t>COUNTER compliant download stats</a:t>
            </a:r>
          </a:p>
          <a:p>
            <a:r>
              <a:rPr lang="en-GB" sz="2400" dirty="0" smtClean="0"/>
              <a:t>88 participating UK repositories (September 2015)</a:t>
            </a:r>
          </a:p>
          <a:p>
            <a:r>
              <a:rPr lang="en-GB" sz="2400" dirty="0" smtClean="0"/>
              <a:t>Plug-ins for </a:t>
            </a:r>
            <a:r>
              <a:rPr lang="en-GB" sz="2400" dirty="0" err="1" smtClean="0"/>
              <a:t>EPrints</a:t>
            </a:r>
            <a:r>
              <a:rPr lang="en-GB" sz="2400" dirty="0" smtClean="0"/>
              <a:t> and </a:t>
            </a:r>
            <a:r>
              <a:rPr lang="en-GB" sz="2400" dirty="0" err="1" smtClean="0"/>
              <a:t>Dspace</a:t>
            </a:r>
            <a:endParaRPr lang="en-GB" sz="2400" dirty="0" smtClean="0"/>
          </a:p>
          <a:p>
            <a:r>
              <a:rPr lang="en-GB" sz="2400" dirty="0" smtClean="0"/>
              <a:t>Bespoke implementation for other platforms</a:t>
            </a:r>
          </a:p>
          <a:p>
            <a:r>
              <a:rPr lang="en-GB" sz="2400" dirty="0" smtClean="0"/>
              <a:t>Authenticate via </a:t>
            </a:r>
            <a:r>
              <a:rPr lang="en-GB" sz="2400" dirty="0"/>
              <a:t>UK </a:t>
            </a:r>
            <a:r>
              <a:rPr lang="en-GB" sz="2400" dirty="0" smtClean="0"/>
              <a:t>federation </a:t>
            </a:r>
            <a:r>
              <a:rPr lang="en-GB" sz="2400" dirty="0">
                <a:hlinkClick r:id="rId2"/>
              </a:rPr>
              <a:t>http://www.irus.mimas.ac.uk</a:t>
            </a:r>
            <a:r>
              <a:rPr lang="en-GB" sz="2400" dirty="0" smtClean="0">
                <a:hlinkClick r:id="rId2"/>
              </a:rPr>
              <a:t>/</a:t>
            </a:r>
            <a:r>
              <a:rPr lang="en-GB" sz="2400" dirty="0" smtClean="0"/>
              <a:t>  </a:t>
            </a:r>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39" y="4097268"/>
            <a:ext cx="3993985" cy="2212052"/>
          </a:xfrm>
          <a:prstGeom prst="rect">
            <a:avLst/>
          </a:prstGeom>
        </p:spPr>
      </p:pic>
    </p:spTree>
    <p:extLst>
      <p:ext uri="{BB962C8B-B14F-4D97-AF65-F5344CB8AC3E}">
        <p14:creationId xmlns:p14="http://schemas.microsoft.com/office/powerpoint/2010/main" val="390763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1321</TotalTime>
  <Words>805</Words>
  <Application>Microsoft Office PowerPoint</Application>
  <PresentationFormat>On-screen Show (4:3)</PresentationFormat>
  <Paragraphs>185</Paragraphs>
  <Slides>19</Slides>
  <Notes>8</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IntroductionSlide</vt:lpstr>
      <vt:lpstr>New Topic Slide</vt:lpstr>
      <vt:lpstr>Custom Design</vt:lpstr>
      <vt:lpstr>1_Custom Design</vt:lpstr>
      <vt:lpstr>Beckett Theme</vt:lpstr>
      <vt:lpstr>1_New Topic Slide</vt:lpstr>
      <vt:lpstr>2_Custom Design</vt:lpstr>
      <vt:lpstr>3_Custom Design</vt:lpstr>
      <vt:lpstr>4_Custom Design</vt:lpstr>
      <vt:lpstr>PowerPoint Presentation</vt:lpstr>
      <vt:lpstr>Open Access</vt:lpstr>
      <vt:lpstr>HEFCE bombshell (April 2013)</vt:lpstr>
      <vt:lpstr>Trends and initiatives</vt:lpstr>
      <vt:lpstr>Jisc services</vt:lpstr>
      <vt:lpstr>OA and impact</vt:lpstr>
      <vt:lpstr>Bibliometrics</vt:lpstr>
      <vt:lpstr>Alternative metrics</vt:lpstr>
      <vt:lpstr>IRUS-UK</vt:lpstr>
      <vt:lpstr>PowerPoint Presentation</vt:lpstr>
      <vt:lpstr>Online networks</vt:lpstr>
      <vt:lpstr>PowerPoint Presentation</vt:lpstr>
      <vt:lpstr>PowerPoint Presentation</vt:lpstr>
      <vt:lpstr>PowerPoint Presentation</vt:lpstr>
      <vt:lpstr>PowerPoint Presentation</vt:lpstr>
      <vt:lpstr>Twitter analytics</vt:lpstr>
      <vt:lpstr>Twitter analytics</vt:lpstr>
      <vt:lpstr>Response from Academic Staff</vt:lpstr>
      <vt:lpstr>Instagram</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conf0202</cp:lastModifiedBy>
  <cp:revision>152</cp:revision>
  <dcterms:created xsi:type="dcterms:W3CDTF">2012-02-14T11:14:08Z</dcterms:created>
  <dcterms:modified xsi:type="dcterms:W3CDTF">2015-09-10T08:20:03Z</dcterms:modified>
</cp:coreProperties>
</file>