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 id="2147483698" r:id="rId9"/>
  </p:sldMasterIdLst>
  <p:notesMasterIdLst>
    <p:notesMasterId r:id="rId35"/>
  </p:notesMasterIdLst>
  <p:handoutMasterIdLst>
    <p:handoutMasterId r:id="rId36"/>
  </p:handoutMasterIdLst>
  <p:sldIdLst>
    <p:sldId id="264" r:id="rId10"/>
    <p:sldId id="300" r:id="rId11"/>
    <p:sldId id="333" r:id="rId12"/>
    <p:sldId id="319" r:id="rId13"/>
    <p:sldId id="320" r:id="rId14"/>
    <p:sldId id="321" r:id="rId15"/>
    <p:sldId id="277" r:id="rId16"/>
    <p:sldId id="332" r:id="rId17"/>
    <p:sldId id="339" r:id="rId18"/>
    <p:sldId id="335" r:id="rId19"/>
    <p:sldId id="331" r:id="rId20"/>
    <p:sldId id="306" r:id="rId21"/>
    <p:sldId id="308" r:id="rId22"/>
    <p:sldId id="340" r:id="rId23"/>
    <p:sldId id="338" r:id="rId24"/>
    <p:sldId id="315" r:id="rId25"/>
    <p:sldId id="330" r:id="rId26"/>
    <p:sldId id="328" r:id="rId27"/>
    <p:sldId id="341" r:id="rId28"/>
    <p:sldId id="316" r:id="rId29"/>
    <p:sldId id="324" r:id="rId30"/>
    <p:sldId id="325" r:id="rId31"/>
    <p:sldId id="326" r:id="rId32"/>
    <p:sldId id="327" r:id="rId33"/>
    <p:sldId id="337"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22" autoAdjust="0"/>
  </p:normalViewPr>
  <p:slideViewPr>
    <p:cSldViewPr>
      <p:cViewPr>
        <p:scale>
          <a:sx n="66" d="100"/>
          <a:sy n="66" d="100"/>
        </p:scale>
        <p:origin x="-2934"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CCFDE94-D58E-4464-AA36-DF9DECFC6942}" type="datetimeFigureOut">
              <a:rPr lang="en-GB" smtClean="0"/>
              <a:t>20/10/2015</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E9958E6-A250-4B6A-BC80-667C2CD875B0}" type="slidenum">
              <a:rPr lang="en-GB" smtClean="0"/>
              <a:t>‹#›</a:t>
            </a:fld>
            <a:endParaRPr lang="en-GB"/>
          </a:p>
        </p:txBody>
      </p:sp>
    </p:spTree>
    <p:extLst>
      <p:ext uri="{BB962C8B-B14F-4D97-AF65-F5344CB8AC3E}">
        <p14:creationId xmlns:p14="http://schemas.microsoft.com/office/powerpoint/2010/main" val="339746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20/10/2015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322934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11</a:t>
            </a:fld>
            <a:endParaRPr lang="en-GB"/>
          </a:p>
        </p:txBody>
      </p:sp>
    </p:spTree>
    <p:extLst>
      <p:ext uri="{BB962C8B-B14F-4D97-AF65-F5344CB8AC3E}">
        <p14:creationId xmlns:p14="http://schemas.microsoft.com/office/powerpoint/2010/main" val="315732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Libguides,our</a:t>
            </a:r>
            <a:r>
              <a:rPr lang="en-GB" dirty="0" smtClean="0"/>
              <a:t> content</a:t>
            </a:r>
            <a:r>
              <a:rPr lang="en-GB" baseline="0" dirty="0" smtClean="0"/>
              <a:t> management system, </a:t>
            </a:r>
            <a:r>
              <a:rPr lang="en-GB" dirty="0" smtClean="0"/>
              <a:t>and </a:t>
            </a:r>
            <a:r>
              <a:rPr lang="en-GB" dirty="0" err="1" smtClean="0"/>
              <a:t>Symplectic</a:t>
            </a:r>
            <a:r>
              <a:rPr lang="en-GB" dirty="0" smtClean="0"/>
              <a:t> Elements, infrastructure supporting </a:t>
            </a:r>
            <a:r>
              <a:rPr lang="en-GB" dirty="0" err="1" smtClean="0"/>
              <a:t>uni</a:t>
            </a:r>
            <a:r>
              <a:rPr lang="en-GB" dirty="0" smtClean="0"/>
              <a:t> repository,</a:t>
            </a:r>
            <a:r>
              <a:rPr lang="en-GB" baseline="0" dirty="0" smtClean="0"/>
              <a:t> </a:t>
            </a:r>
            <a:r>
              <a:rPr lang="en-GB" dirty="0" smtClean="0"/>
              <a:t>working together </a:t>
            </a:r>
            <a:r>
              <a:rPr lang="en-GB" baseline="0" dirty="0" smtClean="0"/>
              <a:t>around selected theme days e.g. Mental Health awareness week, Eating disorders week, the general election etc. Research tagged by Librarian, coding to link the two together, auto display of open access institutional research outputs &amp; links to author versions, self archived in </a:t>
            </a:r>
            <a:r>
              <a:rPr lang="en-GB" baseline="0" dirty="0" err="1" smtClean="0"/>
              <a:t>Eprints</a:t>
            </a:r>
            <a:r>
              <a:rPr lang="en-GB" baseline="0" dirty="0" smtClean="0"/>
              <a:t> available along green </a:t>
            </a:r>
            <a:r>
              <a:rPr lang="en-GB" baseline="0" dirty="0" err="1" smtClean="0"/>
              <a:t>oa</a:t>
            </a:r>
            <a:r>
              <a:rPr lang="en-GB" baseline="0" dirty="0" smtClean="0"/>
              <a:t> publishing route</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12</a:t>
            </a:fld>
            <a:endParaRPr lang="en-GB"/>
          </a:p>
        </p:txBody>
      </p:sp>
    </p:spTree>
    <p:extLst>
      <p:ext uri="{BB962C8B-B14F-4D97-AF65-F5344CB8AC3E}">
        <p14:creationId xmlns:p14="http://schemas.microsoft.com/office/powerpoint/2010/main" val="401146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piloting a project whereby we choose celebration</a:t>
            </a:r>
            <a:r>
              <a:rPr lang="en-GB" baseline="0" dirty="0" smtClean="0"/>
              <a:t> days or events where we can tweet a link to our research outputs in this area which are listed in a </a:t>
            </a:r>
            <a:r>
              <a:rPr lang="en-GB" baseline="0" dirty="0" err="1" smtClean="0"/>
              <a:t>Libguide</a:t>
            </a:r>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13</a:t>
            </a:fld>
            <a:endParaRPr lang="en-GB"/>
          </a:p>
        </p:txBody>
      </p:sp>
    </p:spTree>
    <p:extLst>
      <p:ext uri="{BB962C8B-B14F-4D97-AF65-F5344CB8AC3E}">
        <p14:creationId xmlns:p14="http://schemas.microsoft.com/office/powerpoint/2010/main" val="330379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240 members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15</a:t>
            </a:fld>
            <a:endParaRPr lang="en-GB"/>
          </a:p>
        </p:txBody>
      </p:sp>
    </p:spTree>
    <p:extLst>
      <p:ext uri="{BB962C8B-B14F-4D97-AF65-F5344CB8AC3E}">
        <p14:creationId xmlns:p14="http://schemas.microsoft.com/office/powerpoint/2010/main" val="240485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16</a:t>
            </a:fld>
            <a:endParaRPr lang="en-GB"/>
          </a:p>
        </p:txBody>
      </p:sp>
    </p:spTree>
    <p:extLst>
      <p:ext uri="{BB962C8B-B14F-4D97-AF65-F5344CB8AC3E}">
        <p14:creationId xmlns:p14="http://schemas.microsoft.com/office/powerpoint/2010/main" val="63015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17</a:t>
            </a:fld>
            <a:endParaRPr lang="en-GB"/>
          </a:p>
        </p:txBody>
      </p:sp>
    </p:spTree>
    <p:extLst>
      <p:ext uri="{BB962C8B-B14F-4D97-AF65-F5344CB8AC3E}">
        <p14:creationId xmlns:p14="http://schemas.microsoft.com/office/powerpoint/2010/main" val="412192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Repository visitors, content &amp; downloads</a:t>
            </a:r>
          </a:p>
          <a:p>
            <a:pPr marL="628650" lvl="1" indent="-171450">
              <a:buFont typeface="Arial" panose="020B0604020202020204" pitchFamily="34" charset="0"/>
              <a:buChar char="•"/>
            </a:pPr>
            <a:r>
              <a:rPr lang="en-GB" dirty="0" smtClean="0"/>
              <a:t>Google Analytics</a:t>
            </a:r>
          </a:p>
          <a:p>
            <a:pPr marL="628650" lvl="1" indent="-171450">
              <a:buFont typeface="Arial" panose="020B0604020202020204" pitchFamily="34" charset="0"/>
              <a:buChar char="•"/>
            </a:pPr>
            <a:r>
              <a:rPr lang="en-GB" dirty="0" smtClean="0"/>
              <a:t>IRUS-UK</a:t>
            </a:r>
          </a:p>
          <a:p>
            <a:pPr marL="171450" indent="-171450">
              <a:buFont typeface="Arial" panose="020B0604020202020204" pitchFamily="34" charset="0"/>
              <a:buChar char="•"/>
            </a:pPr>
            <a:r>
              <a:rPr lang="en-GB" dirty="0" smtClean="0"/>
              <a:t>Top ten articles </a:t>
            </a:r>
          </a:p>
          <a:p>
            <a:pPr marL="628650" lvl="1" indent="-171450">
              <a:buFont typeface="Arial" panose="020B0604020202020204" pitchFamily="34" charset="0"/>
              <a:buChar char="•"/>
            </a:pPr>
            <a:r>
              <a:rPr lang="en-GB" dirty="0" smtClean="0"/>
              <a:t>All time</a:t>
            </a:r>
          </a:p>
          <a:p>
            <a:pPr marL="628650" lvl="1" indent="-171450">
              <a:buFont typeface="Arial" panose="020B0604020202020204" pitchFamily="34" charset="0"/>
              <a:buChar char="•"/>
            </a:pPr>
            <a:r>
              <a:rPr lang="en-GB" dirty="0" smtClean="0"/>
              <a:t>Monthly</a:t>
            </a:r>
          </a:p>
          <a:p>
            <a:pPr marL="171450" indent="-171450">
              <a:buFont typeface="Arial" panose="020B0604020202020204" pitchFamily="34" charset="0"/>
              <a:buChar char="•"/>
            </a:pPr>
            <a:r>
              <a:rPr lang="en-GB" dirty="0" err="1" smtClean="0"/>
              <a:t>Altmetric</a:t>
            </a:r>
            <a:r>
              <a:rPr lang="en-GB" dirty="0" smtClean="0"/>
              <a:t> scores</a:t>
            </a:r>
          </a:p>
          <a:p>
            <a:pPr marL="628650" lvl="1" indent="-171450">
              <a:buFont typeface="Arial" panose="020B0604020202020204" pitchFamily="34" charset="0"/>
              <a:buChar char="•"/>
            </a:pPr>
            <a:r>
              <a:rPr lang="en-GB" dirty="0" smtClean="0"/>
              <a:t>Top 10 by faculty</a:t>
            </a:r>
          </a:p>
          <a:p>
            <a:pPr marL="171450" indent="-171450">
              <a:buFont typeface="Arial" panose="020B0604020202020204" pitchFamily="34" charset="0"/>
              <a:buChar char="•"/>
            </a:pPr>
            <a:r>
              <a:rPr lang="en-GB" dirty="0" smtClean="0"/>
              <a:t>Twitter</a:t>
            </a:r>
            <a:r>
              <a:rPr lang="en-GB" baseline="0" dirty="0" smtClean="0"/>
              <a:t> analytics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18</a:t>
            </a:fld>
            <a:endParaRPr lang="en-GB"/>
          </a:p>
        </p:txBody>
      </p:sp>
    </p:spTree>
    <p:extLst>
      <p:ext uri="{BB962C8B-B14F-4D97-AF65-F5344CB8AC3E}">
        <p14:creationId xmlns:p14="http://schemas.microsoft.com/office/powerpoint/2010/main" val="123753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20</a:t>
            </a:fld>
            <a:endParaRPr lang="en-GB"/>
          </a:p>
        </p:txBody>
      </p:sp>
    </p:spTree>
    <p:extLst>
      <p:ext uri="{BB962C8B-B14F-4D97-AF65-F5344CB8AC3E}">
        <p14:creationId xmlns:p14="http://schemas.microsoft.com/office/powerpoint/2010/main" val="330136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21</a:t>
            </a:fld>
            <a:endParaRPr lang="en-GB"/>
          </a:p>
        </p:txBody>
      </p:sp>
    </p:spTree>
    <p:extLst>
      <p:ext uri="{BB962C8B-B14F-4D97-AF65-F5344CB8AC3E}">
        <p14:creationId xmlns:p14="http://schemas.microsoft.com/office/powerpoint/2010/main" val="212833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22</a:t>
            </a:fld>
            <a:endParaRPr lang="en-GB"/>
          </a:p>
        </p:txBody>
      </p:sp>
    </p:spTree>
    <p:extLst>
      <p:ext uri="{BB962C8B-B14F-4D97-AF65-F5344CB8AC3E}">
        <p14:creationId xmlns:p14="http://schemas.microsoft.com/office/powerpoint/2010/main" val="339356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2964505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23</a:t>
            </a:fld>
            <a:endParaRPr lang="en-GB"/>
          </a:p>
        </p:txBody>
      </p:sp>
    </p:spTree>
    <p:extLst>
      <p:ext uri="{BB962C8B-B14F-4D97-AF65-F5344CB8AC3E}">
        <p14:creationId xmlns:p14="http://schemas.microsoft.com/office/powerpoint/2010/main" val="24954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24</a:t>
            </a:fld>
            <a:endParaRPr lang="en-GB"/>
          </a:p>
        </p:txBody>
      </p:sp>
    </p:spTree>
    <p:extLst>
      <p:ext uri="{BB962C8B-B14F-4D97-AF65-F5344CB8AC3E}">
        <p14:creationId xmlns:p14="http://schemas.microsoft.com/office/powerpoint/2010/main" val="64639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25</a:t>
            </a:fld>
            <a:endParaRPr lang="en-GB"/>
          </a:p>
        </p:txBody>
      </p:sp>
    </p:spTree>
    <p:extLst>
      <p:ext uri="{BB962C8B-B14F-4D97-AF65-F5344CB8AC3E}">
        <p14:creationId xmlns:p14="http://schemas.microsoft.com/office/powerpoint/2010/main" val="379417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97952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t>Applies to journal articles and conference proceedings accepted for publication after 1 April 2016</a:t>
            </a:r>
          </a:p>
          <a:p>
            <a:pPr marL="171450" indent="-171450">
              <a:buFont typeface="Arial" panose="020B0604020202020204" pitchFamily="34" charset="0"/>
              <a:buChar char="•"/>
            </a:pPr>
            <a:r>
              <a:rPr lang="en-GB" sz="1200" dirty="0" smtClean="0"/>
              <a:t>Urge HEIs to implement now</a:t>
            </a:r>
          </a:p>
          <a:p>
            <a:pPr marL="171450" indent="-171450">
              <a:buFont typeface="Arial" panose="020B0604020202020204" pitchFamily="34" charset="0"/>
              <a:buChar char="•"/>
            </a:pPr>
            <a:r>
              <a:rPr lang="en-GB" sz="1200" dirty="0" smtClean="0"/>
              <a:t>Where there is an embargo, authors can comply by making a ‘closed’ deposit on acceptance</a:t>
            </a:r>
          </a:p>
          <a:p>
            <a:pPr marL="171450" indent="-171450">
              <a:buFont typeface="Arial" panose="020B0604020202020204" pitchFamily="34" charset="0"/>
              <a:buChar char="•"/>
            </a:pPr>
            <a:r>
              <a:rPr lang="en-GB" sz="1200" dirty="0" smtClean="0"/>
              <a:t>Various exceptions</a:t>
            </a:r>
          </a:p>
          <a:p>
            <a:pPr marL="171450" indent="-171450">
              <a:buFont typeface="Arial" panose="020B0604020202020204" pitchFamily="34" charset="0"/>
              <a:buChar char="•"/>
            </a:pPr>
            <a:r>
              <a:rPr lang="en-GB" sz="1200" dirty="0" smtClean="0"/>
              <a:t>Deposit on acceptance delayed until April 2017</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36505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423983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Research can be easily disseminated online amongst communities of researchers and interested lay people, via social media for example, and it is clearly beneficial if that research is freely accessible on the open web rather than restricted by subscription access.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277408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417086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Unit 26: Sport and Exercise Sciences, Leisure and Tourism</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301183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Symplectic Elements:</a:t>
            </a:r>
          </a:p>
          <a:p>
            <a:pPr marL="171450" indent="-171450">
              <a:buFont typeface="Arial" panose="020B0604020202020204" pitchFamily="34" charset="0"/>
              <a:buChar char="•"/>
            </a:pPr>
            <a:r>
              <a:rPr lang="en-GB" dirty="0" smtClean="0"/>
              <a:t>Publication management software</a:t>
            </a:r>
          </a:p>
          <a:p>
            <a:pPr marL="171450" indent="-171450">
              <a:buFont typeface="Arial" panose="020B0604020202020204" pitchFamily="34" charset="0"/>
              <a:buChar char="•"/>
            </a:pPr>
            <a:r>
              <a:rPr lang="en-GB" dirty="0" smtClean="0"/>
              <a:t>Syncs with citation databases</a:t>
            </a:r>
          </a:p>
          <a:p>
            <a:pPr marL="171450" indent="-171450">
              <a:buFont typeface="Arial" panose="020B0604020202020204" pitchFamily="34" charset="0"/>
              <a:buChar char="•"/>
            </a:pPr>
            <a:r>
              <a:rPr lang="en-GB" dirty="0" smtClean="0"/>
              <a:t>Repository integration</a:t>
            </a:r>
          </a:p>
          <a:p>
            <a:pPr marL="171450" indent="-171450">
              <a:buFont typeface="Arial" panose="020B0604020202020204" pitchFamily="34" charset="0"/>
              <a:buChar char="•"/>
            </a:pPr>
            <a:r>
              <a:rPr lang="en-GB" dirty="0" smtClean="0"/>
              <a:t>Flexible API</a:t>
            </a:r>
          </a:p>
          <a:p>
            <a:endParaRPr lang="en-GB" dirty="0" smtClean="0"/>
          </a:p>
          <a:p>
            <a:r>
              <a:rPr lang="en-GB" dirty="0" err="1" smtClean="0"/>
              <a:t>LibGuides</a:t>
            </a:r>
            <a:r>
              <a:rPr lang="en-GB" dirty="0" smtClean="0"/>
              <a:t>:</a:t>
            </a:r>
          </a:p>
          <a:p>
            <a:pPr marL="171450" indent="-171450">
              <a:buFont typeface="Arial" panose="020B0604020202020204" pitchFamily="34" charset="0"/>
              <a:buChar char="•"/>
            </a:pPr>
            <a:r>
              <a:rPr lang="en-GB" dirty="0" err="1" smtClean="0"/>
              <a:t>Springshare</a:t>
            </a:r>
            <a:endParaRPr lang="en-GB" dirty="0" smtClean="0"/>
          </a:p>
          <a:p>
            <a:pPr marL="171450" indent="-171450">
              <a:buFont typeface="Arial" panose="020B0604020202020204" pitchFamily="34" charset="0"/>
              <a:buChar char="•"/>
            </a:pPr>
            <a:r>
              <a:rPr lang="en-GB" dirty="0" smtClean="0"/>
              <a:t>CMS for libraries</a:t>
            </a:r>
          </a:p>
          <a:p>
            <a:pPr marL="171450" indent="-171450">
              <a:buFont typeface="Arial" panose="020B0604020202020204" pitchFamily="34" charset="0"/>
              <a:buChar char="•"/>
            </a:pPr>
            <a:r>
              <a:rPr lang="en-GB" dirty="0" smtClean="0"/>
              <a:t>Flexible widget support</a:t>
            </a:r>
          </a:p>
          <a:p>
            <a:pPr marL="628650" lvl="1" indent="-171450">
              <a:buFont typeface="Arial" panose="020B0604020202020204" pitchFamily="34" charset="0"/>
              <a:buChar char="•"/>
            </a:pPr>
            <a:r>
              <a:rPr lang="en-GB" dirty="0" smtClean="0"/>
              <a:t>Elements API </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10</a:t>
            </a:fld>
            <a:endParaRPr lang="en-GB"/>
          </a:p>
        </p:txBody>
      </p:sp>
    </p:spTree>
    <p:extLst>
      <p:ext uri="{BB962C8B-B14F-4D97-AF65-F5344CB8AC3E}">
        <p14:creationId xmlns:p14="http://schemas.microsoft.com/office/powerpoint/2010/main" val="168703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29150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37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20/10/2015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716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20/10/2015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55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20/10/2015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889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20/10/2015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601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9.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4" r:id="rId3"/>
    <p:sldLayoutId id="2147483705"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481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libguides.leedsbeckett.ac.uk/world_diabetes_day" TargetMode="External"/><Relationship Id="rId5" Type="http://schemas.openxmlformats.org/officeDocument/2006/relationships/image" Target="../media/image28.png"/><Relationship Id="rId10"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BeckettLibrary/status/533174137800630272"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BeckettResearch/status/65248203060587315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analytics.twitter.com/"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hyperlink" Target="http://libguides.leedsbeckett.ac.uk/UMHAD2015" TargetMode="External"/><Relationship Id="rId3" Type="http://schemas.openxmlformats.org/officeDocument/2006/relationships/hyperlink" Target="http://libguides.leedsbeckett.ac.uk/IWD2014" TargetMode="External"/><Relationship Id="rId7" Type="http://schemas.openxmlformats.org/officeDocument/2006/relationships/hyperlink" Target="http://libguides.leedsbeckett.ac.uk/slt2015" TargetMode="External"/><Relationship Id="rId2" Type="http://schemas.openxmlformats.org/officeDocument/2006/relationships/hyperlink" Target="http://libguides.leedsbeckett.ac.uk/prisonresearchnetwork" TargetMode="External"/><Relationship Id="rId1" Type="http://schemas.openxmlformats.org/officeDocument/2006/relationships/slideLayout" Target="../slideLayouts/slideLayout4.xml"/><Relationship Id="rId6" Type="http://schemas.openxmlformats.org/officeDocument/2006/relationships/hyperlink" Target="http://libguides.leedsbeckett.ac.uk/menshealthweek2015" TargetMode="External"/><Relationship Id="rId5" Type="http://schemas.openxmlformats.org/officeDocument/2006/relationships/hyperlink" Target="http://libguides.leedsbeckett.ac.uk/edaw2015" TargetMode="External"/><Relationship Id="rId4" Type="http://schemas.openxmlformats.org/officeDocument/2006/relationships/hyperlink" Target="http://libguides.leedsbeckett.ac.uk/generalelection2015" TargetMode="External"/><Relationship Id="rId9" Type="http://schemas.openxmlformats.org/officeDocument/2006/relationships/hyperlink" Target="http://libguides.leedsbeckett.ac.uk/daw201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twitter.com/BeckettResearch/lists/leeds-beckett-university/members" TargetMode="External"/><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nodexlgraphgallery.org/Pages/InteractiveGraph.aspx?graphID=55569"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libguides.leedsbeckett.ac.uk/research/statistics" TargetMode="External"/><Relationship Id="rId7" Type="http://schemas.openxmlformats.org/officeDocument/2006/relationships/hyperlink" Target="http://www.irus.mimas.ac.uk/"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hyperlink" Target="http://eprints.leedsbeckett.ac.uk/1019/"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docs.google.com/spreadsheets/d/1kjcpimftPf6R8gHtgSmxfjICcQSnpAqsyAZacTNIkCM/edit?usp=sharin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irus.mimas.ac.u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MensHealthForum/status/624132277023469568" TargetMode="External"/><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twitter.com/menshealthleeds/status/616345483531952128" TargetMode="External"/><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hyperlink" Target="https://twitter.com/AmandaSeims1/status/642010269552611329" TargetMode="External"/><Relationship Id="rId4" Type="http://schemas.openxmlformats.org/officeDocument/2006/relationships/hyperlink" Target="https://twitter.com/BeckettResearch/status/618344824371027968" TargetMode="External"/><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hyperlink" Target="http://sparceurope.org/oaca/"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www.asis.org/Bulletin/Apr-13/AprMay13_Piwowar.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irus.mimas.ac.uk/" TargetMode="External"/><Relationship Id="rId3" Type="http://schemas.openxmlformats.org/officeDocument/2006/relationships/hyperlink" Target="http://www.plumanalytics.com/" TargetMode="External"/><Relationship Id="rId7" Type="http://schemas.openxmlformats.org/officeDocument/2006/relationships/hyperlink" Target="http://journals.plos.org/plosone/article?id=10.1371/journal.pone.0121708"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journal.frontiersin.org/article/10.3389/fpsyg.2013.00058/abstract" TargetMode="External"/><Relationship Id="rId5" Type="http://schemas.openxmlformats.org/officeDocument/2006/relationships/hyperlink" Target="http://www.altmetric.com/" TargetMode="External"/><Relationship Id="rId10" Type="http://schemas.openxmlformats.org/officeDocument/2006/relationships/image" Target="../media/image21.PNG"/><Relationship Id="rId4" Type="http://schemas.openxmlformats.org/officeDocument/2006/relationships/hyperlink" Target="https://impactstory.org/" TargetMode="External"/><Relationship Id="rId9" Type="http://schemas.openxmlformats.org/officeDocument/2006/relationships/hyperlink" Target="http://libguides.leedsbeckett.ac.uk/research/statistic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edsbeckett.ac.uk/research/research-area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5" y="1484314"/>
            <a:ext cx="8928991" cy="3240830"/>
          </a:xfrm>
        </p:spPr>
        <p:txBody>
          <a:bodyPr/>
          <a:lstStyle/>
          <a:p>
            <a:r>
              <a:rPr lang="en-GB" b="0" dirty="0"/>
              <a:t>Leveraging </a:t>
            </a:r>
            <a:r>
              <a:rPr lang="en-GB" b="0" dirty="0" smtClean="0"/>
              <a:t>a Library CMS and </a:t>
            </a:r>
            <a:r>
              <a:rPr lang="en-GB" b="0" dirty="0"/>
              <a:t>Social Media to promote </a:t>
            </a:r>
            <a:r>
              <a:rPr lang="en-GB" b="0" dirty="0" smtClean="0"/>
              <a:t>#</a:t>
            </a:r>
            <a:r>
              <a:rPr lang="en-GB" b="0" dirty="0" err="1" smtClean="0"/>
              <a:t>openaccess</a:t>
            </a:r>
            <a:r>
              <a:rPr lang="en-GB" b="0" dirty="0" smtClean="0"/>
              <a:t> </a:t>
            </a:r>
            <a:r>
              <a:rPr lang="en-GB" b="0" dirty="0"/>
              <a:t>(OA) to institutional research output</a:t>
            </a:r>
          </a:p>
          <a:p>
            <a:r>
              <a:rPr lang="en-GB" dirty="0"/>
              <a:t/>
            </a:r>
            <a:br>
              <a:rPr lang="en-GB" dirty="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1259632" y="6088373"/>
            <a:ext cx="3096344" cy="646331"/>
          </a:xfrm>
          <a:prstGeom prst="rect">
            <a:avLst/>
          </a:prstGeom>
          <a:noFill/>
        </p:spPr>
        <p:txBody>
          <a:bodyPr wrap="square" rtlCol="0">
            <a:spAutoFit/>
          </a:bodyPr>
          <a:lstStyle/>
          <a:p>
            <a:pPr algn="r"/>
            <a:r>
              <a:rPr lang="en-GB" dirty="0" smtClean="0"/>
              <a:t>Nick Sheppard</a:t>
            </a:r>
          </a:p>
          <a:p>
            <a:pPr algn="r"/>
            <a:r>
              <a:rPr lang="en-GB" dirty="0" smtClean="0"/>
              <a:t>Research Services Advisor</a:t>
            </a:r>
          </a:p>
        </p:txBody>
      </p:sp>
      <p:sp>
        <p:nvSpPr>
          <p:cNvPr id="8" name="Text Placeholder 1"/>
          <p:cNvSpPr>
            <a:spLocks noGrp="1"/>
          </p:cNvSpPr>
          <p:nvPr>
            <p:ph type="body" sz="quarter" idx="10"/>
          </p:nvPr>
        </p:nvSpPr>
        <p:spPr>
          <a:xfrm>
            <a:off x="123546" y="908720"/>
            <a:ext cx="6408960" cy="360040"/>
          </a:xfrm>
        </p:spPr>
        <p:txBody>
          <a:bodyPr/>
          <a:lstStyle/>
          <a:p>
            <a:r>
              <a:rPr lang="en-US" sz="2400" dirty="0" smtClean="0"/>
              <a:t>LEEDS BECKETT UNIVERSITY</a:t>
            </a:r>
            <a:endParaRPr lang="en-US" sz="2400"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0487" y="1052736"/>
            <a:ext cx="5129585" cy="2136873"/>
          </a:xfrm>
          <a:prstGeom prst="rect">
            <a:avLst/>
          </a:prstGeom>
          <a:ln>
            <a:solidFill>
              <a:schemeClr val="accent1"/>
            </a:solidFill>
          </a:ln>
        </p:spPr>
      </p:pic>
      <p:pic>
        <p:nvPicPr>
          <p:cNvPr id="5122" name="Picture 2" descr="http://s3.amazonaws.com/libapps/accounts/5508/images/FinalLogo_Tagline_Elem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2808312" cy="735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bs.twimg.com/profile_images/3148412748/7fc11dabef3daa03388cf2665004b9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365" y="158380"/>
            <a:ext cx="652152" cy="652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8264" y="222846"/>
            <a:ext cx="2016224" cy="523220"/>
          </a:xfrm>
          <a:prstGeom prst="rect">
            <a:avLst/>
          </a:prstGeom>
          <a:noFill/>
        </p:spPr>
        <p:txBody>
          <a:bodyPr wrap="square" rtlCol="0">
            <a:spAutoFit/>
          </a:bodyPr>
          <a:lstStyle/>
          <a:p>
            <a:r>
              <a:rPr lang="en-GB" sz="2800" b="1" dirty="0" err="1">
                <a:solidFill>
                  <a:schemeClr val="accent1"/>
                </a:solidFill>
              </a:rPr>
              <a:t>LibGuides</a:t>
            </a:r>
            <a:endParaRPr lang="en-GB" sz="2800" b="1" dirty="0">
              <a:solidFill>
                <a:schemeClr val="accent1"/>
              </a:solidFill>
            </a:endParaRPr>
          </a:p>
        </p:txBody>
      </p:sp>
      <p:cxnSp>
        <p:nvCxnSpPr>
          <p:cNvPr id="8" name="Straight Arrow Connector 7"/>
          <p:cNvCxnSpPr/>
          <p:nvPr/>
        </p:nvCxnSpPr>
        <p:spPr>
          <a:xfrm>
            <a:off x="3275856" y="476672"/>
            <a:ext cx="2952328" cy="0"/>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hlinkClick r:id="rId6"/>
          </p:cNvPr>
          <p:cNvPicPr>
            <a:picLocks noChangeAspect="1"/>
          </p:cNvPicPr>
          <p:nvPr/>
        </p:nvPicPr>
        <p:blipFill rotWithShape="1">
          <a:blip r:embed="rId7"/>
          <a:srcRect l="35424" t="33402" r="36393"/>
          <a:stretch/>
        </p:blipFill>
        <p:spPr>
          <a:xfrm>
            <a:off x="4932040" y="2492896"/>
            <a:ext cx="4320480" cy="5742799"/>
          </a:xfrm>
          <a:prstGeom prst="rect">
            <a:avLst/>
          </a:prstGeom>
          <a:ln>
            <a:solidFill>
              <a:schemeClr val="accent1"/>
            </a:solidFill>
          </a:ln>
        </p:spPr>
      </p:pic>
      <p:sp>
        <p:nvSpPr>
          <p:cNvPr id="10" name="Oval 9"/>
          <p:cNvSpPr/>
          <p:nvPr/>
        </p:nvSpPr>
        <p:spPr>
          <a:xfrm>
            <a:off x="3203848" y="1916832"/>
            <a:ext cx="864096" cy="504056"/>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a:stretch>
            <a:fillRect/>
          </a:stretch>
        </p:blipFill>
        <p:spPr>
          <a:xfrm>
            <a:off x="6131326" y="1268760"/>
            <a:ext cx="1533525" cy="714375"/>
          </a:xfrm>
          <a:prstGeom prst="rect">
            <a:avLst/>
          </a:prstGeom>
        </p:spPr>
      </p:pic>
      <p:sp>
        <p:nvSpPr>
          <p:cNvPr id="15" name="Oval 14"/>
          <p:cNvSpPr/>
          <p:nvPr/>
        </p:nvSpPr>
        <p:spPr>
          <a:xfrm>
            <a:off x="5868144" y="1196752"/>
            <a:ext cx="1916051" cy="855280"/>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Arrow Connector 13"/>
          <p:cNvCxnSpPr>
            <a:stCxn id="10" idx="6"/>
            <a:endCxn id="15" idx="2"/>
          </p:cNvCxnSpPr>
          <p:nvPr/>
        </p:nvCxnSpPr>
        <p:spPr>
          <a:xfrm flipV="1">
            <a:off x="4067944" y="1624392"/>
            <a:ext cx="1800200" cy="5444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9"/>
          <a:stretch>
            <a:fillRect/>
          </a:stretch>
        </p:blipFill>
        <p:spPr>
          <a:xfrm>
            <a:off x="0" y="3356992"/>
            <a:ext cx="5092676" cy="1238267"/>
          </a:xfrm>
          <a:prstGeom prst="rect">
            <a:avLst/>
          </a:prstGeom>
          <a:ln>
            <a:solidFill>
              <a:schemeClr val="accent1"/>
            </a:solidFill>
          </a:ln>
        </p:spPr>
      </p:pic>
      <p:pic>
        <p:nvPicPr>
          <p:cNvPr id="20" name="Picture 19"/>
          <p:cNvPicPr>
            <a:picLocks noChangeAspect="1"/>
          </p:cNvPicPr>
          <p:nvPr/>
        </p:nvPicPr>
        <p:blipFill rotWithShape="1">
          <a:blip r:embed="rId10"/>
          <a:srcRect r="2340"/>
          <a:stretch/>
        </p:blipFill>
        <p:spPr>
          <a:xfrm>
            <a:off x="251520" y="4869160"/>
            <a:ext cx="4536504" cy="1839179"/>
          </a:xfrm>
          <a:prstGeom prst="rect">
            <a:avLst/>
          </a:prstGeom>
          <a:ln>
            <a:solidFill>
              <a:schemeClr val="accent1"/>
            </a:solidFill>
          </a:ln>
        </p:spPr>
      </p:pic>
      <p:sp>
        <p:nvSpPr>
          <p:cNvPr id="22" name="Oval 21"/>
          <p:cNvSpPr/>
          <p:nvPr/>
        </p:nvSpPr>
        <p:spPr>
          <a:xfrm>
            <a:off x="6094442" y="3922782"/>
            <a:ext cx="1032962" cy="288032"/>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24"/>
          <p:cNvSpPr/>
          <p:nvPr/>
        </p:nvSpPr>
        <p:spPr>
          <a:xfrm>
            <a:off x="251520" y="5364295"/>
            <a:ext cx="1440160" cy="368961"/>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Arrow Connector 23"/>
          <p:cNvCxnSpPr>
            <a:stCxn id="22" idx="2"/>
          </p:cNvCxnSpPr>
          <p:nvPr/>
        </p:nvCxnSpPr>
        <p:spPr>
          <a:xfrm flipH="1">
            <a:off x="1691680" y="4066798"/>
            <a:ext cx="4402762" cy="14394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77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32" t="12919" r="33571" b="44905"/>
          <a:stretch/>
        </p:blipFill>
        <p:spPr bwMode="auto">
          <a:xfrm>
            <a:off x="323528" y="548680"/>
            <a:ext cx="5364088" cy="37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066" t="36148" r="36600" b="39556"/>
          <a:stretch/>
        </p:blipFill>
        <p:spPr bwMode="auto">
          <a:xfrm>
            <a:off x="971600" y="3969060"/>
            <a:ext cx="5688632" cy="2844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6040" t="46973" r="26734" b="20830"/>
          <a:stretch/>
        </p:blipFill>
        <p:spPr bwMode="auto">
          <a:xfrm>
            <a:off x="5004048" y="1281571"/>
            <a:ext cx="4104457" cy="2730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23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753" t="8400" r="22433"/>
          <a:stretch/>
        </p:blipFill>
        <p:spPr>
          <a:xfrm>
            <a:off x="0" y="-180240"/>
            <a:ext cx="9129528" cy="8279616"/>
          </a:xfrm>
          <a:prstGeom prst="rect">
            <a:avLst/>
          </a:prstGeom>
        </p:spPr>
      </p:pic>
    </p:spTree>
    <p:extLst>
      <p:ext uri="{BB962C8B-B14F-4D97-AF65-F5344CB8AC3E}">
        <p14:creationId xmlns:p14="http://schemas.microsoft.com/office/powerpoint/2010/main" val="285915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08520" y="1503339"/>
            <a:ext cx="5157519" cy="5022005"/>
          </a:xfrm>
          <a:prstGeom prst="rect">
            <a:avLst/>
          </a:prstGeom>
        </p:spPr>
      </p:pic>
      <p:pic>
        <p:nvPicPr>
          <p:cNvPr id="4" name="Picture 3"/>
          <p:cNvPicPr>
            <a:picLocks noChangeAspect="1"/>
          </p:cNvPicPr>
          <p:nvPr/>
        </p:nvPicPr>
        <p:blipFill rotWithShape="1">
          <a:blip r:embed="rId5"/>
          <a:srcRect l="49089" t="15613"/>
          <a:stretch/>
        </p:blipFill>
        <p:spPr>
          <a:xfrm>
            <a:off x="4427984" y="3571987"/>
            <a:ext cx="4667049" cy="2818633"/>
          </a:xfrm>
          <a:prstGeom prst="rect">
            <a:avLst/>
          </a:prstGeom>
          <a:ln>
            <a:solidFill>
              <a:srgbClr val="000080"/>
            </a:solidFill>
          </a:ln>
        </p:spPr>
      </p:pic>
      <p:sp>
        <p:nvSpPr>
          <p:cNvPr id="3" name="TextBox 2"/>
          <p:cNvSpPr txBox="1"/>
          <p:nvPr/>
        </p:nvSpPr>
        <p:spPr>
          <a:xfrm>
            <a:off x="5292080" y="2996952"/>
            <a:ext cx="3528392" cy="646331"/>
          </a:xfrm>
          <a:prstGeom prst="rect">
            <a:avLst/>
          </a:prstGeom>
          <a:noFill/>
        </p:spPr>
        <p:txBody>
          <a:bodyPr wrap="square" rtlCol="0">
            <a:spAutoFit/>
          </a:bodyPr>
          <a:lstStyle/>
          <a:p>
            <a:r>
              <a:rPr lang="en-GB" dirty="0" smtClean="0"/>
              <a:t>Twitter </a:t>
            </a:r>
            <a:r>
              <a:rPr lang="en-GB" dirty="0"/>
              <a:t>analytics - </a:t>
            </a:r>
            <a:r>
              <a:rPr lang="en-GB" dirty="0">
                <a:hlinkClick r:id="rId6"/>
              </a:rPr>
              <a:t>https://analytics.twitter.com</a:t>
            </a:r>
            <a:r>
              <a:rPr lang="en-GB" dirty="0" smtClean="0">
                <a:hlinkClick r:id="rId6"/>
              </a:rPr>
              <a:t>/</a:t>
            </a:r>
            <a:r>
              <a:rPr lang="en-GB" dirty="0" smtClean="0"/>
              <a:t>  </a:t>
            </a:r>
            <a:endParaRPr lang="en-GB" dirty="0"/>
          </a:p>
        </p:txBody>
      </p:sp>
      <p:sp>
        <p:nvSpPr>
          <p:cNvPr id="6" name="Title 1"/>
          <p:cNvSpPr>
            <a:spLocks noGrp="1"/>
          </p:cNvSpPr>
          <p:nvPr>
            <p:ph type="title"/>
          </p:nvPr>
        </p:nvSpPr>
        <p:spPr>
          <a:xfrm>
            <a:off x="457200" y="274638"/>
            <a:ext cx="8229600" cy="1143000"/>
          </a:xfrm>
        </p:spPr>
        <p:txBody>
          <a:bodyPr/>
          <a:lstStyle/>
          <a:p>
            <a:r>
              <a:rPr lang="en-GB" dirty="0" smtClean="0"/>
              <a:t>Tweet activity</a:t>
            </a:r>
            <a:endParaRPr lang="en-GB" dirty="0"/>
          </a:p>
        </p:txBody>
      </p:sp>
    </p:spTree>
    <p:extLst>
      <p:ext uri="{BB962C8B-B14F-4D97-AF65-F5344CB8AC3E}">
        <p14:creationId xmlns:p14="http://schemas.microsoft.com/office/powerpoint/2010/main" val="192259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sp>
        <p:nvSpPr>
          <p:cNvPr id="3" name="Content Placeholder 2"/>
          <p:cNvSpPr>
            <a:spLocks noGrp="1"/>
          </p:cNvSpPr>
          <p:nvPr>
            <p:ph sz="half" idx="1"/>
          </p:nvPr>
        </p:nvSpPr>
        <p:spPr>
          <a:xfrm>
            <a:off x="323528" y="1600200"/>
            <a:ext cx="8064896" cy="4525963"/>
          </a:xfrm>
        </p:spPr>
        <p:txBody>
          <a:bodyPr/>
          <a:lstStyle/>
          <a:p>
            <a:r>
              <a:rPr lang="en-GB" u="sng" dirty="0">
                <a:hlinkClick r:id="rId2"/>
              </a:rPr>
              <a:t>Prison Research </a:t>
            </a:r>
            <a:r>
              <a:rPr lang="en-GB" u="sng" dirty="0" smtClean="0">
                <a:hlinkClick r:id="rId2"/>
              </a:rPr>
              <a:t>Network</a:t>
            </a:r>
            <a:endParaRPr lang="en-GB" u="sng" dirty="0" smtClean="0">
              <a:hlinkClick r:id="rId3"/>
            </a:endParaRPr>
          </a:p>
          <a:p>
            <a:r>
              <a:rPr lang="en-GB" u="sng" dirty="0" smtClean="0">
                <a:hlinkClick r:id="rId3"/>
              </a:rPr>
              <a:t>International Women’s Day 2014</a:t>
            </a:r>
            <a:endParaRPr lang="en-GB" dirty="0"/>
          </a:p>
          <a:p>
            <a:r>
              <a:rPr lang="en-GB" u="sng" dirty="0" smtClean="0">
                <a:hlinkClick r:id="rId4"/>
              </a:rPr>
              <a:t>General Election 2015</a:t>
            </a:r>
            <a:endParaRPr lang="en-GB" dirty="0"/>
          </a:p>
          <a:p>
            <a:r>
              <a:rPr lang="en-GB" u="sng" dirty="0" smtClean="0">
                <a:hlinkClick r:id="rId5"/>
              </a:rPr>
              <a:t>Eating Disorders Week 2015</a:t>
            </a:r>
            <a:endParaRPr lang="en-GB" dirty="0"/>
          </a:p>
          <a:p>
            <a:r>
              <a:rPr lang="en-GB" u="sng" dirty="0" smtClean="0">
                <a:hlinkClick r:id="rId6"/>
              </a:rPr>
              <a:t>Men's Health Week 2015</a:t>
            </a:r>
            <a:endParaRPr lang="en-GB" dirty="0"/>
          </a:p>
          <a:p>
            <a:r>
              <a:rPr lang="en-GB" u="sng" dirty="0" smtClean="0">
                <a:hlinkClick r:id="rId7"/>
              </a:rPr>
              <a:t>50 years of Speech &amp; Language Therapy </a:t>
            </a:r>
            <a:endParaRPr lang="en-GB" dirty="0"/>
          </a:p>
          <a:p>
            <a:r>
              <a:rPr lang="en-GB" u="sng" dirty="0" smtClean="0">
                <a:hlinkClick r:id="rId8"/>
              </a:rPr>
              <a:t>University Mental Health Awareness Day 2015</a:t>
            </a:r>
            <a:endParaRPr lang="en-GB" dirty="0"/>
          </a:p>
          <a:p>
            <a:r>
              <a:rPr lang="en-GB" u="sng" dirty="0" smtClean="0">
                <a:hlinkClick r:id="rId9"/>
              </a:rPr>
              <a:t>Dementia Awareness Day 2015</a:t>
            </a:r>
            <a:endParaRPr lang="en-GB" dirty="0"/>
          </a:p>
          <a:p>
            <a:endParaRPr lang="en-GB" u="sng" dirty="0" smtClean="0"/>
          </a:p>
        </p:txBody>
      </p:sp>
    </p:spTree>
    <p:extLst>
      <p:ext uri="{BB962C8B-B14F-4D97-AF65-F5344CB8AC3E}">
        <p14:creationId xmlns:p14="http://schemas.microsoft.com/office/powerpoint/2010/main" val="292018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networks</a:t>
            </a:r>
            <a:endParaRPr lang="en-GB" dirty="0"/>
          </a:p>
        </p:txBody>
      </p:sp>
      <p:sp>
        <p:nvSpPr>
          <p:cNvPr id="5" name="Rectangle 4"/>
          <p:cNvSpPr/>
          <p:nvPr/>
        </p:nvSpPr>
        <p:spPr>
          <a:xfrm>
            <a:off x="107504" y="1197913"/>
            <a:ext cx="8640960" cy="400110"/>
          </a:xfrm>
          <a:prstGeom prst="rect">
            <a:avLst/>
          </a:prstGeom>
        </p:spPr>
        <p:txBody>
          <a:bodyPr wrap="square">
            <a:spAutoFit/>
          </a:bodyPr>
          <a:lstStyle/>
          <a:p>
            <a:r>
              <a:rPr lang="en-GB" sz="2000" dirty="0">
                <a:hlinkClick r:id="rId3"/>
              </a:rPr>
              <a:t>https://</a:t>
            </a:r>
            <a:r>
              <a:rPr lang="en-GB" sz="2000" dirty="0" smtClean="0">
                <a:hlinkClick r:id="rId3"/>
              </a:rPr>
              <a:t>twitter.com/BeckettResearch/lists/leeds-beckett-university/members</a:t>
            </a:r>
            <a:r>
              <a:rPr lang="en-GB" sz="2000" dirty="0" smtClean="0"/>
              <a:t> </a:t>
            </a:r>
            <a:endParaRPr lang="en-GB" sz="2000" dirty="0"/>
          </a:p>
        </p:txBody>
      </p:sp>
      <p:pic>
        <p:nvPicPr>
          <p:cNvPr id="6" name="Picture 5"/>
          <p:cNvPicPr>
            <a:picLocks noChangeAspect="1"/>
          </p:cNvPicPr>
          <p:nvPr/>
        </p:nvPicPr>
        <p:blipFill>
          <a:blip r:embed="rId4"/>
          <a:stretch>
            <a:fillRect/>
          </a:stretch>
        </p:blipFill>
        <p:spPr>
          <a:xfrm>
            <a:off x="323528" y="1988840"/>
            <a:ext cx="3800475" cy="638175"/>
          </a:xfrm>
          <a:prstGeom prst="rect">
            <a:avLst/>
          </a:prstGeom>
        </p:spPr>
      </p:pic>
      <p:pic>
        <p:nvPicPr>
          <p:cNvPr id="7" name="Picture 6"/>
          <p:cNvPicPr>
            <a:picLocks noChangeAspect="1"/>
          </p:cNvPicPr>
          <p:nvPr/>
        </p:nvPicPr>
        <p:blipFill>
          <a:blip r:embed="rId5"/>
          <a:stretch>
            <a:fillRect/>
          </a:stretch>
        </p:blipFill>
        <p:spPr>
          <a:xfrm>
            <a:off x="899592" y="3068960"/>
            <a:ext cx="3800475" cy="676275"/>
          </a:xfrm>
          <a:prstGeom prst="rect">
            <a:avLst/>
          </a:prstGeom>
        </p:spPr>
      </p:pic>
      <p:pic>
        <p:nvPicPr>
          <p:cNvPr id="8" name="Picture 7"/>
          <p:cNvPicPr>
            <a:picLocks noChangeAspect="1"/>
          </p:cNvPicPr>
          <p:nvPr/>
        </p:nvPicPr>
        <p:blipFill>
          <a:blip r:embed="rId6"/>
          <a:stretch>
            <a:fillRect/>
          </a:stretch>
        </p:blipFill>
        <p:spPr>
          <a:xfrm>
            <a:off x="539552" y="4231065"/>
            <a:ext cx="3581400" cy="847725"/>
          </a:xfrm>
          <a:prstGeom prst="rect">
            <a:avLst/>
          </a:prstGeom>
        </p:spPr>
      </p:pic>
      <p:pic>
        <p:nvPicPr>
          <p:cNvPr id="9" name="Picture 8"/>
          <p:cNvPicPr>
            <a:picLocks noChangeAspect="1"/>
          </p:cNvPicPr>
          <p:nvPr/>
        </p:nvPicPr>
        <p:blipFill>
          <a:blip r:embed="rId7"/>
          <a:stretch>
            <a:fillRect/>
          </a:stretch>
        </p:blipFill>
        <p:spPr>
          <a:xfrm>
            <a:off x="5076056" y="2204864"/>
            <a:ext cx="3943350" cy="1085850"/>
          </a:xfrm>
          <a:prstGeom prst="rect">
            <a:avLst/>
          </a:prstGeom>
        </p:spPr>
      </p:pic>
      <p:pic>
        <p:nvPicPr>
          <p:cNvPr id="10" name="Picture 9"/>
          <p:cNvPicPr>
            <a:picLocks noChangeAspect="1"/>
          </p:cNvPicPr>
          <p:nvPr/>
        </p:nvPicPr>
        <p:blipFill>
          <a:blip r:embed="rId8"/>
          <a:stretch>
            <a:fillRect/>
          </a:stretch>
        </p:blipFill>
        <p:spPr>
          <a:xfrm>
            <a:off x="2051720" y="5460624"/>
            <a:ext cx="3886200" cy="942975"/>
          </a:xfrm>
          <a:prstGeom prst="rect">
            <a:avLst/>
          </a:prstGeom>
        </p:spPr>
      </p:pic>
      <p:pic>
        <p:nvPicPr>
          <p:cNvPr id="11" name="Picture 10"/>
          <p:cNvPicPr>
            <a:picLocks noChangeAspect="1"/>
          </p:cNvPicPr>
          <p:nvPr/>
        </p:nvPicPr>
        <p:blipFill>
          <a:blip r:embed="rId9"/>
          <a:stretch>
            <a:fillRect/>
          </a:stretch>
        </p:blipFill>
        <p:spPr>
          <a:xfrm>
            <a:off x="4798422" y="3573016"/>
            <a:ext cx="3857625" cy="819150"/>
          </a:xfrm>
          <a:prstGeom prst="rect">
            <a:avLst/>
          </a:prstGeom>
        </p:spPr>
      </p:pic>
      <p:pic>
        <p:nvPicPr>
          <p:cNvPr id="12" name="Picture 11"/>
          <p:cNvPicPr>
            <a:picLocks noChangeAspect="1"/>
          </p:cNvPicPr>
          <p:nvPr/>
        </p:nvPicPr>
        <p:blipFill>
          <a:blip r:embed="rId10"/>
          <a:stretch>
            <a:fillRect/>
          </a:stretch>
        </p:blipFill>
        <p:spPr>
          <a:xfrm>
            <a:off x="4438328" y="4509120"/>
            <a:ext cx="3600450" cy="762000"/>
          </a:xfrm>
          <a:prstGeom prst="rect">
            <a:avLst/>
          </a:prstGeom>
        </p:spPr>
      </p:pic>
    </p:spTree>
    <p:extLst>
      <p:ext uri="{BB962C8B-B14F-4D97-AF65-F5344CB8AC3E}">
        <p14:creationId xmlns:p14="http://schemas.microsoft.com/office/powerpoint/2010/main" val="862546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lstStyle/>
          <a:p>
            <a:r>
              <a:rPr lang="en-GB" dirty="0" smtClean="0"/>
              <a:t>Keeping an eye on things…</a:t>
            </a:r>
            <a:endParaRPr lang="en-GB" dirty="0"/>
          </a:p>
        </p:txBody>
      </p:sp>
      <p:pic>
        <p:nvPicPr>
          <p:cNvPr id="4" name="Picture 3"/>
          <p:cNvPicPr>
            <a:picLocks noChangeAspect="1"/>
          </p:cNvPicPr>
          <p:nvPr/>
        </p:nvPicPr>
        <p:blipFill rotWithShape="1">
          <a:blip r:embed="rId3"/>
          <a:srcRect t="7983" b="7631"/>
          <a:stretch/>
        </p:blipFill>
        <p:spPr>
          <a:xfrm>
            <a:off x="-108520" y="1556792"/>
            <a:ext cx="11225748" cy="5328592"/>
          </a:xfrm>
          <a:prstGeom prst="rect">
            <a:avLst/>
          </a:prstGeom>
        </p:spPr>
      </p:pic>
    </p:spTree>
    <p:extLst>
      <p:ext uri="{BB962C8B-B14F-4D97-AF65-F5344CB8AC3E}">
        <p14:creationId xmlns:p14="http://schemas.microsoft.com/office/powerpoint/2010/main" val="213887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l="30559" t="17403" r="30063" b="18830"/>
          <a:stretch/>
        </p:blipFill>
        <p:spPr>
          <a:xfrm>
            <a:off x="1059582" y="0"/>
            <a:ext cx="7544866" cy="6872551"/>
          </a:xfrm>
          <a:prstGeom prst="rect">
            <a:avLst/>
          </a:prstGeom>
        </p:spPr>
      </p:pic>
    </p:spTree>
    <p:extLst>
      <p:ext uri="{BB962C8B-B14F-4D97-AF65-F5344CB8AC3E}">
        <p14:creationId xmlns:p14="http://schemas.microsoft.com/office/powerpoint/2010/main" val="149234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Performance Indicators</a:t>
            </a:r>
            <a:endParaRPr lang="en-GB" dirty="0"/>
          </a:p>
        </p:txBody>
      </p:sp>
      <p:pic>
        <p:nvPicPr>
          <p:cNvPr id="4" name="Picture 3">
            <a:hlinkClick r:id="rId3"/>
          </p:cNvPr>
          <p:cNvPicPr>
            <a:picLocks noChangeAspect="1"/>
          </p:cNvPicPr>
          <p:nvPr/>
        </p:nvPicPr>
        <p:blipFill>
          <a:blip r:embed="rId4"/>
          <a:stretch>
            <a:fillRect/>
          </a:stretch>
        </p:blipFill>
        <p:spPr>
          <a:xfrm>
            <a:off x="3851920" y="1554460"/>
            <a:ext cx="4857750" cy="3314700"/>
          </a:xfrm>
          <a:prstGeom prst="rect">
            <a:avLst/>
          </a:prstGeom>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4653136"/>
            <a:ext cx="3305636" cy="2038635"/>
          </a:xfrm>
          <a:prstGeom prst="rect">
            <a:avLst/>
          </a:prstGeom>
        </p:spPr>
      </p:pic>
      <p:pic>
        <p:nvPicPr>
          <p:cNvPr id="7" name="Picture 2" descr="https://www.jisc.ac.uk/sites/default/files/irus-logo.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486" y="1970534"/>
            <a:ext cx="25717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4008" y="5334604"/>
            <a:ext cx="1636787" cy="62419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600" y="3211810"/>
            <a:ext cx="2407867" cy="659479"/>
          </a:xfrm>
          <a:prstGeom prst="rect">
            <a:avLst/>
          </a:prstGeom>
        </p:spPr>
      </p:pic>
    </p:spTree>
    <p:extLst>
      <p:ext uri="{BB962C8B-B14F-4D97-AF65-F5344CB8AC3E}">
        <p14:creationId xmlns:p14="http://schemas.microsoft.com/office/powerpoint/2010/main" val="312057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07" t="6914" r="26825"/>
          <a:stretch/>
        </p:blipFill>
        <p:spPr bwMode="auto">
          <a:xfrm>
            <a:off x="25942" y="-174019"/>
            <a:ext cx="9118058" cy="974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510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Open Access</a:t>
            </a:r>
            <a:endParaRPr lang="en-GB" dirty="0"/>
          </a:p>
        </p:txBody>
      </p:sp>
      <p:sp>
        <p:nvSpPr>
          <p:cNvPr id="6" name="Content Placeholder 5"/>
          <p:cNvSpPr>
            <a:spLocks noGrp="1"/>
          </p:cNvSpPr>
          <p:nvPr>
            <p:ph sz="half" idx="2"/>
          </p:nvPr>
        </p:nvSpPr>
        <p:spPr>
          <a:xfrm>
            <a:off x="457200" y="1340769"/>
            <a:ext cx="4978896" cy="3960439"/>
          </a:xfrm>
        </p:spPr>
        <p:txBody>
          <a:bodyPr/>
          <a:lstStyle/>
          <a:p>
            <a:pPr marL="0" indent="0">
              <a:buNone/>
            </a:pPr>
            <a:r>
              <a:rPr lang="en-GB" b="1" dirty="0"/>
              <a:t>Open Access (OA)</a:t>
            </a:r>
            <a:r>
              <a:rPr lang="en-GB" dirty="0"/>
              <a:t> means that items of scholarly work are made available online, in a digital format, at no charge to the reader and with limited restrictions on re-use</a:t>
            </a:r>
            <a:r>
              <a:rPr lang="en-GB" dirty="0" smtClean="0"/>
              <a:t>.</a:t>
            </a:r>
          </a:p>
          <a:p>
            <a:pPr marL="0" indent="0">
              <a:buNone/>
            </a:pPr>
            <a:endParaRPr lang="en-GB" sz="1200" dirty="0" smtClean="0"/>
          </a:p>
          <a:p>
            <a:r>
              <a:rPr lang="en-GB" dirty="0" smtClean="0"/>
              <a:t>Gold and Green models</a:t>
            </a:r>
          </a:p>
          <a:p>
            <a:r>
              <a:rPr lang="en-GB" dirty="0" smtClean="0"/>
              <a:t>Hybrid</a:t>
            </a:r>
          </a:p>
          <a:p>
            <a:r>
              <a:rPr lang="en-GB" dirty="0" smtClean="0"/>
              <a:t>Finch and RCUK (2012) </a:t>
            </a:r>
          </a:p>
          <a:p>
            <a:r>
              <a:rPr lang="en-GB" dirty="0" smtClean="0"/>
              <a:t>HEFCE and REF</a:t>
            </a:r>
          </a:p>
        </p:txBody>
      </p:sp>
      <p:pic>
        <p:nvPicPr>
          <p:cNvPr id="7" name="Picture 2" descr="File:Open Access logo PLoS whit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12776"/>
            <a:ext cx="198166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49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IRUS-UK</a:t>
            </a:r>
            <a:endParaRPr lang="en-GB" dirty="0"/>
          </a:p>
        </p:txBody>
      </p:sp>
      <p:sp>
        <p:nvSpPr>
          <p:cNvPr id="3" name="Content Placeholder 2"/>
          <p:cNvSpPr>
            <a:spLocks noGrp="1"/>
          </p:cNvSpPr>
          <p:nvPr>
            <p:ph sz="half" idx="1"/>
          </p:nvPr>
        </p:nvSpPr>
        <p:spPr>
          <a:xfrm>
            <a:off x="323528" y="1196753"/>
            <a:ext cx="6912768" cy="2376264"/>
          </a:xfrm>
        </p:spPr>
        <p:txBody>
          <a:bodyPr/>
          <a:lstStyle/>
          <a:p>
            <a:r>
              <a:rPr lang="en-GB" sz="2400" dirty="0" smtClean="0"/>
              <a:t>COUNTER compliant download stats</a:t>
            </a:r>
          </a:p>
          <a:p>
            <a:r>
              <a:rPr lang="en-GB" sz="2400" dirty="0" smtClean="0"/>
              <a:t>88 participating UK repositories (October 2015)</a:t>
            </a:r>
          </a:p>
          <a:p>
            <a:r>
              <a:rPr lang="en-GB" sz="2400" dirty="0" smtClean="0"/>
              <a:t>Plug-ins for </a:t>
            </a:r>
            <a:r>
              <a:rPr lang="en-GB" sz="2400" dirty="0" err="1" smtClean="0"/>
              <a:t>EPrints</a:t>
            </a:r>
            <a:r>
              <a:rPr lang="en-GB" sz="2400" dirty="0" smtClean="0"/>
              <a:t> and </a:t>
            </a:r>
            <a:r>
              <a:rPr lang="en-GB" sz="2400" dirty="0" err="1" smtClean="0"/>
              <a:t>Dspace</a:t>
            </a:r>
            <a:endParaRPr lang="en-GB" sz="2400" dirty="0" smtClean="0"/>
          </a:p>
          <a:p>
            <a:r>
              <a:rPr lang="en-GB" sz="2400" dirty="0" smtClean="0"/>
              <a:t>Bespoke implementation for other platforms</a:t>
            </a:r>
          </a:p>
          <a:p>
            <a:r>
              <a:rPr lang="en-GB" sz="2400" dirty="0" smtClean="0"/>
              <a:t>Authenticate via </a:t>
            </a:r>
            <a:r>
              <a:rPr lang="en-GB" sz="2400" dirty="0"/>
              <a:t>UK </a:t>
            </a:r>
            <a:r>
              <a:rPr lang="en-GB" sz="2400" dirty="0" smtClean="0"/>
              <a:t>federation </a:t>
            </a:r>
            <a:r>
              <a:rPr lang="en-GB" sz="2400" dirty="0">
                <a:hlinkClick r:id="rId3"/>
              </a:rPr>
              <a:t>http://www.irus.mimas.ac.uk</a:t>
            </a:r>
            <a:r>
              <a:rPr lang="en-GB" sz="2400" dirty="0" smtClean="0">
                <a:hlinkClick r:id="rId3"/>
              </a:rPr>
              <a:t>/</a:t>
            </a:r>
            <a:r>
              <a:rPr lang="en-GB" sz="2400" dirty="0" smtClean="0"/>
              <a:t>  </a:t>
            </a:r>
          </a:p>
          <a:p>
            <a:pPr marL="0" indent="0">
              <a:buNone/>
            </a:pPr>
            <a:endParaRPr lang="en-GB"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562" y="4221088"/>
            <a:ext cx="2734057" cy="1657581"/>
          </a:xfrm>
          <a:prstGeom prst="rect">
            <a:avLst/>
          </a:prstGeom>
        </p:spPr>
      </p:pic>
      <p:pic>
        <p:nvPicPr>
          <p:cNvPr id="1026" name="Picture 2" descr="https://www.jisc.ac.uk/sites/default/files/iru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782938"/>
            <a:ext cx="257175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3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16632"/>
            <a:ext cx="9144000" cy="6485495"/>
          </a:xfrm>
          <a:prstGeom prst="rect">
            <a:avLst/>
          </a:prstGeom>
        </p:spPr>
      </p:pic>
    </p:spTree>
    <p:extLst>
      <p:ext uri="{BB962C8B-B14F-4D97-AF65-F5344CB8AC3E}">
        <p14:creationId xmlns:p14="http://schemas.microsoft.com/office/powerpoint/2010/main" val="1882311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774"/>
            <a:ext cx="9144000" cy="6288451"/>
          </a:xfrm>
          <a:prstGeom prst="rect">
            <a:avLst/>
          </a:prstGeom>
        </p:spPr>
      </p:pic>
    </p:spTree>
    <p:extLst>
      <p:ext uri="{BB962C8B-B14F-4D97-AF65-F5344CB8AC3E}">
        <p14:creationId xmlns:p14="http://schemas.microsoft.com/office/powerpoint/2010/main" val="2362466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86"/>
            <a:ext cx="9144000" cy="6299028"/>
          </a:xfrm>
          <a:prstGeom prst="rect">
            <a:avLst/>
          </a:prstGeom>
        </p:spPr>
      </p:pic>
    </p:spTree>
    <p:extLst>
      <p:ext uri="{BB962C8B-B14F-4D97-AF65-F5344CB8AC3E}">
        <p14:creationId xmlns:p14="http://schemas.microsoft.com/office/powerpoint/2010/main" val="1017338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847"/>
            <a:ext cx="9144000" cy="3802225"/>
          </a:xfrm>
          <a:prstGeom prst="rect">
            <a:avLst/>
          </a:prstGeom>
        </p:spPr>
      </p:pic>
    </p:spTree>
    <p:extLst>
      <p:ext uri="{BB962C8B-B14F-4D97-AF65-F5344CB8AC3E}">
        <p14:creationId xmlns:p14="http://schemas.microsoft.com/office/powerpoint/2010/main" val="3351503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03848" y="65033"/>
            <a:ext cx="5400762" cy="2848347"/>
          </a:xfrm>
          <a:prstGeom prst="rect">
            <a:avLst/>
          </a:prstGeom>
        </p:spPr>
      </p:pic>
      <p:pic>
        <p:nvPicPr>
          <p:cNvPr id="3" name="Picture 2">
            <a:hlinkClick r:id="rId4"/>
          </p:cNvPr>
          <p:cNvPicPr>
            <a:picLocks noChangeAspect="1"/>
          </p:cNvPicPr>
          <p:nvPr/>
        </p:nvPicPr>
        <p:blipFill>
          <a:blip r:embed="rId5"/>
          <a:stretch>
            <a:fillRect/>
          </a:stretch>
        </p:blipFill>
        <p:spPr>
          <a:xfrm>
            <a:off x="4765" y="13803"/>
            <a:ext cx="3052428" cy="4855358"/>
          </a:xfrm>
          <a:prstGeom prst="rect">
            <a:avLst/>
          </a:prstGeom>
        </p:spPr>
      </p:pic>
      <p:pic>
        <p:nvPicPr>
          <p:cNvPr id="4" name="Picture 3">
            <a:hlinkClick r:id="rId6"/>
          </p:cNvPr>
          <p:cNvPicPr>
            <a:picLocks noChangeAspect="1"/>
          </p:cNvPicPr>
          <p:nvPr/>
        </p:nvPicPr>
        <p:blipFill>
          <a:blip r:embed="rId7"/>
          <a:stretch>
            <a:fillRect/>
          </a:stretch>
        </p:blipFill>
        <p:spPr>
          <a:xfrm>
            <a:off x="2920966" y="2500337"/>
            <a:ext cx="3235210" cy="4176464"/>
          </a:xfrm>
          <a:prstGeom prst="rect">
            <a:avLst/>
          </a:prstGeom>
        </p:spPr>
      </p:pic>
      <p:pic>
        <p:nvPicPr>
          <p:cNvPr id="5" name="Picture 4">
            <a:hlinkClick r:id="rId8"/>
          </p:cNvPr>
          <p:cNvPicPr>
            <a:picLocks noChangeAspect="1"/>
          </p:cNvPicPr>
          <p:nvPr/>
        </p:nvPicPr>
        <p:blipFill>
          <a:blip r:embed="rId9"/>
          <a:stretch>
            <a:fillRect/>
          </a:stretch>
        </p:blipFill>
        <p:spPr>
          <a:xfrm>
            <a:off x="4765" y="4797152"/>
            <a:ext cx="3532659" cy="1640383"/>
          </a:xfrm>
          <a:prstGeom prst="rect">
            <a:avLst/>
          </a:prstGeom>
        </p:spPr>
      </p:pic>
      <p:pic>
        <p:nvPicPr>
          <p:cNvPr id="6" name="Picture 5">
            <a:hlinkClick r:id="rId10"/>
          </p:cNvPr>
          <p:cNvPicPr>
            <a:picLocks noChangeAspect="1"/>
          </p:cNvPicPr>
          <p:nvPr/>
        </p:nvPicPr>
        <p:blipFill>
          <a:blip r:embed="rId11"/>
          <a:stretch>
            <a:fillRect/>
          </a:stretch>
        </p:blipFill>
        <p:spPr>
          <a:xfrm>
            <a:off x="5148064" y="3781599"/>
            <a:ext cx="3943738" cy="1231577"/>
          </a:xfrm>
          <a:prstGeom prst="rect">
            <a:avLst/>
          </a:prstGeom>
        </p:spPr>
      </p:pic>
    </p:spTree>
    <p:extLst>
      <p:ext uri="{BB962C8B-B14F-4D97-AF65-F5344CB8AC3E}">
        <p14:creationId xmlns:p14="http://schemas.microsoft.com/office/powerpoint/2010/main" val="2025574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lstStyle/>
          <a:p>
            <a:r>
              <a:rPr lang="en-GB" dirty="0" smtClean="0"/>
              <a:t>Research Excellence Framework (REF)</a:t>
            </a:r>
            <a:endParaRPr lang="en-GB" dirty="0"/>
          </a:p>
        </p:txBody>
      </p:sp>
      <p:sp>
        <p:nvSpPr>
          <p:cNvPr id="3" name="Content Placeholder 2"/>
          <p:cNvSpPr>
            <a:spLocks noGrp="1"/>
          </p:cNvSpPr>
          <p:nvPr>
            <p:ph sz="half" idx="1"/>
          </p:nvPr>
        </p:nvSpPr>
        <p:spPr>
          <a:xfrm>
            <a:off x="323528" y="1855365"/>
            <a:ext cx="5040560" cy="3157811"/>
          </a:xfrm>
        </p:spPr>
        <p:txBody>
          <a:bodyPr/>
          <a:lstStyle/>
          <a:p>
            <a:r>
              <a:rPr lang="en-GB" dirty="0" smtClean="0"/>
              <a:t>Assess </a:t>
            </a:r>
            <a:r>
              <a:rPr lang="en-GB" dirty="0"/>
              <a:t>quality of research in UK </a:t>
            </a:r>
            <a:r>
              <a:rPr lang="en-GB" dirty="0" smtClean="0"/>
              <a:t>HEIs</a:t>
            </a:r>
          </a:p>
          <a:p>
            <a:r>
              <a:rPr lang="en-GB" dirty="0" smtClean="0"/>
              <a:t>36 Units of Assessment</a:t>
            </a:r>
          </a:p>
          <a:p>
            <a:r>
              <a:rPr lang="en-GB" dirty="0" smtClean="0"/>
              <a:t>Selected outputs</a:t>
            </a:r>
          </a:p>
          <a:p>
            <a:r>
              <a:rPr lang="en-GB" dirty="0" smtClean="0"/>
              <a:t>Impact case studies</a:t>
            </a:r>
          </a:p>
          <a:p>
            <a:r>
              <a:rPr lang="en-GB" dirty="0" smtClean="0"/>
              <a:t>Inform grant allocation</a:t>
            </a:r>
            <a:endParaRPr lang="en-GB" dirty="0"/>
          </a:p>
        </p:txBody>
      </p:sp>
      <p:pic>
        <p:nvPicPr>
          <p:cNvPr id="2052" name="Picture 4" descr="https://www.stir.ac.uk/media/research/ref2014/re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460" y="2060848"/>
            <a:ext cx="2448272" cy="12486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lixfinance.co.uk/sites/default/files/hefc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513" y="3498726"/>
            <a:ext cx="3836487" cy="122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0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HEFCE bombshell (April 2013)</a:t>
            </a:r>
            <a:endParaRPr lang="en-GB" dirty="0"/>
          </a:p>
        </p:txBody>
      </p:sp>
      <p:sp>
        <p:nvSpPr>
          <p:cNvPr id="3" name="Content Placeholder 2"/>
          <p:cNvSpPr>
            <a:spLocks noGrp="1"/>
          </p:cNvSpPr>
          <p:nvPr>
            <p:ph sz="half" idx="1"/>
          </p:nvPr>
        </p:nvSpPr>
        <p:spPr>
          <a:xfrm>
            <a:off x="3923928" y="2060848"/>
            <a:ext cx="4896544" cy="2304256"/>
          </a:xfrm>
        </p:spPr>
        <p:txBody>
          <a:bodyPr/>
          <a:lstStyle/>
          <a:p>
            <a:pPr marL="0" indent="0">
              <a:buNone/>
            </a:pPr>
            <a:r>
              <a:rPr lang="en-GB" sz="2200" b="1" i="1" dirty="0" smtClean="0"/>
              <a:t>“to </a:t>
            </a:r>
            <a:r>
              <a:rPr lang="en-GB" sz="2200" b="1" i="1" dirty="0"/>
              <a:t>be eligible for submission to the post-2014 REF, authors’ final peer-reviewed manuscripts must have been deposited in an institutional or subject repository on acceptance for </a:t>
            </a:r>
            <a:r>
              <a:rPr lang="en-GB" sz="2200" b="1" i="1" dirty="0" smtClean="0"/>
              <a:t>publication”</a:t>
            </a:r>
          </a:p>
          <a:p>
            <a:pPr marL="0" indent="0">
              <a:buNone/>
            </a:pPr>
            <a:endParaRPr lang="en-GB" sz="1100" b="1" i="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281" y="1456283"/>
            <a:ext cx="2845583" cy="3844925"/>
          </a:xfrm>
        </p:spPr>
      </p:pic>
    </p:spTree>
    <p:extLst>
      <p:ext uri="{BB962C8B-B14F-4D97-AF65-F5344CB8AC3E}">
        <p14:creationId xmlns:p14="http://schemas.microsoft.com/office/powerpoint/2010/main" val="346068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Traditional </a:t>
            </a:r>
            <a:r>
              <a:rPr lang="en-GB" dirty="0" err="1" smtClean="0"/>
              <a:t>bibliometrics</a:t>
            </a:r>
            <a:endParaRPr lang="en-GB" dirty="0"/>
          </a:p>
        </p:txBody>
      </p:sp>
      <p:sp>
        <p:nvSpPr>
          <p:cNvPr id="3" name="Content Placeholder 2"/>
          <p:cNvSpPr>
            <a:spLocks noGrp="1"/>
          </p:cNvSpPr>
          <p:nvPr>
            <p:ph sz="half" idx="1"/>
          </p:nvPr>
        </p:nvSpPr>
        <p:spPr>
          <a:xfrm>
            <a:off x="323528" y="1268760"/>
            <a:ext cx="8424936" cy="1008112"/>
          </a:xfrm>
        </p:spPr>
        <p:txBody>
          <a:bodyPr/>
          <a:lstStyle/>
          <a:p>
            <a:pPr marL="0" indent="0">
              <a:buNone/>
            </a:pPr>
            <a:r>
              <a:rPr lang="en-GB" sz="1600" i="1" dirty="0"/>
              <a:t>“the branch of library science concerned with the application of mathematical and statistical</a:t>
            </a:r>
          </a:p>
          <a:p>
            <a:pPr marL="0" indent="0">
              <a:buNone/>
            </a:pPr>
            <a:r>
              <a:rPr lang="en-GB" sz="1600" i="1" dirty="0"/>
              <a:t>analysis to bibliography; the statistical analysis of books, articles, or other publications</a:t>
            </a:r>
            <a:r>
              <a:rPr lang="en-GB" sz="1600" i="1" dirty="0" smtClean="0"/>
              <a:t>.”</a:t>
            </a:r>
          </a:p>
          <a:p>
            <a:pPr marL="0" indent="0">
              <a:buNone/>
            </a:pPr>
            <a:endParaRPr lang="en-GB" sz="200" dirty="0" smtClean="0"/>
          </a:p>
          <a:p>
            <a:pPr marL="0" indent="0">
              <a:buNone/>
            </a:pPr>
            <a:r>
              <a:rPr lang="en-GB" sz="1600" dirty="0" smtClean="0"/>
              <a:t>(Oxford English Dictionary Online)</a:t>
            </a:r>
            <a:endParaRPr lang="en-GB" sz="1600" dirty="0"/>
          </a:p>
        </p:txBody>
      </p:sp>
      <p:sp>
        <p:nvSpPr>
          <p:cNvPr id="5" name="Content Placeholder 5"/>
          <p:cNvSpPr>
            <a:spLocks noGrp="1"/>
          </p:cNvSpPr>
          <p:nvPr>
            <p:ph sz="half" idx="2"/>
          </p:nvPr>
        </p:nvSpPr>
        <p:spPr>
          <a:xfrm>
            <a:off x="467544" y="2276872"/>
            <a:ext cx="4536504" cy="4437112"/>
          </a:xfrm>
        </p:spPr>
        <p:txBody>
          <a:bodyPr/>
          <a:lstStyle/>
          <a:p>
            <a:r>
              <a:rPr lang="en-GB" sz="2400" dirty="0" smtClean="0"/>
              <a:t>Citation count &amp; h-index</a:t>
            </a:r>
          </a:p>
          <a:p>
            <a:r>
              <a:rPr lang="en-GB" sz="2400" dirty="0" smtClean="0"/>
              <a:t>Journal Impact Factor (JIF)</a:t>
            </a:r>
          </a:p>
          <a:p>
            <a:r>
              <a:rPr lang="en-GB" sz="2400" dirty="0" smtClean="0"/>
              <a:t>Other impact measures</a:t>
            </a:r>
          </a:p>
          <a:p>
            <a:pPr lvl="1"/>
            <a:r>
              <a:rPr lang="en-GB" sz="1800" dirty="0">
                <a:solidFill>
                  <a:srgbClr val="321959"/>
                </a:solidFill>
              </a:rPr>
              <a:t>Knowledge transfer</a:t>
            </a:r>
          </a:p>
          <a:p>
            <a:pPr lvl="1"/>
            <a:r>
              <a:rPr lang="en-GB" sz="1800" dirty="0">
                <a:solidFill>
                  <a:srgbClr val="321959"/>
                </a:solidFill>
              </a:rPr>
              <a:t>Activities </a:t>
            </a:r>
            <a:r>
              <a:rPr lang="en-GB" sz="1800" dirty="0" smtClean="0">
                <a:solidFill>
                  <a:srgbClr val="321959"/>
                </a:solidFill>
              </a:rPr>
              <a:t>(presentations, consultancy, </a:t>
            </a:r>
            <a:r>
              <a:rPr lang="en-GB" sz="1800" dirty="0">
                <a:solidFill>
                  <a:srgbClr val="321959"/>
                </a:solidFill>
              </a:rPr>
              <a:t>review)</a:t>
            </a:r>
          </a:p>
          <a:p>
            <a:pPr lvl="1"/>
            <a:r>
              <a:rPr lang="en-GB" sz="1800" dirty="0">
                <a:solidFill>
                  <a:srgbClr val="321959"/>
                </a:solidFill>
              </a:rPr>
              <a:t>Prizes</a:t>
            </a:r>
          </a:p>
          <a:p>
            <a:pPr lvl="1"/>
            <a:r>
              <a:rPr lang="en-GB" sz="1800" dirty="0">
                <a:solidFill>
                  <a:srgbClr val="321959"/>
                </a:solidFill>
              </a:rPr>
              <a:t>Public engagement / </a:t>
            </a:r>
            <a:r>
              <a:rPr lang="en-GB" sz="1800" dirty="0" smtClean="0">
                <a:solidFill>
                  <a:srgbClr val="321959"/>
                </a:solidFill>
              </a:rPr>
              <a:t>education</a:t>
            </a:r>
            <a:endParaRPr lang="en-GB" sz="1800" dirty="0">
              <a:solidFill>
                <a:srgbClr val="321959"/>
              </a:solidFill>
            </a:endParaRPr>
          </a:p>
          <a:p>
            <a:pPr lvl="1"/>
            <a:r>
              <a:rPr lang="en-GB" sz="1800" dirty="0">
                <a:solidFill>
                  <a:srgbClr val="321959"/>
                </a:solidFill>
              </a:rPr>
              <a:t>Policy documents</a:t>
            </a:r>
          </a:p>
          <a:p>
            <a:pPr lvl="0"/>
            <a:r>
              <a:rPr lang="en-GB" sz="2400" dirty="0" smtClean="0">
                <a:solidFill>
                  <a:srgbClr val="321959"/>
                </a:solidFill>
              </a:rPr>
              <a:t>Media</a:t>
            </a:r>
          </a:p>
          <a:p>
            <a:pPr lvl="1"/>
            <a:r>
              <a:rPr lang="en-GB" sz="1800" dirty="0" smtClean="0">
                <a:solidFill>
                  <a:srgbClr val="321959"/>
                </a:solidFill>
              </a:rPr>
              <a:t>TV and radio</a:t>
            </a:r>
          </a:p>
          <a:p>
            <a:pPr lvl="1"/>
            <a:r>
              <a:rPr lang="en-GB" sz="1800" dirty="0" smtClean="0">
                <a:solidFill>
                  <a:srgbClr val="321959"/>
                </a:solidFill>
              </a:rPr>
              <a:t>Blogs/social media</a:t>
            </a:r>
            <a:endParaRPr lang="en-GB" sz="1800" dirty="0">
              <a:solidFill>
                <a:srgbClr val="321959"/>
              </a:solidFill>
            </a:endParaRPr>
          </a:p>
          <a:p>
            <a:pPr marL="0" indent="0">
              <a:buNone/>
            </a:pPr>
            <a:endParaRPr lang="en-GB" sz="1000" dirty="0"/>
          </a:p>
        </p:txBody>
      </p:sp>
      <p:pic>
        <p:nvPicPr>
          <p:cNvPr id="6" name="Shape 47"/>
          <p:cNvPicPr/>
          <p:nvPr/>
        </p:nvPicPr>
        <p:blipFill>
          <a:blip r:embed="rId3"/>
          <a:stretch>
            <a:fillRect/>
          </a:stretch>
        </p:blipFill>
        <p:spPr>
          <a:xfrm>
            <a:off x="4932040" y="2276872"/>
            <a:ext cx="3096344" cy="1944216"/>
          </a:xfrm>
          <a:prstGeom prst="rect">
            <a:avLst/>
          </a:prstGeom>
        </p:spPr>
      </p:pic>
      <p:grpSp>
        <p:nvGrpSpPr>
          <p:cNvPr id="12" name="Group 11"/>
          <p:cNvGrpSpPr/>
          <p:nvPr/>
        </p:nvGrpSpPr>
        <p:grpSpPr>
          <a:xfrm>
            <a:off x="5139788" y="4578097"/>
            <a:ext cx="1730527" cy="1451378"/>
            <a:chOff x="4091703" y="3273494"/>
            <a:chExt cx="3982320" cy="3142951"/>
          </a:xfrm>
        </p:grpSpPr>
        <p:pic>
          <p:nvPicPr>
            <p:cNvPr id="7" name="Shape 74"/>
            <p:cNvPicPr/>
            <p:nvPr/>
          </p:nvPicPr>
          <p:blipFill>
            <a:blip r:embed="rId4"/>
            <a:stretch>
              <a:fillRect/>
            </a:stretch>
          </p:blipFill>
          <p:spPr>
            <a:xfrm>
              <a:off x="4091703" y="5808405"/>
              <a:ext cx="3608640" cy="608040"/>
            </a:xfrm>
            <a:prstGeom prst="rect">
              <a:avLst/>
            </a:prstGeom>
          </p:spPr>
        </p:pic>
        <p:pic>
          <p:nvPicPr>
            <p:cNvPr id="8" name="Shape 75"/>
            <p:cNvPicPr/>
            <p:nvPr/>
          </p:nvPicPr>
          <p:blipFill>
            <a:blip r:embed="rId5"/>
            <a:stretch>
              <a:fillRect/>
            </a:stretch>
          </p:blipFill>
          <p:spPr>
            <a:xfrm>
              <a:off x="4272776" y="3273494"/>
              <a:ext cx="2070720" cy="1158480"/>
            </a:xfrm>
            <a:prstGeom prst="rect">
              <a:avLst/>
            </a:prstGeom>
          </p:spPr>
        </p:pic>
        <p:pic>
          <p:nvPicPr>
            <p:cNvPr id="9" name="Shape 76"/>
            <p:cNvPicPr/>
            <p:nvPr/>
          </p:nvPicPr>
          <p:blipFill>
            <a:blip r:embed="rId6"/>
            <a:stretch>
              <a:fillRect/>
            </a:stretch>
          </p:blipFill>
          <p:spPr>
            <a:xfrm>
              <a:off x="6643383" y="3273494"/>
              <a:ext cx="1430640" cy="1158480"/>
            </a:xfrm>
            <a:prstGeom prst="rect">
              <a:avLst/>
            </a:prstGeom>
          </p:spPr>
        </p:pic>
        <p:pic>
          <p:nvPicPr>
            <p:cNvPr id="10" name="Picture 9"/>
            <p:cNvPicPr>
              <a:picLocks noChangeAspect="1"/>
            </p:cNvPicPr>
            <p:nvPr/>
          </p:nvPicPr>
          <p:blipFill>
            <a:blip r:embed="rId7"/>
            <a:stretch>
              <a:fillRect/>
            </a:stretch>
          </p:blipFill>
          <p:spPr>
            <a:xfrm>
              <a:off x="5961789" y="4974290"/>
              <a:ext cx="1762125" cy="447675"/>
            </a:xfrm>
            <a:prstGeom prst="rect">
              <a:avLst/>
            </a:prstGeom>
          </p:spPr>
        </p:pic>
        <p:pic>
          <p:nvPicPr>
            <p:cNvPr id="11" name="Picture 6" descr="http://upload.wikimedia.org/wikipedia/en/archive/e/ed/20131011153017!Nobel_Priz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2627" y="4615145"/>
              <a:ext cx="1202776" cy="1183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732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 and impact</a:t>
            </a:r>
            <a:endParaRPr lang="en-GB" dirty="0"/>
          </a:p>
        </p:txBody>
      </p:sp>
      <p:sp>
        <p:nvSpPr>
          <p:cNvPr id="5" name="Content Placeholder 2"/>
          <p:cNvSpPr txBox="1">
            <a:spLocks/>
          </p:cNvSpPr>
          <p:nvPr/>
        </p:nvSpPr>
        <p:spPr>
          <a:xfrm>
            <a:off x="323528" y="1196752"/>
            <a:ext cx="4752528" cy="302433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dirty="0" smtClean="0"/>
              <a:t>Fundamentals of research?</a:t>
            </a:r>
          </a:p>
          <a:p>
            <a:pPr lvl="1"/>
            <a:r>
              <a:rPr lang="en-GB" sz="2000" dirty="0"/>
              <a:t>Creating, using, sharing and accessing information</a:t>
            </a:r>
            <a:endParaRPr lang="en-GB" sz="2000" dirty="0" smtClean="0"/>
          </a:p>
          <a:p>
            <a:r>
              <a:rPr lang="en-GB" sz="2400" dirty="0" smtClean="0"/>
              <a:t>Increases efficiency of research process</a:t>
            </a:r>
          </a:p>
          <a:p>
            <a:r>
              <a:rPr lang="en-GB" sz="2400" dirty="0" smtClean="0"/>
              <a:t>Evidence of increased citation</a:t>
            </a:r>
          </a:p>
          <a:p>
            <a:r>
              <a:rPr lang="en-GB" sz="2400" dirty="0"/>
              <a:t>The Open Access Citation Advantage Service - </a:t>
            </a:r>
            <a:r>
              <a:rPr lang="en-GB" sz="2400" dirty="0">
                <a:hlinkClick r:id="rId3"/>
              </a:rPr>
              <a:t>http://sparceurope.org/oaca</a:t>
            </a:r>
            <a:r>
              <a:rPr lang="en-GB" sz="2400" dirty="0" smtClean="0">
                <a:hlinkClick r:id="rId3"/>
              </a:rPr>
              <a:t>/</a:t>
            </a:r>
            <a:r>
              <a:rPr lang="en-GB" sz="2400" dirty="0" smtClean="0"/>
              <a:t> </a:t>
            </a:r>
            <a:endParaRPr lang="en-GB" sz="2400" i="1" dirty="0" smtClean="0"/>
          </a:p>
        </p:txBody>
      </p:sp>
      <p:sp>
        <p:nvSpPr>
          <p:cNvPr id="7" name="Rectangle 6"/>
          <p:cNvSpPr/>
          <p:nvPr/>
        </p:nvSpPr>
        <p:spPr>
          <a:xfrm>
            <a:off x="395536" y="4955103"/>
            <a:ext cx="6624736" cy="1354217"/>
          </a:xfrm>
          <a:prstGeom prst="rect">
            <a:avLst/>
          </a:prstGeom>
        </p:spPr>
        <p:txBody>
          <a:bodyPr wrap="square">
            <a:spAutoFit/>
          </a:bodyPr>
          <a:lstStyle/>
          <a:p>
            <a:r>
              <a:rPr lang="en-GB" sz="1600" i="1" dirty="0">
                <a:solidFill>
                  <a:schemeClr val="accent1"/>
                </a:solidFill>
              </a:rPr>
              <a:t>As scholarly communication moves increasingly online, more indicators have become available: how many times an article has been bookmarked, blogged about, cited in Wikipedia and so on. These metrics can be considered </a:t>
            </a:r>
            <a:r>
              <a:rPr lang="en-GB" sz="1600" i="1" dirty="0" err="1">
                <a:solidFill>
                  <a:schemeClr val="accent1"/>
                </a:solidFill>
              </a:rPr>
              <a:t>altmetrics</a:t>
            </a:r>
            <a:r>
              <a:rPr lang="en-GB" sz="1600" i="1" dirty="0">
                <a:solidFill>
                  <a:schemeClr val="accent1"/>
                </a:solidFill>
              </a:rPr>
              <a:t> – alternative metrics of impact. </a:t>
            </a:r>
            <a:r>
              <a:rPr lang="en-GB" dirty="0"/>
              <a:t>(</a:t>
            </a:r>
            <a:r>
              <a:rPr lang="en-GB" u="sng" dirty="0" err="1">
                <a:hlinkClick r:id="rId4"/>
              </a:rPr>
              <a:t>Piwowar</a:t>
            </a:r>
            <a:r>
              <a:rPr lang="en-GB" u="sng" dirty="0">
                <a:hlinkClick r:id="rId4"/>
              </a:rPr>
              <a:t> 2013</a:t>
            </a:r>
            <a:r>
              <a:rPr lang="en-GB" dirty="0"/>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12776"/>
            <a:ext cx="3749633" cy="2503464"/>
          </a:xfrm>
          <a:prstGeom prst="rect">
            <a:avLst/>
          </a:prstGeom>
        </p:spPr>
      </p:pic>
    </p:spTree>
    <p:extLst>
      <p:ext uri="{BB962C8B-B14F-4D97-AF65-F5344CB8AC3E}">
        <p14:creationId xmlns:p14="http://schemas.microsoft.com/office/powerpoint/2010/main" val="331116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metrics</a:t>
            </a:r>
            <a:endParaRPr lang="en-GB" dirty="0"/>
          </a:p>
        </p:txBody>
      </p:sp>
      <p:sp>
        <p:nvSpPr>
          <p:cNvPr id="3" name="Content Placeholder 2"/>
          <p:cNvSpPr>
            <a:spLocks noGrp="1"/>
          </p:cNvSpPr>
          <p:nvPr>
            <p:ph sz="half" idx="1"/>
          </p:nvPr>
        </p:nvSpPr>
        <p:spPr>
          <a:xfrm>
            <a:off x="3995935" y="1196752"/>
            <a:ext cx="5112569" cy="5472608"/>
          </a:xfrm>
        </p:spPr>
        <p:txBody>
          <a:bodyPr/>
          <a:lstStyle/>
          <a:p>
            <a:r>
              <a:rPr lang="en-GB" sz="2400" dirty="0" smtClean="0"/>
              <a:t>Various flavours</a:t>
            </a:r>
          </a:p>
          <a:p>
            <a:pPr lvl="1"/>
            <a:r>
              <a:rPr lang="en-GB" sz="2000" dirty="0"/>
              <a:t>Plum analytics - </a:t>
            </a:r>
            <a:r>
              <a:rPr lang="en-GB" sz="2000" dirty="0">
                <a:hlinkClick r:id="rId3"/>
              </a:rPr>
              <a:t>http://www.plumanalytics.com</a:t>
            </a:r>
            <a:r>
              <a:rPr lang="en-GB" sz="2000" dirty="0" smtClean="0">
                <a:hlinkClick r:id="rId3"/>
              </a:rPr>
              <a:t>/</a:t>
            </a:r>
            <a:r>
              <a:rPr lang="en-GB" sz="2000" dirty="0" smtClean="0"/>
              <a:t> </a:t>
            </a:r>
          </a:p>
          <a:p>
            <a:pPr lvl="1"/>
            <a:r>
              <a:rPr lang="en-GB" sz="2000" dirty="0"/>
              <a:t>Impact story - </a:t>
            </a:r>
            <a:r>
              <a:rPr lang="en-GB" sz="2000" dirty="0">
                <a:hlinkClick r:id="rId4"/>
              </a:rPr>
              <a:t>https://impactstory.org</a:t>
            </a:r>
            <a:r>
              <a:rPr lang="en-GB" sz="2000" dirty="0" smtClean="0">
                <a:hlinkClick r:id="rId4"/>
              </a:rPr>
              <a:t>/</a:t>
            </a:r>
            <a:endParaRPr lang="en-GB" sz="2000" dirty="0" smtClean="0"/>
          </a:p>
          <a:p>
            <a:pPr lvl="1"/>
            <a:r>
              <a:rPr lang="en-GB" sz="2000" dirty="0" err="1" smtClean="0"/>
              <a:t>Altmetric</a:t>
            </a:r>
            <a:r>
              <a:rPr lang="en-GB" sz="2000" dirty="0"/>
              <a:t> - </a:t>
            </a:r>
            <a:r>
              <a:rPr lang="en-GB" sz="2000" dirty="0">
                <a:hlinkClick r:id="rId5"/>
              </a:rPr>
              <a:t>http://www.altmetric.com</a:t>
            </a:r>
            <a:r>
              <a:rPr lang="en-GB" sz="2000" dirty="0" smtClean="0">
                <a:hlinkClick r:id="rId5"/>
              </a:rPr>
              <a:t>/</a:t>
            </a:r>
            <a:r>
              <a:rPr lang="en-GB" sz="2000" dirty="0" smtClean="0"/>
              <a:t>  </a:t>
            </a:r>
          </a:p>
        </p:txBody>
      </p:sp>
      <p:sp>
        <p:nvSpPr>
          <p:cNvPr id="8" name="Content Placeholder 2"/>
          <p:cNvSpPr>
            <a:spLocks noGrp="1"/>
          </p:cNvSpPr>
          <p:nvPr>
            <p:ph sz="half" idx="1"/>
          </p:nvPr>
        </p:nvSpPr>
        <p:spPr>
          <a:xfrm>
            <a:off x="323528" y="1196752"/>
            <a:ext cx="4172272" cy="4525963"/>
          </a:xfrm>
        </p:spPr>
        <p:txBody>
          <a:bodyPr/>
          <a:lstStyle/>
          <a:p>
            <a:r>
              <a:rPr lang="en-GB" sz="2400" dirty="0"/>
              <a:t>Article level metrics</a:t>
            </a:r>
          </a:p>
          <a:p>
            <a:pPr lvl="1"/>
            <a:r>
              <a:rPr lang="en-GB" sz="2000" dirty="0"/>
              <a:t>frontiers in Psychology </a:t>
            </a:r>
            <a:r>
              <a:rPr lang="en-GB" sz="2000" dirty="0">
                <a:hlinkClick r:id="rId6"/>
              </a:rPr>
              <a:t>http://journal.frontiersin.org/article/10.3389/fpsyg.2013.00058/abstract</a:t>
            </a:r>
            <a:r>
              <a:rPr lang="en-GB" sz="2000" dirty="0"/>
              <a:t> </a:t>
            </a:r>
          </a:p>
          <a:p>
            <a:pPr lvl="1"/>
            <a:r>
              <a:rPr lang="en-GB" sz="2000" dirty="0"/>
              <a:t>PLoS One </a:t>
            </a:r>
            <a:r>
              <a:rPr lang="en-GB" sz="2000" dirty="0">
                <a:hlinkClick r:id="rId7"/>
              </a:rPr>
              <a:t>http://journals.plos.org/plosone/article?id=10.1371/journal.pone.0121708</a:t>
            </a:r>
            <a:r>
              <a:rPr lang="en-GB" sz="2000" dirty="0"/>
              <a:t> </a:t>
            </a:r>
          </a:p>
          <a:p>
            <a:pPr lvl="1"/>
            <a:r>
              <a:rPr lang="en-GB" sz="2000" dirty="0"/>
              <a:t>Repositories</a:t>
            </a:r>
          </a:p>
          <a:p>
            <a:pPr lvl="1"/>
            <a:r>
              <a:rPr lang="en-GB" sz="2000" dirty="0">
                <a:hlinkClick r:id="rId8"/>
              </a:rPr>
              <a:t>IRUS-UK</a:t>
            </a:r>
            <a:endParaRPr lang="en-GB" sz="2000" dirty="0">
              <a:hlinkClick r:id="rId9"/>
            </a:endParaRPr>
          </a:p>
          <a:p>
            <a:pPr lvl="1"/>
            <a:r>
              <a:rPr lang="en-GB" sz="2000" dirty="0">
                <a:hlinkClick r:id="rId9"/>
              </a:rPr>
              <a:t>Statistics at Leeds Beckett</a:t>
            </a:r>
            <a:endParaRPr lang="en-GB" sz="2000" dirty="0"/>
          </a:p>
          <a:p>
            <a:r>
              <a:rPr lang="en-GB" sz="2400" dirty="0"/>
              <a:t>The end of JIF?</a:t>
            </a:r>
          </a:p>
          <a:p>
            <a:pPr marL="0" indent="0">
              <a:buNone/>
            </a:pPr>
            <a:endParaRPr lang="en-GB"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6016" y="3212976"/>
            <a:ext cx="3305636" cy="2038635"/>
          </a:xfrm>
          <a:prstGeom prst="rect">
            <a:avLst/>
          </a:prstGeom>
        </p:spPr>
      </p:pic>
    </p:spTree>
    <p:extLst>
      <p:ext uri="{BB962C8B-B14F-4D97-AF65-F5344CB8AC3E}">
        <p14:creationId xmlns:p14="http://schemas.microsoft.com/office/powerpoint/2010/main" val="335810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Leeds Beckett University</a:t>
            </a:r>
            <a:endParaRPr lang="en-GB" dirty="0"/>
          </a:p>
        </p:txBody>
      </p:sp>
      <p:sp>
        <p:nvSpPr>
          <p:cNvPr id="3" name="Content Placeholder 2"/>
          <p:cNvSpPr>
            <a:spLocks noGrp="1"/>
          </p:cNvSpPr>
          <p:nvPr>
            <p:ph sz="half" idx="1"/>
          </p:nvPr>
        </p:nvSpPr>
        <p:spPr>
          <a:xfrm>
            <a:off x="323528" y="1600200"/>
            <a:ext cx="5544616" cy="4525963"/>
          </a:xfrm>
        </p:spPr>
        <p:txBody>
          <a:bodyPr/>
          <a:lstStyle/>
          <a:p>
            <a:r>
              <a:rPr lang="en-GB" dirty="0"/>
              <a:t>26,000 students, 2,900 </a:t>
            </a:r>
            <a:r>
              <a:rPr lang="en-GB" dirty="0" smtClean="0"/>
              <a:t>staff</a:t>
            </a:r>
            <a:endParaRPr lang="en-GB" dirty="0"/>
          </a:p>
          <a:p>
            <a:r>
              <a:rPr lang="en-GB" dirty="0"/>
              <a:t>Growing research </a:t>
            </a:r>
            <a:r>
              <a:rPr lang="en-GB" dirty="0" smtClean="0"/>
              <a:t>profile</a:t>
            </a:r>
            <a:r>
              <a:rPr lang="en-GB" dirty="0"/>
              <a:t/>
            </a:r>
            <a:br>
              <a:rPr lang="en-GB" dirty="0"/>
            </a:br>
            <a:r>
              <a:rPr lang="en-GB" sz="2000" dirty="0"/>
              <a:t>- </a:t>
            </a:r>
            <a:r>
              <a:rPr lang="en-GB" sz="2000" dirty="0">
                <a:hlinkClick r:id="rId3"/>
              </a:rPr>
              <a:t>Research Institutes</a:t>
            </a:r>
            <a:r>
              <a:rPr lang="en-GB" sz="2000" dirty="0"/>
              <a:t> and Research </a:t>
            </a:r>
            <a:r>
              <a:rPr lang="en-GB" sz="2000" dirty="0" smtClean="0"/>
              <a:t>Centres</a:t>
            </a:r>
            <a:r>
              <a:rPr lang="en-GB" sz="2000" dirty="0"/>
              <a:t/>
            </a:r>
            <a:br>
              <a:rPr lang="en-GB" sz="2000" dirty="0"/>
            </a:br>
            <a:r>
              <a:rPr lang="en-GB" sz="2000" dirty="0"/>
              <a:t>- some areas of longstanding excellence, e.g. </a:t>
            </a:r>
            <a:r>
              <a:rPr lang="en-GB" sz="2000" dirty="0" smtClean="0"/>
              <a:t>Sport</a:t>
            </a:r>
            <a:r>
              <a:rPr lang="en-GB" sz="2000" dirty="0"/>
              <a:t/>
            </a:r>
            <a:br>
              <a:rPr lang="en-GB" sz="2000" dirty="0"/>
            </a:br>
            <a:r>
              <a:rPr lang="en-GB" sz="2000" dirty="0"/>
              <a:t>- newer areas also high profile, e.g. Retail, Men’s </a:t>
            </a:r>
            <a:r>
              <a:rPr lang="en-GB" sz="2000" dirty="0" smtClean="0"/>
              <a:t>Health</a:t>
            </a:r>
            <a:r>
              <a:rPr lang="en-GB" sz="2000" dirty="0"/>
              <a:t/>
            </a:r>
            <a:br>
              <a:rPr lang="en-GB" sz="2000" dirty="0"/>
            </a:br>
            <a:r>
              <a:rPr lang="en-GB" sz="2000" dirty="0"/>
              <a:t>- positive outcome in the </a:t>
            </a:r>
            <a:r>
              <a:rPr lang="en-GB" sz="2000" dirty="0" smtClean="0"/>
              <a:t>REF (Unit 26)</a:t>
            </a:r>
            <a:r>
              <a:rPr lang="en-GB" sz="2000" dirty="0"/>
              <a:t/>
            </a:r>
            <a:br>
              <a:rPr lang="en-GB" sz="2000" dirty="0"/>
            </a:br>
            <a:r>
              <a:rPr lang="en-GB" sz="2000" dirty="0"/>
              <a:t>- increasing numbers of research </a:t>
            </a:r>
            <a:r>
              <a:rPr lang="en-GB" sz="2000" dirty="0" smtClean="0"/>
              <a:t>students</a:t>
            </a:r>
            <a:endParaRPr lang="en-GB" sz="2000" dirty="0"/>
          </a:p>
          <a:p>
            <a:r>
              <a:rPr lang="en-GB" dirty="0"/>
              <a:t>Enterprise </a:t>
            </a:r>
            <a:r>
              <a:rPr lang="en-GB" dirty="0" smtClean="0"/>
              <a:t>activities</a:t>
            </a:r>
            <a:endParaRPr lang="en-GB" dirty="0"/>
          </a:p>
          <a:p>
            <a:r>
              <a:rPr lang="en-GB" dirty="0" smtClean="0"/>
              <a:t>Looking ahead to REF2020</a:t>
            </a:r>
          </a:p>
          <a:p>
            <a:endParaRPr lang="en-GB" dirty="0"/>
          </a:p>
        </p:txBody>
      </p:sp>
      <p:pic>
        <p:nvPicPr>
          <p:cNvPr id="1026" name="Picture 2" descr="http://www.aimaccredited.co.uk/wp-content/uploads/2014/09/leeds-metro-uni-2.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702296"/>
            <a:ext cx="3168352" cy="210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95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27784" y="1556792"/>
            <a:ext cx="2376264" cy="4846022"/>
          </a:xfrm>
          <a:prstGeom prst="rect">
            <a:avLst/>
          </a:prstGeom>
          <a:gradFill rotWithShape="1">
            <a:gsLst>
              <a:gs pos="0">
                <a:srgbClr val="DCE6F2"/>
              </a:gs>
              <a:gs pos="100000">
                <a:srgbClr val="DCE6F2">
                  <a:gamma/>
                  <a:tint val="0"/>
                  <a:invGamma/>
                </a:srgbClr>
              </a:gs>
            </a:gsLst>
            <a:lin ang="5400000" scaled="1"/>
          </a:gradFill>
          <a:ln w="19050"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4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algn="ctr" eaLnBrk="0" fontAlgn="base" hangingPunct="0">
              <a:spcBef>
                <a:spcPct val="0"/>
              </a:spcBef>
              <a:spcAft>
                <a:spcPct val="0"/>
              </a:spcAft>
            </a:pPr>
            <a:r>
              <a:rPr lang="en-GB" sz="1400" b="1" dirty="0">
                <a:solidFill>
                  <a:srgbClr val="1F497D"/>
                </a:solidFill>
                <a:latin typeface="Calibri" panose="020F0502020204030204" pitchFamily="34" charset="0"/>
              </a:rPr>
              <a:t>Publication management </a:t>
            </a:r>
            <a:r>
              <a:rPr lang="en-GB" sz="1400" b="1" dirty="0" smtClean="0">
                <a:solidFill>
                  <a:srgbClr val="1F497D"/>
                </a:solidFill>
                <a:latin typeface="Calibri" panose="020F0502020204030204" pitchFamily="34" charset="0"/>
              </a:rPr>
              <a:t>software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1" i="0" u="none" strike="noStrike" cap="none" normalizeH="0" baseline="0" dirty="0" smtClean="0">
              <a:ln>
                <a:noFill/>
              </a:ln>
              <a:solidFill>
                <a:srgbClr val="1F497D"/>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1F497D"/>
                </a:solidFill>
                <a:effectLst/>
                <a:latin typeface="Calibri" panose="020F0502020204030204" pitchFamily="34" charset="0"/>
              </a:rPr>
              <a:t>Upload AAM* to repository</a:t>
            </a:r>
          </a:p>
          <a:p>
            <a:pPr algn="ctr"/>
            <a:endParaRPr lang="en-GB" sz="1600" b="1" dirty="0" smtClean="0">
              <a:solidFill>
                <a:srgbClr val="1F497D"/>
              </a:solidFill>
              <a:latin typeface="Calibri" panose="020F0502020204030204" pitchFamily="34" charset="0"/>
            </a:endParaRPr>
          </a:p>
          <a:p>
            <a:pPr algn="ctr"/>
            <a:r>
              <a:rPr lang="en-GB" sz="1600" b="1" dirty="0" smtClean="0">
                <a:solidFill>
                  <a:srgbClr val="1F497D"/>
                </a:solidFill>
                <a:latin typeface="Calibri" panose="020F0502020204030204" pitchFamily="34" charset="0"/>
              </a:rPr>
              <a:t>Bibliometrics </a:t>
            </a:r>
            <a:r>
              <a:rPr lang="en-GB" sz="1600" dirty="0" smtClean="0">
                <a:solidFill>
                  <a:srgbClr val="1F497D"/>
                </a:solidFill>
                <a:latin typeface="Calibri" panose="020F0502020204030204" pitchFamily="34" charset="0"/>
              </a:rPr>
              <a:t>(</a:t>
            </a:r>
            <a:r>
              <a:rPr lang="en-GB" sz="1400" dirty="0" smtClean="0">
                <a:solidFill>
                  <a:srgbClr val="1F497D"/>
                </a:solidFill>
                <a:latin typeface="Calibri" panose="020F0502020204030204" pitchFamily="34" charset="0"/>
              </a:rPr>
              <a:t>Citations, “Alternative metrics”)</a:t>
            </a:r>
            <a:endParaRPr lang="en-GB" altLang="en-US" sz="14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smtClean="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smtClean="0">
                <a:solidFill>
                  <a:srgbClr val="1F497D"/>
                </a:solidFill>
                <a:latin typeface="Calibri" panose="020F0502020204030204" pitchFamily="34" charset="0"/>
              </a:rPr>
              <a:t>__________________</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1F497D"/>
              </a:solidFill>
              <a:latin typeface="Calibri" panose="020F0502020204030204" pitchFamily="34" charset="0"/>
            </a:endParaRPr>
          </a:p>
          <a:p>
            <a:pPr lvl="0" algn="ctr" eaLnBrk="0" fontAlgn="base" hangingPunct="0">
              <a:spcBef>
                <a:spcPct val="0"/>
              </a:spcBef>
              <a:spcAft>
                <a:spcPct val="0"/>
              </a:spcAft>
            </a:pPr>
            <a:r>
              <a:rPr lang="en-GB" altLang="en-US" sz="1400" b="1" dirty="0">
                <a:solidFill>
                  <a:srgbClr val="1F497D"/>
                </a:solidFill>
                <a:latin typeface="Calibri" panose="020F0502020204030204" pitchFamily="34" charset="0"/>
              </a:rPr>
              <a:t>Flexible </a:t>
            </a:r>
            <a:r>
              <a:rPr lang="en-GB" altLang="en-US" sz="1400" b="1" dirty="0" smtClean="0">
                <a:solidFill>
                  <a:srgbClr val="1F497D"/>
                </a:solidFill>
                <a:latin typeface="Calibri" panose="020F0502020204030204" pitchFamily="34" charset="0"/>
              </a:rPr>
              <a:t>API</a:t>
            </a:r>
          </a:p>
          <a:p>
            <a:pPr lvl="0" algn="ctr" eaLnBrk="0" fontAlgn="base" hangingPunct="0">
              <a:spcBef>
                <a:spcPct val="0"/>
              </a:spcBef>
              <a:spcAft>
                <a:spcPct val="0"/>
              </a:spcAft>
            </a:pPr>
            <a:endParaRPr lang="en-GB" altLang="en-US" sz="1000" b="1" dirty="0">
              <a:solidFill>
                <a:srgbClr val="1F497D"/>
              </a:solidFill>
              <a:latin typeface="Calibri" panose="020F0502020204030204" pitchFamily="34" charset="0"/>
            </a:endParaRPr>
          </a:p>
          <a:p>
            <a:pPr marL="171450" indent="-171450">
              <a:buFont typeface="Arial" panose="020B0604020202020204" pitchFamily="34" charset="0"/>
              <a:buChar char="•"/>
            </a:pPr>
            <a:r>
              <a:rPr lang="en-GB" sz="1200" dirty="0" smtClean="0">
                <a:solidFill>
                  <a:srgbClr val="1F497D"/>
                </a:solidFill>
                <a:latin typeface="Calibri" panose="020F0502020204030204" pitchFamily="34" charset="0"/>
              </a:rPr>
              <a:t>Reporting </a:t>
            </a:r>
            <a:r>
              <a:rPr lang="en-GB" sz="1200" dirty="0">
                <a:solidFill>
                  <a:srgbClr val="1F497D"/>
                </a:solidFill>
                <a:latin typeface="Calibri" panose="020F0502020204030204" pitchFamily="34" charset="0"/>
              </a:rPr>
              <a:t>of research </a:t>
            </a:r>
            <a:r>
              <a:rPr lang="en-GB" sz="1200" dirty="0" smtClean="0">
                <a:solidFill>
                  <a:srgbClr val="1F497D"/>
                </a:solidFill>
                <a:latin typeface="Calibri" panose="020F0502020204030204" pitchFamily="34" charset="0"/>
              </a:rPr>
              <a:t>outputs</a:t>
            </a:r>
          </a:p>
          <a:p>
            <a:endParaRPr lang="en-GB" sz="1200" dirty="0" smtClean="0">
              <a:solidFill>
                <a:srgbClr val="1F497D"/>
              </a:solidFill>
              <a:latin typeface="Calibri" panose="020F0502020204030204" pitchFamily="34" charset="0"/>
            </a:endParaRPr>
          </a:p>
          <a:p>
            <a:pPr marL="171450" lvl="0" indent="-171450">
              <a:buFont typeface="Arial" panose="020B0604020202020204" pitchFamily="34" charset="0"/>
              <a:buChar char="•"/>
            </a:pPr>
            <a:r>
              <a:rPr lang="en-GB" altLang="en-US" sz="1200" dirty="0">
                <a:solidFill>
                  <a:srgbClr val="1F497D"/>
                </a:solidFill>
                <a:latin typeface="Calibri" panose="020F0502020204030204" pitchFamily="34" charset="0"/>
              </a:rPr>
              <a:t>Publication feeds to </a:t>
            </a:r>
            <a:r>
              <a:rPr lang="en-GB" altLang="en-US" sz="1200" dirty="0" smtClean="0">
                <a:solidFill>
                  <a:srgbClr val="1F497D"/>
                </a:solidFill>
                <a:latin typeface="Calibri" panose="020F0502020204030204" pitchFamily="34" charset="0"/>
              </a:rPr>
              <a:t>staff-profiles</a:t>
            </a:r>
          </a:p>
          <a:p>
            <a:pPr lvl="0"/>
            <a:endParaRPr lang="en-GB" altLang="en-US" sz="1200" dirty="0">
              <a:solidFill>
                <a:srgbClr val="1F497D"/>
              </a:solidFill>
              <a:latin typeface="Calibri" panose="020F0502020204030204" pitchFamily="34" charset="0"/>
            </a:endParaRPr>
          </a:p>
          <a:p>
            <a:pPr marL="171450" indent="-171450">
              <a:buFont typeface="Arial" panose="020B0604020202020204" pitchFamily="34" charset="0"/>
              <a:buChar char="•"/>
            </a:pPr>
            <a:r>
              <a:rPr lang="en-GB" sz="1200" dirty="0" smtClean="0">
                <a:solidFill>
                  <a:srgbClr val="1F497D"/>
                </a:solidFill>
                <a:latin typeface="Calibri" panose="020F0502020204030204" pitchFamily="34" charset="0"/>
              </a:rPr>
              <a:t>Bespoke feeds (subject/keyword)</a:t>
            </a:r>
          </a:p>
          <a:p>
            <a:pPr marL="171450" indent="-171450">
              <a:buFont typeface="Arial" panose="020B0604020202020204" pitchFamily="34" charset="0"/>
              <a:buChar char="•"/>
            </a:pPr>
            <a:endParaRPr lang="en-GB" sz="1200" b="1" dirty="0" smtClean="0">
              <a:solidFill>
                <a:srgbClr val="1F497D"/>
              </a:solidFill>
              <a:latin typeface="Calibri" panose="020F0502020204030204" pitchFamily="34" charset="0"/>
            </a:endParaRPr>
          </a:p>
          <a:p>
            <a:pPr marL="171450" indent="-171450">
              <a:buFont typeface="Arial" panose="020B0604020202020204" pitchFamily="34" charset="0"/>
              <a:buChar char="•"/>
            </a:pPr>
            <a:endParaRPr lang="en-GB" sz="1200" b="1" dirty="0">
              <a:solidFill>
                <a:srgbClr val="1F497D"/>
              </a:solidFill>
              <a:latin typeface="Calibri" panose="020F0502020204030204" pitchFamily="34" charset="0"/>
            </a:endParaRPr>
          </a:p>
          <a:p>
            <a:pPr marL="171450" indent="-171450">
              <a:buFont typeface="Arial" panose="020B0604020202020204" pitchFamily="34" charset="0"/>
              <a:buChar char="•"/>
            </a:pPr>
            <a:endParaRPr lang="en-GB" sz="1200" b="1" dirty="0">
              <a:solidFill>
                <a:srgbClr val="1F497D"/>
              </a:solidFill>
              <a:latin typeface="Calibri" panose="020F0502020204030204" pitchFamily="34" charset="0"/>
            </a:endParaRPr>
          </a:p>
          <a:p>
            <a:r>
              <a:rPr lang="en-GB" sz="1200" dirty="0"/>
              <a:t> </a:t>
            </a:r>
          </a:p>
          <a:p>
            <a:pPr lvl="0" algn="ctr" eaLnBrk="0" fontAlgn="base" hangingPunct="0">
              <a:spcBef>
                <a:spcPct val="0"/>
              </a:spcBef>
              <a:spcAft>
                <a:spcPct val="0"/>
              </a:spcAft>
            </a:pPr>
            <a:r>
              <a:rPr lang="en-GB" altLang="en-US" sz="1200" b="1" dirty="0" smtClean="0">
                <a:solidFill>
                  <a:srgbClr val="1F497D"/>
                </a:solidFill>
                <a:latin typeface="Calibri" panose="020F0502020204030204" pitchFamily="34" charset="0"/>
              </a:rPr>
              <a:t> </a:t>
            </a:r>
            <a:endParaRPr lang="en-GB" altLang="en-US" sz="12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Log-in to symplec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162" y="1600687"/>
            <a:ext cx="2049463" cy="536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690" y="2506389"/>
            <a:ext cx="1858963" cy="2290763"/>
          </a:xfrm>
          <a:prstGeom prst="rect">
            <a:avLst/>
          </a:prstGeom>
          <a:gradFill rotWithShape="1">
            <a:gsLst>
              <a:gs pos="0">
                <a:srgbClr val="DCE6F2"/>
              </a:gs>
              <a:gs pos="100000">
                <a:srgbClr val="DCE6F2">
                  <a:gamma/>
                  <a:tint val="0"/>
                  <a:invGamma/>
                </a:srgbClr>
              </a:gs>
            </a:gsLst>
            <a:lin ang="5400000" scaled="1"/>
          </a:gradFill>
          <a:ln w="9525" algn="ctr">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sz="1200" b="1" dirty="0">
                <a:solidFill>
                  <a:srgbClr val="1F497D"/>
                </a:solidFill>
                <a:latin typeface="Calibri" panose="020F0502020204030204" pitchFamily="34" charset="0"/>
              </a:rPr>
              <a:t>Aggregate data from multiple sources</a:t>
            </a:r>
          </a:p>
        </p:txBody>
      </p:sp>
      <p:pic>
        <p:nvPicPr>
          <p:cNvPr id="1029" name="Picture 5" descr="W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9" y="3088317"/>
            <a:ext cx="1385888"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lick here to visit Sco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18" y="3372810"/>
            <a:ext cx="9715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descr="click to visit Pub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18" y="3725436"/>
            <a:ext cx="10477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descr="Europe-PM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74" y="4090144"/>
            <a:ext cx="146526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ight Arrow 7"/>
          <p:cNvSpPr/>
          <p:nvPr/>
        </p:nvSpPr>
        <p:spPr>
          <a:xfrm>
            <a:off x="2051720" y="3315557"/>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4" descr="https://pbs.twimg.com/profile_images/3148412748/7fc11dabef3daa03388cf2665004b91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2293" y="5877272"/>
            <a:ext cx="652152" cy="6521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300192" y="5934196"/>
            <a:ext cx="2016224" cy="523220"/>
          </a:xfrm>
          <a:prstGeom prst="rect">
            <a:avLst/>
          </a:prstGeom>
          <a:noFill/>
        </p:spPr>
        <p:txBody>
          <a:bodyPr wrap="square" rtlCol="0">
            <a:spAutoFit/>
          </a:bodyPr>
          <a:lstStyle/>
          <a:p>
            <a:r>
              <a:rPr lang="en-GB" sz="2800" b="1" dirty="0" err="1">
                <a:solidFill>
                  <a:schemeClr val="accent1"/>
                </a:solidFill>
              </a:rPr>
              <a:t>LibGuides</a:t>
            </a:r>
            <a:endParaRPr lang="en-GB" sz="2800" b="1" dirty="0">
              <a:solidFill>
                <a:schemeClr val="accent1"/>
              </a:solidFill>
            </a:endParaRPr>
          </a:p>
        </p:txBody>
      </p:sp>
      <p:pic>
        <p:nvPicPr>
          <p:cNvPr id="1033" name="Picture 9" descr="pro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717032"/>
            <a:ext cx="2357438" cy="2157412"/>
          </a:xfrm>
          <a:prstGeom prst="rect">
            <a:avLst/>
          </a:prstGeom>
          <a:noFill/>
          <a:ln w="9525" algn="ctr">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reposito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263" y="616347"/>
            <a:ext cx="2489200" cy="1660525"/>
          </a:xfrm>
          <a:prstGeom prst="rect">
            <a:avLst/>
          </a:prstGeom>
          <a:ln>
            <a:solidFill>
              <a:schemeClr val="accent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Right Arrow 20"/>
          <p:cNvSpPr/>
          <p:nvPr/>
        </p:nvSpPr>
        <p:spPr>
          <a:xfrm>
            <a:off x="5086426" y="1600858"/>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ight Arrow 21"/>
          <p:cNvSpPr/>
          <p:nvPr/>
        </p:nvSpPr>
        <p:spPr>
          <a:xfrm>
            <a:off x="5076056" y="3027525"/>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ight Arrow 22"/>
          <p:cNvSpPr/>
          <p:nvPr/>
        </p:nvSpPr>
        <p:spPr>
          <a:xfrm>
            <a:off x="5092295" y="4725144"/>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323528" y="6474822"/>
            <a:ext cx="3723903" cy="338554"/>
          </a:xfrm>
          <a:prstGeom prst="rect">
            <a:avLst/>
          </a:prstGeom>
          <a:noFill/>
        </p:spPr>
        <p:txBody>
          <a:bodyPr wrap="square" rtlCol="0">
            <a:spAutoFit/>
          </a:bodyPr>
          <a:lstStyle/>
          <a:p>
            <a:r>
              <a:rPr lang="en-GB" sz="1600" dirty="0" smtClean="0"/>
              <a:t>*AAM – Authors’ Accepted Manuscript</a:t>
            </a:r>
            <a:endParaRPr lang="en-GB" sz="1600" dirty="0"/>
          </a:p>
        </p:txBody>
      </p:sp>
      <p:sp>
        <p:nvSpPr>
          <p:cNvPr id="19" name="Title 1"/>
          <p:cNvSpPr>
            <a:spLocks noGrp="1"/>
          </p:cNvSpPr>
          <p:nvPr>
            <p:ph type="title"/>
          </p:nvPr>
        </p:nvSpPr>
        <p:spPr>
          <a:xfrm>
            <a:off x="1259632" y="274638"/>
            <a:ext cx="4176464" cy="1143000"/>
          </a:xfrm>
        </p:spPr>
        <p:txBody>
          <a:bodyPr/>
          <a:lstStyle/>
          <a:p>
            <a:r>
              <a:rPr lang="en-GB" dirty="0" smtClean="0"/>
              <a:t>Infrastructure</a:t>
            </a:r>
            <a:endParaRPr lang="en-GB" dirty="0"/>
          </a:p>
        </p:txBody>
      </p:sp>
      <p:pic>
        <p:nvPicPr>
          <p:cNvPr id="2" name="Picture 1"/>
          <p:cNvPicPr>
            <a:picLocks noChangeAspect="1"/>
          </p:cNvPicPr>
          <p:nvPr/>
        </p:nvPicPr>
        <p:blipFill>
          <a:blip r:embed="rId10"/>
          <a:stretch>
            <a:fillRect/>
          </a:stretch>
        </p:blipFill>
        <p:spPr>
          <a:xfrm>
            <a:off x="5806410" y="2169235"/>
            <a:ext cx="2484000" cy="1484770"/>
          </a:xfrm>
          <a:prstGeom prst="rect">
            <a:avLst/>
          </a:prstGeom>
          <a:ln>
            <a:solidFill>
              <a:schemeClr val="accent1"/>
            </a:solidFill>
          </a:ln>
        </p:spPr>
      </p:pic>
      <p:sp>
        <p:nvSpPr>
          <p:cNvPr id="24" name="Right Arrow 23"/>
          <p:cNvSpPr/>
          <p:nvPr/>
        </p:nvSpPr>
        <p:spPr>
          <a:xfrm>
            <a:off x="5096604" y="5763829"/>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27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1821</TotalTime>
  <Words>725</Words>
  <Application>Microsoft Office PowerPoint</Application>
  <PresentationFormat>On-screen Show (4:3)</PresentationFormat>
  <Paragraphs>162</Paragraphs>
  <Slides>25</Slides>
  <Notes>22</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IntroductionSlide</vt:lpstr>
      <vt:lpstr>New Topic Slide</vt:lpstr>
      <vt:lpstr>Custom Design</vt:lpstr>
      <vt:lpstr>1_Custom Design</vt:lpstr>
      <vt:lpstr>Beckett Theme</vt:lpstr>
      <vt:lpstr>1_New Topic Slide</vt:lpstr>
      <vt:lpstr>2_Custom Design</vt:lpstr>
      <vt:lpstr>3_Custom Design</vt:lpstr>
      <vt:lpstr>4_Custom Design</vt:lpstr>
      <vt:lpstr>PowerPoint Presentation</vt:lpstr>
      <vt:lpstr>Open Access</vt:lpstr>
      <vt:lpstr>Research Excellence Framework (REF)</vt:lpstr>
      <vt:lpstr>HEFCE bombshell (April 2013)</vt:lpstr>
      <vt:lpstr>Traditional bibliometrics</vt:lpstr>
      <vt:lpstr>OA and impact</vt:lpstr>
      <vt:lpstr>Alternative metrics</vt:lpstr>
      <vt:lpstr>Leeds Beckett University</vt:lpstr>
      <vt:lpstr>Infrastructure</vt:lpstr>
      <vt:lpstr>PowerPoint Presentation</vt:lpstr>
      <vt:lpstr>PowerPoint Presentation</vt:lpstr>
      <vt:lpstr>PowerPoint Presentation</vt:lpstr>
      <vt:lpstr>Tweet activity</vt:lpstr>
      <vt:lpstr>Other examples</vt:lpstr>
      <vt:lpstr>Online networks</vt:lpstr>
      <vt:lpstr>Keeping an eye on things…</vt:lpstr>
      <vt:lpstr>PowerPoint Presentation</vt:lpstr>
      <vt:lpstr>Key Performance Indicators</vt:lpstr>
      <vt:lpstr>PowerPoint Presentation</vt:lpstr>
      <vt:lpstr>IRUS-UK</vt:lpstr>
      <vt:lpstr>PowerPoint Presentation</vt:lpstr>
      <vt:lpstr>PowerPoint Presentation</vt:lpstr>
      <vt:lpstr>PowerPoint Presentation</vt:lpstr>
      <vt:lpstr>PowerPoint Presentation</vt:lpstr>
      <vt:lpstr>PowerPoint Presentation</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Guest ER</cp:lastModifiedBy>
  <cp:revision>221</cp:revision>
  <cp:lastPrinted>2015-10-16T11:00:50Z</cp:lastPrinted>
  <dcterms:created xsi:type="dcterms:W3CDTF">2012-02-14T11:14:08Z</dcterms:created>
  <dcterms:modified xsi:type="dcterms:W3CDTF">2015-10-20T22:17:32Z</dcterms:modified>
</cp:coreProperties>
</file>