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05" r:id="rId3"/>
    <p:sldMasterId id="2147483706" r:id="rId4"/>
    <p:sldMasterId id="2147483707" r:id="rId5"/>
    <p:sldMasterId id="2147483708" r:id="rId6"/>
    <p:sldMasterId id="2147483709" r:id="rId7"/>
    <p:sldMasterId id="2147483710" r:id="rId8"/>
    <p:sldMasterId id="214748371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Lst>
  <p:sldSz cy="6858000" cx="9144000"/>
  <p:notesSz cx="6797675" cy="9928225"/>
  <p:embeddedFontLs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font" Target="fonts/HelveticaNeue-regular.fntdata"/><Relationship Id="rId45" Type="http://schemas.openxmlformats.org/officeDocument/2006/relationships/slide" Target="slides/slide3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79750" y="4715900"/>
            <a:ext cx="5438125" cy="44677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9" name="Shape 259"/>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spcBef>
                <a:spcPts val="0"/>
              </a:spcBef>
              <a:buNone/>
            </a:pPr>
            <a:r>
              <a:t/>
            </a:r>
            <a:endParaRPr b="0" i="0" sz="1800" u="none" cap="none" strike="noStrike"/>
          </a:p>
        </p:txBody>
      </p:sp>
      <p:sp>
        <p:nvSpPr>
          <p:cNvPr id="359" name="Shape 359"/>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buSzPct val="25000"/>
              <a:buNone/>
            </a:pPr>
            <a:fld id="{00000000-1234-1234-1234-123412341234}" type="slidenum">
              <a:rPr lang="en-GB" sz="1400">
                <a:latin typeface="Times New Roman"/>
                <a:ea typeface="Times New Roman"/>
                <a:cs typeface="Times New Roman"/>
                <a:sym typeface="Times New Roman"/>
              </a:rPr>
              <a:t>‹#›</a:t>
            </a:fld>
          </a:p>
        </p:txBody>
      </p:sp>
      <p:sp>
        <p:nvSpPr>
          <p:cNvPr id="360" name="Shape 360"/>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spcBef>
                <a:spcPts val="0"/>
              </a:spcBef>
              <a:buNone/>
            </a:pPr>
            <a:r>
              <a:t/>
            </a:r>
            <a:endParaRPr b="0" i="0" sz="1800" u="none" cap="none" strike="noStrike"/>
          </a:p>
        </p:txBody>
      </p:sp>
      <p:sp>
        <p:nvSpPr>
          <p:cNvPr id="367" name="Shape 367"/>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buSzPct val="25000"/>
              <a:buNone/>
            </a:pPr>
            <a:fld id="{00000000-1234-1234-1234-123412341234}" type="slidenum">
              <a:rPr lang="en-GB" sz="1400">
                <a:latin typeface="Times New Roman"/>
                <a:ea typeface="Times New Roman"/>
                <a:cs typeface="Times New Roman"/>
                <a:sym typeface="Times New Roman"/>
              </a:rPr>
              <a:t>‹#›</a:t>
            </a:fld>
          </a:p>
        </p:txBody>
      </p:sp>
      <p:sp>
        <p:nvSpPr>
          <p:cNvPr id="368" name="Shape 368"/>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SzPct val="25000"/>
              <a:buNone/>
            </a:pPr>
            <a:r>
              <a:rPr b="0" i="0" lang="en-GB" sz="1200" u="none" cap="none" strike="noStrike">
                <a:solidFill>
                  <a:srgbClr val="1D1154"/>
                </a:solidFill>
                <a:latin typeface="Arial"/>
                <a:ea typeface="Arial"/>
                <a:cs typeface="Arial"/>
                <a:sym typeface="Arial"/>
              </a:rPr>
              <a:t>The majority of librarians preferred the Green model  - but many were unsure</a:t>
            </a:r>
          </a:p>
          <a:p>
            <a:pPr indent="0" lvl="0" marL="0" marR="0" rtl="0" algn="l">
              <a:lnSpc>
                <a:spcPct val="100000"/>
              </a:lnSpc>
              <a:spcBef>
                <a:spcPts val="0"/>
              </a:spcBef>
              <a:buNone/>
            </a:pPr>
            <a:r>
              <a:t/>
            </a:r>
            <a:endParaRPr b="0" i="0" sz="1800" u="none" cap="none" strike="noStrike"/>
          </a:p>
        </p:txBody>
      </p:sp>
      <p:sp>
        <p:nvSpPr>
          <p:cNvPr id="375" name="Shape 375"/>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79679" y="4716000"/>
            <a:ext cx="5437800" cy="4467239"/>
          </a:xfrm>
          <a:prstGeom prst="rect">
            <a:avLst/>
          </a:prstGeom>
          <a:noFill/>
          <a:ln>
            <a:noFill/>
          </a:ln>
        </p:spPr>
        <p:txBody>
          <a:bodyPr anchorCtr="0" anchor="t" bIns="0" lIns="0" rIns="0" tIns="0">
            <a:noAutofit/>
          </a:bodyPr>
          <a:lstStyle/>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Inertia</a:t>
            </a:r>
          </a:p>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Confusion around models </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green vs gold</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gratis vs libre</a:t>
            </a:r>
          </a:p>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Legal right to self-archive?</a:t>
            </a:r>
          </a:p>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How do I do it? </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software / infrastructure</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workflow</a:t>
            </a:r>
          </a:p>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Version of record</a:t>
            </a:r>
          </a:p>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Citation / pagination</a:t>
            </a:r>
          </a:p>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Disciplinary differences</a:t>
            </a:r>
          </a:p>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STEM vs HSS</a:t>
            </a:r>
          </a:p>
          <a:p>
            <a:pPr indent="0" lvl="0" marL="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Politics and commercial interests</a:t>
            </a:r>
          </a:p>
        </p:txBody>
      </p:sp>
      <p:sp>
        <p:nvSpPr>
          <p:cNvPr id="382" name="Shape 382"/>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383" name="Shape 383"/>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Very political</a:t>
            </a:r>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Economic/commercial interests (of commercial publishers)</a:t>
            </a:r>
          </a:p>
        </p:txBody>
      </p:sp>
      <p:sp>
        <p:nvSpPr>
          <p:cNvPr id="391" name="Shape 391"/>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9" name="Shape 399"/>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spcBef>
                <a:spcPts val="0"/>
              </a:spcBef>
              <a:buNone/>
            </a:pPr>
            <a:r>
              <a:t/>
            </a:r>
            <a:endParaRPr b="0" i="0" sz="1800" u="none" cap="none" strike="noStrike"/>
          </a:p>
        </p:txBody>
      </p:sp>
      <p:sp>
        <p:nvSpPr>
          <p:cNvPr id="407" name="Shape 407"/>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408" name="Shape 408"/>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SzPct val="25000"/>
              <a:buNone/>
            </a:pPr>
            <a:r>
              <a:rPr b="0" i="0" lang="en-GB" sz="1200" u="none" cap="none" strike="noStrike">
                <a:solidFill>
                  <a:srgbClr val="1D1154"/>
                </a:solidFill>
                <a:latin typeface="Arial"/>
                <a:ea typeface="Arial"/>
                <a:cs typeface="Arial"/>
                <a:sym typeface="Arial"/>
              </a:rPr>
              <a:t>48% of librarians felt they had a sound or confident understanding of funding body policies regarding OA.This increased to 65% amongst UK librarians.</a:t>
            </a:r>
            <a:br>
              <a:rPr b="0" i="0" lang="en-GB" sz="1200" u="none" cap="none" strike="noStrike">
                <a:solidFill>
                  <a:srgbClr val="1D1154"/>
                </a:solidFill>
                <a:latin typeface="Arial"/>
                <a:ea typeface="Arial"/>
                <a:cs typeface="Arial"/>
                <a:sym typeface="Arial"/>
              </a:rPr>
            </a:br>
          </a:p>
          <a:p>
            <a:pPr indent="0" lvl="0" marL="0" marR="0" rtl="0" algn="l">
              <a:lnSpc>
                <a:spcPct val="100000"/>
              </a:lnSpc>
              <a:spcBef>
                <a:spcPts val="0"/>
              </a:spcBef>
              <a:buSzPct val="25000"/>
              <a:buNone/>
            </a:pPr>
            <a:r>
              <a:rPr b="0" i="0" lang="en-GB" sz="1200" u="none" cap="none" strike="noStrike">
                <a:solidFill>
                  <a:srgbClr val="1D1154"/>
                </a:solidFill>
                <a:latin typeface="Arial"/>
                <a:ea typeface="Arial"/>
                <a:cs typeface="Arial"/>
                <a:sym typeface="Arial"/>
              </a:rPr>
              <a:t>Over half felt their understanding could improve.</a:t>
            </a:r>
          </a:p>
          <a:p>
            <a:pPr indent="0" lvl="0" marL="0" marR="0" rtl="0" algn="l">
              <a:lnSpc>
                <a:spcPct val="100000"/>
              </a:lnSpc>
              <a:spcBef>
                <a:spcPts val="0"/>
              </a:spcBef>
              <a:buNone/>
            </a:pPr>
            <a:r>
              <a:t/>
            </a:r>
            <a:endParaRPr b="0" i="0" sz="1800" u="none" cap="none" strike="noStrike"/>
          </a:p>
        </p:txBody>
      </p:sp>
      <p:sp>
        <p:nvSpPr>
          <p:cNvPr id="415" name="Shape 415"/>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3" name="Shape 423"/>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0" name="Shape 430"/>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4" name="Shape 264"/>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9" name="Shape 439"/>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679679" y="4716000"/>
            <a:ext cx="5437800" cy="4467239"/>
          </a:xfrm>
          <a:prstGeom prst="rect">
            <a:avLst/>
          </a:prstGeom>
          <a:noFill/>
          <a:ln>
            <a:noFill/>
          </a:ln>
        </p:spPr>
        <p:txBody>
          <a:bodyPr anchorCtr="0" anchor="t" bIns="0" lIns="0" rIns="0" tIns="0">
            <a:noAutofit/>
          </a:bodyPr>
          <a:lstStyle/>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Applies to journal articles and conference proceedings accepted for publication after 1 April 2016</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Urge HEIs to implement now</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Where there is an embargo, authors can comply by making a ‘closed’ deposit on acceptance</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Various exceptions</a:t>
            </a:r>
          </a:p>
          <a:p>
            <a:pPr indent="0" lvl="0" marL="0" marR="0" rtl="0" algn="l">
              <a:lnSpc>
                <a:spcPct val="100000"/>
              </a:lnSpc>
              <a:spcBef>
                <a:spcPts val="0"/>
              </a:spcBef>
              <a:buNone/>
            </a:pPr>
            <a:r>
              <a:t/>
            </a:r>
            <a:endParaRPr b="0" i="0" sz="1800" u="none" cap="none" strike="noStrike"/>
          </a:p>
        </p:txBody>
      </p:sp>
      <p:sp>
        <p:nvSpPr>
          <p:cNvPr id="447" name="Shape 447"/>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448" name="Shape 448"/>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90000"/>
              </a:lnSpc>
              <a:spcBef>
                <a:spcPts val="0"/>
              </a:spcBef>
              <a:buSzPct val="25000"/>
              <a:buNone/>
            </a:pPr>
            <a:r>
              <a:rPr b="0" i="1" lang="en-GB" sz="1200" u="none" cap="none" strike="noStrike">
                <a:solidFill>
                  <a:srgbClr val="1D1154"/>
                </a:solidFill>
                <a:latin typeface="Arial"/>
                <a:ea typeface="Arial"/>
                <a:cs typeface="Arial"/>
                <a:sym typeface="Arial"/>
              </a:rPr>
              <a:t>Over half of the librarians would go to librarians, colleagues or professional networks for information first.</a:t>
            </a:r>
            <a:br>
              <a:rPr b="0" i="1" lang="en-GB" sz="1200" u="none" cap="none" strike="noStrike">
                <a:solidFill>
                  <a:srgbClr val="1D1154"/>
                </a:solidFill>
                <a:latin typeface="Arial"/>
                <a:ea typeface="Arial"/>
                <a:cs typeface="Arial"/>
                <a:sym typeface="Arial"/>
              </a:rPr>
            </a:br>
          </a:p>
          <a:p>
            <a:pPr indent="0" lvl="0" marL="0" marR="0" rtl="0" algn="l">
              <a:lnSpc>
                <a:spcPct val="90000"/>
              </a:lnSpc>
              <a:spcBef>
                <a:spcPts val="0"/>
              </a:spcBef>
              <a:buSzPct val="25000"/>
              <a:buNone/>
            </a:pPr>
            <a:r>
              <a:rPr b="0" i="1" lang="en-GB" sz="1200" u="none" cap="none" strike="noStrike">
                <a:solidFill>
                  <a:srgbClr val="1D1154"/>
                </a:solidFill>
                <a:latin typeface="Arial"/>
                <a:ea typeface="Arial"/>
                <a:cs typeface="Arial"/>
                <a:sym typeface="Arial"/>
              </a:rPr>
              <a:t>A quarter would look to publishers/journals for more information.</a:t>
            </a:r>
          </a:p>
          <a:p>
            <a:pPr indent="0" lvl="0" marL="0" marR="0" rtl="0" algn="l">
              <a:lnSpc>
                <a:spcPct val="90000"/>
              </a:lnSpc>
              <a:spcBef>
                <a:spcPts val="0"/>
              </a:spcBef>
              <a:buSzPct val="25000"/>
              <a:buNone/>
            </a:pPr>
            <a:r>
              <a:rPr b="0" i="1" lang="en-GB" sz="1200" u="none" cap="none" strike="noStrike">
                <a:solidFill>
                  <a:srgbClr val="1D1154"/>
                </a:solidFill>
                <a:latin typeface="Arial"/>
                <a:ea typeface="Arial"/>
                <a:cs typeface="Arial"/>
                <a:sym typeface="Arial"/>
              </a:rPr>
              <a:t>10% replied ‘other’ – the majority of these respondents said they would look at SHERPA/ROMEO for information first.</a:t>
            </a:r>
          </a:p>
          <a:p>
            <a:pPr indent="0" lvl="0" marL="0" marR="0" rtl="0" algn="l">
              <a:lnSpc>
                <a:spcPct val="100000"/>
              </a:lnSpc>
              <a:spcBef>
                <a:spcPts val="0"/>
              </a:spcBef>
              <a:buNone/>
            </a:pPr>
            <a:r>
              <a:t/>
            </a:r>
            <a:endParaRPr b="0" i="0" sz="1800" u="none" cap="none" strike="noStrike"/>
          </a:p>
        </p:txBody>
      </p:sp>
      <p:sp>
        <p:nvSpPr>
          <p:cNvPr id="455" name="Shape 455"/>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txBox="1"/>
          <p:nvPr>
            <p:ph idx="1" type="body"/>
          </p:nvPr>
        </p:nvSpPr>
        <p:spPr>
          <a:xfrm>
            <a:off x="679679" y="4716000"/>
            <a:ext cx="5437800" cy="4467239"/>
          </a:xfrm>
          <a:prstGeom prst="rect">
            <a:avLst/>
          </a:prstGeom>
          <a:noFill/>
          <a:ln>
            <a:noFill/>
          </a:ln>
        </p:spPr>
        <p:txBody>
          <a:bodyPr anchorCtr="0" anchor="t" bIns="0" lIns="0" rIns="0" tIns="0">
            <a:noAutofit/>
          </a:bodyPr>
          <a:lstStyle/>
          <a:p>
            <a:pPr indent="0" lvl="0" marL="0" marR="0" rtl="0" algn="l">
              <a:lnSpc>
                <a:spcPct val="100000"/>
              </a:lnSpc>
              <a:spcBef>
                <a:spcPts val="0"/>
              </a:spcBef>
              <a:buSzPct val="25000"/>
              <a:buNone/>
            </a:pPr>
            <a:r>
              <a:rPr b="0" i="0" lang="en-GB" sz="1800" u="sng" cap="none" strike="noStrike">
                <a:solidFill>
                  <a:srgbClr val="000000"/>
                </a:solidFill>
                <a:latin typeface="Calibri"/>
                <a:ea typeface="Calibri"/>
                <a:cs typeface="Calibri"/>
                <a:sym typeface="Calibri"/>
              </a:rPr>
              <a:t>http://www.opendoar.org/</a:t>
            </a:r>
          </a:p>
          <a:p>
            <a:pPr indent="0" lvl="0" marL="0" marR="0" rtl="0" algn="l">
              <a:lnSpc>
                <a:spcPct val="100000"/>
              </a:lnSpc>
              <a:spcBef>
                <a:spcPts val="0"/>
              </a:spcBef>
              <a:buSzPct val="25000"/>
              <a:buNone/>
            </a:pPr>
            <a:r>
              <a:rPr b="0" i="0" lang="en-GB" sz="1800" u="sng" cap="none" strike="noStrike">
                <a:solidFill>
                  <a:srgbClr val="000000"/>
                </a:solidFill>
                <a:latin typeface="Calibri"/>
                <a:ea typeface="Calibri"/>
                <a:cs typeface="Calibri"/>
                <a:sym typeface="Calibri"/>
              </a:rPr>
              <a:t>http://www.sherpa.ac.uk/romeo/</a:t>
            </a:r>
          </a:p>
          <a:p>
            <a:pPr indent="0" lvl="0" marL="0" marR="0" rtl="0" algn="l">
              <a:lnSpc>
                <a:spcPct val="100000"/>
              </a:lnSpc>
              <a:spcBef>
                <a:spcPts val="0"/>
              </a:spcBef>
              <a:buSzPct val="25000"/>
              <a:buNone/>
            </a:pPr>
            <a:r>
              <a:rPr b="0" i="0" lang="en-GB" sz="1800" u="sng" cap="none" strike="noStrike">
                <a:solidFill>
                  <a:srgbClr val="000000"/>
                </a:solidFill>
                <a:latin typeface="Calibri"/>
                <a:ea typeface="Calibri"/>
                <a:cs typeface="Calibri"/>
                <a:sym typeface="Calibri"/>
              </a:rPr>
              <a:t>http://www.sherpa.ac.uk/juliet/</a:t>
            </a:r>
          </a:p>
          <a:p>
            <a:pPr indent="0" lvl="0" marL="0" marR="0" rtl="0" algn="l">
              <a:lnSpc>
                <a:spcPct val="100000"/>
              </a:lnSpc>
              <a:spcBef>
                <a:spcPts val="0"/>
              </a:spcBef>
              <a:buSzPct val="25000"/>
              <a:buNone/>
            </a:pPr>
            <a:r>
              <a:rPr b="0" i="0" lang="en-GB" sz="1800" u="sng" cap="none" strike="noStrike">
                <a:solidFill>
                  <a:srgbClr val="000000"/>
                </a:solidFill>
                <a:latin typeface="Calibri"/>
                <a:ea typeface="Calibri"/>
                <a:cs typeface="Calibri"/>
                <a:sym typeface="Calibri"/>
              </a:rPr>
              <a:t>http://www.sherpa.ac.uk/fact/</a:t>
            </a:r>
          </a:p>
          <a:p>
            <a:pPr indent="0" lvl="0" marL="0" marR="0" rtl="0" algn="l">
              <a:lnSpc>
                <a:spcPct val="100000"/>
              </a:lnSpc>
              <a:spcBef>
                <a:spcPts val="0"/>
              </a:spcBef>
              <a:buSzPct val="25000"/>
              <a:buNone/>
            </a:pPr>
            <a:r>
              <a:rPr b="0" i="0" lang="en-GB" sz="1800" u="none" cap="none" strike="noStrike">
                <a:solidFill>
                  <a:srgbClr val="000000"/>
                </a:solidFill>
                <a:latin typeface="Calibri"/>
                <a:ea typeface="Calibri"/>
                <a:cs typeface="Calibri"/>
                <a:sym typeface="Calibri"/>
              </a:rPr>
              <a:t>SHERPA REF (prototype)	</a:t>
            </a:r>
          </a:p>
          <a:p>
            <a:pPr indent="0" lvl="0" marL="0" marR="0" rtl="0" algn="l">
              <a:lnSpc>
                <a:spcPct val="100000"/>
              </a:lnSpc>
              <a:spcBef>
                <a:spcPts val="0"/>
              </a:spcBef>
              <a:buNone/>
            </a:pPr>
            <a:r>
              <a:t/>
            </a:r>
            <a:endParaRPr b="0" i="0" sz="1800" u="none" cap="none" strike="noStrike"/>
          </a:p>
        </p:txBody>
      </p:sp>
      <p:sp>
        <p:nvSpPr>
          <p:cNvPr id="463" name="Shape 463"/>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464" name="Shape 464"/>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2" name="Shape 472"/>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679679" y="4716000"/>
            <a:ext cx="5437800" cy="4467239"/>
          </a:xfrm>
          <a:prstGeom prst="rect">
            <a:avLst/>
          </a:prstGeom>
          <a:noFill/>
          <a:ln>
            <a:noFill/>
          </a:ln>
        </p:spPr>
        <p:txBody>
          <a:bodyPr anchorCtr="0" anchor="t" bIns="0" lIns="0" rIns="0" tIns="0">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Research can be easily disseminated online amongst communities of researchers and interested lay people, via social media for example, and it is clearly beneficial if that research is freely accessible on the open web rather than restricted by subscription access.</a:t>
            </a:r>
          </a:p>
        </p:txBody>
      </p:sp>
      <p:sp>
        <p:nvSpPr>
          <p:cNvPr id="477" name="Shape 477"/>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478" name="Shape 478"/>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spcBef>
                <a:spcPts val="0"/>
              </a:spcBef>
              <a:buNone/>
            </a:pPr>
            <a:r>
              <a:t/>
            </a:r>
            <a:endParaRPr b="0" i="0" sz="1800" u="none" cap="none" strike="noStrike"/>
          </a:p>
        </p:txBody>
      </p:sp>
      <p:sp>
        <p:nvSpPr>
          <p:cNvPr id="486" name="Shape 486"/>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buSzPct val="25000"/>
              <a:buNone/>
            </a:pPr>
            <a:fld id="{00000000-1234-1234-1234-123412341234}" type="slidenum">
              <a:rPr lang="en-GB" sz="1400">
                <a:solidFill>
                  <a:srgbClr val="000000"/>
                </a:solidFill>
                <a:latin typeface="Arial"/>
                <a:ea typeface="Arial"/>
                <a:cs typeface="Arial"/>
                <a:sym typeface="Arial"/>
              </a:rPr>
              <a:t>‹#›</a:t>
            </a:fld>
          </a:p>
        </p:txBody>
      </p:sp>
      <p:sp>
        <p:nvSpPr>
          <p:cNvPr id="487" name="Shape 487"/>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8" name="Shape 498"/>
        <p:cNvGrpSpPr/>
        <p:nvPr/>
      </p:nvGrpSpPr>
      <p:grpSpPr>
        <a:xfrm>
          <a:off x="0" y="0"/>
          <a:ext cx="0" cy="0"/>
          <a:chOff x="0" y="0"/>
          <a:chExt cx="0" cy="0"/>
        </a:xfrm>
      </p:grpSpPr>
      <p:sp>
        <p:nvSpPr>
          <p:cNvPr id="499" name="Shape 499"/>
          <p:cNvSpPr txBox="1"/>
          <p:nvPr>
            <p:ph idx="1" type="body"/>
          </p:nvPr>
        </p:nvSpPr>
        <p:spPr>
          <a:xfrm>
            <a:off x="679679" y="4716000"/>
            <a:ext cx="5437800" cy="4467239"/>
          </a:xfrm>
          <a:prstGeom prst="rect">
            <a:avLst/>
          </a:prstGeom>
          <a:noFill/>
          <a:ln>
            <a:noFill/>
          </a:ln>
        </p:spPr>
        <p:txBody>
          <a:bodyPr anchorCtr="0" anchor="t" bIns="0" lIns="0" rIns="0" tIns="0">
            <a:noAutofit/>
          </a:bodyPr>
          <a:lstStyle/>
          <a:p>
            <a:pPr indent="0" lvl="0" marL="0" marR="0" rtl="0" algn="l">
              <a:spcBef>
                <a:spcPts val="0"/>
              </a:spcBef>
              <a:buNone/>
            </a:pPr>
            <a:r>
              <a:t/>
            </a:r>
            <a:endParaRPr b="0" i="0" sz="1800" u="none" cap="none" strike="noStrike"/>
          </a:p>
        </p:txBody>
      </p:sp>
      <p:sp>
        <p:nvSpPr>
          <p:cNvPr id="500" name="Shape 500"/>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501" name="Shape 501"/>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679679" y="4716000"/>
            <a:ext cx="5437800" cy="4467239"/>
          </a:xfrm>
          <a:prstGeom prst="rect">
            <a:avLst/>
          </a:prstGeom>
          <a:noFill/>
          <a:ln>
            <a:noFill/>
          </a:ln>
        </p:spPr>
        <p:txBody>
          <a:bodyPr anchorCtr="0" anchor="t" bIns="0" lIns="0" rIns="0" tIns="0">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240 members</a:t>
            </a:r>
          </a:p>
        </p:txBody>
      </p:sp>
      <p:sp>
        <p:nvSpPr>
          <p:cNvPr id="509" name="Shape 509"/>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510" name="Shape 510"/>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3" name="Shape 523"/>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79679" y="4716000"/>
            <a:ext cx="5437800" cy="4467239"/>
          </a:xfrm>
          <a:prstGeom prst="rect">
            <a:avLst/>
          </a:prstGeom>
          <a:noFill/>
          <a:ln>
            <a:noFill/>
          </a:ln>
        </p:spPr>
        <p:txBody>
          <a:bodyPr anchorCtr="0" anchor="t" bIns="0" lIns="0" rIns="0" tIns="0">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UKCoRR is an independent body for repository managers, administrators and staff in the UK that:</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Promotes repository management as a recognised and respected profession</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Provides a forum for discussion and exchange of experience</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Represents the views and concerns of those who work with repositories in organisational, policy and strategic development</a:t>
            </a:r>
          </a:p>
          <a:p>
            <a:pPr indent="0" lvl="0" marL="0" marR="0" rtl="0" algn="l">
              <a:lnSpc>
                <a:spcPct val="100000"/>
              </a:lnSpc>
              <a:spcBef>
                <a:spcPts val="0"/>
              </a:spcBef>
              <a:buNone/>
            </a:pPr>
            <a:r>
              <a:t/>
            </a:r>
            <a:endParaRPr b="0" i="0" sz="1800" u="none" cap="none" strike="noStrike"/>
          </a:p>
        </p:txBody>
      </p:sp>
      <p:sp>
        <p:nvSpPr>
          <p:cNvPr id="272" name="Shape 272"/>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273" name="Shape 273"/>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The confluence of various technologies and OA make it easy to share research outputs via social media and assess the reach and impact of dissemination.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developed a dedicated series of LibGuides around selected themes comprising a range of relevant information and including institutional research outputs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World Diabetes Day,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links to author versions, self-archived and openly accessible in EPrints where available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disseminated via Twitter from accounts operated by the Library,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targeted tweets to @WDD and individual academics.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an advocacy tool to engage academics in OA.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"altmetrics" as a means of visualising how research is shared and disseminated online and which are potential indicators of impact beyond the traditional readership of scholarly material, especially in conjunction with OA.</a:t>
            </a:r>
          </a:p>
        </p:txBody>
      </p:sp>
      <p:sp>
        <p:nvSpPr>
          <p:cNvPr id="529" name="Shape 529"/>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530" name="Shape 530"/>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We are piloting a project whereby we choose celebration days or events where we can tweet a link to our research outputs in this area which are listed in a Libguide</a:t>
            </a:r>
          </a:p>
        </p:txBody>
      </p:sp>
      <p:sp>
        <p:nvSpPr>
          <p:cNvPr id="538" name="Shape 538"/>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buSzPct val="25000"/>
              <a:buNone/>
            </a:pPr>
            <a:fld id="{00000000-1234-1234-1234-123412341234}" type="slidenum">
              <a:rPr lang="en-GB" sz="1400">
                <a:solidFill>
                  <a:srgbClr val="000000"/>
                </a:solidFill>
                <a:latin typeface="Arial"/>
                <a:ea typeface="Arial"/>
                <a:cs typeface="Arial"/>
                <a:sym typeface="Arial"/>
              </a:rPr>
              <a:t>‹#›</a:t>
            </a:fld>
          </a:p>
        </p:txBody>
      </p:sp>
      <p:sp>
        <p:nvSpPr>
          <p:cNvPr id="539" name="Shape 539"/>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5" name="Shape 545"/>
        <p:cNvGrpSpPr/>
        <p:nvPr/>
      </p:nvGrpSpPr>
      <p:grpSpPr>
        <a:xfrm>
          <a:off x="0" y="0"/>
          <a:ext cx="0" cy="0"/>
          <a:chOff x="0" y="0"/>
          <a:chExt cx="0" cy="0"/>
        </a:xfrm>
      </p:grpSpPr>
      <p:sp>
        <p:nvSpPr>
          <p:cNvPr id="546" name="Shape 546"/>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Repository visitors, content &amp; downloads</a:t>
            </a:r>
          </a:p>
          <a:p>
            <a:pPr indent="0" lvl="1" marL="45720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Google Analytics</a:t>
            </a:r>
          </a:p>
          <a:p>
            <a:pPr indent="0" lvl="1" marL="45720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IRUS-UK</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Top ten articles </a:t>
            </a:r>
          </a:p>
          <a:p>
            <a:pPr indent="0" lvl="1" marL="45720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All time</a:t>
            </a:r>
          </a:p>
          <a:p>
            <a:pPr indent="0" lvl="1" marL="45720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Monthly</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Altmetric scores</a:t>
            </a:r>
          </a:p>
          <a:p>
            <a:pPr indent="0" lvl="1" marL="45720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Top 10 by faculty</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Twitter analytics</a:t>
            </a:r>
          </a:p>
        </p:txBody>
      </p:sp>
      <p:sp>
        <p:nvSpPr>
          <p:cNvPr id="547" name="Shape 547"/>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buSzPct val="25000"/>
              <a:buNone/>
            </a:pPr>
            <a:fld id="{00000000-1234-1234-1234-123412341234}" type="slidenum">
              <a:rPr lang="en-GB" sz="1400">
                <a:solidFill>
                  <a:srgbClr val="000000"/>
                </a:solidFill>
                <a:latin typeface="Arial"/>
                <a:ea typeface="Arial"/>
                <a:cs typeface="Arial"/>
                <a:sym typeface="Arial"/>
              </a:rPr>
              <a:t>‹#›</a:t>
            </a:fld>
          </a:p>
        </p:txBody>
      </p:sp>
      <p:sp>
        <p:nvSpPr>
          <p:cNvPr id="548" name="Shape 548"/>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Arial"/>
                <a:ea typeface="Arial"/>
                <a:cs typeface="Arial"/>
                <a:sym typeface="Arial"/>
              </a:rPr>
              <a:t>Predatory OA journals?</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OLH - charitable organisation dedicated to publishing open access scholarship with no author-facing article processing charges (APCs). We are funded by an international consortium of libraries who have joined us in our mission to make scholarly publishing fairer.</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None/>
            </a:pPr>
            <a:r>
              <a:t/>
            </a:r>
            <a:endParaRPr b="0" i="0" sz="1800" u="none" cap="none" strike="noStrike"/>
          </a:p>
        </p:txBody>
      </p:sp>
      <p:sp>
        <p:nvSpPr>
          <p:cNvPr id="558" name="Shape 558"/>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3" name="Shape 563"/>
        <p:cNvGrpSpPr/>
        <p:nvPr/>
      </p:nvGrpSpPr>
      <p:grpSpPr>
        <a:xfrm>
          <a:off x="0" y="0"/>
          <a:ext cx="0" cy="0"/>
          <a:chOff x="0" y="0"/>
          <a:chExt cx="0" cy="0"/>
        </a:xfrm>
      </p:grpSpPr>
      <p:sp>
        <p:nvSpPr>
          <p:cNvPr id="564" name="Shape 564"/>
          <p:cNvSpPr txBox="1"/>
          <p:nvPr>
            <p:ph idx="1" type="body"/>
          </p:nvPr>
        </p:nvSpPr>
        <p:spPr>
          <a:xfrm>
            <a:off x="679679" y="4716000"/>
            <a:ext cx="5437800" cy="4467239"/>
          </a:xfrm>
          <a:prstGeom prst="rect">
            <a:avLst/>
          </a:prstGeom>
          <a:noFill/>
          <a:ln>
            <a:noFill/>
          </a:ln>
        </p:spPr>
        <p:txBody>
          <a:bodyPr anchorCtr="0" anchor="t" bIns="0" lIns="0" rIns="0" tIns="0">
            <a:noAutofit/>
          </a:bodyPr>
          <a:lstStyle/>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Oldenburg - first secretary of the Royal Society </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credited with establishing the principles of scientific priority &amp; peer review</a:t>
            </a:r>
          </a:p>
          <a:p>
            <a:pPr indent="0" lvl="0" marL="0" marR="0" rtl="0" algn="l">
              <a:lnSpc>
                <a:spcPct val="100000"/>
              </a:lnSpc>
              <a:spcBef>
                <a:spcPts val="0"/>
              </a:spcBef>
              <a:buClr>
                <a:srgbClr val="000000"/>
              </a:buClr>
              <a:buSzPct val="100000"/>
              <a:buFont typeface="Arial"/>
              <a:buChar char="•"/>
            </a:pPr>
            <a:r>
              <a:rPr b="0" i="0" lang="en-GB" sz="1200" u="none" cap="none" strike="noStrike">
                <a:solidFill>
                  <a:srgbClr val="000000"/>
                </a:solidFill>
                <a:latin typeface="Calibri"/>
                <a:ea typeface="Calibri"/>
                <a:cs typeface="Calibri"/>
                <a:sym typeface="Calibri"/>
              </a:rPr>
              <a:t>before Chemistry was recognised as a discrete science and come under the encompassing banner of “natural philosophy”</a:t>
            </a:r>
          </a:p>
        </p:txBody>
      </p:sp>
      <p:sp>
        <p:nvSpPr>
          <p:cNvPr id="565" name="Shape 565"/>
          <p:cNvSpPr txBox="1"/>
          <p:nvPr/>
        </p:nvSpPr>
        <p:spPr>
          <a:xfrm>
            <a:off x="3850560" y="9430200"/>
            <a:ext cx="2945159" cy="49608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000000"/>
                </a:solidFill>
                <a:latin typeface="Calibri"/>
                <a:ea typeface="Calibri"/>
                <a:cs typeface="Calibri"/>
                <a:sym typeface="Calibri"/>
              </a:rPr>
              <a:t>‹#›</a:t>
            </a:fld>
          </a:p>
        </p:txBody>
      </p:sp>
      <p:sp>
        <p:nvSpPr>
          <p:cNvPr id="566" name="Shape 566"/>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5" name="Shape 575"/>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9" name="Shape 279"/>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79320" y="4715639"/>
            <a:ext cx="5438519" cy="4467599"/>
          </a:xfrm>
          <a:prstGeom prst="rect">
            <a:avLst/>
          </a:prstGeom>
          <a:noFill/>
          <a:ln>
            <a:noFill/>
          </a:ln>
        </p:spPr>
        <p:txBody>
          <a:bodyPr anchorCtr="0" anchor="ctr" bIns="0" lIns="0" rIns="0" tIns="0">
            <a:noAutofit/>
          </a:bodyPr>
          <a:lstStyle/>
          <a:p>
            <a:pPr indent="0" lvl="0" marL="0" marR="0" rtl="0" algn="l">
              <a:lnSpc>
                <a:spcPct val="100000"/>
              </a:lnSpc>
              <a:spcBef>
                <a:spcPts val="0"/>
              </a:spcBef>
              <a:buSzPct val="25000"/>
              <a:buNone/>
            </a:pPr>
            <a:r>
              <a:rPr b="0" i="0" lang="en-GB" sz="1600" u="none" cap="none" strike="noStrike">
                <a:solidFill>
                  <a:srgbClr val="000000"/>
                </a:solidFill>
                <a:latin typeface="Calibri"/>
                <a:ea typeface="Calibri"/>
                <a:cs typeface="Calibri"/>
                <a:sym typeface="Calibri"/>
              </a:rPr>
              <a:t>Oldenburg  - 1</a:t>
            </a:r>
            <a:r>
              <a:rPr b="0" baseline="30000" i="0" lang="en-GB" sz="1600" u="none" cap="none" strike="noStrike">
                <a:solidFill>
                  <a:srgbClr val="000000"/>
                </a:solidFill>
                <a:latin typeface="Calibri"/>
                <a:ea typeface="Calibri"/>
                <a:cs typeface="Calibri"/>
                <a:sym typeface="Calibri"/>
              </a:rPr>
              <a:t>st</a:t>
            </a:r>
            <a:r>
              <a:rPr b="0" i="0" lang="en-GB" sz="1600" u="none" cap="none" strike="noStrike">
                <a:solidFill>
                  <a:srgbClr val="000000"/>
                </a:solidFill>
                <a:latin typeface="Calibri"/>
                <a:ea typeface="Calibri"/>
                <a:cs typeface="Calibri"/>
                <a:sym typeface="Calibri"/>
              </a:rPr>
              <a:t> secretary of the Royal Society.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600" u="none" cap="none" strike="noStrike">
                <a:solidFill>
                  <a:srgbClr val="000000"/>
                </a:solidFill>
                <a:latin typeface="Calibri"/>
                <a:ea typeface="Calibri"/>
                <a:cs typeface="Calibri"/>
                <a:sym typeface="Calibri"/>
              </a:rPr>
              <a:t>Credited with establishing the principles of scientific priority &amp; peer review</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600" u="none" cap="none" strike="noStrike">
                <a:solidFill>
                  <a:srgbClr val="000000"/>
                </a:solidFill>
                <a:latin typeface="Calibri"/>
                <a:ea typeface="Calibri"/>
                <a:cs typeface="Calibri"/>
                <a:sym typeface="Calibri"/>
              </a:rPr>
              <a:t>Innovative use of print technology; parallels with www today</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System of scholarly communication existed for hundreds of years, evolved in the age of print at a time when scholarly output was relatively small.</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Number of universities and associated research output increased in the 19th and 20th centuries, commercial publishers became interested in a market with an established creative source and pattern of consumption. </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1970s - journal prices began to rise faster than inflation, having a negative impact on serials collections in libraries</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600" u="none" cap="none" strike="noStrike">
                <a:solidFill>
                  <a:srgbClr val="000000"/>
                </a:solidFill>
                <a:latin typeface="Calibri"/>
                <a:ea typeface="Calibri"/>
                <a:cs typeface="Calibri"/>
                <a:sym typeface="Calibri"/>
              </a:rPr>
              <a:t>Stevan Harnad – cognitive scientist founded Psycoloquy in 1990</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600" u="none" cap="none" strike="noStrike">
                <a:solidFill>
                  <a:srgbClr val="000000"/>
                </a:solidFill>
                <a:latin typeface="Calibri"/>
                <a:ea typeface="Calibri"/>
                <a:cs typeface="Calibri"/>
                <a:sym typeface="Calibri"/>
              </a:rPr>
              <a:t>Subversive proposal led to the creation in 1997 of Cogprints, an open access archive for self-archived articles in the cognitive sciences</a:t>
            </a:r>
          </a:p>
          <a:p>
            <a:pPr indent="0" lvl="0" marL="0" marR="0" rtl="0" algn="l">
              <a:lnSpc>
                <a:spcPct val="100000"/>
              </a:lnSpc>
              <a:spcBef>
                <a:spcPts val="0"/>
              </a:spcBef>
              <a:buNone/>
            </a:pPr>
            <a:r>
              <a:t/>
            </a:r>
            <a:endParaRPr b="0" i="0" sz="1800" u="none" cap="none" strike="noStrike"/>
          </a:p>
        </p:txBody>
      </p:sp>
      <p:sp>
        <p:nvSpPr>
          <p:cNvPr id="286" name="Shape 286"/>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79750" y="4715900"/>
            <a:ext cx="5438125" cy="44677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3" name="Shape 323"/>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Internet posting by Stevan Harnad on June 27 1994</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Called on academic authors to archive their articles online to make available to all scholars by anonymous ftp</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*search/retrieval wonders of the future*</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led to the creation in 1997 of Cogprints, an open access archive for self-archived articles in the cognitive sciences</a:t>
            </a:r>
          </a:p>
        </p:txBody>
      </p:sp>
      <p:sp>
        <p:nvSpPr>
          <p:cNvPr id="334" name="Shape 334"/>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Coined the term Open Access</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a public statement of principles relating to open access</a:t>
            </a:r>
          </a:p>
          <a:p>
            <a:pPr indent="0" lvl="0" marL="0" marR="0" rtl="0" algn="l">
              <a:lnSpc>
                <a:spcPct val="100000"/>
              </a:lnSpc>
              <a:spcBef>
                <a:spcPts val="0"/>
              </a:spcBef>
              <a:buNone/>
            </a:pPr>
            <a:r>
              <a:t/>
            </a:r>
            <a:endParaRPr b="0" i="0" sz="1800" u="none" cap="none" strike="noStrike"/>
          </a:p>
          <a:p>
            <a:pPr indent="0" lvl="0" marL="0" marR="0" rtl="0" algn="l">
              <a:lnSpc>
                <a:spcPct val="100000"/>
              </a:lnSpc>
              <a:spcBef>
                <a:spcPts val="0"/>
              </a:spcBef>
              <a:buSzPct val="25000"/>
              <a:buNone/>
            </a:pPr>
            <a:r>
              <a:rPr b="0" i="0" lang="en-GB" sz="1200" u="none" cap="none" strike="noStrike">
                <a:solidFill>
                  <a:srgbClr val="000000"/>
                </a:solidFill>
                <a:latin typeface="Calibri"/>
                <a:ea typeface="Calibri"/>
                <a:cs typeface="Calibri"/>
                <a:sym typeface="Calibri"/>
              </a:rPr>
              <a:t>arose from a conference convened in Budapest by the Open Society Institute on December	</a:t>
            </a:r>
          </a:p>
        </p:txBody>
      </p:sp>
      <p:sp>
        <p:nvSpPr>
          <p:cNvPr id="343" name="Shape 343"/>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679679" y="4716000"/>
            <a:ext cx="5437800" cy="4467239"/>
          </a:xfrm>
          <a:prstGeom prst="rect">
            <a:avLst/>
          </a:prstGeom>
          <a:noFill/>
          <a:ln>
            <a:noFill/>
          </a:ln>
        </p:spPr>
        <p:txBody>
          <a:bodyPr anchorCtr="0" anchor="t" bIns="91425" lIns="0" rIns="0" tIns="91425">
            <a:noAutofit/>
          </a:bodyPr>
          <a:lstStyle/>
          <a:p>
            <a:pPr indent="0" lvl="0" marL="0" marR="0" rtl="0" algn="l">
              <a:lnSpc>
                <a:spcPct val="100000"/>
              </a:lnSpc>
              <a:spcBef>
                <a:spcPts val="0"/>
              </a:spcBef>
              <a:buClr>
                <a:srgbClr val="000000"/>
              </a:buClr>
              <a:buSzPct val="52000"/>
              <a:buFont typeface="Arial"/>
              <a:buChar char="•"/>
            </a:pPr>
            <a:r>
              <a:rPr b="0" i="0" lang="en-GB" sz="1200" u="none" cap="none" strike="noStrike">
                <a:solidFill>
                  <a:srgbClr val="000000"/>
                </a:solidFill>
                <a:latin typeface="Calibri"/>
                <a:ea typeface="Calibri"/>
                <a:cs typeface="Calibri"/>
                <a:sym typeface="Calibri"/>
              </a:rPr>
              <a:t>Familiarity with OA</a:t>
            </a:r>
          </a:p>
          <a:p>
            <a:pPr indent="0" lvl="0" marL="0" marR="0" rtl="0" algn="l">
              <a:lnSpc>
                <a:spcPct val="100000"/>
              </a:lnSpc>
              <a:spcBef>
                <a:spcPts val="0"/>
              </a:spcBef>
              <a:buClr>
                <a:srgbClr val="000000"/>
              </a:buClr>
              <a:buSzPct val="52000"/>
              <a:buFont typeface="Arial"/>
              <a:buChar char="•"/>
            </a:pPr>
            <a:r>
              <a:rPr b="0" i="0" lang="en-GB" sz="1200" u="none" cap="none" strike="noStrike">
                <a:solidFill>
                  <a:srgbClr val="000000"/>
                </a:solidFill>
                <a:latin typeface="Calibri"/>
                <a:ea typeface="Calibri"/>
                <a:cs typeface="Calibri"/>
                <a:sym typeface="Calibri"/>
              </a:rPr>
              <a:t>Familiarity with Gold &amp; Green</a:t>
            </a:r>
          </a:p>
          <a:p>
            <a:pPr indent="0" lvl="0" marL="0" marR="0" rtl="0" algn="l">
              <a:lnSpc>
                <a:spcPct val="100000"/>
              </a:lnSpc>
              <a:spcBef>
                <a:spcPts val="0"/>
              </a:spcBef>
              <a:buClr>
                <a:srgbClr val="000000"/>
              </a:buClr>
              <a:buSzPct val="57000"/>
              <a:buFont typeface="Arial"/>
              <a:buChar char="•"/>
            </a:pPr>
            <a:r>
              <a:rPr b="0" i="0" lang="en-GB" sz="1200" u="none" cap="none" strike="noStrike">
                <a:solidFill>
                  <a:srgbClr val="000000"/>
                </a:solidFill>
                <a:latin typeface="Calibri"/>
                <a:ea typeface="Calibri"/>
                <a:cs typeface="Calibri"/>
                <a:sym typeface="Calibri"/>
              </a:rPr>
              <a:t>Understanding of Gold &amp; Green</a:t>
            </a:r>
          </a:p>
          <a:p>
            <a:pPr indent="0" lvl="0" marL="0" marR="0" rtl="0" algn="l">
              <a:lnSpc>
                <a:spcPct val="100000"/>
              </a:lnSpc>
              <a:spcBef>
                <a:spcPts val="0"/>
              </a:spcBef>
              <a:buClr>
                <a:srgbClr val="000000"/>
              </a:buClr>
              <a:buSzPct val="57000"/>
              <a:buFont typeface="Arial"/>
              <a:buChar char="•"/>
            </a:pPr>
            <a:r>
              <a:rPr b="0" i="0" lang="en-GB" sz="1200" u="none" cap="none" strike="noStrike">
                <a:solidFill>
                  <a:srgbClr val="000000"/>
                </a:solidFill>
                <a:latin typeface="Calibri"/>
                <a:ea typeface="Calibri"/>
                <a:cs typeface="Calibri"/>
                <a:sym typeface="Calibri"/>
              </a:rPr>
              <a:t>Understanding of funding body OA requirements</a:t>
            </a:r>
          </a:p>
          <a:p>
            <a:pPr indent="0" lvl="0" marL="0" marR="0" rtl="0" algn="l">
              <a:lnSpc>
                <a:spcPct val="100000"/>
              </a:lnSpc>
              <a:spcBef>
                <a:spcPts val="0"/>
              </a:spcBef>
              <a:buClr>
                <a:srgbClr val="000000"/>
              </a:buClr>
              <a:buSzPct val="57000"/>
              <a:buFont typeface="Arial"/>
              <a:buChar char="•"/>
            </a:pPr>
            <a:r>
              <a:rPr b="0" i="0" lang="en-GB" sz="1200" u="none" cap="none" strike="noStrike">
                <a:solidFill>
                  <a:srgbClr val="000000"/>
                </a:solidFill>
                <a:latin typeface="Calibri"/>
                <a:ea typeface="Calibri"/>
                <a:cs typeface="Calibri"/>
                <a:sym typeface="Calibri"/>
              </a:rPr>
              <a:t>Ability to communicate OA</a:t>
            </a:r>
          </a:p>
          <a:p>
            <a:pPr indent="0" lvl="0" marL="0" marR="0" rtl="0" algn="l">
              <a:lnSpc>
                <a:spcPct val="100000"/>
              </a:lnSpc>
              <a:spcBef>
                <a:spcPts val="0"/>
              </a:spcBef>
              <a:buClr>
                <a:srgbClr val="000000"/>
              </a:buClr>
              <a:buSzPct val="57000"/>
              <a:buFont typeface="Arial"/>
              <a:buChar char="•"/>
            </a:pPr>
            <a:r>
              <a:rPr b="0" i="0" lang="en-GB" sz="1200" u="none" cap="none" strike="noStrike">
                <a:solidFill>
                  <a:srgbClr val="000000"/>
                </a:solidFill>
                <a:latin typeface="Calibri"/>
                <a:ea typeface="Calibri"/>
                <a:cs typeface="Calibri"/>
                <a:sym typeface="Calibri"/>
              </a:rPr>
              <a:t>Main sources of information</a:t>
            </a:r>
          </a:p>
          <a:p>
            <a:pPr indent="0" lvl="0" marL="0" marR="0" rtl="0" algn="l">
              <a:lnSpc>
                <a:spcPct val="100000"/>
              </a:lnSpc>
              <a:spcBef>
                <a:spcPts val="0"/>
              </a:spcBef>
              <a:buClr>
                <a:srgbClr val="000000"/>
              </a:buClr>
              <a:buSzPct val="57000"/>
              <a:buFont typeface="Arial"/>
              <a:buChar char="•"/>
            </a:pPr>
            <a:r>
              <a:rPr b="0" i="0" lang="en-GB" sz="1200" u="none" cap="none" strike="noStrike">
                <a:solidFill>
                  <a:srgbClr val="000000"/>
                </a:solidFill>
                <a:latin typeface="Calibri"/>
                <a:ea typeface="Calibri"/>
                <a:cs typeface="Calibri"/>
                <a:sym typeface="Calibri"/>
              </a:rPr>
              <a:t>Access to up-to-date information</a:t>
            </a:r>
          </a:p>
          <a:p>
            <a:pPr indent="0" lvl="0" marL="0" marR="0" rtl="0" algn="l">
              <a:lnSpc>
                <a:spcPct val="100000"/>
              </a:lnSpc>
              <a:spcBef>
                <a:spcPts val="0"/>
              </a:spcBef>
              <a:buClr>
                <a:srgbClr val="000000"/>
              </a:buClr>
              <a:buSzPct val="57000"/>
              <a:buFont typeface="Arial"/>
              <a:buChar char="•"/>
            </a:pPr>
            <a:r>
              <a:rPr b="0" i="0" lang="en-GB" sz="1200" u="none" cap="none" strike="noStrike">
                <a:solidFill>
                  <a:srgbClr val="000000"/>
                </a:solidFill>
                <a:latin typeface="Calibri"/>
                <a:ea typeface="Calibri"/>
                <a:cs typeface="Calibri"/>
                <a:sym typeface="Calibri"/>
              </a:rPr>
              <a:t>Gold OA budgets</a:t>
            </a:r>
          </a:p>
          <a:p>
            <a:pPr indent="0" lvl="0" marL="0" marR="0" rtl="0" algn="l">
              <a:lnSpc>
                <a:spcPct val="100000"/>
              </a:lnSpc>
              <a:spcBef>
                <a:spcPts val="0"/>
              </a:spcBef>
              <a:buClr>
                <a:srgbClr val="000000"/>
              </a:buClr>
              <a:buSzPct val="57000"/>
              <a:buFont typeface="Arial"/>
              <a:buChar char="•"/>
            </a:pPr>
            <a:r>
              <a:rPr b="0" i="0" lang="en-GB" sz="1200" u="none" cap="none" strike="noStrike">
                <a:solidFill>
                  <a:srgbClr val="000000"/>
                </a:solidFill>
                <a:latin typeface="Calibri"/>
                <a:ea typeface="Calibri"/>
                <a:cs typeface="Calibri"/>
                <a:sym typeface="Calibri"/>
              </a:rPr>
              <a:t>Publisher communication</a:t>
            </a:r>
          </a:p>
          <a:p>
            <a:pPr indent="0" lvl="0" marL="0" marR="0" rtl="0" algn="l">
              <a:lnSpc>
                <a:spcPct val="100000"/>
              </a:lnSpc>
              <a:spcBef>
                <a:spcPts val="0"/>
              </a:spcBef>
              <a:buClr>
                <a:srgbClr val="000000"/>
              </a:buClr>
              <a:buSzPct val="57000"/>
              <a:buFont typeface="Arial"/>
              <a:buChar char="•"/>
            </a:pPr>
            <a:r>
              <a:rPr b="0" i="0" lang="en-GB" sz="1200" u="none" cap="none" strike="noStrike">
                <a:solidFill>
                  <a:srgbClr val="000000"/>
                </a:solidFill>
                <a:latin typeface="Calibri"/>
                <a:ea typeface="Calibri"/>
                <a:cs typeface="Calibri"/>
                <a:sym typeface="Calibri"/>
              </a:rPr>
              <a:t>OA preferences (Green/Gold)</a:t>
            </a:r>
          </a:p>
          <a:p>
            <a:pPr indent="0" lvl="0" marL="0" marR="0" rtl="0" algn="l">
              <a:lnSpc>
                <a:spcPct val="100000"/>
              </a:lnSpc>
              <a:spcBef>
                <a:spcPts val="0"/>
              </a:spcBef>
              <a:buNone/>
            </a:pPr>
            <a:r>
              <a:t/>
            </a:r>
            <a:endParaRPr b="0" i="0" sz="1800" u="none" cap="none" strike="noStrike"/>
          </a:p>
        </p:txBody>
      </p:sp>
      <p:sp>
        <p:nvSpPr>
          <p:cNvPr id="352" name="Shape 352"/>
          <p:cNvSpPr/>
          <p:nvPr>
            <p:ph idx="2" type="sldImg"/>
          </p:nvPr>
        </p:nvSpPr>
        <p:spPr>
          <a:xfrm>
            <a:off x="1133150" y="744600"/>
            <a:ext cx="4531999" cy="37230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0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0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11" name="Shape 11"/>
        <p:cNvGrpSpPr/>
        <p:nvPr/>
      </p:nvGrpSpPr>
      <p:grpSpPr>
        <a:xfrm>
          <a:off x="0" y="0"/>
          <a:ext cx="0" cy="0"/>
          <a:chOff x="0" y="0"/>
          <a:chExt cx="0" cy="0"/>
        </a:xfrm>
      </p:grpSpPr>
      <p:sp>
        <p:nvSpPr>
          <p:cNvPr id="12" name="Shape 12"/>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3" name="Shape 13"/>
          <p:cNvSpPr txBox="1"/>
          <p:nvPr>
            <p:ph idx="1" type="subTitle"/>
          </p:nvPr>
        </p:nvSpPr>
        <p:spPr>
          <a:xfrm>
            <a:off x="323639" y="1600200"/>
            <a:ext cx="4172039" cy="45259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2 Content over Content">
    <p:spTree>
      <p:nvGrpSpPr>
        <p:cNvPr id="46" name="Shape 46"/>
        <p:cNvGrpSpPr/>
        <p:nvPr/>
      </p:nvGrpSpPr>
      <p:grpSpPr>
        <a:xfrm>
          <a:off x="0" y="0"/>
          <a:ext cx="0" cy="0"/>
          <a:chOff x="0" y="0"/>
          <a:chExt cx="0" cy="0"/>
        </a:xfrm>
      </p:grpSpPr>
      <p:sp>
        <p:nvSpPr>
          <p:cNvPr id="47" name="Shape 47"/>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48" name="Shape 48"/>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49" name="Shape 49"/>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50" name="Shape 50"/>
          <p:cNvSpPr txBox="1"/>
          <p:nvPr>
            <p:ph idx="3" type="body"/>
          </p:nvPr>
        </p:nvSpPr>
        <p:spPr>
          <a:xfrm>
            <a:off x="323639" y="3964319"/>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Content over Content">
    <p:spTree>
      <p:nvGrpSpPr>
        <p:cNvPr id="51" name="Shape 51"/>
        <p:cNvGrpSpPr/>
        <p:nvPr/>
      </p:nvGrpSpPr>
      <p:grpSpPr>
        <a:xfrm>
          <a:off x="0" y="0"/>
          <a:ext cx="0" cy="0"/>
          <a:chOff x="0" y="0"/>
          <a:chExt cx="0" cy="0"/>
        </a:xfrm>
      </p:grpSpPr>
      <p:sp>
        <p:nvSpPr>
          <p:cNvPr id="52" name="Shape 52"/>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53" name="Shape 53"/>
          <p:cNvSpPr txBox="1"/>
          <p:nvPr>
            <p:ph idx="1" type="body"/>
          </p:nvPr>
        </p:nvSpPr>
        <p:spPr>
          <a:xfrm>
            <a:off x="323639" y="1600200"/>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54" name="Shape 54"/>
          <p:cNvSpPr txBox="1"/>
          <p:nvPr>
            <p:ph idx="2" type="body"/>
          </p:nvPr>
        </p:nvSpPr>
        <p:spPr>
          <a:xfrm>
            <a:off x="323639" y="3964319"/>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4 Content">
    <p:spTree>
      <p:nvGrpSpPr>
        <p:cNvPr id="55" name="Shape 55"/>
        <p:cNvGrpSpPr/>
        <p:nvPr/>
      </p:nvGrpSpPr>
      <p:grpSpPr>
        <a:xfrm>
          <a:off x="0" y="0"/>
          <a:ext cx="0" cy="0"/>
          <a:chOff x="0" y="0"/>
          <a:chExt cx="0" cy="0"/>
        </a:xfrm>
      </p:grpSpPr>
      <p:sp>
        <p:nvSpPr>
          <p:cNvPr id="56" name="Shape 56"/>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57" name="Shape 57"/>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58" name="Shape 58"/>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59" name="Shape 59"/>
          <p:cNvSpPr txBox="1"/>
          <p:nvPr>
            <p:ph idx="3" type="body"/>
          </p:nvPr>
        </p:nvSpPr>
        <p:spPr>
          <a:xfrm>
            <a:off x="2461680"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60" name="Shape 60"/>
          <p:cNvSpPr txBox="1"/>
          <p:nvPr>
            <p:ph idx="4"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6 Content">
    <p:spTree>
      <p:nvGrpSpPr>
        <p:cNvPr id="61" name="Shape 61"/>
        <p:cNvGrpSpPr/>
        <p:nvPr/>
      </p:nvGrpSpPr>
      <p:grpSpPr>
        <a:xfrm>
          <a:off x="0" y="0"/>
          <a:ext cx="0" cy="0"/>
          <a:chOff x="0" y="0"/>
          <a:chExt cx="0" cy="0"/>
        </a:xfrm>
      </p:grpSpPr>
      <p:sp>
        <p:nvSpPr>
          <p:cNvPr id="62" name="Shape 62"/>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63" name="Shape 63"/>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64" name="Shape 64"/>
          <p:cNvSpPr txBox="1"/>
          <p:nvPr>
            <p:ph idx="2"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pic>
        <p:nvPicPr>
          <p:cNvPr id="65" name="Shape 65"/>
          <p:cNvPicPr preferRelativeResize="0"/>
          <p:nvPr/>
        </p:nvPicPr>
        <p:blipFill rotWithShape="1">
          <a:blip r:embed="rId2">
            <a:alphaModFix/>
          </a:blip>
          <a:srcRect b="0" l="0" r="0" t="0"/>
          <a:stretch/>
        </p:blipFill>
        <p:spPr>
          <a:xfrm>
            <a:off x="323280" y="2198519"/>
            <a:ext cx="4172039" cy="3328559"/>
          </a:xfrm>
          <a:prstGeom prst="rect">
            <a:avLst/>
          </a:prstGeom>
          <a:noFill/>
          <a:ln>
            <a:noFill/>
          </a:ln>
        </p:spPr>
      </p:pic>
      <p:pic>
        <p:nvPicPr>
          <p:cNvPr id="66" name="Shape 66"/>
          <p:cNvPicPr preferRelativeResize="0"/>
          <p:nvPr/>
        </p:nvPicPr>
        <p:blipFill rotWithShape="1">
          <a:blip r:embed="rId2">
            <a:alphaModFix/>
          </a:blip>
          <a:srcRect b="0" l="0" r="0" t="0"/>
          <a:stretch/>
        </p:blipFill>
        <p:spPr>
          <a:xfrm>
            <a:off x="323280" y="2198519"/>
            <a:ext cx="4172039" cy="33285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72" name="Shape 72"/>
        <p:cNvGrpSpPr/>
        <p:nvPr/>
      </p:nvGrpSpPr>
      <p:grpSpPr>
        <a:xfrm>
          <a:off x="0" y="0"/>
          <a:ext cx="0" cy="0"/>
          <a:chOff x="0" y="0"/>
          <a:chExt cx="0" cy="0"/>
        </a:xfrm>
      </p:grpSpPr>
      <p:sp>
        <p:nvSpPr>
          <p:cNvPr id="73" name="Shape 73"/>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74" name="Shape 74"/>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5" name="Shape 75"/>
          <p:cNvSpPr txBox="1"/>
          <p:nvPr>
            <p:ph idx="2"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Slide">
    <p:spTree>
      <p:nvGrpSpPr>
        <p:cNvPr id="76" name="Shape 7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77" name="Shape 77"/>
        <p:cNvGrpSpPr/>
        <p:nvPr/>
      </p:nvGrpSpPr>
      <p:grpSpPr>
        <a:xfrm>
          <a:off x="0" y="0"/>
          <a:ext cx="0" cy="0"/>
          <a:chOff x="0" y="0"/>
          <a:chExt cx="0" cy="0"/>
        </a:xfrm>
      </p:grpSpPr>
      <p:sp>
        <p:nvSpPr>
          <p:cNvPr id="78" name="Shape 78"/>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79" name="Shape 79"/>
          <p:cNvSpPr txBox="1"/>
          <p:nvPr>
            <p:ph idx="1" type="subTitle"/>
          </p:nvPr>
        </p:nvSpPr>
        <p:spPr>
          <a:xfrm>
            <a:off x="323639" y="1600200"/>
            <a:ext cx="4172039" cy="45259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80" name="Shape 80"/>
        <p:cNvGrpSpPr/>
        <p:nvPr/>
      </p:nvGrpSpPr>
      <p:grpSpPr>
        <a:xfrm>
          <a:off x="0" y="0"/>
          <a:ext cx="0" cy="0"/>
          <a:chOff x="0" y="0"/>
          <a:chExt cx="0" cy="0"/>
        </a:xfrm>
      </p:grpSpPr>
      <p:sp>
        <p:nvSpPr>
          <p:cNvPr id="81" name="Shape 81"/>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82" name="Shape 82"/>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3" name="Shape 83"/>
        <p:cNvGrpSpPr/>
        <p:nvPr/>
      </p:nvGrpSpPr>
      <p:grpSpPr>
        <a:xfrm>
          <a:off x="0" y="0"/>
          <a:ext cx="0" cy="0"/>
          <a:chOff x="0" y="0"/>
          <a:chExt cx="0" cy="0"/>
        </a:xfrm>
      </p:grpSpPr>
      <p:sp>
        <p:nvSpPr>
          <p:cNvPr id="84" name="Shape 84"/>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entered Text">
    <p:spTree>
      <p:nvGrpSpPr>
        <p:cNvPr id="85" name="Shape 85"/>
        <p:cNvGrpSpPr/>
        <p:nvPr/>
      </p:nvGrpSpPr>
      <p:grpSpPr>
        <a:xfrm>
          <a:off x="0" y="0"/>
          <a:ext cx="0" cy="0"/>
          <a:chOff x="0" y="0"/>
          <a:chExt cx="0" cy="0"/>
        </a:xfrm>
      </p:grpSpPr>
      <p:sp>
        <p:nvSpPr>
          <p:cNvPr id="86" name="Shape 86"/>
          <p:cNvSpPr txBox="1"/>
          <p:nvPr>
            <p:ph idx="1" type="subTitle"/>
          </p:nvPr>
        </p:nvSpPr>
        <p:spPr>
          <a:xfrm>
            <a:off x="251639" y="274680"/>
            <a:ext cx="8373239" cy="529811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Slide">
    <p:spTree>
      <p:nvGrpSpPr>
        <p:cNvPr id="21" name="Shape 2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itle, 2 Content and Content">
    <p:spTree>
      <p:nvGrpSpPr>
        <p:cNvPr id="87" name="Shape 87"/>
        <p:cNvGrpSpPr/>
        <p:nvPr/>
      </p:nvGrpSpPr>
      <p:grpSpPr>
        <a:xfrm>
          <a:off x="0" y="0"/>
          <a:ext cx="0" cy="0"/>
          <a:chOff x="0" y="0"/>
          <a:chExt cx="0" cy="0"/>
        </a:xfrm>
      </p:grpSpPr>
      <p:sp>
        <p:nvSpPr>
          <p:cNvPr id="88" name="Shape 88"/>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89" name="Shape 89"/>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0" name="Shape 90"/>
          <p:cNvSpPr txBox="1"/>
          <p:nvPr>
            <p:ph idx="2"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1" name="Shape 91"/>
          <p:cNvSpPr txBox="1"/>
          <p:nvPr>
            <p:ph idx="3"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Title Content and 2 Content">
    <p:spTree>
      <p:nvGrpSpPr>
        <p:cNvPr id="92" name="Shape 92"/>
        <p:cNvGrpSpPr/>
        <p:nvPr/>
      </p:nvGrpSpPr>
      <p:grpSpPr>
        <a:xfrm>
          <a:off x="0" y="0"/>
          <a:ext cx="0" cy="0"/>
          <a:chOff x="0" y="0"/>
          <a:chExt cx="0" cy="0"/>
        </a:xfrm>
      </p:grpSpPr>
      <p:sp>
        <p:nvSpPr>
          <p:cNvPr id="93" name="Shape 93"/>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94" name="Shape 94"/>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5" name="Shape 95"/>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6" name="Shape 96"/>
          <p:cNvSpPr txBox="1"/>
          <p:nvPr>
            <p:ph idx="3" type="body"/>
          </p:nvPr>
        </p:nvSpPr>
        <p:spPr>
          <a:xfrm>
            <a:off x="2461680"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2 Content over Content">
    <p:spTree>
      <p:nvGrpSpPr>
        <p:cNvPr id="97" name="Shape 97"/>
        <p:cNvGrpSpPr/>
        <p:nvPr/>
      </p:nvGrpSpPr>
      <p:grpSpPr>
        <a:xfrm>
          <a:off x="0" y="0"/>
          <a:ext cx="0" cy="0"/>
          <a:chOff x="0" y="0"/>
          <a:chExt cx="0" cy="0"/>
        </a:xfrm>
      </p:grpSpPr>
      <p:sp>
        <p:nvSpPr>
          <p:cNvPr id="98" name="Shape 98"/>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99" name="Shape 99"/>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00" name="Shape 100"/>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01" name="Shape 101"/>
          <p:cNvSpPr txBox="1"/>
          <p:nvPr>
            <p:ph idx="3" type="body"/>
          </p:nvPr>
        </p:nvSpPr>
        <p:spPr>
          <a:xfrm>
            <a:off x="323639" y="3964319"/>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Content over Content">
    <p:spTree>
      <p:nvGrpSpPr>
        <p:cNvPr id="102" name="Shape 102"/>
        <p:cNvGrpSpPr/>
        <p:nvPr/>
      </p:nvGrpSpPr>
      <p:grpSpPr>
        <a:xfrm>
          <a:off x="0" y="0"/>
          <a:ext cx="0" cy="0"/>
          <a:chOff x="0" y="0"/>
          <a:chExt cx="0" cy="0"/>
        </a:xfrm>
      </p:grpSpPr>
      <p:sp>
        <p:nvSpPr>
          <p:cNvPr id="103" name="Shape 103"/>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04" name="Shape 104"/>
          <p:cNvSpPr txBox="1"/>
          <p:nvPr>
            <p:ph idx="1" type="body"/>
          </p:nvPr>
        </p:nvSpPr>
        <p:spPr>
          <a:xfrm>
            <a:off x="323639" y="1600200"/>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05" name="Shape 105"/>
          <p:cNvSpPr txBox="1"/>
          <p:nvPr>
            <p:ph idx="2" type="body"/>
          </p:nvPr>
        </p:nvSpPr>
        <p:spPr>
          <a:xfrm>
            <a:off x="323639" y="3964319"/>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4 Content">
    <p:spTree>
      <p:nvGrpSpPr>
        <p:cNvPr id="106" name="Shape 106"/>
        <p:cNvGrpSpPr/>
        <p:nvPr/>
      </p:nvGrpSpPr>
      <p:grpSpPr>
        <a:xfrm>
          <a:off x="0" y="0"/>
          <a:ext cx="0" cy="0"/>
          <a:chOff x="0" y="0"/>
          <a:chExt cx="0" cy="0"/>
        </a:xfrm>
      </p:grpSpPr>
      <p:sp>
        <p:nvSpPr>
          <p:cNvPr id="107" name="Shape 107"/>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08" name="Shape 108"/>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09" name="Shape 109"/>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10" name="Shape 110"/>
          <p:cNvSpPr txBox="1"/>
          <p:nvPr>
            <p:ph idx="3" type="body"/>
          </p:nvPr>
        </p:nvSpPr>
        <p:spPr>
          <a:xfrm>
            <a:off x="2461680"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11" name="Shape 111"/>
          <p:cNvSpPr txBox="1"/>
          <p:nvPr>
            <p:ph idx="4"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6 Content">
    <p:spTree>
      <p:nvGrpSpPr>
        <p:cNvPr id="112" name="Shape 112"/>
        <p:cNvGrpSpPr/>
        <p:nvPr/>
      </p:nvGrpSpPr>
      <p:grpSpPr>
        <a:xfrm>
          <a:off x="0" y="0"/>
          <a:ext cx="0" cy="0"/>
          <a:chOff x="0" y="0"/>
          <a:chExt cx="0" cy="0"/>
        </a:xfrm>
      </p:grpSpPr>
      <p:sp>
        <p:nvSpPr>
          <p:cNvPr id="113" name="Shape 113"/>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14" name="Shape 114"/>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15" name="Shape 115"/>
          <p:cNvSpPr txBox="1"/>
          <p:nvPr>
            <p:ph idx="2"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pic>
        <p:nvPicPr>
          <p:cNvPr id="116" name="Shape 116"/>
          <p:cNvPicPr preferRelativeResize="0"/>
          <p:nvPr/>
        </p:nvPicPr>
        <p:blipFill rotWithShape="1">
          <a:blip r:embed="rId2">
            <a:alphaModFix/>
          </a:blip>
          <a:srcRect b="0" l="0" r="0" t="0"/>
          <a:stretch/>
        </p:blipFill>
        <p:spPr>
          <a:xfrm>
            <a:off x="323280" y="2198519"/>
            <a:ext cx="4172039" cy="3328559"/>
          </a:xfrm>
          <a:prstGeom prst="rect">
            <a:avLst/>
          </a:prstGeom>
          <a:noFill/>
          <a:ln>
            <a:noFill/>
          </a:ln>
        </p:spPr>
      </p:pic>
      <p:pic>
        <p:nvPicPr>
          <p:cNvPr id="117" name="Shape 117"/>
          <p:cNvPicPr preferRelativeResize="0"/>
          <p:nvPr/>
        </p:nvPicPr>
        <p:blipFill rotWithShape="1">
          <a:blip r:embed="rId2">
            <a:alphaModFix/>
          </a:blip>
          <a:srcRect b="0" l="0" r="0" t="0"/>
          <a:stretch/>
        </p:blipFill>
        <p:spPr>
          <a:xfrm>
            <a:off x="323280" y="2198519"/>
            <a:ext cx="4172039" cy="332855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124" name="Shape 124"/>
        <p:cNvGrpSpPr/>
        <p:nvPr/>
      </p:nvGrpSpPr>
      <p:grpSpPr>
        <a:xfrm>
          <a:off x="0" y="0"/>
          <a:ext cx="0" cy="0"/>
          <a:chOff x="0" y="0"/>
          <a:chExt cx="0" cy="0"/>
        </a:xfrm>
      </p:grpSpPr>
      <p:sp>
        <p:nvSpPr>
          <p:cNvPr id="125" name="Shape 125"/>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26" name="Shape 126"/>
          <p:cNvSpPr txBox="1"/>
          <p:nvPr>
            <p:ph idx="1" type="subTitle"/>
          </p:nvPr>
        </p:nvSpPr>
        <p:spPr>
          <a:xfrm>
            <a:off x="323639" y="1600200"/>
            <a:ext cx="4172039" cy="45259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Slide">
    <p:spTree>
      <p:nvGrpSpPr>
        <p:cNvPr id="127" name="Shape 12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128" name="Shape 128"/>
        <p:cNvGrpSpPr/>
        <p:nvPr/>
      </p:nvGrpSpPr>
      <p:grpSpPr>
        <a:xfrm>
          <a:off x="0" y="0"/>
          <a:ext cx="0" cy="0"/>
          <a:chOff x="0" y="0"/>
          <a:chExt cx="0" cy="0"/>
        </a:xfrm>
      </p:grpSpPr>
      <p:sp>
        <p:nvSpPr>
          <p:cNvPr id="129" name="Shape 129"/>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30" name="Shape 130"/>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131" name="Shape 131"/>
        <p:cNvGrpSpPr/>
        <p:nvPr/>
      </p:nvGrpSpPr>
      <p:grpSpPr>
        <a:xfrm>
          <a:off x="0" y="0"/>
          <a:ext cx="0" cy="0"/>
          <a:chOff x="0" y="0"/>
          <a:chExt cx="0" cy="0"/>
        </a:xfrm>
      </p:grpSpPr>
      <p:sp>
        <p:nvSpPr>
          <p:cNvPr id="132" name="Shape 132"/>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33" name="Shape 133"/>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34" name="Shape 134"/>
          <p:cNvSpPr txBox="1"/>
          <p:nvPr>
            <p:ph idx="2"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22" name="Shape 22"/>
        <p:cNvGrpSpPr/>
        <p:nvPr/>
      </p:nvGrpSpPr>
      <p:grpSpPr>
        <a:xfrm>
          <a:off x="0" y="0"/>
          <a:ext cx="0" cy="0"/>
          <a:chOff x="0" y="0"/>
          <a:chExt cx="0" cy="0"/>
        </a:xfrm>
      </p:grpSpPr>
      <p:sp>
        <p:nvSpPr>
          <p:cNvPr id="23" name="Shape 23"/>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4" name="Shape 24"/>
          <p:cNvSpPr txBox="1"/>
          <p:nvPr>
            <p:ph idx="1" type="subTitle"/>
          </p:nvPr>
        </p:nvSpPr>
        <p:spPr>
          <a:xfrm>
            <a:off x="323639" y="1600200"/>
            <a:ext cx="4172039" cy="45259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5" name="Shape 135"/>
        <p:cNvGrpSpPr/>
        <p:nvPr/>
      </p:nvGrpSpPr>
      <p:grpSpPr>
        <a:xfrm>
          <a:off x="0" y="0"/>
          <a:ext cx="0" cy="0"/>
          <a:chOff x="0" y="0"/>
          <a:chExt cx="0" cy="0"/>
        </a:xfrm>
      </p:grpSpPr>
      <p:sp>
        <p:nvSpPr>
          <p:cNvPr id="136" name="Shape 136"/>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entered Text">
    <p:spTree>
      <p:nvGrpSpPr>
        <p:cNvPr id="137" name="Shape 137"/>
        <p:cNvGrpSpPr/>
        <p:nvPr/>
      </p:nvGrpSpPr>
      <p:grpSpPr>
        <a:xfrm>
          <a:off x="0" y="0"/>
          <a:ext cx="0" cy="0"/>
          <a:chOff x="0" y="0"/>
          <a:chExt cx="0" cy="0"/>
        </a:xfrm>
      </p:grpSpPr>
      <p:sp>
        <p:nvSpPr>
          <p:cNvPr id="138" name="Shape 138"/>
          <p:cNvSpPr txBox="1"/>
          <p:nvPr>
            <p:ph idx="1" type="subTitle"/>
          </p:nvPr>
        </p:nvSpPr>
        <p:spPr>
          <a:xfrm>
            <a:off x="251639" y="274680"/>
            <a:ext cx="8373239" cy="529811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itle, 2 Content and Content">
    <p:spTree>
      <p:nvGrpSpPr>
        <p:cNvPr id="139" name="Shape 139"/>
        <p:cNvGrpSpPr/>
        <p:nvPr/>
      </p:nvGrpSpPr>
      <p:grpSpPr>
        <a:xfrm>
          <a:off x="0" y="0"/>
          <a:ext cx="0" cy="0"/>
          <a:chOff x="0" y="0"/>
          <a:chExt cx="0" cy="0"/>
        </a:xfrm>
      </p:grpSpPr>
      <p:sp>
        <p:nvSpPr>
          <p:cNvPr id="140" name="Shape 140"/>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41" name="Shape 141"/>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42" name="Shape 142"/>
          <p:cNvSpPr txBox="1"/>
          <p:nvPr>
            <p:ph idx="2"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43" name="Shape 143"/>
          <p:cNvSpPr txBox="1"/>
          <p:nvPr>
            <p:ph idx="3"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Title Content and 2 Content">
    <p:spTree>
      <p:nvGrpSpPr>
        <p:cNvPr id="144" name="Shape 144"/>
        <p:cNvGrpSpPr/>
        <p:nvPr/>
      </p:nvGrpSpPr>
      <p:grpSpPr>
        <a:xfrm>
          <a:off x="0" y="0"/>
          <a:ext cx="0" cy="0"/>
          <a:chOff x="0" y="0"/>
          <a:chExt cx="0" cy="0"/>
        </a:xfrm>
      </p:grpSpPr>
      <p:sp>
        <p:nvSpPr>
          <p:cNvPr id="145" name="Shape 145"/>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46" name="Shape 146"/>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47" name="Shape 147"/>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48" name="Shape 148"/>
          <p:cNvSpPr txBox="1"/>
          <p:nvPr>
            <p:ph idx="3" type="body"/>
          </p:nvPr>
        </p:nvSpPr>
        <p:spPr>
          <a:xfrm>
            <a:off x="2461680"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2 Content over Content">
    <p:spTree>
      <p:nvGrpSpPr>
        <p:cNvPr id="149" name="Shape 149"/>
        <p:cNvGrpSpPr/>
        <p:nvPr/>
      </p:nvGrpSpPr>
      <p:grpSpPr>
        <a:xfrm>
          <a:off x="0" y="0"/>
          <a:ext cx="0" cy="0"/>
          <a:chOff x="0" y="0"/>
          <a:chExt cx="0" cy="0"/>
        </a:xfrm>
      </p:grpSpPr>
      <p:sp>
        <p:nvSpPr>
          <p:cNvPr id="150" name="Shape 150"/>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51" name="Shape 151"/>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52" name="Shape 152"/>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53" name="Shape 153"/>
          <p:cNvSpPr txBox="1"/>
          <p:nvPr>
            <p:ph idx="3" type="body"/>
          </p:nvPr>
        </p:nvSpPr>
        <p:spPr>
          <a:xfrm>
            <a:off x="323639" y="3964319"/>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Content over Content">
    <p:spTree>
      <p:nvGrpSpPr>
        <p:cNvPr id="154" name="Shape 154"/>
        <p:cNvGrpSpPr/>
        <p:nvPr/>
      </p:nvGrpSpPr>
      <p:grpSpPr>
        <a:xfrm>
          <a:off x="0" y="0"/>
          <a:ext cx="0" cy="0"/>
          <a:chOff x="0" y="0"/>
          <a:chExt cx="0" cy="0"/>
        </a:xfrm>
      </p:grpSpPr>
      <p:sp>
        <p:nvSpPr>
          <p:cNvPr id="155" name="Shape 155"/>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56" name="Shape 156"/>
          <p:cNvSpPr txBox="1"/>
          <p:nvPr>
            <p:ph idx="1" type="body"/>
          </p:nvPr>
        </p:nvSpPr>
        <p:spPr>
          <a:xfrm>
            <a:off x="323639" y="1600200"/>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57" name="Shape 157"/>
          <p:cNvSpPr txBox="1"/>
          <p:nvPr>
            <p:ph idx="2" type="body"/>
          </p:nvPr>
        </p:nvSpPr>
        <p:spPr>
          <a:xfrm>
            <a:off x="323639" y="3964319"/>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4 Content">
    <p:spTree>
      <p:nvGrpSpPr>
        <p:cNvPr id="158" name="Shape 158"/>
        <p:cNvGrpSpPr/>
        <p:nvPr/>
      </p:nvGrpSpPr>
      <p:grpSpPr>
        <a:xfrm>
          <a:off x="0" y="0"/>
          <a:ext cx="0" cy="0"/>
          <a:chOff x="0" y="0"/>
          <a:chExt cx="0" cy="0"/>
        </a:xfrm>
      </p:grpSpPr>
      <p:sp>
        <p:nvSpPr>
          <p:cNvPr id="159" name="Shape 159"/>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60" name="Shape 160"/>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61" name="Shape 161"/>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62" name="Shape 162"/>
          <p:cNvSpPr txBox="1"/>
          <p:nvPr>
            <p:ph idx="3" type="body"/>
          </p:nvPr>
        </p:nvSpPr>
        <p:spPr>
          <a:xfrm>
            <a:off x="2461680"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63" name="Shape 163"/>
          <p:cNvSpPr txBox="1"/>
          <p:nvPr>
            <p:ph idx="4"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6 Content">
    <p:spTree>
      <p:nvGrpSpPr>
        <p:cNvPr id="164" name="Shape 164"/>
        <p:cNvGrpSpPr/>
        <p:nvPr/>
      </p:nvGrpSpPr>
      <p:grpSpPr>
        <a:xfrm>
          <a:off x="0" y="0"/>
          <a:ext cx="0" cy="0"/>
          <a:chOff x="0" y="0"/>
          <a:chExt cx="0" cy="0"/>
        </a:xfrm>
      </p:grpSpPr>
      <p:sp>
        <p:nvSpPr>
          <p:cNvPr id="165" name="Shape 165"/>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66" name="Shape 166"/>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67" name="Shape 167"/>
          <p:cNvSpPr txBox="1"/>
          <p:nvPr>
            <p:ph idx="2"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pic>
        <p:nvPicPr>
          <p:cNvPr id="168" name="Shape 168"/>
          <p:cNvPicPr preferRelativeResize="0"/>
          <p:nvPr/>
        </p:nvPicPr>
        <p:blipFill rotWithShape="1">
          <a:blip r:embed="rId2">
            <a:alphaModFix/>
          </a:blip>
          <a:srcRect b="0" l="0" r="0" t="0"/>
          <a:stretch/>
        </p:blipFill>
        <p:spPr>
          <a:xfrm>
            <a:off x="323280" y="2198519"/>
            <a:ext cx="4172039" cy="3328559"/>
          </a:xfrm>
          <a:prstGeom prst="rect">
            <a:avLst/>
          </a:prstGeom>
          <a:noFill/>
          <a:ln>
            <a:noFill/>
          </a:ln>
        </p:spPr>
      </p:pic>
      <p:pic>
        <p:nvPicPr>
          <p:cNvPr id="169" name="Shape 169"/>
          <p:cNvPicPr preferRelativeResize="0"/>
          <p:nvPr/>
        </p:nvPicPr>
        <p:blipFill rotWithShape="1">
          <a:blip r:embed="rId2">
            <a:alphaModFix/>
          </a:blip>
          <a:srcRect b="0" l="0" r="0" t="0"/>
          <a:stretch/>
        </p:blipFill>
        <p:spPr>
          <a:xfrm>
            <a:off x="323280" y="2198519"/>
            <a:ext cx="4172039" cy="332855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174" name="Shape 174"/>
        <p:cNvGrpSpPr/>
        <p:nvPr/>
      </p:nvGrpSpPr>
      <p:grpSpPr>
        <a:xfrm>
          <a:off x="0" y="0"/>
          <a:ext cx="0" cy="0"/>
          <a:chOff x="0" y="0"/>
          <a:chExt cx="0" cy="0"/>
        </a:xfrm>
      </p:grpSpPr>
      <p:sp>
        <p:nvSpPr>
          <p:cNvPr id="175" name="Shape 175"/>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76" name="Shape 176"/>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77" name="Shape 177"/>
          <p:cNvSpPr txBox="1"/>
          <p:nvPr>
            <p:ph idx="2"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Slide">
    <p:spTree>
      <p:nvGrpSpPr>
        <p:cNvPr id="178" name="Shape 17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25" name="Shape 25"/>
        <p:cNvGrpSpPr/>
        <p:nvPr/>
      </p:nvGrpSpPr>
      <p:grpSpPr>
        <a:xfrm>
          <a:off x="0" y="0"/>
          <a:ext cx="0" cy="0"/>
          <a:chOff x="0" y="0"/>
          <a:chExt cx="0" cy="0"/>
        </a:xfrm>
      </p:grpSpPr>
      <p:sp>
        <p:nvSpPr>
          <p:cNvPr id="26" name="Shape 26"/>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7" name="Shape 27"/>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179" name="Shape 179"/>
        <p:cNvGrpSpPr/>
        <p:nvPr/>
      </p:nvGrpSpPr>
      <p:grpSpPr>
        <a:xfrm>
          <a:off x="0" y="0"/>
          <a:ext cx="0" cy="0"/>
          <a:chOff x="0" y="0"/>
          <a:chExt cx="0" cy="0"/>
        </a:xfrm>
      </p:grpSpPr>
      <p:sp>
        <p:nvSpPr>
          <p:cNvPr id="180" name="Shape 180"/>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81" name="Shape 181"/>
          <p:cNvSpPr txBox="1"/>
          <p:nvPr>
            <p:ph idx="1" type="subTitle"/>
          </p:nvPr>
        </p:nvSpPr>
        <p:spPr>
          <a:xfrm>
            <a:off x="323639" y="1600200"/>
            <a:ext cx="4172039" cy="45259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182" name="Shape 182"/>
        <p:cNvGrpSpPr/>
        <p:nvPr/>
      </p:nvGrpSpPr>
      <p:grpSpPr>
        <a:xfrm>
          <a:off x="0" y="0"/>
          <a:ext cx="0" cy="0"/>
          <a:chOff x="0" y="0"/>
          <a:chExt cx="0" cy="0"/>
        </a:xfrm>
      </p:grpSpPr>
      <p:sp>
        <p:nvSpPr>
          <p:cNvPr id="183" name="Shape 183"/>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84" name="Shape 184"/>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5" name="Shape 185"/>
        <p:cNvGrpSpPr/>
        <p:nvPr/>
      </p:nvGrpSpPr>
      <p:grpSpPr>
        <a:xfrm>
          <a:off x="0" y="0"/>
          <a:ext cx="0" cy="0"/>
          <a:chOff x="0" y="0"/>
          <a:chExt cx="0" cy="0"/>
        </a:xfrm>
      </p:grpSpPr>
      <p:sp>
        <p:nvSpPr>
          <p:cNvPr id="186" name="Shape 186"/>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entered Text">
    <p:spTree>
      <p:nvGrpSpPr>
        <p:cNvPr id="187" name="Shape 187"/>
        <p:cNvGrpSpPr/>
        <p:nvPr/>
      </p:nvGrpSpPr>
      <p:grpSpPr>
        <a:xfrm>
          <a:off x="0" y="0"/>
          <a:ext cx="0" cy="0"/>
          <a:chOff x="0" y="0"/>
          <a:chExt cx="0" cy="0"/>
        </a:xfrm>
      </p:grpSpPr>
      <p:sp>
        <p:nvSpPr>
          <p:cNvPr id="188" name="Shape 188"/>
          <p:cNvSpPr txBox="1"/>
          <p:nvPr>
            <p:ph idx="1" type="subTitle"/>
          </p:nvPr>
        </p:nvSpPr>
        <p:spPr>
          <a:xfrm>
            <a:off x="251639" y="274680"/>
            <a:ext cx="8373239" cy="529811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itle, 2 Content and Content">
    <p:spTree>
      <p:nvGrpSpPr>
        <p:cNvPr id="189" name="Shape 189"/>
        <p:cNvGrpSpPr/>
        <p:nvPr/>
      </p:nvGrpSpPr>
      <p:grpSpPr>
        <a:xfrm>
          <a:off x="0" y="0"/>
          <a:ext cx="0" cy="0"/>
          <a:chOff x="0" y="0"/>
          <a:chExt cx="0" cy="0"/>
        </a:xfrm>
      </p:grpSpPr>
      <p:sp>
        <p:nvSpPr>
          <p:cNvPr id="190" name="Shape 190"/>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91" name="Shape 191"/>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92" name="Shape 192"/>
          <p:cNvSpPr txBox="1"/>
          <p:nvPr>
            <p:ph idx="2"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93" name="Shape 193"/>
          <p:cNvSpPr txBox="1"/>
          <p:nvPr>
            <p:ph idx="3"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Title Content and 2 Content">
    <p:spTree>
      <p:nvGrpSpPr>
        <p:cNvPr id="194" name="Shape 194"/>
        <p:cNvGrpSpPr/>
        <p:nvPr/>
      </p:nvGrpSpPr>
      <p:grpSpPr>
        <a:xfrm>
          <a:off x="0" y="0"/>
          <a:ext cx="0" cy="0"/>
          <a:chOff x="0" y="0"/>
          <a:chExt cx="0" cy="0"/>
        </a:xfrm>
      </p:grpSpPr>
      <p:sp>
        <p:nvSpPr>
          <p:cNvPr id="195" name="Shape 195"/>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96" name="Shape 196"/>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97" name="Shape 197"/>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98" name="Shape 198"/>
          <p:cNvSpPr txBox="1"/>
          <p:nvPr>
            <p:ph idx="3" type="body"/>
          </p:nvPr>
        </p:nvSpPr>
        <p:spPr>
          <a:xfrm>
            <a:off x="2461680"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2 Content over Content">
    <p:spTree>
      <p:nvGrpSpPr>
        <p:cNvPr id="199" name="Shape 199"/>
        <p:cNvGrpSpPr/>
        <p:nvPr/>
      </p:nvGrpSpPr>
      <p:grpSpPr>
        <a:xfrm>
          <a:off x="0" y="0"/>
          <a:ext cx="0" cy="0"/>
          <a:chOff x="0" y="0"/>
          <a:chExt cx="0" cy="0"/>
        </a:xfrm>
      </p:grpSpPr>
      <p:sp>
        <p:nvSpPr>
          <p:cNvPr id="200" name="Shape 200"/>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01" name="Shape 201"/>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02" name="Shape 202"/>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03" name="Shape 203"/>
          <p:cNvSpPr txBox="1"/>
          <p:nvPr>
            <p:ph idx="3" type="body"/>
          </p:nvPr>
        </p:nvSpPr>
        <p:spPr>
          <a:xfrm>
            <a:off x="323639" y="3964319"/>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Content over Content">
    <p:spTree>
      <p:nvGrpSpPr>
        <p:cNvPr id="204" name="Shape 204"/>
        <p:cNvGrpSpPr/>
        <p:nvPr/>
      </p:nvGrpSpPr>
      <p:grpSpPr>
        <a:xfrm>
          <a:off x="0" y="0"/>
          <a:ext cx="0" cy="0"/>
          <a:chOff x="0" y="0"/>
          <a:chExt cx="0" cy="0"/>
        </a:xfrm>
      </p:grpSpPr>
      <p:sp>
        <p:nvSpPr>
          <p:cNvPr id="205" name="Shape 205"/>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06" name="Shape 206"/>
          <p:cNvSpPr txBox="1"/>
          <p:nvPr>
            <p:ph idx="1" type="body"/>
          </p:nvPr>
        </p:nvSpPr>
        <p:spPr>
          <a:xfrm>
            <a:off x="323639" y="1600200"/>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07" name="Shape 207"/>
          <p:cNvSpPr txBox="1"/>
          <p:nvPr>
            <p:ph idx="2" type="body"/>
          </p:nvPr>
        </p:nvSpPr>
        <p:spPr>
          <a:xfrm>
            <a:off x="323639" y="3964319"/>
            <a:ext cx="4172039"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4 Content">
    <p:spTree>
      <p:nvGrpSpPr>
        <p:cNvPr id="208" name="Shape 208"/>
        <p:cNvGrpSpPr/>
        <p:nvPr/>
      </p:nvGrpSpPr>
      <p:grpSpPr>
        <a:xfrm>
          <a:off x="0" y="0"/>
          <a:ext cx="0" cy="0"/>
          <a:chOff x="0" y="0"/>
          <a:chExt cx="0" cy="0"/>
        </a:xfrm>
      </p:grpSpPr>
      <p:sp>
        <p:nvSpPr>
          <p:cNvPr id="209" name="Shape 209"/>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10" name="Shape 210"/>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11" name="Shape 211"/>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12" name="Shape 212"/>
          <p:cNvSpPr txBox="1"/>
          <p:nvPr>
            <p:ph idx="3" type="body"/>
          </p:nvPr>
        </p:nvSpPr>
        <p:spPr>
          <a:xfrm>
            <a:off x="2461680"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13" name="Shape 213"/>
          <p:cNvSpPr txBox="1"/>
          <p:nvPr>
            <p:ph idx="4"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6 Content">
    <p:spTree>
      <p:nvGrpSpPr>
        <p:cNvPr id="214" name="Shape 214"/>
        <p:cNvGrpSpPr/>
        <p:nvPr/>
      </p:nvGrpSpPr>
      <p:grpSpPr>
        <a:xfrm>
          <a:off x="0" y="0"/>
          <a:ext cx="0" cy="0"/>
          <a:chOff x="0" y="0"/>
          <a:chExt cx="0" cy="0"/>
        </a:xfrm>
      </p:grpSpPr>
      <p:sp>
        <p:nvSpPr>
          <p:cNvPr id="215" name="Shape 215"/>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16" name="Shape 216"/>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17" name="Shape 217"/>
          <p:cNvSpPr txBox="1"/>
          <p:nvPr>
            <p:ph idx="2"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pic>
        <p:nvPicPr>
          <p:cNvPr id="218" name="Shape 218"/>
          <p:cNvPicPr preferRelativeResize="0"/>
          <p:nvPr/>
        </p:nvPicPr>
        <p:blipFill rotWithShape="1">
          <a:blip r:embed="rId2">
            <a:alphaModFix/>
          </a:blip>
          <a:srcRect b="0" l="0" r="0" t="0"/>
          <a:stretch/>
        </p:blipFill>
        <p:spPr>
          <a:xfrm>
            <a:off x="323280" y="2198519"/>
            <a:ext cx="4172039" cy="3328559"/>
          </a:xfrm>
          <a:prstGeom prst="rect">
            <a:avLst/>
          </a:prstGeom>
          <a:noFill/>
          <a:ln>
            <a:noFill/>
          </a:ln>
        </p:spPr>
      </p:pic>
      <p:pic>
        <p:nvPicPr>
          <p:cNvPr id="219" name="Shape 219"/>
          <p:cNvPicPr preferRelativeResize="0"/>
          <p:nvPr/>
        </p:nvPicPr>
        <p:blipFill rotWithShape="1">
          <a:blip r:embed="rId2">
            <a:alphaModFix/>
          </a:blip>
          <a:srcRect b="0" l="0" r="0" t="0"/>
          <a:stretch/>
        </p:blipFill>
        <p:spPr>
          <a:xfrm>
            <a:off x="323280" y="2198519"/>
            <a:ext cx="4172039" cy="332855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28" name="Shape 28"/>
        <p:cNvGrpSpPr/>
        <p:nvPr/>
      </p:nvGrpSpPr>
      <p:grpSpPr>
        <a:xfrm>
          <a:off x="0" y="0"/>
          <a:ext cx="0" cy="0"/>
          <a:chOff x="0" y="0"/>
          <a:chExt cx="0" cy="0"/>
        </a:xfrm>
      </p:grpSpPr>
      <p:sp>
        <p:nvSpPr>
          <p:cNvPr id="29" name="Shape 29"/>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30" name="Shape 30"/>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31" name="Shape 31"/>
          <p:cNvSpPr txBox="1"/>
          <p:nvPr>
            <p:ph idx="2"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Slide">
    <p:spTree>
      <p:nvGrpSpPr>
        <p:cNvPr id="228" name="Shape 22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229" name="Shape 229"/>
        <p:cNvGrpSpPr/>
        <p:nvPr/>
      </p:nvGrpSpPr>
      <p:grpSpPr>
        <a:xfrm>
          <a:off x="0" y="0"/>
          <a:ext cx="0" cy="0"/>
          <a:chOff x="0" y="0"/>
          <a:chExt cx="0" cy="0"/>
        </a:xfrm>
      </p:grpSpPr>
      <p:sp>
        <p:nvSpPr>
          <p:cNvPr id="230" name="Shape 230"/>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31" name="Shape 231"/>
          <p:cNvSpPr txBox="1"/>
          <p:nvPr>
            <p:ph idx="1" type="subTitle"/>
          </p:nvPr>
        </p:nvSpPr>
        <p:spPr>
          <a:xfrm>
            <a:off x="323639" y="1600200"/>
            <a:ext cx="4172039" cy="45259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232" name="Shape 232"/>
        <p:cNvGrpSpPr/>
        <p:nvPr/>
      </p:nvGrpSpPr>
      <p:grpSpPr>
        <a:xfrm>
          <a:off x="0" y="0"/>
          <a:ext cx="0" cy="0"/>
          <a:chOff x="0" y="0"/>
          <a:chExt cx="0" cy="0"/>
        </a:xfrm>
      </p:grpSpPr>
      <p:sp>
        <p:nvSpPr>
          <p:cNvPr id="233" name="Shape 233"/>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34" name="Shape 234"/>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235" name="Shape 235"/>
        <p:cNvGrpSpPr/>
        <p:nvPr/>
      </p:nvGrpSpPr>
      <p:grpSpPr>
        <a:xfrm>
          <a:off x="0" y="0"/>
          <a:ext cx="0" cy="0"/>
          <a:chOff x="0" y="0"/>
          <a:chExt cx="0" cy="0"/>
        </a:xfrm>
      </p:grpSpPr>
      <p:sp>
        <p:nvSpPr>
          <p:cNvPr id="236" name="Shape 236"/>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37" name="Shape 237"/>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38" name="Shape 238"/>
          <p:cNvSpPr txBox="1"/>
          <p:nvPr>
            <p:ph idx="2"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9" name="Shape 239"/>
        <p:cNvGrpSpPr/>
        <p:nvPr/>
      </p:nvGrpSpPr>
      <p:grpSpPr>
        <a:xfrm>
          <a:off x="0" y="0"/>
          <a:ext cx="0" cy="0"/>
          <a:chOff x="0" y="0"/>
          <a:chExt cx="0" cy="0"/>
        </a:xfrm>
      </p:grpSpPr>
      <p:sp>
        <p:nvSpPr>
          <p:cNvPr id="240" name="Shape 240"/>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entered Text">
    <p:spTree>
      <p:nvGrpSpPr>
        <p:cNvPr id="241" name="Shape 241"/>
        <p:cNvGrpSpPr/>
        <p:nvPr/>
      </p:nvGrpSpPr>
      <p:grpSpPr>
        <a:xfrm>
          <a:off x="0" y="0"/>
          <a:ext cx="0" cy="0"/>
          <a:chOff x="0" y="0"/>
          <a:chExt cx="0" cy="0"/>
        </a:xfrm>
      </p:grpSpPr>
      <p:sp>
        <p:nvSpPr>
          <p:cNvPr id="242" name="Shape 242"/>
          <p:cNvSpPr txBox="1"/>
          <p:nvPr>
            <p:ph idx="1" type="subTitle"/>
          </p:nvPr>
        </p:nvSpPr>
        <p:spPr>
          <a:xfrm>
            <a:off x="251639" y="274680"/>
            <a:ext cx="8373239" cy="529811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itle, 2 Content and Content">
    <p:spTree>
      <p:nvGrpSpPr>
        <p:cNvPr id="243" name="Shape 243"/>
        <p:cNvGrpSpPr/>
        <p:nvPr/>
      </p:nvGrpSpPr>
      <p:grpSpPr>
        <a:xfrm>
          <a:off x="0" y="0"/>
          <a:ext cx="0" cy="0"/>
          <a:chOff x="0" y="0"/>
          <a:chExt cx="0" cy="0"/>
        </a:xfrm>
      </p:grpSpPr>
      <p:sp>
        <p:nvSpPr>
          <p:cNvPr id="244" name="Shape 244"/>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45" name="Shape 245"/>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46" name="Shape 246"/>
          <p:cNvSpPr txBox="1"/>
          <p:nvPr>
            <p:ph idx="2"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47" name="Shape 247"/>
          <p:cNvSpPr txBox="1"/>
          <p:nvPr>
            <p:ph idx="3"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5" name="Shape 255"/>
        <p:cNvGrpSpPr/>
        <p:nvPr/>
      </p:nvGrpSpPr>
      <p:grpSpPr>
        <a:xfrm>
          <a:off x="0" y="0"/>
          <a:ext cx="0" cy="0"/>
          <a:chOff x="0" y="0"/>
          <a:chExt cx="0" cy="0"/>
        </a:xfrm>
      </p:grpSpPr>
      <p:sp>
        <p:nvSpPr>
          <p:cNvPr id="256" name="Shape 256"/>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entered Text">
    <p:spTree>
      <p:nvGrpSpPr>
        <p:cNvPr id="34" name="Shape 34"/>
        <p:cNvGrpSpPr/>
        <p:nvPr/>
      </p:nvGrpSpPr>
      <p:grpSpPr>
        <a:xfrm>
          <a:off x="0" y="0"/>
          <a:ext cx="0" cy="0"/>
          <a:chOff x="0" y="0"/>
          <a:chExt cx="0" cy="0"/>
        </a:xfrm>
      </p:grpSpPr>
      <p:sp>
        <p:nvSpPr>
          <p:cNvPr id="35" name="Shape 35"/>
          <p:cNvSpPr txBox="1"/>
          <p:nvPr>
            <p:ph idx="1" type="subTitle"/>
          </p:nvPr>
        </p:nvSpPr>
        <p:spPr>
          <a:xfrm>
            <a:off x="251639" y="274680"/>
            <a:ext cx="8373239" cy="529811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itle, 2 Content and Content">
    <p:spTree>
      <p:nvGrpSpPr>
        <p:cNvPr id="36" name="Shape 36"/>
        <p:cNvGrpSpPr/>
        <p:nvPr/>
      </p:nvGrpSpPr>
      <p:grpSpPr>
        <a:xfrm>
          <a:off x="0" y="0"/>
          <a:ext cx="0" cy="0"/>
          <a:chOff x="0" y="0"/>
          <a:chExt cx="0" cy="0"/>
        </a:xfrm>
      </p:grpSpPr>
      <p:sp>
        <p:nvSpPr>
          <p:cNvPr id="37" name="Shape 37"/>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38" name="Shape 38"/>
          <p:cNvSpPr txBox="1"/>
          <p:nvPr>
            <p:ph idx="1" type="body"/>
          </p:nvPr>
        </p:nvSpPr>
        <p:spPr>
          <a:xfrm>
            <a:off x="323639"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39" name="Shape 39"/>
          <p:cNvSpPr txBox="1"/>
          <p:nvPr>
            <p:ph idx="2" type="body"/>
          </p:nvPr>
        </p:nvSpPr>
        <p:spPr>
          <a:xfrm>
            <a:off x="323639"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40" name="Shape 40"/>
          <p:cNvSpPr txBox="1"/>
          <p:nvPr>
            <p:ph idx="3" type="body"/>
          </p:nvPr>
        </p:nvSpPr>
        <p:spPr>
          <a:xfrm>
            <a:off x="2461680"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Title Content and 2 Content">
    <p:spTree>
      <p:nvGrpSpPr>
        <p:cNvPr id="41" name="Shape 41"/>
        <p:cNvGrpSpPr/>
        <p:nvPr/>
      </p:nvGrpSpPr>
      <p:grpSpPr>
        <a:xfrm>
          <a:off x="0" y="0"/>
          <a:ext cx="0" cy="0"/>
          <a:chOff x="0" y="0"/>
          <a:chExt cx="0" cy="0"/>
        </a:xfrm>
      </p:grpSpPr>
      <p:sp>
        <p:nvSpPr>
          <p:cNvPr id="42" name="Shape 42"/>
          <p:cNvSpPr txBox="1"/>
          <p:nvPr>
            <p:ph type="title"/>
          </p:nvPr>
        </p:nvSpPr>
        <p:spPr>
          <a:xfrm>
            <a:off x="251639" y="274680"/>
            <a:ext cx="8373239" cy="11430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43" name="Shape 43"/>
          <p:cNvSpPr txBox="1"/>
          <p:nvPr>
            <p:ph idx="1" type="body"/>
          </p:nvPr>
        </p:nvSpPr>
        <p:spPr>
          <a:xfrm>
            <a:off x="323639" y="1600200"/>
            <a:ext cx="2035800"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44" name="Shape 44"/>
          <p:cNvSpPr txBox="1"/>
          <p:nvPr>
            <p:ph idx="2" type="body"/>
          </p:nvPr>
        </p:nvSpPr>
        <p:spPr>
          <a:xfrm>
            <a:off x="2461680" y="1600200"/>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45" name="Shape 45"/>
          <p:cNvSpPr txBox="1"/>
          <p:nvPr>
            <p:ph idx="3" type="body"/>
          </p:nvPr>
        </p:nvSpPr>
        <p:spPr>
          <a:xfrm>
            <a:off x="2461680" y="3964319"/>
            <a:ext cx="2035800" cy="215855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1.png"/><Relationship Id="rId2" Type="http://schemas.openxmlformats.org/officeDocument/2006/relationships/image" Target="../media/image00.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8.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02.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theme" Target="../theme/theme5.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theme" Target="../theme/theme1.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theme" Target="../theme/theme6.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slideLayout" Target="../slideLayouts/slideLayout57.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685800" y="2130480"/>
            <a:ext cx="7772039" cy="146952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7" name="Shape 7"/>
          <p:cNvSpPr txBox="1"/>
          <p:nvPr>
            <p:ph idx="10" type="dt"/>
          </p:nvPr>
        </p:nvSpPr>
        <p:spPr>
          <a:xfrm>
            <a:off x="457200" y="6356519"/>
            <a:ext cx="2133360" cy="36467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8" name="Shape 8"/>
          <p:cNvSpPr txBox="1"/>
          <p:nvPr>
            <p:ph idx="11" type="ftr"/>
          </p:nvPr>
        </p:nvSpPr>
        <p:spPr>
          <a:xfrm>
            <a:off x="3124080" y="6356519"/>
            <a:ext cx="2895120" cy="36467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 name="Shape 9"/>
          <p:cNvSpPr txBox="1"/>
          <p:nvPr>
            <p:ph idx="12" type="sldNum"/>
          </p:nvPr>
        </p:nvSpPr>
        <p:spPr>
          <a:xfrm>
            <a:off x="6553080" y="6356519"/>
            <a:ext cx="2133360" cy="36467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buSzPct val="25000"/>
              <a:buNone/>
            </a:pPr>
            <a:fld id="{00000000-1234-1234-1234-123412341234}" type="slidenum">
              <a:rPr b="0" i="0" lang="en-GB" sz="1200" u="none" cap="none" strike="noStrike">
                <a:solidFill>
                  <a:srgbClr val="8B8B8B"/>
                </a:solidFill>
                <a:latin typeface="Calibri"/>
                <a:ea typeface="Calibri"/>
                <a:cs typeface="Calibri"/>
                <a:sym typeface="Calibri"/>
              </a:rPr>
              <a:t>‹#›</a:t>
            </a:fld>
          </a:p>
        </p:txBody>
      </p:sp>
      <p:sp>
        <p:nvSpPr>
          <p:cNvPr id="10" name="Shape 10"/>
          <p:cNvSpPr txBox="1"/>
          <p:nvPr>
            <p:ph idx="1" type="body"/>
          </p:nvPr>
        </p:nvSpPr>
        <p:spPr>
          <a:xfrm>
            <a:off x="457200" y="1604520"/>
            <a:ext cx="8229239" cy="397691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4" name="Shape 14"/>
        <p:cNvGrpSpPr/>
        <p:nvPr/>
      </p:nvGrpSpPr>
      <p:grpSpPr>
        <a:xfrm>
          <a:off x="0" y="0"/>
          <a:ext cx="0" cy="0"/>
          <a:chOff x="0" y="0"/>
          <a:chExt cx="0" cy="0"/>
        </a:xfrm>
      </p:grpSpPr>
      <p:pic>
        <p:nvPicPr>
          <p:cNvPr id="15" name="Shape 15"/>
          <p:cNvPicPr preferRelativeResize="0"/>
          <p:nvPr/>
        </p:nvPicPr>
        <p:blipFill rotWithShape="1">
          <a:blip r:embed="rId1">
            <a:alphaModFix/>
          </a:blip>
          <a:srcRect b="0" l="0" r="0" t="0"/>
          <a:stretch/>
        </p:blipFill>
        <p:spPr>
          <a:xfrm>
            <a:off x="-17280" y="-13680"/>
            <a:ext cx="9178200" cy="6884639"/>
          </a:xfrm>
          <a:prstGeom prst="rect">
            <a:avLst/>
          </a:prstGeom>
          <a:noFill/>
          <a:ln>
            <a:noFill/>
          </a:ln>
        </p:spPr>
      </p:pic>
      <p:pic>
        <p:nvPicPr>
          <p:cNvPr id="16" name="Shape 16"/>
          <p:cNvPicPr preferRelativeResize="0"/>
          <p:nvPr/>
        </p:nvPicPr>
        <p:blipFill rotWithShape="1">
          <a:blip r:embed="rId2">
            <a:alphaModFix/>
          </a:blip>
          <a:srcRect b="0" l="0" r="0" t="0"/>
          <a:stretch/>
        </p:blipFill>
        <p:spPr>
          <a:xfrm>
            <a:off x="-18000" y="-7559"/>
            <a:ext cx="9179640" cy="6872400"/>
          </a:xfrm>
          <a:prstGeom prst="rect">
            <a:avLst/>
          </a:prstGeom>
          <a:noFill/>
          <a:ln>
            <a:noFill/>
          </a:ln>
        </p:spPr>
      </p:pic>
      <p:sp>
        <p:nvSpPr>
          <p:cNvPr id="17" name="Shape 17"/>
          <p:cNvSpPr txBox="1"/>
          <p:nvPr>
            <p:ph idx="1" type="body"/>
          </p:nvPr>
        </p:nvSpPr>
        <p:spPr>
          <a:xfrm>
            <a:off x="108359" y="908640"/>
            <a:ext cx="6408720" cy="35963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8" name="Shape 18"/>
          <p:cNvSpPr txBox="1"/>
          <p:nvPr>
            <p:ph idx="2" type="body"/>
          </p:nvPr>
        </p:nvSpPr>
        <p:spPr>
          <a:xfrm>
            <a:off x="107640" y="1484279"/>
            <a:ext cx="8208719" cy="165707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9" name="Shape 19"/>
          <p:cNvSpPr txBox="1"/>
          <p:nvPr>
            <p:ph idx="3" type="body"/>
          </p:nvPr>
        </p:nvSpPr>
        <p:spPr>
          <a:xfrm>
            <a:off x="108359" y="3357000"/>
            <a:ext cx="8135639" cy="71891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0" name="Shape 20"/>
          <p:cNvSpPr txBox="1"/>
          <p:nvPr>
            <p:ph type="title"/>
          </p:nvPr>
        </p:nvSpPr>
        <p:spPr>
          <a:xfrm>
            <a:off x="457200" y="273600"/>
            <a:ext cx="8229239" cy="114479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7" name="Shape 67"/>
        <p:cNvGrpSpPr/>
        <p:nvPr/>
      </p:nvGrpSpPr>
      <p:grpSpPr>
        <a:xfrm>
          <a:off x="0" y="0"/>
          <a:ext cx="0" cy="0"/>
          <a:chOff x="0" y="0"/>
          <a:chExt cx="0" cy="0"/>
        </a:xfrm>
      </p:grpSpPr>
      <p:pic>
        <p:nvPicPr>
          <p:cNvPr id="68" name="Shape 68"/>
          <p:cNvPicPr preferRelativeResize="0"/>
          <p:nvPr/>
        </p:nvPicPr>
        <p:blipFill rotWithShape="1">
          <a:blip r:embed="rId1">
            <a:alphaModFix/>
          </a:blip>
          <a:srcRect b="0" l="0" r="0" t="0"/>
          <a:stretch/>
        </p:blipFill>
        <p:spPr>
          <a:xfrm>
            <a:off x="-18000" y="-7559"/>
            <a:ext cx="9179640" cy="6872400"/>
          </a:xfrm>
          <a:prstGeom prst="rect">
            <a:avLst/>
          </a:prstGeom>
          <a:noFill/>
          <a:ln>
            <a:noFill/>
          </a:ln>
        </p:spPr>
      </p:pic>
      <p:sp>
        <p:nvSpPr>
          <p:cNvPr id="69" name="Shape 69"/>
          <p:cNvSpPr txBox="1"/>
          <p:nvPr>
            <p:ph type="title"/>
          </p:nvPr>
        </p:nvSpPr>
        <p:spPr>
          <a:xfrm>
            <a:off x="251639" y="274680"/>
            <a:ext cx="8373239" cy="114263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70" name="Shape 70"/>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1" name="Shape 71"/>
          <p:cNvSpPr txBox="1"/>
          <p:nvPr>
            <p:ph idx="2" type="body"/>
          </p:nvPr>
        </p:nvSpPr>
        <p:spPr>
          <a:xfrm>
            <a:off x="4572000" y="1600200"/>
            <a:ext cx="4114439" cy="384479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18" name="Shape 118"/>
        <p:cNvGrpSpPr/>
        <p:nvPr/>
      </p:nvGrpSpPr>
      <p:grpSpPr>
        <a:xfrm>
          <a:off x="0" y="0"/>
          <a:ext cx="0" cy="0"/>
          <a:chOff x="0" y="0"/>
          <a:chExt cx="0" cy="0"/>
        </a:xfrm>
      </p:grpSpPr>
      <p:sp>
        <p:nvSpPr>
          <p:cNvPr id="119" name="Shape 119"/>
          <p:cNvSpPr txBox="1"/>
          <p:nvPr>
            <p:ph type="title"/>
          </p:nvPr>
        </p:nvSpPr>
        <p:spPr>
          <a:xfrm>
            <a:off x="622079" y="1932840"/>
            <a:ext cx="7049880" cy="1333079"/>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20" name="Shape 120"/>
          <p:cNvSpPr txBox="1"/>
          <p:nvPr>
            <p:ph idx="10" type="dt"/>
          </p:nvPr>
        </p:nvSpPr>
        <p:spPr>
          <a:xfrm>
            <a:off x="456479" y="6247439"/>
            <a:ext cx="2127960" cy="470519"/>
          </a:xfrm>
          <a:prstGeom prst="rect">
            <a:avLst/>
          </a:prstGeom>
          <a:noFill/>
          <a:ln>
            <a:noFill/>
          </a:ln>
        </p:spPr>
        <p:txBody>
          <a:bodyPr anchorCtr="0" anchor="t" bIns="91425" lIns="91425" rIns="91425" tIns="91425"/>
          <a:lstStyle>
            <a:lvl1pPr indent="0" lvl="0" marL="0" marR="0" rtl="0" algn="l">
              <a:spcBef>
                <a:spcPts val="0"/>
              </a:spcBef>
              <a:buNone/>
              <a:defRPr sz="1800"/>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21" name="Shape 121"/>
          <p:cNvSpPr txBox="1"/>
          <p:nvPr>
            <p:ph idx="11" type="ftr"/>
          </p:nvPr>
        </p:nvSpPr>
        <p:spPr>
          <a:xfrm>
            <a:off x="3127680" y="6247439"/>
            <a:ext cx="2896920" cy="470519"/>
          </a:xfrm>
          <a:prstGeom prst="rect">
            <a:avLst/>
          </a:prstGeom>
          <a:noFill/>
          <a:ln>
            <a:noFill/>
          </a:ln>
        </p:spPr>
        <p:txBody>
          <a:bodyPr anchorCtr="0" anchor="t" bIns="91425" lIns="91425" rIns="91425" tIns="91425"/>
          <a:lstStyle>
            <a:lvl1pPr indent="0" lvl="0" marL="0" marR="0" rtl="0" algn="l">
              <a:spcBef>
                <a:spcPts val="0"/>
              </a:spcBef>
              <a:buNone/>
              <a:defRPr sz="1800"/>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22" name="Shape 122"/>
          <p:cNvSpPr txBox="1"/>
          <p:nvPr>
            <p:ph idx="12" type="sldNum"/>
          </p:nvPr>
        </p:nvSpPr>
        <p:spPr>
          <a:xfrm>
            <a:off x="6554879" y="6247439"/>
            <a:ext cx="2127960" cy="470519"/>
          </a:xfrm>
          <a:prstGeom prst="rect">
            <a:avLst/>
          </a:prstGeom>
          <a:noFill/>
          <a:ln>
            <a:noFill/>
          </a:ln>
        </p:spPr>
        <p:txBody>
          <a:bodyPr anchorCtr="0" anchor="t" bIns="0" lIns="0" rIns="0" tIns="0">
            <a:noAutofit/>
          </a:bodyPr>
          <a:lstStyle/>
          <a:p>
            <a:pPr indent="0" lvl="0" marL="0" marR="0" rtl="0" algn="r">
              <a:lnSpc>
                <a:spcPct val="93000"/>
              </a:lnSpc>
              <a:spcBef>
                <a:spcPts val="0"/>
              </a:spcBef>
              <a:buSzPct val="25000"/>
              <a:buNone/>
            </a:pPr>
            <a:fld id="{00000000-1234-1234-1234-123412341234}" type="slidenum">
              <a:rPr lang="en-GB" sz="1300">
                <a:solidFill>
                  <a:srgbClr val="000000"/>
                </a:solidFill>
                <a:latin typeface="Times New Roman"/>
                <a:ea typeface="Times New Roman"/>
                <a:cs typeface="Times New Roman"/>
                <a:sym typeface="Times New Roman"/>
              </a:rPr>
              <a:t>‹#›</a:t>
            </a:fld>
          </a:p>
        </p:txBody>
      </p:sp>
      <p:sp>
        <p:nvSpPr>
          <p:cNvPr id="123" name="Shape 123"/>
          <p:cNvSpPr txBox="1"/>
          <p:nvPr>
            <p:ph idx="1" type="body"/>
          </p:nvPr>
        </p:nvSpPr>
        <p:spPr>
          <a:xfrm>
            <a:off x="457200" y="1604520"/>
            <a:ext cx="8229239" cy="397691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251639" y="274680"/>
            <a:ext cx="8373239" cy="114263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72" name="Shape 172"/>
          <p:cNvSpPr txBox="1"/>
          <p:nvPr>
            <p:ph idx="1" type="body"/>
          </p:nvPr>
        </p:nvSpPr>
        <p:spPr>
          <a:xfrm>
            <a:off x="323639" y="1600200"/>
            <a:ext cx="4172039" cy="452556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173" name="Shape 173"/>
          <p:cNvSpPr txBox="1"/>
          <p:nvPr>
            <p:ph idx="2" type="body"/>
          </p:nvPr>
        </p:nvSpPr>
        <p:spPr>
          <a:xfrm>
            <a:off x="4572000" y="1600200"/>
            <a:ext cx="4114439" cy="384479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20" name="Shape 220"/>
        <p:cNvGrpSpPr/>
        <p:nvPr/>
      </p:nvGrpSpPr>
      <p:grpSpPr>
        <a:xfrm>
          <a:off x="0" y="0"/>
          <a:ext cx="0" cy="0"/>
          <a:chOff x="0" y="0"/>
          <a:chExt cx="0" cy="0"/>
        </a:xfrm>
      </p:grpSpPr>
      <p:pic>
        <p:nvPicPr>
          <p:cNvPr id="221" name="Shape 221"/>
          <p:cNvPicPr preferRelativeResize="0"/>
          <p:nvPr/>
        </p:nvPicPr>
        <p:blipFill rotWithShape="1">
          <a:blip r:embed="rId1">
            <a:alphaModFix/>
          </a:blip>
          <a:srcRect b="0" l="0" r="0" t="0"/>
          <a:stretch/>
        </p:blipFill>
        <p:spPr>
          <a:xfrm>
            <a:off x="-18000" y="-7559"/>
            <a:ext cx="9179640" cy="6872400"/>
          </a:xfrm>
          <a:prstGeom prst="rect">
            <a:avLst/>
          </a:prstGeom>
          <a:noFill/>
          <a:ln>
            <a:noFill/>
          </a:ln>
        </p:spPr>
      </p:pic>
      <p:sp>
        <p:nvSpPr>
          <p:cNvPr id="222" name="Shape 222"/>
          <p:cNvSpPr txBox="1"/>
          <p:nvPr>
            <p:ph idx="1" type="body"/>
          </p:nvPr>
        </p:nvSpPr>
        <p:spPr>
          <a:xfrm>
            <a:off x="3575160" y="1600200"/>
            <a:ext cx="5111280" cy="448019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23" name="Shape 223"/>
          <p:cNvSpPr txBox="1"/>
          <p:nvPr>
            <p:ph idx="2" type="body"/>
          </p:nvPr>
        </p:nvSpPr>
        <p:spPr>
          <a:xfrm>
            <a:off x="457200" y="1600200"/>
            <a:ext cx="3007799" cy="448019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24" name="Shape 224"/>
          <p:cNvSpPr txBox="1"/>
          <p:nvPr>
            <p:ph idx="10" type="dt"/>
          </p:nvPr>
        </p:nvSpPr>
        <p:spPr>
          <a:xfrm>
            <a:off x="457200" y="6172200"/>
            <a:ext cx="3428639" cy="304560"/>
          </a:xfrm>
          <a:prstGeom prst="rect">
            <a:avLst/>
          </a:prstGeom>
          <a:noFill/>
          <a:ln>
            <a:noFill/>
          </a:ln>
        </p:spPr>
        <p:txBody>
          <a:bodyPr anchorCtr="0" anchor="t" bIns="91425" lIns="91425" rIns="91425" tIns="91425"/>
          <a:lstStyle>
            <a:lvl1pPr indent="0" lvl="0" marL="0" marR="0" rtl="0" algn="l">
              <a:spcBef>
                <a:spcPts val="0"/>
              </a:spcBef>
              <a:buNone/>
              <a:defRPr sz="1800"/>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25" name="Shape 225"/>
          <p:cNvSpPr txBox="1"/>
          <p:nvPr>
            <p:ph idx="11" type="ftr"/>
          </p:nvPr>
        </p:nvSpPr>
        <p:spPr>
          <a:xfrm>
            <a:off x="457200" y="6492960"/>
            <a:ext cx="3428639" cy="283319"/>
          </a:xfrm>
          <a:prstGeom prst="rect">
            <a:avLst/>
          </a:prstGeom>
          <a:noFill/>
          <a:ln>
            <a:noFill/>
          </a:ln>
        </p:spPr>
        <p:txBody>
          <a:bodyPr anchorCtr="0" anchor="t" bIns="91425" lIns="91425" rIns="91425" tIns="91425"/>
          <a:lstStyle>
            <a:lvl1pPr indent="0" lvl="0" marL="0" marR="0" rtl="0" algn="l">
              <a:spcBef>
                <a:spcPts val="0"/>
              </a:spcBef>
              <a:buNone/>
              <a:defRPr sz="1800"/>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26" name="Shape 226"/>
          <p:cNvSpPr txBox="1"/>
          <p:nvPr>
            <p:ph idx="12" type="sldNum"/>
          </p:nvPr>
        </p:nvSpPr>
        <p:spPr>
          <a:xfrm rot="-5400000">
            <a:off x="8562239" y="6279479"/>
            <a:ext cx="592560" cy="36467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fld id="{00000000-1234-1234-1234-123412341234}" type="slidenum">
              <a:rPr lang="en-GB" sz="1800">
                <a:solidFill>
                  <a:srgbClr val="000000"/>
                </a:solidFill>
                <a:latin typeface="Arial"/>
                <a:ea typeface="Arial"/>
                <a:cs typeface="Arial"/>
                <a:sym typeface="Arial"/>
              </a:rPr>
              <a:t>‹#›</a:t>
            </a:fld>
          </a:p>
        </p:txBody>
      </p:sp>
      <p:sp>
        <p:nvSpPr>
          <p:cNvPr id="227" name="Shape 227"/>
          <p:cNvSpPr txBox="1"/>
          <p:nvPr>
            <p:ph type="title"/>
          </p:nvPr>
        </p:nvSpPr>
        <p:spPr>
          <a:xfrm>
            <a:off x="457200" y="152640"/>
            <a:ext cx="5790960" cy="137124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48" name="Shape 248"/>
        <p:cNvGrpSpPr/>
        <p:nvPr/>
      </p:nvGrpSpPr>
      <p:grpSpPr>
        <a:xfrm>
          <a:off x="0" y="0"/>
          <a:ext cx="0" cy="0"/>
          <a:chOff x="0" y="0"/>
          <a:chExt cx="0" cy="0"/>
        </a:xfrm>
      </p:grpSpPr>
      <p:pic>
        <p:nvPicPr>
          <p:cNvPr id="249" name="Shape 249"/>
          <p:cNvPicPr preferRelativeResize="0"/>
          <p:nvPr/>
        </p:nvPicPr>
        <p:blipFill rotWithShape="1">
          <a:blip r:embed="rId1">
            <a:alphaModFix/>
          </a:blip>
          <a:srcRect b="0" l="0" r="0" t="0"/>
          <a:stretch/>
        </p:blipFill>
        <p:spPr>
          <a:xfrm>
            <a:off x="-18000" y="-7559"/>
            <a:ext cx="9179640" cy="6872400"/>
          </a:xfrm>
          <a:prstGeom prst="rect">
            <a:avLst/>
          </a:prstGeom>
          <a:noFill/>
          <a:ln>
            <a:noFill/>
          </a:ln>
        </p:spPr>
      </p:pic>
      <p:sp>
        <p:nvSpPr>
          <p:cNvPr id="250" name="Shape 250"/>
          <p:cNvSpPr txBox="1"/>
          <p:nvPr>
            <p:ph type="title"/>
          </p:nvPr>
        </p:nvSpPr>
        <p:spPr>
          <a:xfrm>
            <a:off x="457200" y="274680"/>
            <a:ext cx="8229239" cy="114263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51" name="Shape 251"/>
          <p:cNvSpPr txBox="1"/>
          <p:nvPr>
            <p:ph idx="10" type="dt"/>
          </p:nvPr>
        </p:nvSpPr>
        <p:spPr>
          <a:xfrm>
            <a:off x="457200" y="6356519"/>
            <a:ext cx="2133360" cy="364679"/>
          </a:xfrm>
          <a:prstGeom prst="rect">
            <a:avLst/>
          </a:prstGeom>
          <a:noFill/>
          <a:ln>
            <a:noFill/>
          </a:ln>
        </p:spPr>
        <p:txBody>
          <a:bodyPr anchorCtr="0" anchor="t" bIns="91425" lIns="91425" rIns="91425" tIns="91425"/>
          <a:lstStyle>
            <a:lvl1pPr indent="0" lvl="0" marL="0" marR="0" rtl="0" algn="l">
              <a:spcBef>
                <a:spcPts val="0"/>
              </a:spcBef>
              <a:buNone/>
              <a:defRPr sz="1800"/>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52" name="Shape 252"/>
          <p:cNvSpPr txBox="1"/>
          <p:nvPr>
            <p:ph idx="11" type="ftr"/>
          </p:nvPr>
        </p:nvSpPr>
        <p:spPr>
          <a:xfrm>
            <a:off x="3124080" y="6356519"/>
            <a:ext cx="2895120" cy="364679"/>
          </a:xfrm>
          <a:prstGeom prst="rect">
            <a:avLst/>
          </a:prstGeom>
          <a:noFill/>
          <a:ln>
            <a:noFill/>
          </a:ln>
        </p:spPr>
        <p:txBody>
          <a:bodyPr anchorCtr="0" anchor="t" bIns="91425" lIns="91425" rIns="91425" tIns="91425"/>
          <a:lstStyle>
            <a:lvl1pPr indent="0" lvl="0" marL="0" marR="0" rtl="0" algn="l">
              <a:spcBef>
                <a:spcPts val="0"/>
              </a:spcBef>
              <a:buNone/>
              <a:defRPr sz="1800"/>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253" name="Shape 253"/>
          <p:cNvSpPr txBox="1"/>
          <p:nvPr>
            <p:ph idx="12" type="sldNum"/>
          </p:nvPr>
        </p:nvSpPr>
        <p:spPr>
          <a:xfrm>
            <a:off x="6553080" y="6356519"/>
            <a:ext cx="2133360" cy="36467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fld id="{00000000-1234-1234-1234-123412341234}" type="slidenum">
              <a:rPr lang="en-GB" sz="1400">
                <a:solidFill>
                  <a:srgbClr val="000000"/>
                </a:solidFill>
                <a:latin typeface="Arial"/>
                <a:ea typeface="Arial"/>
                <a:cs typeface="Arial"/>
                <a:sym typeface="Arial"/>
              </a:rPr>
              <a:t>‹#›</a:t>
            </a:fld>
          </a:p>
        </p:txBody>
      </p:sp>
      <p:sp>
        <p:nvSpPr>
          <p:cNvPr id="254" name="Shape 254"/>
          <p:cNvSpPr txBox="1"/>
          <p:nvPr>
            <p:ph idx="1" type="body"/>
          </p:nvPr>
        </p:nvSpPr>
        <p:spPr>
          <a:xfrm>
            <a:off x="457200" y="1604520"/>
            <a:ext cx="8229239" cy="397691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0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53.png"/><Relationship Id="rId4" Type="http://schemas.openxmlformats.org/officeDocument/2006/relationships/image" Target="../media/image27.gif"/><Relationship Id="rId5" Type="http://schemas.openxmlformats.org/officeDocument/2006/relationships/image" Target="../media/image30.jpg"/><Relationship Id="rId6" Type="http://schemas.openxmlformats.org/officeDocument/2006/relationships/image" Target="../media/image32.jpg"/><Relationship Id="rId7" Type="http://schemas.openxmlformats.org/officeDocument/2006/relationships/image" Target="../media/image28.png"/><Relationship Id="rId8"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40.png"/><Relationship Id="rId7" Type="http://schemas.openxmlformats.org/officeDocument/2006/relationships/image" Target="../media/image38.png"/><Relationship Id="rId8"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0.xml"/><Relationship Id="rId3"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1.xml"/><Relationship Id="rId3" Type="http://schemas.openxmlformats.org/officeDocument/2006/relationships/image" Target="../media/image45.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3.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4.png"/><Relationship Id="rId7"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4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50.png"/><Relationship Id="rId4" Type="http://schemas.openxmlformats.org/officeDocument/2006/relationships/image" Target="../media/image4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0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hyperlink" Target="http://www.rsc.org/campaigns/m/lc/lc16013/open-acces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pic>
        <p:nvPicPr>
          <p:cNvPr id="261" name="Shape 261"/>
          <p:cNvPicPr preferRelativeResize="0"/>
          <p:nvPr/>
        </p:nvPicPr>
        <p:blipFill rotWithShape="1">
          <a:blip r:embed="rId3">
            <a:alphaModFix/>
          </a:blip>
          <a:srcRect b="0" l="0" r="0" t="0"/>
          <a:stretch/>
        </p:blipFill>
        <p:spPr>
          <a:xfrm>
            <a:off x="0" y="0"/>
            <a:ext cx="9143639" cy="685764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nvSpPr>
        <p:spPr>
          <a:xfrm>
            <a:off x="251639" y="274680"/>
            <a:ext cx="8373239" cy="114263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Straw poll...</a:t>
            </a:r>
          </a:p>
        </p:txBody>
      </p:sp>
      <p:sp>
        <p:nvSpPr>
          <p:cNvPr id="363" name="Shape 363"/>
          <p:cNvSpPr txBox="1"/>
          <p:nvPr/>
        </p:nvSpPr>
        <p:spPr>
          <a:xfrm>
            <a:off x="323639" y="1600200"/>
            <a:ext cx="4172039" cy="452592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None/>
            </a:pPr>
            <a:r>
              <a:rPr b="1" lang="en-GB" sz="2200">
                <a:solidFill>
                  <a:srgbClr val="321959"/>
                </a:solidFill>
                <a:latin typeface="Arial"/>
                <a:ea typeface="Arial"/>
                <a:cs typeface="Arial"/>
                <a:sym typeface="Arial"/>
              </a:rPr>
              <a:t>All taken into consideration, what is your preferred model of OA?</a:t>
            </a:r>
          </a:p>
          <a:p>
            <a:pPr indent="0" lvl="0" marL="0" marR="0" rtl="0" algn="l">
              <a:lnSpc>
                <a:spcPct val="100000"/>
              </a:lnSpc>
              <a:spcBef>
                <a:spcPts val="0"/>
              </a:spcBef>
              <a:buNone/>
            </a:pPr>
            <a:r>
              <a:t/>
            </a:r>
            <a:endParaRPr sz="1800"/>
          </a:p>
          <a:p>
            <a:pPr indent="0" lvl="0" marL="0" marR="0" rtl="0" algn="l">
              <a:lnSpc>
                <a:spcPct val="100000"/>
              </a:lnSpc>
              <a:spcBef>
                <a:spcPts val="0"/>
              </a:spcBef>
              <a:buClr>
                <a:srgbClr val="321959"/>
              </a:buClr>
              <a:buSzPct val="100000"/>
              <a:buFont typeface="Arial"/>
              <a:buChar char="•"/>
            </a:pPr>
            <a:r>
              <a:rPr b="1" lang="en-GB" sz="2200">
                <a:solidFill>
                  <a:srgbClr val="321959"/>
                </a:solidFill>
                <a:latin typeface="Arial"/>
                <a:ea typeface="Arial"/>
                <a:cs typeface="Arial"/>
                <a:sym typeface="Arial"/>
              </a:rPr>
              <a:t>Green</a:t>
            </a:r>
          </a:p>
          <a:p>
            <a:pPr indent="0" lvl="0" marL="0" marR="0" rtl="0" algn="l">
              <a:lnSpc>
                <a:spcPct val="100000"/>
              </a:lnSpc>
              <a:spcBef>
                <a:spcPts val="0"/>
              </a:spcBef>
              <a:buClr>
                <a:srgbClr val="321959"/>
              </a:buClr>
              <a:buSzPct val="100000"/>
              <a:buFont typeface="Arial"/>
              <a:buChar char="•"/>
            </a:pPr>
            <a:r>
              <a:rPr b="1" lang="en-GB" sz="2200">
                <a:solidFill>
                  <a:srgbClr val="321959"/>
                </a:solidFill>
                <a:latin typeface="Arial"/>
                <a:ea typeface="Arial"/>
                <a:cs typeface="Arial"/>
                <a:sym typeface="Arial"/>
              </a:rPr>
              <a:t>Gold</a:t>
            </a:r>
          </a:p>
          <a:p>
            <a:pPr indent="0" lvl="0" marL="0" marR="0" rtl="0" algn="l">
              <a:lnSpc>
                <a:spcPct val="100000"/>
              </a:lnSpc>
              <a:spcBef>
                <a:spcPts val="0"/>
              </a:spcBef>
              <a:buClr>
                <a:srgbClr val="321959"/>
              </a:buClr>
              <a:buSzPct val="100000"/>
              <a:buFont typeface="Arial"/>
              <a:buChar char="•"/>
            </a:pPr>
            <a:r>
              <a:rPr b="1" lang="en-GB" sz="2200">
                <a:solidFill>
                  <a:srgbClr val="321959"/>
                </a:solidFill>
                <a:latin typeface="Arial"/>
                <a:ea typeface="Arial"/>
                <a:cs typeface="Arial"/>
                <a:sym typeface="Arial"/>
              </a:rPr>
              <a:t>Unsure</a:t>
            </a:r>
          </a:p>
        </p:txBody>
      </p:sp>
      <p:sp>
        <p:nvSpPr>
          <p:cNvPr id="364" name="Shape 364"/>
          <p:cNvSpPr txBox="1"/>
          <p:nvPr/>
        </p:nvSpPr>
        <p:spPr>
          <a:xfrm>
            <a:off x="4572000" y="1600200"/>
            <a:ext cx="4114439" cy="3844799"/>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sz="180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txBox="1"/>
          <p:nvPr/>
        </p:nvSpPr>
        <p:spPr>
          <a:xfrm>
            <a:off x="251639" y="274680"/>
            <a:ext cx="8373239" cy="114263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Are you familar with the concept of “hybrid” OA?</a:t>
            </a:r>
          </a:p>
        </p:txBody>
      </p:sp>
      <p:sp>
        <p:nvSpPr>
          <p:cNvPr id="371" name="Shape 371"/>
          <p:cNvSpPr txBox="1"/>
          <p:nvPr/>
        </p:nvSpPr>
        <p:spPr>
          <a:xfrm>
            <a:off x="323639" y="1600200"/>
            <a:ext cx="4172039" cy="452592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sz="1800"/>
          </a:p>
        </p:txBody>
      </p:sp>
      <p:sp>
        <p:nvSpPr>
          <p:cNvPr id="372" name="Shape 372"/>
          <p:cNvSpPr txBox="1"/>
          <p:nvPr/>
        </p:nvSpPr>
        <p:spPr>
          <a:xfrm>
            <a:off x="4572000" y="1600200"/>
            <a:ext cx="4114439" cy="3844799"/>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sz="180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sp>
        <p:nvSpPr>
          <p:cNvPr id="377" name="Shape 377"/>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OA preferences</a:t>
            </a:r>
          </a:p>
        </p:txBody>
      </p:sp>
      <p:pic>
        <p:nvPicPr>
          <p:cNvPr id="378" name="Shape 378"/>
          <p:cNvPicPr preferRelativeResize="0"/>
          <p:nvPr/>
        </p:nvPicPr>
        <p:blipFill rotWithShape="1">
          <a:blip r:embed="rId3">
            <a:alphaModFix/>
          </a:blip>
          <a:srcRect b="0" l="0" r="0" t="0"/>
          <a:stretch/>
        </p:blipFill>
        <p:spPr>
          <a:xfrm>
            <a:off x="453960" y="1537559"/>
            <a:ext cx="5777999" cy="4272480"/>
          </a:xfrm>
          <a:prstGeom prst="rect">
            <a:avLst/>
          </a:prstGeom>
          <a:noFill/>
          <a:ln>
            <a:noFill/>
          </a:ln>
        </p:spPr>
      </p:pic>
      <p:pic>
        <p:nvPicPr>
          <p:cNvPr id="379" name="Shape 379"/>
          <p:cNvPicPr preferRelativeResize="0"/>
          <p:nvPr/>
        </p:nvPicPr>
        <p:blipFill rotWithShape="1">
          <a:blip r:embed="rId4">
            <a:alphaModFix/>
          </a:blip>
          <a:srcRect b="0" l="0" r="0" t="23849"/>
          <a:stretch/>
        </p:blipFill>
        <p:spPr>
          <a:xfrm>
            <a:off x="6579000" y="5350319"/>
            <a:ext cx="2484000" cy="1418399"/>
          </a:xfrm>
          <a:prstGeom prst="rect">
            <a:avLst/>
          </a:prstGeom>
          <a:noFill/>
          <a:ln cap="flat" cmpd="sng" w="9525">
            <a:solidFill>
              <a:srgbClr val="321959"/>
            </a:solidFill>
            <a:prstDash val="solid"/>
            <a:round/>
            <a:headEnd len="med" w="med" type="none"/>
            <a:tailEnd len="med" w="med" type="none"/>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Green, Gold &amp; hybrid</a:t>
            </a:r>
          </a:p>
        </p:txBody>
      </p:sp>
      <p:sp>
        <p:nvSpPr>
          <p:cNvPr id="386" name="Shape 386"/>
          <p:cNvSpPr txBox="1"/>
          <p:nvPr/>
        </p:nvSpPr>
        <p:spPr>
          <a:xfrm>
            <a:off x="323639" y="997920"/>
            <a:ext cx="6671879" cy="452556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Gold is seen as expensive</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Average APC ~ £1800</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Creative Commons (full reuse)</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Will market forces drive APCs down?</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Green perpetuates subscription model</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Perpetuates subscription model</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The embargo period</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The licence problem</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Hybrid</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Offer the choice of paying APC </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Provide immediate OA (CC-BY)</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Only some articles OA</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Double dipping?</a:t>
            </a:r>
          </a:p>
          <a:p>
            <a:pPr indent="0" lvl="0" marL="0" marR="0" rtl="0" algn="l">
              <a:spcBef>
                <a:spcPts val="0"/>
              </a:spcBef>
              <a:buNone/>
            </a:pPr>
            <a:r>
              <a:t/>
            </a:r>
            <a:endParaRPr sz="1800"/>
          </a:p>
          <a:p>
            <a:pPr indent="0" lvl="0" marL="0" marR="0" rtl="0" algn="l">
              <a:spcBef>
                <a:spcPts val="0"/>
              </a:spcBef>
              <a:buNone/>
            </a:pPr>
            <a:r>
              <a:t/>
            </a:r>
            <a:endParaRPr sz="1800"/>
          </a:p>
          <a:p>
            <a:pPr indent="0" lvl="0" marL="0" marR="0" rtl="0" algn="l">
              <a:lnSpc>
                <a:spcPct val="100000"/>
              </a:lnSpc>
              <a:spcBef>
                <a:spcPts val="0"/>
              </a:spcBef>
              <a:buNone/>
            </a:pPr>
            <a:r>
              <a:t/>
            </a:r>
            <a:endParaRPr sz="1800"/>
          </a:p>
          <a:p>
            <a:pPr indent="0" lvl="0" marL="0" marR="0" rtl="0" algn="l">
              <a:spcBef>
                <a:spcPts val="0"/>
              </a:spcBef>
              <a:buNone/>
            </a:pPr>
            <a:r>
              <a:t/>
            </a:r>
            <a:endParaRPr sz="1800"/>
          </a:p>
        </p:txBody>
      </p:sp>
      <p:pic>
        <p:nvPicPr>
          <p:cNvPr id="387" name="Shape 387"/>
          <p:cNvPicPr preferRelativeResize="0"/>
          <p:nvPr/>
        </p:nvPicPr>
        <p:blipFill rotWithShape="1">
          <a:blip r:embed="rId3">
            <a:alphaModFix/>
          </a:blip>
          <a:srcRect b="0" l="0" r="0" t="0"/>
          <a:stretch/>
        </p:blipFill>
        <p:spPr>
          <a:xfrm>
            <a:off x="6995520" y="1309679"/>
            <a:ext cx="2018879" cy="3047760"/>
          </a:xfrm>
          <a:prstGeom prst="rect">
            <a:avLst/>
          </a:prstGeom>
          <a:noFill/>
          <a:ln>
            <a:noFill/>
          </a:ln>
        </p:spPr>
      </p:pic>
      <p:sp>
        <p:nvSpPr>
          <p:cNvPr id="388" name="Shape 388"/>
          <p:cNvSpPr/>
          <p:nvPr/>
        </p:nvSpPr>
        <p:spPr>
          <a:xfrm>
            <a:off x="6939000" y="4415760"/>
            <a:ext cx="2202480" cy="45612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600">
                <a:solidFill>
                  <a:srgbClr val="000000"/>
                </a:solidFill>
                <a:latin typeface="Arial"/>
                <a:ea typeface="Arial"/>
                <a:cs typeface="Arial"/>
                <a:sym typeface="Arial"/>
              </a:rPr>
              <a:t>© Kay Gaensler, </a:t>
            </a:r>
            <a:r>
              <a:rPr lang="en-GB" sz="600" u="sng">
                <a:solidFill>
                  <a:srgbClr val="9E91B4"/>
                </a:solidFill>
                <a:latin typeface="Arial"/>
                <a:ea typeface="Arial"/>
                <a:cs typeface="Arial"/>
                <a:sym typeface="Arial"/>
              </a:rPr>
              <a:t>https://www.flickr.com/photos/gaensler/5981308836/</a:t>
            </a:r>
            <a:r>
              <a:rPr lang="en-GB" sz="600">
                <a:solidFill>
                  <a:srgbClr val="000000"/>
                </a:solidFill>
                <a:latin typeface="Arial"/>
                <a:ea typeface="Arial"/>
                <a:cs typeface="Arial"/>
                <a:sym typeface="Arial"/>
              </a:rPr>
              <a:t> CC BY-NC-SA 2.0 (</a:t>
            </a:r>
            <a:r>
              <a:rPr lang="en-GB" sz="600" u="sng">
                <a:solidFill>
                  <a:srgbClr val="9E91B4"/>
                </a:solidFill>
                <a:latin typeface="Arial"/>
                <a:ea typeface="Arial"/>
                <a:cs typeface="Arial"/>
                <a:sym typeface="Arial"/>
              </a:rPr>
              <a:t>https://creativecommons.org/licenses/by-nc-sa/2.0/</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sp>
        <p:nvSpPr>
          <p:cNvPr id="393" name="Shape 393"/>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The Finch report (2012)</a:t>
            </a:r>
          </a:p>
        </p:txBody>
      </p:sp>
      <p:sp>
        <p:nvSpPr>
          <p:cNvPr id="394" name="Shape 394"/>
          <p:cNvSpPr txBox="1"/>
          <p:nvPr/>
        </p:nvSpPr>
        <p:spPr>
          <a:xfrm>
            <a:off x="323639" y="1727280"/>
            <a:ext cx="5544359" cy="222696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Emphasised gold over green</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5 year “transition period”</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Robbing Peter to pay Paul?</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Criticised by OA advocates</a:t>
            </a:r>
          </a:p>
          <a:p>
            <a:pPr indent="0" lvl="0" marL="0" marR="0" rtl="0" algn="l">
              <a:lnSpc>
                <a:spcPct val="100000"/>
              </a:lnSpc>
              <a:spcBef>
                <a:spcPts val="0"/>
              </a:spcBef>
              <a:buNone/>
            </a:pPr>
            <a:r>
              <a:t/>
            </a:r>
            <a:endParaRPr sz="1800"/>
          </a:p>
        </p:txBody>
      </p:sp>
      <p:pic>
        <p:nvPicPr>
          <p:cNvPr id="395" name="Shape 395"/>
          <p:cNvPicPr preferRelativeResize="0"/>
          <p:nvPr/>
        </p:nvPicPr>
        <p:blipFill rotWithShape="1">
          <a:blip r:embed="rId3">
            <a:alphaModFix/>
          </a:blip>
          <a:srcRect b="0" l="0" r="0" t="0"/>
          <a:stretch/>
        </p:blipFill>
        <p:spPr>
          <a:xfrm>
            <a:off x="5868000" y="1766880"/>
            <a:ext cx="3047760" cy="2285639"/>
          </a:xfrm>
          <a:prstGeom prst="rect">
            <a:avLst/>
          </a:prstGeom>
          <a:noFill/>
          <a:ln>
            <a:noFill/>
          </a:ln>
        </p:spPr>
      </p:pic>
      <p:sp>
        <p:nvSpPr>
          <p:cNvPr id="396" name="Shape 396"/>
          <p:cNvSpPr/>
          <p:nvPr/>
        </p:nvSpPr>
        <p:spPr>
          <a:xfrm>
            <a:off x="5675039" y="4134239"/>
            <a:ext cx="3580559" cy="4554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800">
                <a:solidFill>
                  <a:srgbClr val="252525"/>
                </a:solidFill>
                <a:latin typeface="Arial"/>
                <a:ea typeface="Arial"/>
                <a:cs typeface="Arial"/>
                <a:sym typeface="Arial"/>
              </a:rPr>
              <a:t>© Benjamint444 Eggs of the European Gold Finch (Carduelis carduelis) CC-BY-SA  </a:t>
            </a:r>
            <a:r>
              <a:rPr lang="en-GB" sz="800" u="sng">
                <a:solidFill>
                  <a:srgbClr val="9E91B4"/>
                </a:solidFill>
                <a:latin typeface="Arial"/>
                <a:ea typeface="Arial"/>
                <a:cs typeface="Arial"/>
                <a:sym typeface="Arial"/>
              </a:rPr>
              <a:t>https://commons.wikimedia.org/wiki/File:Gold_Finch_eggs.jpg</a:t>
            </a:r>
            <a:r>
              <a:rPr lang="en-GB" sz="800">
                <a:solidFill>
                  <a:srgbClr val="252525"/>
                </a:solidFill>
                <a:latin typeface="Arial"/>
                <a:ea typeface="Arial"/>
                <a:cs typeface="Arial"/>
                <a:sym typeface="Arial"/>
              </a:rPr>
              <a:t> </a:t>
            </a:r>
          </a:p>
          <a:p>
            <a:pPr indent="0" lvl="0" marL="0" marR="0" rtl="0" algn="l">
              <a:lnSpc>
                <a:spcPct val="100000"/>
              </a:lnSpc>
              <a:spcBef>
                <a:spcPts val="0"/>
              </a:spcBef>
              <a:buSzPct val="25000"/>
              <a:buNone/>
            </a:pPr>
            <a:r>
              <a:rPr lang="en-GB" sz="800" u="sng">
                <a:solidFill>
                  <a:srgbClr val="9E91B4"/>
                </a:solidFill>
                <a:latin typeface="Arial"/>
                <a:ea typeface="Arial"/>
                <a:cs typeface="Arial"/>
                <a:sym typeface="Arial"/>
              </a:rPr>
              <a:t>https://creativecommons.org/licenses/by-sa/3.0/deed.en</a:t>
            </a:r>
            <a:r>
              <a:rPr lang="en-GB" sz="800">
                <a:solidFill>
                  <a:srgbClr val="252525"/>
                </a:solidFill>
                <a:latin typeface="Arial"/>
                <a:ea typeface="Arial"/>
                <a:cs typeface="Arial"/>
                <a:sym typeface="Arial"/>
              </a:rPr>
              <a: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nvSpPr>
        <p:spPr>
          <a:xfrm rot="-5400000">
            <a:off x="8562239" y="6279479"/>
            <a:ext cx="592560" cy="36467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fld id="{00000000-1234-1234-1234-123412341234}" type="slidenum">
              <a:rPr lang="en-GB" sz="1800">
                <a:solidFill>
                  <a:srgbClr val="000000"/>
                </a:solidFill>
                <a:latin typeface="Arial"/>
                <a:ea typeface="Arial"/>
                <a:cs typeface="Arial"/>
                <a:sym typeface="Arial"/>
              </a:rPr>
              <a:t>‹#›</a:t>
            </a:fld>
          </a:p>
        </p:txBody>
      </p:sp>
      <p:sp>
        <p:nvSpPr>
          <p:cNvPr id="402" name="Shape 402"/>
          <p:cNvSpPr txBox="1"/>
          <p:nvPr/>
        </p:nvSpPr>
        <p:spPr>
          <a:xfrm>
            <a:off x="457200" y="152640"/>
            <a:ext cx="6850800" cy="137124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Budgets</a:t>
            </a:r>
          </a:p>
        </p:txBody>
      </p:sp>
      <p:pic>
        <p:nvPicPr>
          <p:cNvPr id="403" name="Shape 403"/>
          <p:cNvPicPr preferRelativeResize="0"/>
          <p:nvPr/>
        </p:nvPicPr>
        <p:blipFill rotWithShape="1">
          <a:blip r:embed="rId3">
            <a:alphaModFix/>
          </a:blip>
          <a:srcRect b="0" l="0" r="0" t="0"/>
          <a:stretch/>
        </p:blipFill>
        <p:spPr>
          <a:xfrm>
            <a:off x="839159" y="1528200"/>
            <a:ext cx="6219360" cy="4238280"/>
          </a:xfrm>
          <a:prstGeom prst="rect">
            <a:avLst/>
          </a:prstGeom>
          <a:noFill/>
          <a:ln>
            <a:noFill/>
          </a:ln>
        </p:spPr>
      </p:pic>
      <p:pic>
        <p:nvPicPr>
          <p:cNvPr id="404" name="Shape 404"/>
          <p:cNvPicPr preferRelativeResize="0"/>
          <p:nvPr/>
        </p:nvPicPr>
        <p:blipFill rotWithShape="1">
          <a:blip r:embed="rId4">
            <a:alphaModFix/>
          </a:blip>
          <a:srcRect b="0" l="0" r="0" t="23849"/>
          <a:stretch/>
        </p:blipFill>
        <p:spPr>
          <a:xfrm>
            <a:off x="6579000" y="5350319"/>
            <a:ext cx="2484000" cy="1418399"/>
          </a:xfrm>
          <a:prstGeom prst="rect">
            <a:avLst/>
          </a:prstGeom>
          <a:noFill/>
          <a:ln cap="flat" cmpd="sng" w="9525">
            <a:solidFill>
              <a:srgbClr val="321959"/>
            </a:solidFill>
            <a:prstDash val="solid"/>
            <a:round/>
            <a:headEnd len="med" w="med" type="none"/>
            <a:tailEnd len="med" w="med" type="none"/>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nvSpPr>
        <p:spPr>
          <a:xfrm>
            <a:off x="457200" y="152640"/>
            <a:ext cx="8229239" cy="137124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Funding gold OA</a:t>
            </a:r>
          </a:p>
        </p:txBody>
      </p:sp>
      <p:sp>
        <p:nvSpPr>
          <p:cNvPr id="411" name="Shape 411"/>
          <p:cNvSpPr/>
          <p:nvPr/>
        </p:nvSpPr>
        <p:spPr>
          <a:xfrm>
            <a:off x="457200" y="1068479"/>
            <a:ext cx="8686439" cy="173628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i="1" lang="en-GB" sz="1800">
                <a:solidFill>
                  <a:srgbClr val="1D1154"/>
                </a:solidFill>
                <a:latin typeface="Arial"/>
                <a:ea typeface="Arial"/>
                <a:cs typeface="Arial"/>
                <a:sym typeface="Arial"/>
              </a:rPr>
              <a:t>A new market is emerging for OA article publication. Open APC data makes this market as transparent as possible, and therefore of most benefit to customers (institutions). Institutions and authors can then benchmark the APC costs they face against those faced by others, or for other journals. There is no legal reason not to do this.</a:t>
            </a:r>
          </a:p>
          <a:p>
            <a:pPr indent="0" lvl="0" marL="0" marR="0" rtl="0" algn="r">
              <a:lnSpc>
                <a:spcPct val="100000"/>
              </a:lnSpc>
              <a:spcBef>
                <a:spcPts val="0"/>
              </a:spcBef>
              <a:buSzPct val="25000"/>
              <a:buNone/>
            </a:pPr>
            <a:r>
              <a:rPr b="1" i="1" lang="en-GB" sz="1800" u="sng">
                <a:solidFill>
                  <a:srgbClr val="9E91B4"/>
                </a:solidFill>
                <a:latin typeface="Arial"/>
                <a:ea typeface="Arial"/>
                <a:cs typeface="Arial"/>
                <a:sym typeface="Arial"/>
              </a:rPr>
              <a:t>https://www.jisc.ac.uk/guides/implementing-open-access#step8</a:t>
            </a:r>
            <a:r>
              <a:rPr b="1" i="1" lang="en-GB" sz="1800">
                <a:solidFill>
                  <a:srgbClr val="1D1154"/>
                </a:solidFill>
                <a:latin typeface="Arial"/>
                <a:ea typeface="Arial"/>
                <a:cs typeface="Arial"/>
                <a:sym typeface="Arial"/>
              </a:rPr>
              <a:t> </a:t>
            </a:r>
          </a:p>
        </p:txBody>
      </p:sp>
      <p:sp>
        <p:nvSpPr>
          <p:cNvPr id="412" name="Shape 412"/>
          <p:cNvSpPr txBox="1"/>
          <p:nvPr/>
        </p:nvSpPr>
        <p:spPr>
          <a:xfrm>
            <a:off x="572760" y="2766600"/>
            <a:ext cx="7026839" cy="276444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Institutionally allocated funds for gold OA</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Hybrid or gold only?</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Share article-level APC data</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Jisc Monitor project</a:t>
            </a:r>
          </a:p>
          <a:p>
            <a:pPr indent="0" lvl="1" marL="457200" marR="0" rtl="0" algn="l">
              <a:lnSpc>
                <a:spcPct val="100000"/>
              </a:lnSpc>
              <a:spcBef>
                <a:spcPts val="0"/>
              </a:spcBef>
              <a:buClr>
                <a:srgbClr val="9E91B4"/>
              </a:buClr>
              <a:buSzPct val="100000"/>
              <a:buFont typeface="Arial"/>
              <a:buChar char="–"/>
            </a:pPr>
            <a:r>
              <a:rPr b="0" i="0" lang="en-GB" sz="2000" u="sng" cap="none" strike="noStrike">
                <a:solidFill>
                  <a:srgbClr val="9E91B4"/>
                </a:solidFill>
                <a:latin typeface="Arial"/>
                <a:ea typeface="Arial"/>
                <a:cs typeface="Arial"/>
                <a:sym typeface="Arial"/>
              </a:rPr>
              <a:t>http://bit.ly/1DxZ8D6</a:t>
            </a:r>
            <a:r>
              <a:rPr b="0" i="0" lang="en-GB" sz="2000" u="none" cap="none" strike="noStrike">
                <a:solidFill>
                  <a:srgbClr val="000000"/>
                </a:solidFill>
                <a:latin typeface="Arial"/>
                <a:ea typeface="Arial"/>
                <a:cs typeface="Arial"/>
                <a:sym typeface="Arial"/>
              </a:rPr>
              <a:t>  </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aggregate APC data from institutions</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Jisc Collections aggregated APC data 2014</a:t>
            </a:r>
          </a:p>
          <a:p>
            <a:pPr indent="0" lvl="1" marL="457200" marR="0" rtl="0" algn="l">
              <a:lnSpc>
                <a:spcPct val="100000"/>
              </a:lnSpc>
              <a:spcBef>
                <a:spcPts val="0"/>
              </a:spcBef>
              <a:buClr>
                <a:srgbClr val="9E91B4"/>
              </a:buClr>
              <a:buSzPct val="100000"/>
              <a:buFont typeface="Arial"/>
              <a:buChar char="–"/>
            </a:pPr>
            <a:r>
              <a:rPr b="0" i="0" lang="en-GB" sz="2400" u="sng" cap="none" strike="noStrike">
                <a:solidFill>
                  <a:srgbClr val="9E91B4"/>
                </a:solidFill>
                <a:latin typeface="Arial"/>
                <a:ea typeface="Arial"/>
                <a:cs typeface="Arial"/>
                <a:sym typeface="Arial"/>
              </a:rPr>
              <a:t>http://bit.ly/1TEHVT8</a:t>
            </a:r>
            <a:r>
              <a:rPr b="0" i="0" lang="en-GB" sz="2400" u="none" cap="none" strike="noStrike">
                <a:solidFill>
                  <a:srgbClr val="000000"/>
                </a:solidFill>
                <a:latin typeface="Arial"/>
                <a:ea typeface="Arial"/>
                <a:cs typeface="Arial"/>
                <a:sym typeface="Arial"/>
              </a:rPr>
              <a:t> (figshare)</a:t>
            </a:r>
          </a:p>
          <a:p>
            <a:pPr indent="0" lvl="0" marL="0" marR="0" rtl="0" algn="l">
              <a:lnSpc>
                <a:spcPct val="100000"/>
              </a:lnSpc>
              <a:spcBef>
                <a:spcPts val="0"/>
              </a:spcBef>
              <a:buClr>
                <a:srgbClr val="321959"/>
              </a:buClr>
              <a:buSzPct val="100000"/>
              <a:buFont typeface="Arial"/>
              <a:buChar char="•"/>
            </a:pPr>
            <a:r>
              <a:rPr lang="en-GB" sz="3200">
                <a:solidFill>
                  <a:srgbClr val="321959"/>
                </a:solidFill>
                <a:latin typeface="Arial"/>
                <a:ea typeface="Arial"/>
                <a:cs typeface="Arial"/>
                <a:sym typeface="Arial"/>
              </a:rPr>
              <a:t>Jisc total cost of ownership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sp>
        <p:nvSpPr>
          <p:cNvPr id="417" name="Shape 417"/>
          <p:cNvSpPr txBox="1"/>
          <p:nvPr/>
        </p:nvSpPr>
        <p:spPr>
          <a:xfrm>
            <a:off x="457200" y="152640"/>
            <a:ext cx="8584199" cy="137124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Understanding of funding body OA requirements</a:t>
            </a:r>
          </a:p>
        </p:txBody>
      </p:sp>
      <p:sp>
        <p:nvSpPr>
          <p:cNvPr id="418" name="Shape 418"/>
          <p:cNvSpPr txBox="1"/>
          <p:nvPr/>
        </p:nvSpPr>
        <p:spPr>
          <a:xfrm>
            <a:off x="457200" y="1600200"/>
            <a:ext cx="3007799" cy="4480199"/>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sz="1800"/>
          </a:p>
        </p:txBody>
      </p:sp>
      <p:pic>
        <p:nvPicPr>
          <p:cNvPr id="419" name="Shape 419"/>
          <p:cNvPicPr preferRelativeResize="0"/>
          <p:nvPr/>
        </p:nvPicPr>
        <p:blipFill rotWithShape="1">
          <a:blip r:embed="rId3">
            <a:alphaModFix/>
          </a:blip>
          <a:srcRect b="0" l="0" r="0" t="0"/>
          <a:stretch/>
        </p:blipFill>
        <p:spPr>
          <a:xfrm>
            <a:off x="301680" y="1697040"/>
            <a:ext cx="6276600" cy="4790879"/>
          </a:xfrm>
          <a:prstGeom prst="rect">
            <a:avLst/>
          </a:prstGeom>
          <a:noFill/>
          <a:ln>
            <a:noFill/>
          </a:ln>
        </p:spPr>
      </p:pic>
      <p:pic>
        <p:nvPicPr>
          <p:cNvPr id="420" name="Shape 420"/>
          <p:cNvPicPr preferRelativeResize="0"/>
          <p:nvPr/>
        </p:nvPicPr>
        <p:blipFill rotWithShape="1">
          <a:blip r:embed="rId4">
            <a:alphaModFix/>
          </a:blip>
          <a:srcRect b="0" l="0" r="0" t="23849"/>
          <a:stretch/>
        </p:blipFill>
        <p:spPr>
          <a:xfrm>
            <a:off x="6579000" y="5350319"/>
            <a:ext cx="2484000" cy="1418399"/>
          </a:xfrm>
          <a:prstGeom prst="rect">
            <a:avLst/>
          </a:prstGeom>
          <a:noFill/>
          <a:ln cap="flat" cmpd="sng" w="9525">
            <a:solidFill>
              <a:srgbClr val="321959"/>
            </a:solidFill>
            <a:prstDash val="solid"/>
            <a:round/>
            <a:headEnd len="med" w="med" type="none"/>
            <a:tailEnd len="med" w="med" type="none"/>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RCUK policy (April 2012)</a:t>
            </a:r>
          </a:p>
        </p:txBody>
      </p:sp>
      <p:sp>
        <p:nvSpPr>
          <p:cNvPr id="426" name="Shape 426"/>
          <p:cNvSpPr txBox="1"/>
          <p:nvPr/>
        </p:nvSpPr>
        <p:spPr>
          <a:xfrm>
            <a:off x="395639" y="1340640"/>
            <a:ext cx="4751999" cy="504035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200">
                <a:solidFill>
                  <a:srgbClr val="321959"/>
                </a:solidFill>
                <a:latin typeface="Arial"/>
                <a:ea typeface="Arial"/>
                <a:cs typeface="Arial"/>
                <a:sym typeface="Arial"/>
              </a:rPr>
              <a:t>RCUK-compliant journals </a:t>
            </a:r>
          </a:p>
          <a:p>
            <a:pPr indent="0" lvl="0" marL="0" marR="0" rtl="0" algn="l">
              <a:lnSpc>
                <a:spcPct val="100000"/>
              </a:lnSpc>
              <a:spcBef>
                <a:spcPts val="0"/>
              </a:spcBef>
              <a:buClr>
                <a:srgbClr val="321959"/>
              </a:buClr>
              <a:buSzPct val="100000"/>
              <a:buFont typeface="Arial"/>
              <a:buChar char="•"/>
            </a:pPr>
            <a:r>
              <a:rPr lang="en-GB" sz="2200">
                <a:solidFill>
                  <a:srgbClr val="321959"/>
                </a:solidFill>
                <a:latin typeface="Arial"/>
                <a:ea typeface="Arial"/>
                <a:cs typeface="Arial"/>
                <a:sym typeface="Arial"/>
              </a:rPr>
              <a:t>Offer suitable gold OR suitable green option</a:t>
            </a:r>
          </a:p>
          <a:p>
            <a:pPr indent="0" lvl="0" marL="0" marR="0" rtl="0" algn="l">
              <a:lnSpc>
                <a:spcPct val="100000"/>
              </a:lnSpc>
              <a:spcBef>
                <a:spcPts val="0"/>
              </a:spcBef>
              <a:buClr>
                <a:srgbClr val="321959"/>
              </a:buClr>
              <a:buSzPct val="100000"/>
              <a:buFont typeface="Arial"/>
              <a:buChar char="•"/>
            </a:pPr>
            <a:r>
              <a:rPr lang="en-GB" sz="2200">
                <a:solidFill>
                  <a:srgbClr val="321959"/>
                </a:solidFill>
                <a:latin typeface="Arial"/>
                <a:ea typeface="Arial"/>
                <a:cs typeface="Arial"/>
                <a:sym typeface="Arial"/>
              </a:rPr>
              <a:t>Creative Commons-Attribution (CC-BY)</a:t>
            </a:r>
          </a:p>
          <a:p>
            <a:pPr indent="0" lvl="0" marL="0" marR="0" rtl="0" algn="l">
              <a:lnSpc>
                <a:spcPct val="100000"/>
              </a:lnSpc>
              <a:spcBef>
                <a:spcPts val="0"/>
              </a:spcBef>
              <a:buClr>
                <a:srgbClr val="321959"/>
              </a:buClr>
              <a:buSzPct val="100000"/>
              <a:buFont typeface="Arial"/>
              <a:buChar char="•"/>
            </a:pPr>
            <a:r>
              <a:rPr lang="en-GB" sz="2200">
                <a:solidFill>
                  <a:srgbClr val="321959"/>
                </a:solidFill>
                <a:latin typeface="Arial"/>
                <a:ea typeface="Arial"/>
                <a:cs typeface="Arial"/>
                <a:sym typeface="Arial"/>
              </a:rPr>
              <a:t>RCUK OA block grants</a:t>
            </a:r>
          </a:p>
          <a:p>
            <a:pPr indent="0" lvl="0" marL="0" marR="0" rtl="0" algn="l">
              <a:lnSpc>
                <a:spcPct val="100000"/>
              </a:lnSpc>
              <a:spcBef>
                <a:spcPts val="0"/>
              </a:spcBef>
              <a:buClr>
                <a:srgbClr val="321959"/>
              </a:buClr>
              <a:buSzPct val="100000"/>
              <a:buFont typeface="Arial"/>
              <a:buChar char="•"/>
            </a:pPr>
            <a:r>
              <a:rPr lang="en-GB" sz="2200">
                <a:solidFill>
                  <a:srgbClr val="321959"/>
                </a:solidFill>
                <a:latin typeface="Arial"/>
                <a:ea typeface="Arial"/>
                <a:cs typeface="Arial"/>
                <a:sym typeface="Arial"/>
              </a:rPr>
              <a:t>Establish institutional publication funds</a:t>
            </a:r>
          </a:p>
          <a:p>
            <a:pPr indent="0" lvl="0" marL="0" marR="0" rtl="0" algn="l">
              <a:lnSpc>
                <a:spcPct val="100000"/>
              </a:lnSpc>
              <a:spcBef>
                <a:spcPts val="0"/>
              </a:spcBef>
              <a:buClr>
                <a:srgbClr val="321959"/>
              </a:buClr>
              <a:buSzPct val="100000"/>
              <a:buFont typeface="Arial"/>
              <a:buChar char="•"/>
            </a:pPr>
            <a:r>
              <a:rPr lang="en-GB" sz="2200">
                <a:solidFill>
                  <a:srgbClr val="321959"/>
                </a:solidFill>
                <a:latin typeface="Arial"/>
                <a:ea typeface="Arial"/>
                <a:cs typeface="Arial"/>
                <a:sym typeface="Arial"/>
              </a:rPr>
              <a:t>expect primary use to be payments of APCs</a:t>
            </a:r>
          </a:p>
          <a:p>
            <a:pPr indent="0" lvl="0" marL="0" marR="0" rtl="0" algn="l">
              <a:lnSpc>
                <a:spcPct val="100000"/>
              </a:lnSpc>
              <a:spcBef>
                <a:spcPts val="0"/>
              </a:spcBef>
              <a:buClr>
                <a:srgbClr val="321959"/>
              </a:buClr>
              <a:buSzPct val="100000"/>
              <a:buFont typeface="Arial"/>
              <a:buChar char="•"/>
            </a:pPr>
            <a:r>
              <a:rPr lang="en-GB" sz="2200">
                <a:solidFill>
                  <a:srgbClr val="321959"/>
                </a:solidFill>
                <a:latin typeface="Arial"/>
                <a:ea typeface="Arial"/>
                <a:cs typeface="Arial"/>
                <a:sym typeface="Arial"/>
              </a:rPr>
              <a:t>Preference is gold OA</a:t>
            </a:r>
          </a:p>
          <a:p>
            <a:pPr indent="0" lvl="0" marL="0" marR="0" rtl="0" algn="l">
              <a:lnSpc>
                <a:spcPct val="100000"/>
              </a:lnSpc>
              <a:spcBef>
                <a:spcPts val="0"/>
              </a:spcBef>
              <a:buClr>
                <a:srgbClr val="321959"/>
              </a:buClr>
              <a:buSzPct val="100000"/>
              <a:buFont typeface="Arial"/>
              <a:buChar char="•"/>
            </a:pPr>
            <a:r>
              <a:rPr lang="en-GB" sz="2200">
                <a:solidFill>
                  <a:srgbClr val="321959"/>
                </a:solidFill>
                <a:latin typeface="Arial"/>
                <a:ea typeface="Arial"/>
                <a:cs typeface="Arial"/>
                <a:sym typeface="Arial"/>
              </a:rPr>
              <a:t>Decision lies with authors and institutions</a:t>
            </a:r>
          </a:p>
          <a:p>
            <a:pPr indent="0" lvl="0" marL="0" marR="0" rtl="0" algn="l">
              <a:lnSpc>
                <a:spcPct val="100000"/>
              </a:lnSpc>
              <a:spcBef>
                <a:spcPts val="0"/>
              </a:spcBef>
              <a:buNone/>
            </a:pPr>
            <a:r>
              <a:t/>
            </a:r>
            <a:endParaRPr sz="1800"/>
          </a:p>
          <a:p>
            <a:pPr indent="0" lvl="0" marL="0" marR="0" rtl="0" algn="l">
              <a:lnSpc>
                <a:spcPct val="100000"/>
              </a:lnSpc>
              <a:spcBef>
                <a:spcPts val="0"/>
              </a:spcBef>
              <a:buNone/>
            </a:pPr>
            <a:r>
              <a:t/>
            </a:r>
            <a:endParaRPr sz="1800"/>
          </a:p>
        </p:txBody>
      </p:sp>
      <p:pic>
        <p:nvPicPr>
          <p:cNvPr id="427" name="Shape 427"/>
          <p:cNvPicPr preferRelativeResize="0"/>
          <p:nvPr/>
        </p:nvPicPr>
        <p:blipFill rotWithShape="1">
          <a:blip r:embed="rId3">
            <a:alphaModFix/>
          </a:blip>
          <a:srcRect b="0" l="0" r="0" t="0"/>
          <a:stretch/>
        </p:blipFill>
        <p:spPr>
          <a:xfrm>
            <a:off x="5163839" y="1484640"/>
            <a:ext cx="2360159" cy="384443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1" lang="en-GB" sz="4400">
                <a:solidFill>
                  <a:srgbClr val="321959"/>
                </a:solidFill>
                <a:latin typeface="Arial"/>
                <a:ea typeface="Arial"/>
                <a:cs typeface="Arial"/>
                <a:sym typeface="Arial"/>
              </a:rPr>
              <a:t>Horizon2020</a:t>
            </a:r>
          </a:p>
        </p:txBody>
      </p:sp>
      <p:sp>
        <p:nvSpPr>
          <p:cNvPr id="433" name="Shape 433"/>
          <p:cNvSpPr/>
          <p:nvPr/>
        </p:nvSpPr>
        <p:spPr>
          <a:xfrm>
            <a:off x="251639" y="1417679"/>
            <a:ext cx="8805959" cy="179531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1400">
                <a:solidFill>
                  <a:srgbClr val="000000"/>
                </a:solidFill>
                <a:latin typeface="Arial"/>
                <a:ea typeface="Arial"/>
                <a:cs typeface="Arial"/>
                <a:sym typeface="Arial"/>
              </a:rPr>
              <a:t>Article 29.2 of the Model Grant Agreement sets out detailed legal requirements on open access to scientific publications: under Horizon 2020, each beneficiary must ensure open access to all peer-reviewed scientific publications relating to its results. </a:t>
            </a:r>
          </a:p>
          <a:p>
            <a:pPr indent="0" lvl="0" marL="0" marR="0" rtl="0" algn="l">
              <a:lnSpc>
                <a:spcPct val="100000"/>
              </a:lnSpc>
              <a:spcBef>
                <a:spcPts val="0"/>
              </a:spcBef>
              <a:buNone/>
            </a:pPr>
            <a:r>
              <a:t/>
            </a:r>
            <a:endParaRPr sz="1800"/>
          </a:p>
          <a:p>
            <a:pPr indent="0" lvl="0" marL="0" marR="0" rtl="0" algn="l">
              <a:lnSpc>
                <a:spcPct val="100000"/>
              </a:lnSpc>
              <a:spcBef>
                <a:spcPts val="0"/>
              </a:spcBef>
              <a:buSzPct val="25000"/>
              <a:buNone/>
            </a:pPr>
            <a:r>
              <a:rPr lang="en-GB" sz="1400">
                <a:solidFill>
                  <a:srgbClr val="000000"/>
                </a:solidFill>
                <a:latin typeface="Arial"/>
                <a:ea typeface="Arial"/>
                <a:cs typeface="Arial"/>
                <a:sym typeface="Arial"/>
              </a:rPr>
              <a:t>To meet this requirement, beneficiaries must, at the very least, ensure that any scientific peer reviewed publications can be read online, downloaded and printed. Since any further rights - such as the right to copy, distribute, search, link, crawl and mine - make publications more useful, beneficiaries should make every effort to provide as many of these options as possible.</a:t>
            </a:r>
          </a:p>
        </p:txBody>
      </p:sp>
      <p:sp>
        <p:nvSpPr>
          <p:cNvPr id="434" name="Shape 434"/>
          <p:cNvSpPr/>
          <p:nvPr/>
        </p:nvSpPr>
        <p:spPr>
          <a:xfrm>
            <a:off x="261360" y="3233519"/>
            <a:ext cx="7720200" cy="30347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1400" u="sng">
                <a:solidFill>
                  <a:srgbClr val="9E91B4"/>
                </a:solidFill>
                <a:latin typeface="Arial"/>
                <a:ea typeface="Arial"/>
                <a:cs typeface="Arial"/>
                <a:sym typeface="Arial"/>
              </a:rPr>
              <a:t>Guidelines on Open Access to Scientific Publications and Research Data in Horizon 2020 (p.4)</a:t>
            </a:r>
            <a:r>
              <a:rPr lang="en-GB" sz="1400">
                <a:solidFill>
                  <a:srgbClr val="000000"/>
                </a:solidFill>
                <a:latin typeface="Arial"/>
                <a:ea typeface="Arial"/>
                <a:cs typeface="Arial"/>
                <a:sym typeface="Arial"/>
              </a:rPr>
              <a:t> </a:t>
            </a:r>
          </a:p>
        </p:txBody>
      </p:sp>
      <p:pic>
        <p:nvPicPr>
          <p:cNvPr id="435" name="Shape 435"/>
          <p:cNvPicPr preferRelativeResize="0"/>
          <p:nvPr/>
        </p:nvPicPr>
        <p:blipFill rotWithShape="1">
          <a:blip r:embed="rId3">
            <a:alphaModFix/>
          </a:blip>
          <a:srcRect b="0" l="0" r="0" t="0"/>
          <a:stretch/>
        </p:blipFill>
        <p:spPr>
          <a:xfrm>
            <a:off x="373319" y="3760560"/>
            <a:ext cx="4612319" cy="1998359"/>
          </a:xfrm>
          <a:prstGeom prst="rect">
            <a:avLst/>
          </a:prstGeom>
          <a:noFill/>
          <a:ln>
            <a:noFill/>
          </a:ln>
        </p:spPr>
      </p:pic>
      <p:sp>
        <p:nvSpPr>
          <p:cNvPr id="436" name="Shape 436"/>
          <p:cNvSpPr/>
          <p:nvPr/>
        </p:nvSpPr>
        <p:spPr>
          <a:xfrm>
            <a:off x="373319" y="6047280"/>
            <a:ext cx="5966640" cy="72971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1400" u="sng">
                <a:solidFill>
                  <a:srgbClr val="9E91B4"/>
                </a:solidFill>
                <a:latin typeface="Arial"/>
                <a:ea typeface="Arial"/>
                <a:cs typeface="Arial"/>
                <a:sym typeface="Arial"/>
              </a:rPr>
              <a:t>Open access infrastructure for research in Europe (OpenAIRE)</a:t>
            </a:r>
          </a:p>
          <a:p>
            <a:pPr indent="0" lvl="0" marL="0" marR="0" rtl="0" algn="l">
              <a:lnSpc>
                <a:spcPct val="100000"/>
              </a:lnSpc>
              <a:spcBef>
                <a:spcPts val="0"/>
              </a:spcBef>
              <a:buSzPct val="25000"/>
              <a:buNone/>
            </a:pPr>
            <a:r>
              <a:rPr lang="en-GB" sz="1400" u="sng">
                <a:solidFill>
                  <a:srgbClr val="9E91B4"/>
                </a:solidFill>
                <a:latin typeface="Arial"/>
                <a:ea typeface="Arial"/>
                <a:cs typeface="Arial"/>
                <a:sym typeface="Arial"/>
              </a:rPr>
              <a:t>National OA Desk (NOAD)</a:t>
            </a:r>
          </a:p>
          <a:p>
            <a:pPr indent="0" lvl="0" marL="0" marR="0" rtl="0" algn="l">
              <a:lnSpc>
                <a:spcPct val="100000"/>
              </a:lnSpc>
              <a:spcBef>
                <a:spcPts val="0"/>
              </a:spcBef>
              <a:buNone/>
            </a:pPr>
            <a:r>
              <a:t/>
            </a:r>
            <a:endParaRPr sz="18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nvSpPr>
        <p:spPr>
          <a:xfrm>
            <a:off x="108359" y="908640"/>
            <a:ext cx="6408720" cy="35963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p>
        </p:txBody>
      </p:sp>
      <p:sp>
        <p:nvSpPr>
          <p:cNvPr id="267" name="Shape 267"/>
          <p:cNvSpPr txBox="1"/>
          <p:nvPr/>
        </p:nvSpPr>
        <p:spPr>
          <a:xfrm>
            <a:off x="107640" y="1484279"/>
            <a:ext cx="9036000" cy="165707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1" lang="en-GB" sz="4800">
                <a:solidFill>
                  <a:srgbClr val="FFFFFF"/>
                </a:solidFill>
                <a:latin typeface="Arial"/>
                <a:ea typeface="Arial"/>
                <a:cs typeface="Arial"/>
                <a:sym typeface="Arial"/>
              </a:rPr>
              <a:t>A librarian's road map to open access</a:t>
            </a:r>
          </a:p>
        </p:txBody>
      </p:sp>
      <p:pic>
        <p:nvPicPr>
          <p:cNvPr id="268" name="Shape 268"/>
          <p:cNvPicPr preferRelativeResize="0"/>
          <p:nvPr/>
        </p:nvPicPr>
        <p:blipFill rotWithShape="1">
          <a:blip r:embed="rId3">
            <a:alphaModFix/>
          </a:blip>
          <a:srcRect b="0" l="0" r="0" t="0"/>
          <a:stretch/>
        </p:blipFill>
        <p:spPr>
          <a:xfrm>
            <a:off x="4428000" y="5997600"/>
            <a:ext cx="2359440" cy="827640"/>
          </a:xfrm>
          <a:prstGeom prst="rect">
            <a:avLst/>
          </a:prstGeom>
          <a:noFill/>
          <a:ln>
            <a:noFill/>
          </a:ln>
        </p:spPr>
      </p:pic>
      <p:sp>
        <p:nvSpPr>
          <p:cNvPr id="269" name="Shape 269"/>
          <p:cNvSpPr txBox="1"/>
          <p:nvPr/>
        </p:nvSpPr>
        <p:spPr>
          <a:xfrm>
            <a:off x="108359" y="3357000"/>
            <a:ext cx="8135639" cy="17279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2800">
                <a:solidFill>
                  <a:srgbClr val="FFFFFF"/>
                </a:solidFill>
                <a:latin typeface="Arial"/>
                <a:ea typeface="Arial"/>
                <a:cs typeface="Arial"/>
                <a:sym typeface="Arial"/>
              </a:rPr>
              <a:t>Nick Sheppard</a:t>
            </a:r>
          </a:p>
          <a:p>
            <a:pPr indent="0" lvl="0" marL="0" marR="0" rtl="0" algn="l">
              <a:lnSpc>
                <a:spcPct val="100000"/>
              </a:lnSpc>
              <a:spcBef>
                <a:spcPts val="0"/>
              </a:spcBef>
              <a:buSzPct val="25000"/>
              <a:buNone/>
            </a:pPr>
            <a:r>
              <a:rPr lang="en-GB" sz="2400">
                <a:solidFill>
                  <a:srgbClr val="FFFFFF"/>
                </a:solidFill>
                <a:latin typeface="Arial"/>
                <a:ea typeface="Arial"/>
                <a:cs typeface="Arial"/>
                <a:sym typeface="Arial"/>
              </a:rPr>
              <a:t>Research Services Advisor</a:t>
            </a:r>
          </a:p>
          <a:p>
            <a:pPr indent="0" lvl="0" marL="0" marR="0" rtl="0" algn="l">
              <a:lnSpc>
                <a:spcPct val="100000"/>
              </a:lnSpc>
              <a:spcBef>
                <a:spcPts val="0"/>
              </a:spcBef>
              <a:buSzPct val="25000"/>
              <a:buNone/>
            </a:pPr>
            <a:r>
              <a:rPr lang="en-GB" sz="2400">
                <a:solidFill>
                  <a:srgbClr val="FFFFFF"/>
                </a:solidFill>
                <a:latin typeface="Arial"/>
                <a:ea typeface="Arial"/>
                <a:cs typeface="Arial"/>
                <a:sym typeface="Arial"/>
              </a:rPr>
              <a:t>Technical Officer UKCoRR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NIH Public Access Policy</a:t>
            </a:r>
          </a:p>
        </p:txBody>
      </p:sp>
      <p:sp>
        <p:nvSpPr>
          <p:cNvPr id="442" name="Shape 442"/>
          <p:cNvSpPr/>
          <p:nvPr/>
        </p:nvSpPr>
        <p:spPr>
          <a:xfrm>
            <a:off x="251639" y="1733040"/>
            <a:ext cx="8373239" cy="136908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1400">
                <a:solidFill>
                  <a:srgbClr val="000000"/>
                </a:solidFill>
                <a:latin typeface="Helvetica Neue"/>
                <a:ea typeface="Helvetica Neue"/>
                <a:cs typeface="Helvetica Neue"/>
                <a:sym typeface="Helvetica Neue"/>
              </a:rPr>
              <a:t>To advance science and improve human health, NIH makes the peer-reviewed articles it funds publicly available on </a:t>
            </a:r>
            <a:r>
              <a:rPr lang="en-GB" sz="1400" u="sng">
                <a:solidFill>
                  <a:srgbClr val="9E91B4"/>
                </a:solidFill>
                <a:latin typeface="Helvetica Neue"/>
                <a:ea typeface="Helvetica Neue"/>
                <a:cs typeface="Helvetica Neue"/>
                <a:sym typeface="Helvetica Neue"/>
              </a:rPr>
              <a:t>PubMed Central</a:t>
            </a:r>
            <a:r>
              <a:rPr lang="en-GB" sz="1400">
                <a:solidFill>
                  <a:srgbClr val="000000"/>
                </a:solidFill>
                <a:latin typeface="Helvetica Neue"/>
                <a:ea typeface="Helvetica Neue"/>
                <a:cs typeface="Helvetica Neue"/>
                <a:sym typeface="Helvetica Neue"/>
              </a:rPr>
              <a:t>. The NIH public access policy requires scientists to submit final peer-reviewed journal manuscripts that arise from NIH funds to PubMed Central immediately upon acceptance for publication.</a:t>
            </a:r>
          </a:p>
          <a:p>
            <a:pPr indent="0" lvl="0" marL="0" marR="0" rtl="0" algn="l">
              <a:lnSpc>
                <a:spcPct val="100000"/>
              </a:lnSpc>
              <a:spcBef>
                <a:spcPts val="0"/>
              </a:spcBef>
              <a:buNone/>
            </a:pPr>
            <a:r>
              <a:t/>
            </a:r>
            <a:endParaRPr sz="1800"/>
          </a:p>
          <a:p>
            <a:pPr indent="0" lvl="0" marL="0" marR="0" rtl="0" algn="l">
              <a:lnSpc>
                <a:spcPct val="100000"/>
              </a:lnSpc>
              <a:spcBef>
                <a:spcPts val="0"/>
              </a:spcBef>
              <a:buSzPct val="25000"/>
              <a:buNone/>
            </a:pPr>
            <a:r>
              <a:rPr lang="en-GB" sz="1400" u="sng">
                <a:solidFill>
                  <a:srgbClr val="9E91B4"/>
                </a:solidFill>
                <a:latin typeface="Arial"/>
                <a:ea typeface="Arial"/>
                <a:cs typeface="Arial"/>
                <a:sym typeface="Arial"/>
              </a:rPr>
              <a:t>https://publicaccess.nih.gov/</a:t>
            </a:r>
            <a:r>
              <a:rPr lang="en-GB" sz="1400">
                <a:solidFill>
                  <a:srgbClr val="000000"/>
                </a:solidFill>
                <a:latin typeface="Arial"/>
                <a:ea typeface="Arial"/>
                <a:cs typeface="Arial"/>
                <a:sym typeface="Arial"/>
              </a:rPr>
              <a:t> </a:t>
            </a:r>
          </a:p>
        </p:txBody>
      </p:sp>
      <p:pic>
        <p:nvPicPr>
          <p:cNvPr id="443" name="Shape 443"/>
          <p:cNvPicPr preferRelativeResize="0"/>
          <p:nvPr/>
        </p:nvPicPr>
        <p:blipFill rotWithShape="1">
          <a:blip r:embed="rId3">
            <a:alphaModFix/>
          </a:blip>
          <a:srcRect b="0" l="0" r="0" t="0"/>
          <a:stretch/>
        </p:blipFill>
        <p:spPr>
          <a:xfrm>
            <a:off x="605160" y="4176000"/>
            <a:ext cx="1991160" cy="1751400"/>
          </a:xfrm>
          <a:prstGeom prst="rect">
            <a:avLst/>
          </a:prstGeom>
          <a:noFill/>
          <a:ln>
            <a:noFill/>
          </a:ln>
        </p:spPr>
      </p:pic>
      <p:pic>
        <p:nvPicPr>
          <p:cNvPr id="444" name="Shape 444"/>
          <p:cNvPicPr preferRelativeResize="0"/>
          <p:nvPr/>
        </p:nvPicPr>
        <p:blipFill rotWithShape="1">
          <a:blip r:embed="rId4">
            <a:alphaModFix/>
          </a:blip>
          <a:srcRect b="0" l="0" r="0" t="0"/>
          <a:stretch/>
        </p:blipFill>
        <p:spPr>
          <a:xfrm>
            <a:off x="3668760" y="3984839"/>
            <a:ext cx="3274919" cy="116387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9" name="Shape 449"/>
        <p:cNvGrpSpPr/>
        <p:nvPr/>
      </p:nvGrpSpPr>
      <p:grpSpPr>
        <a:xfrm>
          <a:off x="0" y="0"/>
          <a:ext cx="0" cy="0"/>
          <a:chOff x="0" y="0"/>
          <a:chExt cx="0" cy="0"/>
        </a:xfrm>
      </p:grpSpPr>
      <p:sp>
        <p:nvSpPr>
          <p:cNvPr id="450" name="Shape 450"/>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HEFCE bombshell (April 2013)</a:t>
            </a:r>
          </a:p>
        </p:txBody>
      </p:sp>
      <p:sp>
        <p:nvSpPr>
          <p:cNvPr id="451" name="Shape 451"/>
          <p:cNvSpPr txBox="1"/>
          <p:nvPr/>
        </p:nvSpPr>
        <p:spPr>
          <a:xfrm>
            <a:off x="323639" y="1340640"/>
            <a:ext cx="4896360" cy="30959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i="1" lang="en-GB" sz="2200">
                <a:solidFill>
                  <a:srgbClr val="321959"/>
                </a:solidFill>
                <a:latin typeface="Arial"/>
                <a:ea typeface="Arial"/>
                <a:cs typeface="Arial"/>
                <a:sym typeface="Arial"/>
              </a:rPr>
              <a:t>“to be eligible for submission to the post-2014 REF, authors’ final peer-reviewed manuscripts must have been deposited in an institutional or subject repository on acceptance for publication”</a:t>
            </a:r>
          </a:p>
          <a:p>
            <a:pPr indent="0" lvl="0" marL="0" marR="0" rtl="0" algn="l">
              <a:lnSpc>
                <a:spcPct val="100000"/>
              </a:lnSpc>
              <a:spcBef>
                <a:spcPts val="0"/>
              </a:spcBef>
              <a:buSzPct val="25000"/>
              <a:buNone/>
            </a:pPr>
            <a:r>
              <a:rPr i="1" lang="en-GB" sz="2200" u="sng">
                <a:solidFill>
                  <a:srgbClr val="9E91B4"/>
                </a:solidFill>
                <a:latin typeface="Arial"/>
                <a:ea typeface="Arial"/>
                <a:cs typeface="Arial"/>
                <a:sym typeface="Arial"/>
              </a:rPr>
              <a:t>http://www.hefce.ac.uk/pubs/year/2014/201407/</a:t>
            </a:r>
            <a:r>
              <a:rPr i="1" lang="en-GB" sz="2200">
                <a:solidFill>
                  <a:srgbClr val="321959"/>
                </a:solidFill>
                <a:latin typeface="Arial"/>
                <a:ea typeface="Arial"/>
                <a:cs typeface="Arial"/>
                <a:sym typeface="Arial"/>
              </a:rPr>
              <a:t> </a:t>
            </a:r>
          </a:p>
          <a:p>
            <a:pPr indent="0" lvl="0" marL="0" marR="0" rtl="0" algn="l">
              <a:lnSpc>
                <a:spcPct val="100000"/>
              </a:lnSpc>
              <a:spcBef>
                <a:spcPts val="0"/>
              </a:spcBef>
              <a:buNone/>
            </a:pPr>
            <a:r>
              <a:t/>
            </a:r>
            <a:endParaRPr sz="1800"/>
          </a:p>
          <a:p>
            <a:pPr indent="0" lvl="0" marL="0" marR="0" rtl="0" algn="l">
              <a:lnSpc>
                <a:spcPct val="100000"/>
              </a:lnSpc>
              <a:spcBef>
                <a:spcPts val="0"/>
              </a:spcBef>
              <a:buNone/>
            </a:pPr>
            <a:r>
              <a:t/>
            </a:r>
            <a:endParaRPr sz="1800"/>
          </a:p>
        </p:txBody>
      </p:sp>
      <p:pic>
        <p:nvPicPr>
          <p:cNvPr id="452" name="Shape 452"/>
          <p:cNvPicPr preferRelativeResize="0"/>
          <p:nvPr/>
        </p:nvPicPr>
        <p:blipFill rotWithShape="1">
          <a:blip r:embed="rId3">
            <a:alphaModFix/>
          </a:blip>
          <a:srcRect b="0" l="0" r="0" t="0"/>
          <a:stretch/>
        </p:blipFill>
        <p:spPr>
          <a:xfrm>
            <a:off x="5326919" y="1412640"/>
            <a:ext cx="2845080" cy="384443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sp>
        <p:nvSpPr>
          <p:cNvPr id="457" name="Shape 457"/>
          <p:cNvSpPr txBox="1"/>
          <p:nvPr/>
        </p:nvSpPr>
        <p:spPr>
          <a:xfrm>
            <a:off x="457200" y="152640"/>
            <a:ext cx="8146800" cy="137124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Main sources of information</a:t>
            </a:r>
          </a:p>
        </p:txBody>
      </p:sp>
      <p:sp>
        <p:nvSpPr>
          <p:cNvPr id="458" name="Shape 458"/>
          <p:cNvSpPr txBox="1"/>
          <p:nvPr/>
        </p:nvSpPr>
        <p:spPr>
          <a:xfrm>
            <a:off x="457200" y="1600200"/>
            <a:ext cx="3007799" cy="4480199"/>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sz="1800"/>
          </a:p>
        </p:txBody>
      </p:sp>
      <p:pic>
        <p:nvPicPr>
          <p:cNvPr id="459" name="Shape 459"/>
          <p:cNvPicPr preferRelativeResize="0"/>
          <p:nvPr/>
        </p:nvPicPr>
        <p:blipFill rotWithShape="1">
          <a:blip r:embed="rId3">
            <a:alphaModFix/>
          </a:blip>
          <a:srcRect b="0" l="0" r="0" t="0"/>
          <a:stretch/>
        </p:blipFill>
        <p:spPr>
          <a:xfrm>
            <a:off x="352800" y="990720"/>
            <a:ext cx="7228800" cy="4947119"/>
          </a:xfrm>
          <a:prstGeom prst="rect">
            <a:avLst/>
          </a:prstGeom>
          <a:noFill/>
          <a:ln>
            <a:noFill/>
          </a:ln>
        </p:spPr>
      </p:pic>
      <p:pic>
        <p:nvPicPr>
          <p:cNvPr id="460" name="Shape 460"/>
          <p:cNvPicPr preferRelativeResize="0"/>
          <p:nvPr/>
        </p:nvPicPr>
        <p:blipFill rotWithShape="1">
          <a:blip r:embed="rId4">
            <a:alphaModFix/>
          </a:blip>
          <a:srcRect b="0" l="0" r="0" t="23849"/>
          <a:stretch/>
        </p:blipFill>
        <p:spPr>
          <a:xfrm>
            <a:off x="6579000" y="5350319"/>
            <a:ext cx="2484000" cy="1418399"/>
          </a:xfrm>
          <a:prstGeom prst="rect">
            <a:avLst/>
          </a:prstGeom>
          <a:noFill/>
          <a:ln cap="flat" cmpd="sng" w="9525">
            <a:solidFill>
              <a:srgbClr val="321959"/>
            </a:solidFill>
            <a:prstDash val="solid"/>
            <a:round/>
            <a:headEnd len="med" w="med" type="none"/>
            <a:tailEnd len="med" w="med" type="none"/>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Jisc services</a:t>
            </a:r>
          </a:p>
        </p:txBody>
      </p:sp>
      <p:sp>
        <p:nvSpPr>
          <p:cNvPr id="467" name="Shape 467"/>
          <p:cNvSpPr txBox="1"/>
          <p:nvPr/>
        </p:nvSpPr>
        <p:spPr>
          <a:xfrm>
            <a:off x="395639" y="2483640"/>
            <a:ext cx="7608239" cy="446292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Policy compliance</a:t>
            </a:r>
          </a:p>
          <a:p>
            <a:pPr indent="0" lvl="1" marL="457200" marR="0" rtl="0" algn="l">
              <a:lnSpc>
                <a:spcPct val="100000"/>
              </a:lnSpc>
              <a:spcBef>
                <a:spcPts val="0"/>
              </a:spcBef>
              <a:buClr>
                <a:srgbClr val="321959"/>
              </a:buClr>
              <a:buSzPct val="100000"/>
              <a:buFont typeface="Arial"/>
              <a:buChar char="–"/>
            </a:pPr>
            <a:r>
              <a:rPr b="0" i="0" lang="en-GB" sz="2400" u="none" cap="none" strike="noStrike">
                <a:solidFill>
                  <a:srgbClr val="321959"/>
                </a:solidFill>
                <a:latin typeface="Arial"/>
                <a:ea typeface="Arial"/>
                <a:cs typeface="Arial"/>
                <a:sym typeface="Arial"/>
              </a:rPr>
              <a:t>SHERPA services</a:t>
            </a:r>
          </a:p>
          <a:p>
            <a:pPr indent="0" lvl="1" marL="457200" marR="0" rtl="0" algn="l">
              <a:lnSpc>
                <a:spcPct val="100000"/>
              </a:lnSpc>
              <a:spcBef>
                <a:spcPts val="0"/>
              </a:spcBef>
              <a:buClr>
                <a:srgbClr val="321959"/>
              </a:buClr>
              <a:buSzPct val="100000"/>
              <a:buFont typeface="Arial"/>
              <a:buChar char="–"/>
            </a:pPr>
            <a:r>
              <a:rPr b="0" i="0" lang="en-GB" sz="2400" u="none" cap="none" strike="noStrike">
                <a:solidFill>
                  <a:srgbClr val="321959"/>
                </a:solidFill>
                <a:latin typeface="Arial"/>
                <a:ea typeface="Arial"/>
                <a:cs typeface="Arial"/>
                <a:sym typeface="Arial"/>
              </a:rPr>
              <a:t>Monitor Local (alpha)</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Discovery, usage and impact</a:t>
            </a:r>
          </a:p>
          <a:p>
            <a:pPr indent="0" lvl="1" marL="457200" marR="0" rtl="0" algn="l">
              <a:lnSpc>
                <a:spcPct val="100000"/>
              </a:lnSpc>
              <a:spcBef>
                <a:spcPts val="0"/>
              </a:spcBef>
              <a:buClr>
                <a:srgbClr val="321959"/>
              </a:buClr>
              <a:buSzPct val="100000"/>
              <a:buFont typeface="Arial"/>
              <a:buChar char="–"/>
            </a:pPr>
            <a:r>
              <a:rPr b="0" i="0" lang="en-GB" sz="2400" u="none" cap="none" strike="noStrike">
                <a:solidFill>
                  <a:srgbClr val="321959"/>
                </a:solidFill>
                <a:latin typeface="Arial"/>
                <a:ea typeface="Arial"/>
                <a:cs typeface="Arial"/>
                <a:sym typeface="Arial"/>
              </a:rPr>
              <a:t>CORE (Connecting Repositories)</a:t>
            </a:r>
          </a:p>
          <a:p>
            <a:pPr indent="0" lvl="1" marL="457200" marR="0" rtl="0" algn="l">
              <a:lnSpc>
                <a:spcPct val="100000"/>
              </a:lnSpc>
              <a:spcBef>
                <a:spcPts val="0"/>
              </a:spcBef>
              <a:buClr>
                <a:srgbClr val="321959"/>
              </a:buClr>
              <a:buSzPct val="100000"/>
              <a:buFont typeface="Arial"/>
              <a:buChar char="–"/>
            </a:pPr>
            <a:r>
              <a:rPr b="0" i="0" lang="en-GB" sz="2400" u="none" cap="none" strike="noStrike">
                <a:solidFill>
                  <a:srgbClr val="321959"/>
                </a:solidFill>
                <a:latin typeface="Arial"/>
                <a:ea typeface="Arial"/>
                <a:cs typeface="Arial"/>
                <a:sym typeface="Arial"/>
              </a:rPr>
              <a:t>IRUS-UK</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Cost management</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Jisc Monitor</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Metadata and interoperability</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RIOXX</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ORCID</a:t>
            </a:r>
          </a:p>
          <a:p>
            <a:pPr indent="0" lvl="0" marL="0" marR="0" rtl="0" algn="l">
              <a:spcBef>
                <a:spcPts val="0"/>
              </a:spcBef>
              <a:buNone/>
            </a:pPr>
            <a:r>
              <a:t/>
            </a:r>
            <a:endParaRPr sz="1800"/>
          </a:p>
          <a:p>
            <a:pPr indent="0" lvl="0" marL="0" marR="0" rtl="0" algn="l">
              <a:lnSpc>
                <a:spcPct val="100000"/>
              </a:lnSpc>
              <a:spcBef>
                <a:spcPts val="0"/>
              </a:spcBef>
              <a:buNone/>
            </a:pPr>
            <a:r>
              <a:t/>
            </a:r>
            <a:endParaRPr sz="1800"/>
          </a:p>
          <a:p>
            <a:pPr indent="0" lvl="0" marL="0" marR="0" rtl="0" algn="l">
              <a:lnSpc>
                <a:spcPct val="100000"/>
              </a:lnSpc>
              <a:spcBef>
                <a:spcPts val="0"/>
              </a:spcBef>
              <a:buNone/>
            </a:pPr>
            <a:r>
              <a:t/>
            </a:r>
            <a:endParaRPr sz="1800"/>
          </a:p>
        </p:txBody>
      </p:sp>
      <p:sp>
        <p:nvSpPr>
          <p:cNvPr id="468" name="Shape 468"/>
          <p:cNvSpPr/>
          <p:nvPr/>
        </p:nvSpPr>
        <p:spPr>
          <a:xfrm>
            <a:off x="251639" y="1417679"/>
            <a:ext cx="8891999" cy="91331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i="1" lang="en-GB" sz="1800">
                <a:solidFill>
                  <a:srgbClr val="1D1154"/>
                </a:solidFill>
                <a:latin typeface="Arial"/>
                <a:ea typeface="Arial"/>
                <a:cs typeface="Arial"/>
                <a:sym typeface="Arial"/>
              </a:rPr>
              <a:t>We’re working to develop services, provide support, and influence policy in order to enable UK higher education to realise the rewards of open access (OA).</a:t>
            </a:r>
          </a:p>
          <a:p>
            <a:pPr indent="0" lvl="0" marL="0" marR="0" rtl="0" algn="l">
              <a:lnSpc>
                <a:spcPct val="100000"/>
              </a:lnSpc>
              <a:spcBef>
                <a:spcPts val="0"/>
              </a:spcBef>
              <a:buSzPct val="25000"/>
              <a:buNone/>
            </a:pPr>
            <a:r>
              <a:rPr i="1" lang="en-GB" sz="1800" u="sng">
                <a:solidFill>
                  <a:srgbClr val="9E91B4"/>
                </a:solidFill>
                <a:latin typeface="Arial"/>
                <a:ea typeface="Arial"/>
                <a:cs typeface="Arial"/>
                <a:sym typeface="Arial"/>
              </a:rPr>
              <a:t>https://www.jisc.ac.uk/content/open-access</a:t>
            </a:r>
            <a:r>
              <a:rPr i="1" lang="en-GB" sz="1800">
                <a:solidFill>
                  <a:srgbClr val="1D1154"/>
                </a:solidFill>
                <a:latin typeface="Arial"/>
                <a:ea typeface="Arial"/>
                <a:cs typeface="Arial"/>
                <a:sym typeface="Arial"/>
              </a:rPr>
              <a:t> </a:t>
            </a:r>
          </a:p>
        </p:txBody>
      </p:sp>
      <p:pic>
        <p:nvPicPr>
          <p:cNvPr id="469" name="Shape 469"/>
          <p:cNvPicPr preferRelativeResize="0"/>
          <p:nvPr/>
        </p:nvPicPr>
        <p:blipFill rotWithShape="1">
          <a:blip r:embed="rId3">
            <a:alphaModFix/>
          </a:blip>
          <a:srcRect b="0" l="0" r="0" t="0"/>
          <a:stretch/>
        </p:blipFill>
        <p:spPr>
          <a:xfrm>
            <a:off x="6247439" y="2743200"/>
            <a:ext cx="1328399" cy="74016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pic>
        <p:nvPicPr>
          <p:cNvPr id="474" name="Shape 474"/>
          <p:cNvPicPr preferRelativeResize="0"/>
          <p:nvPr/>
        </p:nvPicPr>
        <p:blipFill rotWithShape="1">
          <a:blip r:embed="rId3">
            <a:alphaModFix/>
          </a:blip>
          <a:srcRect b="0" l="489687" r="515467" t="0"/>
          <a:stretch/>
        </p:blipFill>
        <p:spPr>
          <a:xfrm>
            <a:off x="395639" y="-27360"/>
            <a:ext cx="8424719" cy="764172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9" name="Shape 479"/>
        <p:cNvGrpSpPr/>
        <p:nvPr/>
      </p:nvGrpSpPr>
      <p:grpSpPr>
        <a:xfrm>
          <a:off x="0" y="0"/>
          <a:ext cx="0" cy="0"/>
          <a:chOff x="0" y="0"/>
          <a:chExt cx="0" cy="0"/>
        </a:xfrm>
      </p:grpSpPr>
      <p:sp>
        <p:nvSpPr>
          <p:cNvPr id="480" name="Shape 480"/>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OA and impact</a:t>
            </a:r>
          </a:p>
        </p:txBody>
      </p:sp>
      <p:sp>
        <p:nvSpPr>
          <p:cNvPr id="481" name="Shape 481"/>
          <p:cNvSpPr/>
          <p:nvPr/>
        </p:nvSpPr>
        <p:spPr>
          <a:xfrm>
            <a:off x="323639" y="1196640"/>
            <a:ext cx="4751999" cy="3024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Fundamentals of research?</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Creating, using, sharing and accessing information</a:t>
            </a:r>
          </a:p>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Increases efficiency of research process</a:t>
            </a:r>
          </a:p>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Evidence of increased citation</a:t>
            </a:r>
          </a:p>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The Open Access Citation Advantage Service - </a:t>
            </a:r>
            <a:r>
              <a:rPr lang="en-GB" sz="2400" u="sng">
                <a:solidFill>
                  <a:srgbClr val="9E91B4"/>
                </a:solidFill>
                <a:latin typeface="Arial"/>
                <a:ea typeface="Arial"/>
                <a:cs typeface="Arial"/>
                <a:sym typeface="Arial"/>
              </a:rPr>
              <a:t>http://sparceurope.org/oaca/</a:t>
            </a:r>
            <a:r>
              <a:rPr lang="en-GB" sz="2400">
                <a:solidFill>
                  <a:srgbClr val="321959"/>
                </a:solidFill>
                <a:latin typeface="Arial"/>
                <a:ea typeface="Arial"/>
                <a:cs typeface="Arial"/>
                <a:sym typeface="Arial"/>
              </a:rPr>
              <a:t> </a:t>
            </a:r>
          </a:p>
        </p:txBody>
      </p:sp>
      <p:sp>
        <p:nvSpPr>
          <p:cNvPr id="482" name="Shape 482"/>
          <p:cNvSpPr/>
          <p:nvPr/>
        </p:nvSpPr>
        <p:spPr>
          <a:xfrm>
            <a:off x="395639" y="4955039"/>
            <a:ext cx="6624360" cy="135395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i="1" lang="en-GB" sz="1600">
                <a:solidFill>
                  <a:srgbClr val="321959"/>
                </a:solidFill>
                <a:latin typeface="Arial"/>
                <a:ea typeface="Arial"/>
                <a:cs typeface="Arial"/>
                <a:sym typeface="Arial"/>
              </a:rPr>
              <a:t>As scholarly communication moves increasingly online, more indicators have become available: how many times an article has been bookmarked, blogged about, cited in Wikipedia and so on. These metrics can be considered altmetrics – alternative metrics of impact. </a:t>
            </a:r>
            <a:r>
              <a:rPr lang="en-GB" sz="1800">
                <a:solidFill>
                  <a:srgbClr val="000000"/>
                </a:solidFill>
                <a:latin typeface="Arial"/>
                <a:ea typeface="Arial"/>
                <a:cs typeface="Arial"/>
                <a:sym typeface="Arial"/>
              </a:rPr>
              <a:t>(</a:t>
            </a:r>
            <a:r>
              <a:rPr lang="en-GB" sz="1800" u="sng">
                <a:solidFill>
                  <a:srgbClr val="9E91B4"/>
                </a:solidFill>
                <a:latin typeface="Arial"/>
                <a:ea typeface="Arial"/>
                <a:cs typeface="Arial"/>
                <a:sym typeface="Arial"/>
              </a:rPr>
              <a:t>Piwowar 2013</a:t>
            </a:r>
            <a:r>
              <a:rPr lang="en-GB" sz="1800">
                <a:solidFill>
                  <a:srgbClr val="000000"/>
                </a:solidFill>
                <a:latin typeface="Arial"/>
                <a:ea typeface="Arial"/>
                <a:cs typeface="Arial"/>
                <a:sym typeface="Arial"/>
              </a:rPr>
              <a:t>)</a:t>
            </a:r>
          </a:p>
        </p:txBody>
      </p:sp>
      <p:pic>
        <p:nvPicPr>
          <p:cNvPr id="483" name="Shape 483"/>
          <p:cNvPicPr preferRelativeResize="0"/>
          <p:nvPr/>
        </p:nvPicPr>
        <p:blipFill rotWithShape="1">
          <a:blip r:embed="rId3">
            <a:alphaModFix/>
          </a:blip>
          <a:srcRect b="0" l="0" r="0" t="0"/>
          <a:stretch/>
        </p:blipFill>
        <p:spPr>
          <a:xfrm>
            <a:off x="5148000" y="1412640"/>
            <a:ext cx="3749399" cy="250308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sp>
        <p:nvSpPr>
          <p:cNvPr id="489" name="Shape 489"/>
          <p:cNvSpPr txBox="1"/>
          <p:nvPr/>
        </p:nvSpPr>
        <p:spPr>
          <a:xfrm>
            <a:off x="251639" y="274680"/>
            <a:ext cx="8373239" cy="114263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None/>
            </a:pPr>
            <a:r>
              <a:rPr b="1" lang="en-GB" sz="4400">
                <a:solidFill>
                  <a:srgbClr val="321959"/>
                </a:solidFill>
                <a:latin typeface="Arial"/>
                <a:ea typeface="Arial"/>
                <a:cs typeface="Arial"/>
                <a:sym typeface="Arial"/>
              </a:rPr>
              <a:t>Traditional bibliometrics</a:t>
            </a:r>
          </a:p>
        </p:txBody>
      </p:sp>
      <p:sp>
        <p:nvSpPr>
          <p:cNvPr id="490" name="Shape 490"/>
          <p:cNvSpPr txBox="1"/>
          <p:nvPr/>
        </p:nvSpPr>
        <p:spPr>
          <a:xfrm>
            <a:off x="323639" y="1268640"/>
            <a:ext cx="8424719" cy="100764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None/>
            </a:pPr>
            <a:r>
              <a:rPr i="1" lang="en-GB" sz="1600">
                <a:solidFill>
                  <a:srgbClr val="321959"/>
                </a:solidFill>
                <a:latin typeface="Arial"/>
                <a:ea typeface="Arial"/>
                <a:cs typeface="Arial"/>
                <a:sym typeface="Arial"/>
              </a:rPr>
              <a:t>“the branch of library science concerned with the application of mathematical and statistical</a:t>
            </a:r>
          </a:p>
          <a:p>
            <a:pPr indent="0" lvl="0" marL="0" marR="0" rtl="0" algn="l">
              <a:lnSpc>
                <a:spcPct val="100000"/>
              </a:lnSpc>
              <a:spcBef>
                <a:spcPts val="0"/>
              </a:spcBef>
              <a:buSzPct val="25000"/>
              <a:buNone/>
            </a:pPr>
            <a:r>
              <a:rPr i="1" lang="en-GB" sz="1600">
                <a:solidFill>
                  <a:srgbClr val="321959"/>
                </a:solidFill>
                <a:latin typeface="Arial"/>
                <a:ea typeface="Arial"/>
                <a:cs typeface="Arial"/>
                <a:sym typeface="Arial"/>
              </a:rPr>
              <a:t>analysis to bibliography; the statistical analysis of books, articles, or other publications.”</a:t>
            </a:r>
          </a:p>
          <a:p>
            <a:pPr indent="0" lvl="0" marL="0" marR="0" rtl="0" algn="l">
              <a:lnSpc>
                <a:spcPct val="100000"/>
              </a:lnSpc>
              <a:spcBef>
                <a:spcPts val="0"/>
              </a:spcBef>
              <a:buNone/>
            </a:pPr>
            <a:r>
              <a:t/>
            </a:r>
            <a:endParaRPr sz="1800"/>
          </a:p>
          <a:p>
            <a:pPr indent="0" lvl="0" marL="0" marR="0" rtl="0" algn="l">
              <a:lnSpc>
                <a:spcPct val="100000"/>
              </a:lnSpc>
              <a:spcBef>
                <a:spcPts val="0"/>
              </a:spcBef>
              <a:buSzPct val="25000"/>
              <a:buNone/>
            </a:pPr>
            <a:r>
              <a:rPr lang="en-GB" sz="1600">
                <a:solidFill>
                  <a:srgbClr val="321959"/>
                </a:solidFill>
                <a:latin typeface="Arial"/>
                <a:ea typeface="Arial"/>
                <a:cs typeface="Arial"/>
                <a:sym typeface="Arial"/>
              </a:rPr>
              <a:t>(Oxford English Dictionary Online)</a:t>
            </a:r>
          </a:p>
        </p:txBody>
      </p:sp>
      <p:sp>
        <p:nvSpPr>
          <p:cNvPr id="491" name="Shape 491"/>
          <p:cNvSpPr txBox="1"/>
          <p:nvPr/>
        </p:nvSpPr>
        <p:spPr>
          <a:xfrm>
            <a:off x="467639" y="2277000"/>
            <a:ext cx="4535999" cy="443664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Citation count &amp; h-index</a:t>
            </a:r>
          </a:p>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Journal Impact Factor (JIF)</a:t>
            </a:r>
          </a:p>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Other impact measures</a:t>
            </a:r>
          </a:p>
          <a:p>
            <a:pPr indent="0" lvl="1" marL="457200" marR="0" rtl="0" algn="l">
              <a:lnSpc>
                <a:spcPct val="100000"/>
              </a:lnSpc>
              <a:spcBef>
                <a:spcPts val="0"/>
              </a:spcBef>
              <a:buClr>
                <a:srgbClr val="321959"/>
              </a:buClr>
              <a:buSzPct val="100000"/>
              <a:buFont typeface="Arial"/>
              <a:buChar char="–"/>
            </a:pPr>
            <a:r>
              <a:rPr b="0" i="0" lang="en-GB" sz="1800" u="none" cap="none" strike="noStrike">
                <a:solidFill>
                  <a:srgbClr val="321959"/>
                </a:solidFill>
                <a:latin typeface="Arial"/>
                <a:ea typeface="Arial"/>
                <a:cs typeface="Arial"/>
                <a:sym typeface="Arial"/>
              </a:rPr>
              <a:t>Knowledge transfer</a:t>
            </a:r>
          </a:p>
          <a:p>
            <a:pPr indent="0" lvl="1" marL="457200" marR="0" rtl="0" algn="l">
              <a:lnSpc>
                <a:spcPct val="100000"/>
              </a:lnSpc>
              <a:spcBef>
                <a:spcPts val="0"/>
              </a:spcBef>
              <a:buClr>
                <a:srgbClr val="321959"/>
              </a:buClr>
              <a:buSzPct val="100000"/>
              <a:buFont typeface="Arial"/>
              <a:buChar char="–"/>
            </a:pPr>
            <a:r>
              <a:rPr b="0" i="0" lang="en-GB" sz="1800" u="none" cap="none" strike="noStrike">
                <a:solidFill>
                  <a:srgbClr val="321959"/>
                </a:solidFill>
                <a:latin typeface="Arial"/>
                <a:ea typeface="Arial"/>
                <a:cs typeface="Arial"/>
                <a:sym typeface="Arial"/>
              </a:rPr>
              <a:t>Activities (presentations, consultancy, review)</a:t>
            </a:r>
          </a:p>
          <a:p>
            <a:pPr indent="0" lvl="1" marL="457200" marR="0" rtl="0" algn="l">
              <a:lnSpc>
                <a:spcPct val="100000"/>
              </a:lnSpc>
              <a:spcBef>
                <a:spcPts val="0"/>
              </a:spcBef>
              <a:buClr>
                <a:srgbClr val="321959"/>
              </a:buClr>
              <a:buSzPct val="100000"/>
              <a:buFont typeface="Arial"/>
              <a:buChar char="–"/>
            </a:pPr>
            <a:r>
              <a:rPr b="0" i="0" lang="en-GB" sz="1800" u="none" cap="none" strike="noStrike">
                <a:solidFill>
                  <a:srgbClr val="321959"/>
                </a:solidFill>
                <a:latin typeface="Arial"/>
                <a:ea typeface="Arial"/>
                <a:cs typeface="Arial"/>
                <a:sym typeface="Arial"/>
              </a:rPr>
              <a:t>Prizes</a:t>
            </a:r>
          </a:p>
          <a:p>
            <a:pPr indent="0" lvl="1" marL="457200" marR="0" rtl="0" algn="l">
              <a:lnSpc>
                <a:spcPct val="100000"/>
              </a:lnSpc>
              <a:spcBef>
                <a:spcPts val="0"/>
              </a:spcBef>
              <a:buClr>
                <a:srgbClr val="321959"/>
              </a:buClr>
              <a:buSzPct val="100000"/>
              <a:buFont typeface="Arial"/>
              <a:buChar char="–"/>
            </a:pPr>
            <a:r>
              <a:rPr b="0" i="0" lang="en-GB" sz="1800" u="none" cap="none" strike="noStrike">
                <a:solidFill>
                  <a:srgbClr val="321959"/>
                </a:solidFill>
                <a:latin typeface="Arial"/>
                <a:ea typeface="Arial"/>
                <a:cs typeface="Arial"/>
                <a:sym typeface="Arial"/>
              </a:rPr>
              <a:t>Public engagement / education</a:t>
            </a:r>
          </a:p>
          <a:p>
            <a:pPr indent="0" lvl="1" marL="457200" marR="0" rtl="0" algn="l">
              <a:lnSpc>
                <a:spcPct val="100000"/>
              </a:lnSpc>
              <a:spcBef>
                <a:spcPts val="0"/>
              </a:spcBef>
              <a:buClr>
                <a:srgbClr val="321959"/>
              </a:buClr>
              <a:buSzPct val="100000"/>
              <a:buFont typeface="Arial"/>
              <a:buChar char="–"/>
            </a:pPr>
            <a:r>
              <a:rPr b="0" i="0" lang="en-GB" sz="1800" u="none" cap="none" strike="noStrike">
                <a:solidFill>
                  <a:srgbClr val="321959"/>
                </a:solidFill>
                <a:latin typeface="Arial"/>
                <a:ea typeface="Arial"/>
                <a:cs typeface="Arial"/>
                <a:sym typeface="Arial"/>
              </a:rPr>
              <a:t>Policy documents</a:t>
            </a:r>
          </a:p>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Media</a:t>
            </a:r>
          </a:p>
          <a:p>
            <a:pPr indent="0" lvl="1" marL="457200" marR="0" rtl="0" algn="l">
              <a:lnSpc>
                <a:spcPct val="100000"/>
              </a:lnSpc>
              <a:spcBef>
                <a:spcPts val="0"/>
              </a:spcBef>
              <a:buClr>
                <a:srgbClr val="321959"/>
              </a:buClr>
              <a:buSzPct val="100000"/>
              <a:buFont typeface="Arial"/>
              <a:buChar char="–"/>
            </a:pPr>
            <a:r>
              <a:rPr b="0" i="0" lang="en-GB" sz="1800" u="none" cap="none" strike="noStrike">
                <a:solidFill>
                  <a:srgbClr val="321959"/>
                </a:solidFill>
                <a:latin typeface="Arial"/>
                <a:ea typeface="Arial"/>
                <a:cs typeface="Arial"/>
                <a:sym typeface="Arial"/>
              </a:rPr>
              <a:t>TV and radio</a:t>
            </a:r>
          </a:p>
          <a:p>
            <a:pPr indent="0" lvl="1" marL="457200" marR="0" rtl="0" algn="l">
              <a:lnSpc>
                <a:spcPct val="100000"/>
              </a:lnSpc>
              <a:spcBef>
                <a:spcPts val="0"/>
              </a:spcBef>
              <a:buClr>
                <a:srgbClr val="321959"/>
              </a:buClr>
              <a:buSzPct val="100000"/>
              <a:buFont typeface="Arial"/>
              <a:buChar char="–"/>
            </a:pPr>
            <a:r>
              <a:rPr b="0" i="0" lang="en-GB" sz="1800" u="none" cap="none" strike="noStrike">
                <a:solidFill>
                  <a:srgbClr val="321959"/>
                </a:solidFill>
                <a:latin typeface="Arial"/>
                <a:ea typeface="Arial"/>
                <a:cs typeface="Arial"/>
                <a:sym typeface="Arial"/>
              </a:rPr>
              <a:t>Blogs/social media</a:t>
            </a:r>
          </a:p>
          <a:p>
            <a:pPr indent="0" lvl="0" marL="0" marR="0" rtl="0" algn="l">
              <a:lnSpc>
                <a:spcPct val="100000"/>
              </a:lnSpc>
              <a:spcBef>
                <a:spcPts val="0"/>
              </a:spcBef>
              <a:buNone/>
            </a:pPr>
            <a:r>
              <a:t/>
            </a:r>
            <a:endParaRPr sz="1800"/>
          </a:p>
        </p:txBody>
      </p:sp>
      <p:pic>
        <p:nvPicPr>
          <p:cNvPr id="492" name="Shape 492"/>
          <p:cNvPicPr preferRelativeResize="0"/>
          <p:nvPr/>
        </p:nvPicPr>
        <p:blipFill rotWithShape="1">
          <a:blip r:embed="rId3">
            <a:alphaModFix/>
          </a:blip>
          <a:srcRect b="0" l="0" r="0" t="0"/>
          <a:stretch/>
        </p:blipFill>
        <p:spPr>
          <a:xfrm>
            <a:off x="4932000" y="2277000"/>
            <a:ext cx="3095999" cy="1944000"/>
          </a:xfrm>
          <a:prstGeom prst="rect">
            <a:avLst/>
          </a:prstGeom>
          <a:noFill/>
          <a:ln>
            <a:noFill/>
          </a:ln>
        </p:spPr>
      </p:pic>
      <p:pic>
        <p:nvPicPr>
          <p:cNvPr id="493" name="Shape 493"/>
          <p:cNvPicPr preferRelativeResize="0"/>
          <p:nvPr/>
        </p:nvPicPr>
        <p:blipFill rotWithShape="1">
          <a:blip r:embed="rId4">
            <a:alphaModFix/>
          </a:blip>
          <a:srcRect b="0" l="0" r="0" t="0"/>
          <a:stretch/>
        </p:blipFill>
        <p:spPr>
          <a:xfrm>
            <a:off x="5139719" y="5748839"/>
            <a:ext cx="1567799" cy="280439"/>
          </a:xfrm>
          <a:prstGeom prst="rect">
            <a:avLst/>
          </a:prstGeom>
          <a:noFill/>
          <a:ln>
            <a:noFill/>
          </a:ln>
        </p:spPr>
      </p:pic>
      <p:pic>
        <p:nvPicPr>
          <p:cNvPr id="494" name="Shape 494"/>
          <p:cNvPicPr preferRelativeResize="0"/>
          <p:nvPr/>
        </p:nvPicPr>
        <p:blipFill rotWithShape="1">
          <a:blip r:embed="rId5">
            <a:alphaModFix/>
          </a:blip>
          <a:srcRect b="0" l="0" r="0" t="0"/>
          <a:stretch/>
        </p:blipFill>
        <p:spPr>
          <a:xfrm>
            <a:off x="5218560" y="4578119"/>
            <a:ext cx="899639" cy="534600"/>
          </a:xfrm>
          <a:prstGeom prst="rect">
            <a:avLst/>
          </a:prstGeom>
          <a:noFill/>
          <a:ln>
            <a:noFill/>
          </a:ln>
        </p:spPr>
      </p:pic>
      <p:pic>
        <p:nvPicPr>
          <p:cNvPr id="495" name="Shape 495"/>
          <p:cNvPicPr preferRelativeResize="0"/>
          <p:nvPr/>
        </p:nvPicPr>
        <p:blipFill rotWithShape="1">
          <a:blip r:embed="rId6">
            <a:alphaModFix/>
          </a:blip>
          <a:srcRect b="0" l="0" r="0" t="0"/>
          <a:stretch/>
        </p:blipFill>
        <p:spPr>
          <a:xfrm>
            <a:off x="6248519" y="4578119"/>
            <a:ext cx="621360" cy="534600"/>
          </a:xfrm>
          <a:prstGeom prst="rect">
            <a:avLst/>
          </a:prstGeom>
          <a:noFill/>
          <a:ln>
            <a:noFill/>
          </a:ln>
        </p:spPr>
      </p:pic>
      <p:pic>
        <p:nvPicPr>
          <p:cNvPr id="496" name="Shape 496"/>
          <p:cNvPicPr preferRelativeResize="0"/>
          <p:nvPr/>
        </p:nvPicPr>
        <p:blipFill rotWithShape="1">
          <a:blip r:embed="rId7">
            <a:alphaModFix/>
          </a:blip>
          <a:srcRect b="0" l="0" r="0" t="0"/>
          <a:stretch/>
        </p:blipFill>
        <p:spPr>
          <a:xfrm>
            <a:off x="5952600" y="5363639"/>
            <a:ext cx="765360" cy="206280"/>
          </a:xfrm>
          <a:prstGeom prst="rect">
            <a:avLst/>
          </a:prstGeom>
          <a:noFill/>
          <a:ln>
            <a:noFill/>
          </a:ln>
        </p:spPr>
      </p:pic>
      <p:pic>
        <p:nvPicPr>
          <p:cNvPr id="497" name="Shape 497"/>
          <p:cNvPicPr preferRelativeResize="0"/>
          <p:nvPr/>
        </p:nvPicPr>
        <p:blipFill rotWithShape="1">
          <a:blip r:embed="rId8">
            <a:alphaModFix/>
          </a:blip>
          <a:srcRect b="0" l="0" r="0" t="0"/>
          <a:stretch/>
        </p:blipFill>
        <p:spPr>
          <a:xfrm>
            <a:off x="5374800" y="5197680"/>
            <a:ext cx="522359" cy="54612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2" name="Shape 502"/>
        <p:cNvGrpSpPr/>
        <p:nvPr/>
      </p:nvGrpSpPr>
      <p:grpSpPr>
        <a:xfrm>
          <a:off x="0" y="0"/>
          <a:ext cx="0" cy="0"/>
          <a:chOff x="0" y="0"/>
          <a:chExt cx="0" cy="0"/>
        </a:xfrm>
      </p:grpSpPr>
      <p:sp>
        <p:nvSpPr>
          <p:cNvPr id="503" name="Shape 503"/>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Alternative metrics</a:t>
            </a:r>
          </a:p>
        </p:txBody>
      </p:sp>
      <p:sp>
        <p:nvSpPr>
          <p:cNvPr id="504" name="Shape 504"/>
          <p:cNvSpPr txBox="1"/>
          <p:nvPr/>
        </p:nvSpPr>
        <p:spPr>
          <a:xfrm>
            <a:off x="3996000" y="1196640"/>
            <a:ext cx="5112360" cy="547236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Various flavours</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Plum analytics - </a:t>
            </a:r>
            <a:r>
              <a:rPr b="0" i="0" lang="en-GB" sz="2000" u="sng" cap="none" strike="noStrike">
                <a:solidFill>
                  <a:srgbClr val="9E91B4"/>
                </a:solidFill>
                <a:latin typeface="Arial"/>
                <a:ea typeface="Arial"/>
                <a:cs typeface="Arial"/>
                <a:sym typeface="Arial"/>
              </a:rPr>
              <a:t>http://www.plumanalytics.com/</a:t>
            </a:r>
            <a:r>
              <a:rPr b="0" i="0" lang="en-GB" sz="2000" u="none" cap="none" strike="noStrike">
                <a:solidFill>
                  <a:srgbClr val="000000"/>
                </a:solidFill>
                <a:latin typeface="Arial"/>
                <a:ea typeface="Arial"/>
                <a:cs typeface="Arial"/>
                <a:sym typeface="Arial"/>
              </a:rPr>
              <a:t> </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Impact story - </a:t>
            </a:r>
            <a:r>
              <a:rPr b="0" i="0" lang="en-GB" sz="2000" u="sng" cap="none" strike="noStrike">
                <a:solidFill>
                  <a:srgbClr val="9E91B4"/>
                </a:solidFill>
                <a:latin typeface="Arial"/>
                <a:ea typeface="Arial"/>
                <a:cs typeface="Arial"/>
                <a:sym typeface="Arial"/>
              </a:rPr>
              <a:t>https://impactstory.org/</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Altmetric - </a:t>
            </a:r>
            <a:r>
              <a:rPr b="0" i="0" lang="en-GB" sz="2000" u="sng" cap="none" strike="noStrike">
                <a:solidFill>
                  <a:srgbClr val="9E91B4"/>
                </a:solidFill>
                <a:latin typeface="Arial"/>
                <a:ea typeface="Arial"/>
                <a:cs typeface="Arial"/>
                <a:sym typeface="Arial"/>
              </a:rPr>
              <a:t>http://www.altmetric.com/</a:t>
            </a:r>
            <a:r>
              <a:rPr b="0" i="0" lang="en-GB" sz="2000" u="none" cap="none" strike="noStrike">
                <a:solidFill>
                  <a:srgbClr val="000000"/>
                </a:solidFill>
                <a:latin typeface="Arial"/>
                <a:ea typeface="Arial"/>
                <a:cs typeface="Arial"/>
                <a:sym typeface="Arial"/>
              </a:rPr>
              <a:t>  </a:t>
            </a:r>
          </a:p>
        </p:txBody>
      </p:sp>
      <p:sp>
        <p:nvSpPr>
          <p:cNvPr id="505" name="Shape 505"/>
          <p:cNvSpPr txBox="1"/>
          <p:nvPr/>
        </p:nvSpPr>
        <p:spPr>
          <a:xfrm>
            <a:off x="323639" y="1196640"/>
            <a:ext cx="4172039" cy="452556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Article level metrics</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frontiers in Psychology </a:t>
            </a:r>
            <a:r>
              <a:rPr b="0" i="0" lang="en-GB" sz="2000" u="sng" cap="none" strike="noStrike">
                <a:solidFill>
                  <a:srgbClr val="9E91B4"/>
                </a:solidFill>
                <a:latin typeface="Arial"/>
                <a:ea typeface="Arial"/>
                <a:cs typeface="Arial"/>
                <a:sym typeface="Arial"/>
              </a:rPr>
              <a:t>http://journal.frontiersin.org/article/10.3389/fpsyg.2013.00058/abstract</a:t>
            </a:r>
            <a:r>
              <a:rPr b="0" i="0" lang="en-GB" sz="2000" u="none" cap="none" strike="noStrike">
                <a:solidFill>
                  <a:srgbClr val="000000"/>
                </a:solidFill>
                <a:latin typeface="Arial"/>
                <a:ea typeface="Arial"/>
                <a:cs typeface="Arial"/>
                <a:sym typeface="Arial"/>
              </a:rPr>
              <a:t> </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PLoS One </a:t>
            </a:r>
            <a:r>
              <a:rPr b="0" i="0" lang="en-GB" sz="2000" u="sng" cap="none" strike="noStrike">
                <a:solidFill>
                  <a:srgbClr val="9E91B4"/>
                </a:solidFill>
                <a:latin typeface="Arial"/>
                <a:ea typeface="Arial"/>
                <a:cs typeface="Arial"/>
                <a:sym typeface="Arial"/>
              </a:rPr>
              <a:t>http://journals.plos.org/plosone/article?id=10.1371/journal.pone.0121708</a:t>
            </a:r>
            <a:r>
              <a:rPr b="0" i="0" lang="en-GB" sz="2000" u="none" cap="none" strike="noStrike">
                <a:solidFill>
                  <a:srgbClr val="000000"/>
                </a:solidFill>
                <a:latin typeface="Arial"/>
                <a:ea typeface="Arial"/>
                <a:cs typeface="Arial"/>
                <a:sym typeface="Arial"/>
              </a:rPr>
              <a:t> </a:t>
            </a:r>
          </a:p>
          <a:p>
            <a:pPr indent="0" lvl="1" marL="457200" marR="0" rtl="0" algn="l">
              <a:lnSpc>
                <a:spcPct val="100000"/>
              </a:lnSpc>
              <a:spcBef>
                <a:spcPts val="0"/>
              </a:spcBef>
              <a:buClr>
                <a:srgbClr val="000000"/>
              </a:buClr>
              <a:buSzPct val="100000"/>
              <a:buFont typeface="Arial"/>
              <a:buChar char="–"/>
            </a:pPr>
            <a:r>
              <a:rPr b="0" i="0" lang="en-GB" sz="2000" u="none" cap="none" strike="noStrike">
                <a:solidFill>
                  <a:srgbClr val="000000"/>
                </a:solidFill>
                <a:latin typeface="Arial"/>
                <a:ea typeface="Arial"/>
                <a:cs typeface="Arial"/>
                <a:sym typeface="Arial"/>
              </a:rPr>
              <a:t>Repositories</a:t>
            </a:r>
          </a:p>
          <a:p>
            <a:pPr indent="0" lvl="1" marL="457200" marR="0" rtl="0" algn="l">
              <a:lnSpc>
                <a:spcPct val="100000"/>
              </a:lnSpc>
              <a:spcBef>
                <a:spcPts val="0"/>
              </a:spcBef>
              <a:buClr>
                <a:srgbClr val="9E91B4"/>
              </a:buClr>
              <a:buSzPct val="100000"/>
              <a:buFont typeface="Arial"/>
              <a:buChar char="–"/>
            </a:pPr>
            <a:r>
              <a:rPr b="0" i="0" lang="en-GB" sz="2000" u="sng" cap="none" strike="noStrike">
                <a:solidFill>
                  <a:srgbClr val="9E91B4"/>
                </a:solidFill>
                <a:latin typeface="Arial"/>
                <a:ea typeface="Arial"/>
                <a:cs typeface="Arial"/>
                <a:sym typeface="Arial"/>
              </a:rPr>
              <a:t>IRUS-UK</a:t>
            </a:r>
          </a:p>
          <a:p>
            <a:pPr indent="0" lvl="1" marL="457200" marR="0" rtl="0" algn="l">
              <a:lnSpc>
                <a:spcPct val="100000"/>
              </a:lnSpc>
              <a:spcBef>
                <a:spcPts val="0"/>
              </a:spcBef>
              <a:buClr>
                <a:srgbClr val="9E91B4"/>
              </a:buClr>
              <a:buSzPct val="100000"/>
              <a:buFont typeface="Arial"/>
              <a:buChar char="–"/>
            </a:pPr>
            <a:r>
              <a:rPr b="0" i="0" lang="en-GB" sz="2000" u="sng" cap="none" strike="noStrike">
                <a:solidFill>
                  <a:srgbClr val="9E91B4"/>
                </a:solidFill>
                <a:latin typeface="Arial"/>
                <a:ea typeface="Arial"/>
                <a:cs typeface="Arial"/>
                <a:sym typeface="Arial"/>
              </a:rPr>
              <a:t>Statistics at Leeds Beckett</a:t>
            </a:r>
          </a:p>
          <a:p>
            <a:pPr indent="0" lvl="0" marL="0" marR="0" rtl="0" algn="l">
              <a:lnSpc>
                <a:spcPct val="100000"/>
              </a:lnSpc>
              <a:spcBef>
                <a:spcPts val="0"/>
              </a:spcBef>
              <a:buClr>
                <a:srgbClr val="321959"/>
              </a:buClr>
              <a:buSzPct val="100000"/>
              <a:buFont typeface="Arial"/>
              <a:buChar char="•"/>
            </a:pPr>
            <a:r>
              <a:rPr lang="en-GB" sz="2400">
                <a:solidFill>
                  <a:srgbClr val="321959"/>
                </a:solidFill>
                <a:latin typeface="Arial"/>
                <a:ea typeface="Arial"/>
                <a:cs typeface="Arial"/>
                <a:sym typeface="Arial"/>
              </a:rPr>
              <a:t>The end of JIF?</a:t>
            </a:r>
          </a:p>
          <a:p>
            <a:pPr indent="0" lvl="0" marL="0" marR="0" rtl="0" algn="l">
              <a:lnSpc>
                <a:spcPct val="100000"/>
              </a:lnSpc>
              <a:spcBef>
                <a:spcPts val="0"/>
              </a:spcBef>
              <a:buNone/>
            </a:pPr>
            <a:r>
              <a:t/>
            </a:r>
            <a:endParaRPr sz="1800"/>
          </a:p>
        </p:txBody>
      </p:sp>
      <p:pic>
        <p:nvPicPr>
          <p:cNvPr id="506" name="Shape 506"/>
          <p:cNvPicPr preferRelativeResize="0"/>
          <p:nvPr/>
        </p:nvPicPr>
        <p:blipFill rotWithShape="1">
          <a:blip r:embed="rId3">
            <a:alphaModFix/>
          </a:blip>
          <a:srcRect b="0" l="0" r="0" t="0"/>
          <a:stretch/>
        </p:blipFill>
        <p:spPr>
          <a:xfrm>
            <a:off x="4716000" y="3213000"/>
            <a:ext cx="3305159" cy="203832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x="0" y="0"/>
          <a:ext cx="0" cy="0"/>
          <a:chOff x="0" y="0"/>
          <a:chExt cx="0" cy="0"/>
        </a:xfrm>
      </p:grpSpPr>
      <p:sp>
        <p:nvSpPr>
          <p:cNvPr id="512" name="Shape 512"/>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Online networks</a:t>
            </a:r>
          </a:p>
        </p:txBody>
      </p:sp>
      <p:sp>
        <p:nvSpPr>
          <p:cNvPr id="513" name="Shape 513"/>
          <p:cNvSpPr/>
          <p:nvPr/>
        </p:nvSpPr>
        <p:spPr>
          <a:xfrm>
            <a:off x="107640" y="1198079"/>
            <a:ext cx="8640719" cy="399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2000" u="sng">
                <a:solidFill>
                  <a:srgbClr val="9E91B4"/>
                </a:solidFill>
                <a:latin typeface="Arial"/>
                <a:ea typeface="Arial"/>
                <a:cs typeface="Arial"/>
                <a:sym typeface="Arial"/>
              </a:rPr>
              <a:t>https://twitter.com/BeckettResearch/lists/leeds-beckett-university/members</a:t>
            </a:r>
            <a:r>
              <a:rPr lang="en-GB" sz="2000">
                <a:solidFill>
                  <a:srgbClr val="000000"/>
                </a:solidFill>
                <a:latin typeface="Arial"/>
                <a:ea typeface="Arial"/>
                <a:cs typeface="Arial"/>
                <a:sym typeface="Arial"/>
              </a:rPr>
              <a:t> </a:t>
            </a:r>
          </a:p>
        </p:txBody>
      </p:sp>
      <p:pic>
        <p:nvPicPr>
          <p:cNvPr id="514" name="Shape 514"/>
          <p:cNvPicPr preferRelativeResize="0"/>
          <p:nvPr/>
        </p:nvPicPr>
        <p:blipFill rotWithShape="1">
          <a:blip r:embed="rId3">
            <a:alphaModFix/>
          </a:blip>
          <a:srcRect b="0" l="0" r="0" t="0"/>
          <a:stretch/>
        </p:blipFill>
        <p:spPr>
          <a:xfrm>
            <a:off x="323639" y="1989000"/>
            <a:ext cx="3800160" cy="637920"/>
          </a:xfrm>
          <a:prstGeom prst="rect">
            <a:avLst/>
          </a:prstGeom>
          <a:noFill/>
          <a:ln>
            <a:noFill/>
          </a:ln>
        </p:spPr>
      </p:pic>
      <p:pic>
        <p:nvPicPr>
          <p:cNvPr id="515" name="Shape 515"/>
          <p:cNvPicPr preferRelativeResize="0"/>
          <p:nvPr/>
        </p:nvPicPr>
        <p:blipFill rotWithShape="1">
          <a:blip r:embed="rId4">
            <a:alphaModFix/>
          </a:blip>
          <a:srcRect b="0" l="0" r="0" t="0"/>
          <a:stretch/>
        </p:blipFill>
        <p:spPr>
          <a:xfrm>
            <a:off x="899640" y="3069000"/>
            <a:ext cx="3800160" cy="676080"/>
          </a:xfrm>
          <a:prstGeom prst="rect">
            <a:avLst/>
          </a:prstGeom>
          <a:noFill/>
          <a:ln>
            <a:noFill/>
          </a:ln>
        </p:spPr>
      </p:pic>
      <p:pic>
        <p:nvPicPr>
          <p:cNvPr id="516" name="Shape 516"/>
          <p:cNvPicPr preferRelativeResize="0"/>
          <p:nvPr/>
        </p:nvPicPr>
        <p:blipFill rotWithShape="1">
          <a:blip r:embed="rId5">
            <a:alphaModFix/>
          </a:blip>
          <a:srcRect b="0" l="0" r="0" t="0"/>
          <a:stretch/>
        </p:blipFill>
        <p:spPr>
          <a:xfrm>
            <a:off x="539639" y="4231080"/>
            <a:ext cx="3580919" cy="847440"/>
          </a:xfrm>
          <a:prstGeom prst="rect">
            <a:avLst/>
          </a:prstGeom>
          <a:noFill/>
          <a:ln>
            <a:noFill/>
          </a:ln>
        </p:spPr>
      </p:pic>
      <p:pic>
        <p:nvPicPr>
          <p:cNvPr id="517" name="Shape 517"/>
          <p:cNvPicPr preferRelativeResize="0"/>
          <p:nvPr/>
        </p:nvPicPr>
        <p:blipFill rotWithShape="1">
          <a:blip r:embed="rId6">
            <a:alphaModFix/>
          </a:blip>
          <a:srcRect b="0" l="0" r="0" t="0"/>
          <a:stretch/>
        </p:blipFill>
        <p:spPr>
          <a:xfrm>
            <a:off x="5076000" y="2205000"/>
            <a:ext cx="3943080" cy="1085399"/>
          </a:xfrm>
          <a:prstGeom prst="rect">
            <a:avLst/>
          </a:prstGeom>
          <a:noFill/>
          <a:ln>
            <a:noFill/>
          </a:ln>
        </p:spPr>
      </p:pic>
      <p:pic>
        <p:nvPicPr>
          <p:cNvPr id="518" name="Shape 518"/>
          <p:cNvPicPr preferRelativeResize="0"/>
          <p:nvPr/>
        </p:nvPicPr>
        <p:blipFill rotWithShape="1">
          <a:blip r:embed="rId7">
            <a:alphaModFix/>
          </a:blip>
          <a:srcRect b="0" l="0" r="0" t="0"/>
          <a:stretch/>
        </p:blipFill>
        <p:spPr>
          <a:xfrm>
            <a:off x="2051640" y="5460480"/>
            <a:ext cx="3885839" cy="942479"/>
          </a:xfrm>
          <a:prstGeom prst="rect">
            <a:avLst/>
          </a:prstGeom>
          <a:noFill/>
          <a:ln>
            <a:noFill/>
          </a:ln>
        </p:spPr>
      </p:pic>
      <p:pic>
        <p:nvPicPr>
          <p:cNvPr id="519" name="Shape 519"/>
          <p:cNvPicPr preferRelativeResize="0"/>
          <p:nvPr/>
        </p:nvPicPr>
        <p:blipFill rotWithShape="1">
          <a:blip r:embed="rId8">
            <a:alphaModFix/>
          </a:blip>
          <a:srcRect b="0" l="0" r="0" t="0"/>
          <a:stretch/>
        </p:blipFill>
        <p:spPr>
          <a:xfrm>
            <a:off x="4798439" y="3573000"/>
            <a:ext cx="3857399" cy="818639"/>
          </a:xfrm>
          <a:prstGeom prst="rect">
            <a:avLst/>
          </a:prstGeom>
          <a:noFill/>
          <a:ln>
            <a:noFill/>
          </a:ln>
        </p:spPr>
      </p:pic>
      <p:pic>
        <p:nvPicPr>
          <p:cNvPr id="520" name="Shape 520"/>
          <p:cNvPicPr preferRelativeResize="0"/>
          <p:nvPr/>
        </p:nvPicPr>
        <p:blipFill rotWithShape="1">
          <a:blip r:embed="rId9">
            <a:alphaModFix/>
          </a:blip>
          <a:srcRect b="0" l="0" r="0" t="0"/>
          <a:stretch/>
        </p:blipFill>
        <p:spPr>
          <a:xfrm>
            <a:off x="4438439" y="4509000"/>
            <a:ext cx="3600000" cy="76175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Keeping an eye on things…</a:t>
            </a:r>
          </a:p>
        </p:txBody>
      </p:sp>
      <p:pic>
        <p:nvPicPr>
          <p:cNvPr id="526" name="Shape 526"/>
          <p:cNvPicPr preferRelativeResize="0"/>
          <p:nvPr/>
        </p:nvPicPr>
        <p:blipFill rotWithShape="1">
          <a:blip r:embed="rId3">
            <a:alphaModFix/>
          </a:blip>
          <a:srcRect b="0" l="0" r="0" t="0"/>
          <a:stretch/>
        </p:blipFill>
        <p:spPr>
          <a:xfrm>
            <a:off x="-396719" y="1298520"/>
            <a:ext cx="9792720" cy="508247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Research Services Advisor</a:t>
            </a:r>
          </a:p>
        </p:txBody>
      </p:sp>
      <p:sp>
        <p:nvSpPr>
          <p:cNvPr id="276" name="Shape 276"/>
          <p:cNvSpPr txBox="1"/>
          <p:nvPr/>
        </p:nvSpPr>
        <p:spPr>
          <a:xfrm>
            <a:off x="323639" y="1124640"/>
            <a:ext cx="8820000" cy="595727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Disclaimer: not a real Librarian</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Began working at Leeds Metropolitan University in 2007</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Repositories Start-up project (Jisc)</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Technical Officer for UKCoRR (UK Council of Research Repositories)</a:t>
            </a:r>
          </a:p>
          <a:p>
            <a:pPr indent="0" lvl="1" marL="457200" marR="0" rtl="0" algn="l">
              <a:lnSpc>
                <a:spcPct val="100000"/>
              </a:lnSpc>
              <a:spcBef>
                <a:spcPts val="0"/>
              </a:spcBef>
              <a:buClr>
                <a:srgbClr val="9E91B4"/>
              </a:buClr>
              <a:buSzPct val="100000"/>
              <a:buFont typeface="Arial"/>
              <a:buChar char="–"/>
            </a:pPr>
            <a:r>
              <a:rPr b="0" i="0" lang="en-GB" sz="2400" u="sng" cap="none" strike="noStrike">
                <a:solidFill>
                  <a:srgbClr val="9E91B4"/>
                </a:solidFill>
                <a:latin typeface="Arial"/>
                <a:ea typeface="Arial"/>
                <a:cs typeface="Arial"/>
                <a:sym typeface="Arial"/>
              </a:rPr>
              <a:t>http://ukcorr.org</a:t>
            </a:r>
          </a:p>
          <a:p>
            <a:pPr indent="0" lvl="0" marL="0" marR="0" rtl="0" algn="l">
              <a:lnSpc>
                <a:spcPct val="100000"/>
              </a:lnSpc>
              <a:spcBef>
                <a:spcPts val="0"/>
              </a:spcBef>
              <a:buClr>
                <a:srgbClr val="321959"/>
              </a:buClr>
              <a:buSzPct val="100000"/>
              <a:buFont typeface="Arial"/>
              <a:buChar char="•"/>
            </a:pPr>
            <a:r>
              <a:rPr lang="en-GB" sz="2800">
                <a:solidFill>
                  <a:srgbClr val="321959"/>
                </a:solidFill>
                <a:latin typeface="Arial"/>
                <a:ea typeface="Arial"/>
                <a:cs typeface="Arial"/>
                <a:sym typeface="Arial"/>
              </a:rPr>
              <a:t>Research Services Advisor (2015)</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Research Services team</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OA advocacy &amp; training, policy compliance</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Technical infrastructure</a:t>
            </a:r>
          </a:p>
          <a:p>
            <a:pPr indent="0" lvl="1" marL="457200" marR="0" rtl="0" algn="l">
              <a:lnSpc>
                <a:spcPct val="100000"/>
              </a:lnSpc>
              <a:spcBef>
                <a:spcPts val="0"/>
              </a:spcBef>
              <a:buClr>
                <a:srgbClr val="000000"/>
              </a:buClr>
              <a:buSzPct val="100000"/>
              <a:buFont typeface="Arial"/>
              <a:buChar char="–"/>
            </a:pPr>
            <a:r>
              <a:rPr b="0" i="0" lang="en-GB" sz="2400" u="none" cap="none" strike="noStrike">
                <a:solidFill>
                  <a:srgbClr val="000000"/>
                </a:solidFill>
                <a:latin typeface="Arial"/>
                <a:ea typeface="Arial"/>
                <a:cs typeface="Arial"/>
                <a:sym typeface="Arial"/>
              </a:rPr>
              <a:t>Research Data Management (RDM)</a:t>
            </a:r>
          </a:p>
          <a:p>
            <a:pPr indent="0" lvl="0" marL="0" marR="0" rtl="0" algn="l">
              <a:spcBef>
                <a:spcPts val="0"/>
              </a:spcBef>
              <a:buNone/>
            </a:pPr>
            <a:r>
              <a:t/>
            </a:r>
            <a:endParaRPr sz="1800"/>
          </a:p>
          <a:p>
            <a:pPr indent="0" lvl="0" marL="0" marR="0" rtl="0" algn="l">
              <a:spcBef>
                <a:spcPts val="0"/>
              </a:spcBef>
              <a:buNone/>
            </a:pPr>
            <a:r>
              <a:t/>
            </a:r>
            <a:endParaRPr sz="1800"/>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sp>
        <p:nvSpPr>
          <p:cNvPr id="532" name="Shape 532"/>
          <p:cNvSpPr txBox="1"/>
          <p:nvPr/>
        </p:nvSpPr>
        <p:spPr>
          <a:xfrm>
            <a:off x="3575160" y="1600200"/>
            <a:ext cx="5111280" cy="4480199"/>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sz="1800"/>
          </a:p>
        </p:txBody>
      </p:sp>
      <p:sp>
        <p:nvSpPr>
          <p:cNvPr id="533" name="Shape 533"/>
          <p:cNvSpPr txBox="1"/>
          <p:nvPr/>
        </p:nvSpPr>
        <p:spPr>
          <a:xfrm>
            <a:off x="457200" y="1600200"/>
            <a:ext cx="3007799" cy="4480199"/>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sz="1800"/>
          </a:p>
        </p:txBody>
      </p:sp>
      <p:sp>
        <p:nvSpPr>
          <p:cNvPr id="534" name="Shape 534"/>
          <p:cNvSpPr txBox="1"/>
          <p:nvPr/>
        </p:nvSpPr>
        <p:spPr>
          <a:xfrm>
            <a:off x="457200" y="152640"/>
            <a:ext cx="5790960" cy="137124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sz="1800"/>
          </a:p>
        </p:txBody>
      </p:sp>
      <p:pic>
        <p:nvPicPr>
          <p:cNvPr id="535" name="Shape 535"/>
          <p:cNvPicPr preferRelativeResize="0"/>
          <p:nvPr/>
        </p:nvPicPr>
        <p:blipFill rotWithShape="1">
          <a:blip r:embed="rId3">
            <a:alphaModFix/>
          </a:blip>
          <a:srcRect b="0" l="0" r="0" t="0"/>
          <a:stretch/>
        </p:blipFill>
        <p:spPr>
          <a:xfrm>
            <a:off x="-4572000" y="-1714680"/>
            <a:ext cx="18287640" cy="1028663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pic>
        <p:nvPicPr>
          <p:cNvPr id="541" name="Shape 541"/>
          <p:cNvPicPr preferRelativeResize="0"/>
          <p:nvPr/>
        </p:nvPicPr>
        <p:blipFill rotWithShape="1">
          <a:blip r:embed="rId3">
            <a:alphaModFix/>
          </a:blip>
          <a:srcRect b="0" l="0" r="0" t="0"/>
          <a:stretch/>
        </p:blipFill>
        <p:spPr>
          <a:xfrm>
            <a:off x="-108359" y="1503359"/>
            <a:ext cx="5156999" cy="5021639"/>
          </a:xfrm>
          <a:prstGeom prst="rect">
            <a:avLst/>
          </a:prstGeom>
          <a:noFill/>
          <a:ln>
            <a:noFill/>
          </a:ln>
        </p:spPr>
      </p:pic>
      <p:pic>
        <p:nvPicPr>
          <p:cNvPr id="542" name="Shape 542"/>
          <p:cNvPicPr preferRelativeResize="0"/>
          <p:nvPr/>
        </p:nvPicPr>
        <p:blipFill rotWithShape="1">
          <a:blip r:embed="rId4">
            <a:alphaModFix/>
          </a:blip>
          <a:srcRect b="0" l="1298998" r="0" t="412912"/>
          <a:stretch/>
        </p:blipFill>
        <p:spPr>
          <a:xfrm>
            <a:off x="4428000" y="3571919"/>
            <a:ext cx="4666679" cy="2818440"/>
          </a:xfrm>
          <a:prstGeom prst="rect">
            <a:avLst/>
          </a:prstGeom>
          <a:noFill/>
          <a:ln cap="flat" cmpd="sng" w="9525">
            <a:solidFill>
              <a:srgbClr val="000080"/>
            </a:solidFill>
            <a:prstDash val="solid"/>
            <a:round/>
            <a:headEnd len="med" w="med" type="none"/>
            <a:tailEnd len="med" w="med" type="none"/>
          </a:ln>
        </p:spPr>
      </p:pic>
      <p:sp>
        <p:nvSpPr>
          <p:cNvPr id="543" name="Shape 543"/>
          <p:cNvSpPr/>
          <p:nvPr/>
        </p:nvSpPr>
        <p:spPr>
          <a:xfrm>
            <a:off x="5292000" y="2997000"/>
            <a:ext cx="3527999" cy="51659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1400">
                <a:solidFill>
                  <a:srgbClr val="000000"/>
                </a:solidFill>
                <a:latin typeface="Arial"/>
                <a:ea typeface="Arial"/>
                <a:cs typeface="Arial"/>
                <a:sym typeface="Arial"/>
              </a:rPr>
              <a:t>Twitter analytics - </a:t>
            </a:r>
            <a:r>
              <a:rPr lang="en-GB" sz="1400" u="sng">
                <a:solidFill>
                  <a:srgbClr val="9E91B4"/>
                </a:solidFill>
                <a:latin typeface="Arial"/>
                <a:ea typeface="Arial"/>
                <a:cs typeface="Arial"/>
                <a:sym typeface="Arial"/>
              </a:rPr>
              <a:t>https://analytics.twitter.com/</a:t>
            </a:r>
            <a:r>
              <a:rPr lang="en-GB" sz="1400">
                <a:solidFill>
                  <a:srgbClr val="000000"/>
                </a:solidFill>
                <a:latin typeface="Arial"/>
                <a:ea typeface="Arial"/>
                <a:cs typeface="Arial"/>
                <a:sym typeface="Arial"/>
              </a:rPr>
              <a:t>  </a:t>
            </a:r>
          </a:p>
        </p:txBody>
      </p:sp>
      <p:sp>
        <p:nvSpPr>
          <p:cNvPr id="544" name="Shape 544"/>
          <p:cNvSpPr txBox="1"/>
          <p:nvPr/>
        </p:nvSpPr>
        <p:spPr>
          <a:xfrm>
            <a:off x="457200" y="274680"/>
            <a:ext cx="8229239" cy="114263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Tweet activity</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x="0" y="0"/>
          <a:ext cx="0" cy="0"/>
          <a:chOff x="0" y="0"/>
          <a:chExt cx="0" cy="0"/>
        </a:xfrm>
      </p:grpSpPr>
      <p:sp>
        <p:nvSpPr>
          <p:cNvPr id="550" name="Shape 550"/>
          <p:cNvSpPr txBox="1"/>
          <p:nvPr/>
        </p:nvSpPr>
        <p:spPr>
          <a:xfrm>
            <a:off x="251639" y="274680"/>
            <a:ext cx="8373239" cy="114263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buSzPct val="25000"/>
              <a:buNone/>
            </a:pPr>
            <a:r>
              <a:rPr b="1" lang="en-GB" sz="4400">
                <a:solidFill>
                  <a:srgbClr val="321959"/>
                </a:solidFill>
                <a:latin typeface="Arial"/>
                <a:ea typeface="Arial"/>
                <a:cs typeface="Arial"/>
                <a:sym typeface="Arial"/>
              </a:rPr>
              <a:t>Key Performance Indicators</a:t>
            </a:r>
          </a:p>
        </p:txBody>
      </p:sp>
      <p:pic>
        <p:nvPicPr>
          <p:cNvPr id="551" name="Shape 551"/>
          <p:cNvPicPr preferRelativeResize="0"/>
          <p:nvPr/>
        </p:nvPicPr>
        <p:blipFill rotWithShape="1">
          <a:blip r:embed="rId3">
            <a:alphaModFix/>
          </a:blip>
          <a:srcRect b="0" l="0" r="0" t="0"/>
          <a:stretch/>
        </p:blipFill>
        <p:spPr>
          <a:xfrm>
            <a:off x="467639" y="4653000"/>
            <a:ext cx="3305159" cy="2038320"/>
          </a:xfrm>
          <a:prstGeom prst="rect">
            <a:avLst/>
          </a:prstGeom>
          <a:noFill/>
          <a:ln>
            <a:noFill/>
          </a:ln>
        </p:spPr>
      </p:pic>
      <p:pic>
        <p:nvPicPr>
          <p:cNvPr id="552" name="Shape 552"/>
          <p:cNvPicPr preferRelativeResize="0"/>
          <p:nvPr/>
        </p:nvPicPr>
        <p:blipFill rotWithShape="1">
          <a:blip r:embed="rId4">
            <a:alphaModFix/>
          </a:blip>
          <a:srcRect b="0" l="0" r="0" t="0"/>
          <a:stretch/>
        </p:blipFill>
        <p:spPr>
          <a:xfrm>
            <a:off x="299519" y="1970640"/>
            <a:ext cx="2571479" cy="875880"/>
          </a:xfrm>
          <a:prstGeom prst="rect">
            <a:avLst/>
          </a:prstGeom>
          <a:noFill/>
          <a:ln>
            <a:noFill/>
          </a:ln>
        </p:spPr>
      </p:pic>
      <p:pic>
        <p:nvPicPr>
          <p:cNvPr id="553" name="Shape 553"/>
          <p:cNvPicPr preferRelativeResize="0"/>
          <p:nvPr/>
        </p:nvPicPr>
        <p:blipFill rotWithShape="1">
          <a:blip r:embed="rId5">
            <a:alphaModFix/>
          </a:blip>
          <a:srcRect b="0" l="0" r="0" t="0"/>
          <a:stretch/>
        </p:blipFill>
        <p:spPr>
          <a:xfrm>
            <a:off x="4644000" y="5334480"/>
            <a:ext cx="1636560" cy="623879"/>
          </a:xfrm>
          <a:prstGeom prst="rect">
            <a:avLst/>
          </a:prstGeom>
          <a:noFill/>
          <a:ln>
            <a:noFill/>
          </a:ln>
        </p:spPr>
      </p:pic>
      <p:pic>
        <p:nvPicPr>
          <p:cNvPr id="554" name="Shape 554"/>
          <p:cNvPicPr preferRelativeResize="0"/>
          <p:nvPr/>
        </p:nvPicPr>
        <p:blipFill rotWithShape="1">
          <a:blip r:embed="rId6">
            <a:alphaModFix/>
          </a:blip>
          <a:srcRect b="0" l="0" r="0" t="0"/>
          <a:stretch/>
        </p:blipFill>
        <p:spPr>
          <a:xfrm>
            <a:off x="971640" y="3211919"/>
            <a:ext cx="2407679" cy="659160"/>
          </a:xfrm>
          <a:prstGeom prst="rect">
            <a:avLst/>
          </a:prstGeom>
          <a:noFill/>
          <a:ln>
            <a:noFill/>
          </a:ln>
        </p:spPr>
      </p:pic>
      <p:pic>
        <p:nvPicPr>
          <p:cNvPr id="555" name="Shape 555"/>
          <p:cNvPicPr preferRelativeResize="0"/>
          <p:nvPr/>
        </p:nvPicPr>
        <p:blipFill rotWithShape="1">
          <a:blip r:embed="rId7">
            <a:alphaModFix/>
          </a:blip>
          <a:srcRect b="0" l="0" r="0" t="0"/>
          <a:stretch/>
        </p:blipFill>
        <p:spPr>
          <a:xfrm>
            <a:off x="4105439" y="1542959"/>
            <a:ext cx="5038199" cy="313343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sp>
        <p:nvSpPr>
          <p:cNvPr id="560" name="Shape 560"/>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Paradigm shift?</a:t>
            </a:r>
          </a:p>
        </p:txBody>
      </p:sp>
      <p:sp>
        <p:nvSpPr>
          <p:cNvPr id="561" name="Shape 561"/>
          <p:cNvSpPr txBox="1"/>
          <p:nvPr/>
        </p:nvSpPr>
        <p:spPr>
          <a:xfrm>
            <a:off x="323639" y="1069920"/>
            <a:ext cx="4535999" cy="5639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2000">
                <a:solidFill>
                  <a:srgbClr val="321959"/>
                </a:solidFill>
                <a:latin typeface="Arial"/>
                <a:ea typeface="Arial"/>
                <a:cs typeface="Arial"/>
                <a:sym typeface="Arial"/>
              </a:rPr>
              <a:t>Is green a long term solution?</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Arial"/>
                <a:ea typeface="Arial"/>
                <a:cs typeface="Arial"/>
                <a:sym typeface="Arial"/>
              </a:rPr>
              <a:t>Maintains subscription model</a:t>
            </a:r>
          </a:p>
          <a:p>
            <a:pPr indent="0" lvl="0" marL="0" marR="0" rtl="0" algn="l">
              <a:lnSpc>
                <a:spcPct val="100000"/>
              </a:lnSpc>
              <a:spcBef>
                <a:spcPts val="0"/>
              </a:spcBef>
              <a:buClr>
                <a:srgbClr val="321959"/>
              </a:buClr>
              <a:buSzPct val="100000"/>
              <a:buFont typeface="Arial"/>
              <a:buChar char="•"/>
            </a:pPr>
            <a:r>
              <a:rPr lang="en-GB" sz="2000">
                <a:solidFill>
                  <a:srgbClr val="321959"/>
                </a:solidFill>
                <a:latin typeface="Arial"/>
                <a:ea typeface="Arial"/>
                <a:cs typeface="Arial"/>
                <a:sym typeface="Arial"/>
              </a:rPr>
              <a:t>Is gold sustainable?</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Arial"/>
                <a:ea typeface="Arial"/>
                <a:cs typeface="Arial"/>
                <a:sym typeface="Arial"/>
              </a:rPr>
              <a:t>New serials crisis?</a:t>
            </a:r>
          </a:p>
          <a:p>
            <a:pPr indent="0" lvl="0" marL="0" marR="0" rtl="0" algn="l">
              <a:lnSpc>
                <a:spcPct val="100000"/>
              </a:lnSpc>
              <a:spcBef>
                <a:spcPts val="0"/>
              </a:spcBef>
              <a:buClr>
                <a:srgbClr val="321959"/>
              </a:buClr>
              <a:buSzPct val="100000"/>
              <a:buFont typeface="Arial"/>
              <a:buChar char="•"/>
            </a:pPr>
            <a:r>
              <a:rPr lang="en-GB" sz="2000">
                <a:solidFill>
                  <a:srgbClr val="321959"/>
                </a:solidFill>
                <a:latin typeface="Arial"/>
                <a:ea typeface="Arial"/>
                <a:cs typeface="Arial"/>
                <a:sym typeface="Arial"/>
              </a:rPr>
              <a:t>Books and monographs</a:t>
            </a:r>
          </a:p>
          <a:p>
            <a:pPr indent="0" lvl="0" marL="0" marR="0" rtl="0" algn="l">
              <a:lnSpc>
                <a:spcPct val="100000"/>
              </a:lnSpc>
              <a:spcBef>
                <a:spcPts val="0"/>
              </a:spcBef>
              <a:buClr>
                <a:srgbClr val="321959"/>
              </a:buClr>
              <a:buSzPct val="100000"/>
              <a:buFont typeface="Arial"/>
              <a:buChar char="•"/>
            </a:pPr>
            <a:r>
              <a:rPr lang="en-GB" sz="2000">
                <a:solidFill>
                  <a:srgbClr val="321959"/>
                </a:solidFill>
                <a:latin typeface="Arial"/>
                <a:ea typeface="Arial"/>
                <a:cs typeface="Arial"/>
                <a:sym typeface="Arial"/>
              </a:rPr>
              <a:t>What might a new paradigm look like?</a:t>
            </a:r>
          </a:p>
          <a:p>
            <a:pPr indent="0" lvl="0" marL="0" marR="0" rtl="0" algn="l">
              <a:lnSpc>
                <a:spcPct val="100000"/>
              </a:lnSpc>
              <a:spcBef>
                <a:spcPts val="0"/>
              </a:spcBef>
              <a:buClr>
                <a:srgbClr val="321959"/>
              </a:buClr>
              <a:buSzPct val="100000"/>
              <a:buFont typeface="Arial"/>
              <a:buChar char="•"/>
            </a:pPr>
            <a:r>
              <a:rPr lang="en-GB" sz="2000">
                <a:solidFill>
                  <a:srgbClr val="321959"/>
                </a:solidFill>
                <a:latin typeface="Arial"/>
                <a:ea typeface="Arial"/>
                <a:cs typeface="Arial"/>
                <a:sym typeface="Arial"/>
              </a:rPr>
              <a:t>Institutional/library publishing?</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Arial"/>
                <a:ea typeface="Arial"/>
                <a:cs typeface="Arial"/>
                <a:sym typeface="Arial"/>
              </a:rPr>
              <a:t>PKP - Open Journal System e.g. </a:t>
            </a:r>
            <a:r>
              <a:rPr b="0" i="0" lang="en-GB" sz="1600" u="sng" cap="none" strike="noStrike">
                <a:solidFill>
                  <a:srgbClr val="9E91B4"/>
                </a:solidFill>
                <a:latin typeface="Arial"/>
                <a:ea typeface="Arial"/>
                <a:cs typeface="Arial"/>
                <a:sym typeface="Arial"/>
              </a:rPr>
              <a:t>http://journals.ed.ac.uk/</a:t>
            </a:r>
            <a:r>
              <a:rPr b="0" i="0" lang="en-GB" sz="1600" u="none" cap="none" strike="noStrike">
                <a:solidFill>
                  <a:srgbClr val="000000"/>
                </a:solidFill>
                <a:latin typeface="Arial"/>
                <a:ea typeface="Arial"/>
                <a:cs typeface="Arial"/>
                <a:sym typeface="Arial"/>
              </a:rPr>
              <a:t> </a:t>
            </a:r>
          </a:p>
          <a:p>
            <a:pPr indent="0" lvl="0" marL="0" marR="0" rtl="0" algn="l">
              <a:lnSpc>
                <a:spcPct val="100000"/>
              </a:lnSpc>
              <a:spcBef>
                <a:spcPts val="0"/>
              </a:spcBef>
              <a:buClr>
                <a:srgbClr val="321959"/>
              </a:buClr>
              <a:buSzPct val="100000"/>
              <a:buFont typeface="Arial"/>
              <a:buChar char="•"/>
            </a:pPr>
            <a:r>
              <a:rPr lang="en-GB" sz="2000">
                <a:solidFill>
                  <a:srgbClr val="321959"/>
                </a:solidFill>
                <a:latin typeface="Arial"/>
                <a:ea typeface="Arial"/>
                <a:cs typeface="Arial"/>
                <a:sym typeface="Arial"/>
              </a:rPr>
              <a:t>Open Library of the Humanities</a:t>
            </a:r>
          </a:p>
          <a:p>
            <a:pPr indent="0" lvl="1" marL="457200" marR="0" rtl="0" algn="l">
              <a:lnSpc>
                <a:spcPct val="100000"/>
              </a:lnSpc>
              <a:spcBef>
                <a:spcPts val="0"/>
              </a:spcBef>
              <a:buClr>
                <a:srgbClr val="9E91B4"/>
              </a:buClr>
              <a:buSzPct val="100000"/>
              <a:buFont typeface="Arial"/>
              <a:buChar char="–"/>
            </a:pPr>
            <a:r>
              <a:rPr b="0" i="0" lang="en-GB" sz="1600" u="sng" cap="none" strike="noStrike">
                <a:solidFill>
                  <a:srgbClr val="9E91B4"/>
                </a:solidFill>
                <a:latin typeface="Arial"/>
                <a:ea typeface="Arial"/>
                <a:cs typeface="Arial"/>
                <a:sym typeface="Arial"/>
              </a:rPr>
              <a:t>https://www.openlibhums.org/</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Arial"/>
                <a:ea typeface="Arial"/>
                <a:cs typeface="Arial"/>
                <a:sym typeface="Arial"/>
              </a:rPr>
              <a:t>Library consortium model</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Arial"/>
                <a:ea typeface="Arial"/>
                <a:cs typeface="Arial"/>
                <a:sym typeface="Arial"/>
              </a:rPr>
              <a:t>Extend to STEM?</a:t>
            </a:r>
          </a:p>
          <a:p>
            <a:pPr indent="0" lvl="0" marL="0" marR="0" rtl="0" algn="l">
              <a:lnSpc>
                <a:spcPct val="100000"/>
              </a:lnSpc>
              <a:spcBef>
                <a:spcPts val="0"/>
              </a:spcBef>
              <a:buNone/>
            </a:pPr>
            <a:r>
              <a:t/>
            </a:r>
            <a:endParaRPr sz="1800"/>
          </a:p>
          <a:p>
            <a:pPr indent="0" lvl="0" marL="0" marR="0" rtl="0" algn="l">
              <a:lnSpc>
                <a:spcPct val="100000"/>
              </a:lnSpc>
              <a:spcBef>
                <a:spcPts val="0"/>
              </a:spcBef>
              <a:buClr>
                <a:srgbClr val="321959"/>
              </a:buClr>
              <a:buSzPct val="100000"/>
              <a:buFont typeface="Arial"/>
              <a:buChar char="•"/>
            </a:pPr>
            <a:r>
              <a:rPr lang="en-GB" sz="2000">
                <a:solidFill>
                  <a:srgbClr val="321959"/>
                </a:solidFill>
                <a:latin typeface="Arial"/>
                <a:ea typeface="Arial"/>
                <a:cs typeface="Arial"/>
                <a:sym typeface="Arial"/>
              </a:rPr>
              <a:t>Network effects</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Arial"/>
                <a:ea typeface="Arial"/>
                <a:cs typeface="Arial"/>
                <a:sym typeface="Arial"/>
              </a:rPr>
              <a:t>OA and social media</a:t>
            </a:r>
          </a:p>
          <a:p>
            <a:pPr indent="0" lvl="1" marL="457200" marR="0" rtl="0" algn="l">
              <a:lnSpc>
                <a:spcPct val="100000"/>
              </a:lnSpc>
              <a:spcBef>
                <a:spcPts val="0"/>
              </a:spcBef>
              <a:buClr>
                <a:srgbClr val="000000"/>
              </a:buClr>
              <a:buSzPct val="100000"/>
              <a:buFont typeface="Arial"/>
              <a:buChar char="–"/>
            </a:pPr>
            <a:r>
              <a:rPr b="0" i="0" lang="en-GB" sz="1600" u="none" cap="none" strike="noStrike">
                <a:solidFill>
                  <a:srgbClr val="000000"/>
                </a:solidFill>
                <a:latin typeface="Arial"/>
                <a:ea typeface="Arial"/>
                <a:cs typeface="Arial"/>
                <a:sym typeface="Arial"/>
              </a:rPr>
              <a:t>Targetted dissemination</a:t>
            </a:r>
          </a:p>
          <a:p>
            <a:pPr indent="0" lvl="0" marL="0" marR="0" rtl="0" algn="l">
              <a:lnSpc>
                <a:spcPct val="100000"/>
              </a:lnSpc>
              <a:spcBef>
                <a:spcPts val="0"/>
              </a:spcBef>
              <a:buNone/>
            </a:pPr>
            <a:r>
              <a:t/>
            </a:r>
            <a:endParaRPr sz="1800"/>
          </a:p>
          <a:p>
            <a:pPr indent="0" lvl="0" marL="0" marR="0" rtl="0" algn="l">
              <a:lnSpc>
                <a:spcPct val="100000"/>
              </a:lnSpc>
              <a:spcBef>
                <a:spcPts val="0"/>
              </a:spcBef>
              <a:buNone/>
            </a:pPr>
            <a:r>
              <a:t/>
            </a:r>
            <a:endParaRPr sz="1800"/>
          </a:p>
        </p:txBody>
      </p:sp>
      <p:pic>
        <p:nvPicPr>
          <p:cNvPr id="562" name="Shape 562"/>
          <p:cNvPicPr preferRelativeResize="0"/>
          <p:nvPr/>
        </p:nvPicPr>
        <p:blipFill rotWithShape="1">
          <a:blip r:embed="rId3">
            <a:alphaModFix/>
          </a:blip>
          <a:srcRect b="0" l="0" r="0" t="0"/>
          <a:stretch/>
        </p:blipFill>
        <p:spPr>
          <a:xfrm>
            <a:off x="4976639" y="1172520"/>
            <a:ext cx="4114439" cy="320903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7" name="Shape 567"/>
        <p:cNvGrpSpPr/>
        <p:nvPr/>
      </p:nvGrpSpPr>
      <p:grpSpPr>
        <a:xfrm>
          <a:off x="0" y="0"/>
          <a:ext cx="0" cy="0"/>
          <a:chOff x="0" y="0"/>
          <a:chExt cx="0" cy="0"/>
        </a:xfrm>
      </p:grpSpPr>
      <p:sp>
        <p:nvSpPr>
          <p:cNvPr id="568" name="Shape 568"/>
          <p:cNvSpPr txBox="1"/>
          <p:nvPr/>
        </p:nvSpPr>
        <p:spPr>
          <a:xfrm>
            <a:off x="251639" y="274680"/>
            <a:ext cx="8373239" cy="156996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Open Access: to the General Benefit of Mankind</a:t>
            </a:r>
          </a:p>
        </p:txBody>
      </p:sp>
      <p:pic>
        <p:nvPicPr>
          <p:cNvPr id="569" name="Shape 569"/>
          <p:cNvPicPr preferRelativeResize="0"/>
          <p:nvPr/>
        </p:nvPicPr>
        <p:blipFill rotWithShape="1">
          <a:blip r:embed="rId3">
            <a:alphaModFix/>
          </a:blip>
          <a:srcRect b="356125" l="301953" r="301952" t="489500"/>
          <a:stretch/>
        </p:blipFill>
        <p:spPr>
          <a:xfrm>
            <a:off x="3276000" y="1845000"/>
            <a:ext cx="5760360" cy="3173759"/>
          </a:xfrm>
          <a:prstGeom prst="rect">
            <a:avLst/>
          </a:prstGeom>
          <a:noFill/>
          <a:ln>
            <a:noFill/>
          </a:ln>
        </p:spPr>
      </p:pic>
      <p:sp>
        <p:nvSpPr>
          <p:cNvPr id="570" name="Shape 570"/>
          <p:cNvSpPr/>
          <p:nvPr/>
        </p:nvSpPr>
        <p:spPr>
          <a:xfrm>
            <a:off x="251639" y="6021360"/>
            <a:ext cx="6624360" cy="6458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1800">
                <a:solidFill>
                  <a:srgbClr val="000000"/>
                </a:solidFill>
                <a:latin typeface="Arial"/>
                <a:ea typeface="Arial"/>
                <a:cs typeface="Arial"/>
                <a:sym typeface="Arial"/>
              </a:rPr>
              <a:t>Oldenburg, H,. (1665) Epistle Dedicatory. Phil. Trans. 1. pp.1-2 doi: </a:t>
            </a:r>
            <a:r>
              <a:rPr lang="en-GB" sz="1800" u="sng">
                <a:solidFill>
                  <a:srgbClr val="9E91B4"/>
                </a:solidFill>
                <a:latin typeface="Arial"/>
                <a:ea typeface="Arial"/>
                <a:cs typeface="Arial"/>
                <a:sym typeface="Arial"/>
              </a:rPr>
              <a:t>10.1098/rstl.1665.0001</a:t>
            </a:r>
          </a:p>
        </p:txBody>
      </p:sp>
      <p:pic>
        <p:nvPicPr>
          <p:cNvPr id="571" name="Shape 571"/>
          <p:cNvPicPr preferRelativeResize="0"/>
          <p:nvPr/>
        </p:nvPicPr>
        <p:blipFill rotWithShape="1">
          <a:blip r:embed="rId4">
            <a:alphaModFix/>
          </a:blip>
          <a:srcRect b="0" l="0" r="0" t="0"/>
          <a:stretch/>
        </p:blipFill>
        <p:spPr>
          <a:xfrm>
            <a:off x="475920" y="1942559"/>
            <a:ext cx="2393280" cy="3111119"/>
          </a:xfrm>
          <a:prstGeom prst="rect">
            <a:avLst/>
          </a:prstGeom>
          <a:noFill/>
          <a:ln>
            <a:noFill/>
          </a:ln>
        </p:spPr>
      </p:pic>
      <p:sp>
        <p:nvSpPr>
          <p:cNvPr id="572" name="Shape 572"/>
          <p:cNvSpPr/>
          <p:nvPr/>
        </p:nvSpPr>
        <p:spPr>
          <a:xfrm>
            <a:off x="539639" y="5080680"/>
            <a:ext cx="2160000" cy="29195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500">
                <a:solidFill>
                  <a:srgbClr val="000000"/>
                </a:solidFill>
                <a:latin typeface="Arial"/>
                <a:ea typeface="Arial"/>
                <a:cs typeface="Arial"/>
                <a:sym typeface="Arial"/>
              </a:rPr>
              <a:t>Source: </a:t>
            </a:r>
            <a:r>
              <a:rPr lang="en-GB" sz="500" u="sng">
                <a:solidFill>
                  <a:srgbClr val="9E91B4"/>
                </a:solidFill>
                <a:latin typeface="Arial"/>
                <a:ea typeface="Arial"/>
                <a:cs typeface="Arial"/>
                <a:sym typeface="Arial"/>
              </a:rPr>
              <a:t>http://commons.wikimedia.org/wiki/File:Henry_Oldenburg.jpg</a:t>
            </a:r>
          </a:p>
          <a:p>
            <a:pPr indent="0" lvl="0" marL="0" marR="0" rtl="0" algn="l">
              <a:lnSpc>
                <a:spcPct val="100000"/>
              </a:lnSpc>
              <a:spcBef>
                <a:spcPts val="0"/>
              </a:spcBef>
              <a:buSzPct val="25000"/>
              <a:buNone/>
            </a:pPr>
            <a:r>
              <a:rPr lang="en-GB" sz="500">
                <a:solidFill>
                  <a:srgbClr val="000000"/>
                </a:solidFill>
                <a:latin typeface="Arial"/>
                <a:ea typeface="Arial"/>
                <a:cs typeface="Arial"/>
                <a:sym typeface="Arial"/>
              </a:rPr>
              <a:t>This image is in the public domain because its copyright has expired</a:t>
            </a:r>
            <a:r>
              <a:rPr lang="en-GB" sz="800">
                <a:solidFill>
                  <a:srgbClr val="000000"/>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sp>
        <p:nvSpPr>
          <p:cNvPr id="577" name="Shape 577"/>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References &amp; bibliography</a:t>
            </a:r>
          </a:p>
        </p:txBody>
      </p:sp>
      <p:sp>
        <p:nvSpPr>
          <p:cNvPr id="578" name="Shape 578"/>
          <p:cNvSpPr txBox="1"/>
          <p:nvPr/>
        </p:nvSpPr>
        <p:spPr>
          <a:xfrm>
            <a:off x="395639" y="1124640"/>
            <a:ext cx="8280720" cy="236628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Suber, P. Open Access Overview. Available at: </a:t>
            </a:r>
            <a:r>
              <a:rPr lang="en-GB" sz="1200" u="sng">
                <a:solidFill>
                  <a:srgbClr val="9E91B4"/>
                </a:solidFill>
                <a:latin typeface="Arial"/>
                <a:ea typeface="Arial"/>
                <a:cs typeface="Arial"/>
                <a:sym typeface="Arial"/>
              </a:rPr>
              <a:t>http://www.earlham.edu/~peters/fos/overview.htm</a:t>
            </a:r>
            <a:r>
              <a:rPr lang="en-GB" sz="1200">
                <a:solidFill>
                  <a:srgbClr val="321959"/>
                </a:solidFill>
                <a:latin typeface="Arial"/>
                <a:ea typeface="Arial"/>
                <a:cs typeface="Arial"/>
                <a:sym typeface="Arial"/>
              </a:rPr>
              <a:t> [Accessed 17 November 2014]</a:t>
            </a:r>
          </a:p>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Guédon, J.-C. (2001) In Oldenburg’s long shadow: librarians, research scientists, publishers, and the control of scientific publishing. Available at: </a:t>
            </a:r>
            <a:r>
              <a:rPr lang="en-GB" sz="1200" u="sng">
                <a:solidFill>
                  <a:srgbClr val="9E91B4"/>
                </a:solidFill>
                <a:latin typeface="Arial"/>
                <a:ea typeface="Arial"/>
                <a:cs typeface="Arial"/>
                <a:sym typeface="Arial"/>
              </a:rPr>
              <a:t>http://eprints.rclis.org/6375/</a:t>
            </a:r>
            <a:r>
              <a:rPr lang="en-GB" sz="1200">
                <a:solidFill>
                  <a:srgbClr val="321959"/>
                </a:solidFill>
                <a:latin typeface="Arial"/>
                <a:ea typeface="Arial"/>
                <a:cs typeface="Arial"/>
                <a:sym typeface="Arial"/>
              </a:rPr>
              <a:t> [Accessed 17 November 2016]</a:t>
            </a:r>
          </a:p>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Budapest Open Access Initiative (2002) Available at: </a:t>
            </a:r>
            <a:r>
              <a:rPr lang="en-GB" sz="1200" u="sng">
                <a:solidFill>
                  <a:srgbClr val="9E91B4"/>
                </a:solidFill>
                <a:latin typeface="Arial"/>
                <a:ea typeface="Arial"/>
                <a:cs typeface="Arial"/>
                <a:sym typeface="Arial"/>
              </a:rPr>
              <a:t>http://www.soros.org/openaccess/read.shtml</a:t>
            </a:r>
            <a:r>
              <a:rPr lang="en-GB" sz="1200">
                <a:solidFill>
                  <a:srgbClr val="321959"/>
                </a:solidFill>
                <a:latin typeface="Arial"/>
                <a:ea typeface="Arial"/>
                <a:cs typeface="Arial"/>
                <a:sym typeface="Arial"/>
              </a:rPr>
              <a:t> [Accessed 17 November 2014]</a:t>
            </a:r>
          </a:p>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Yiotis, K. (2005) The Open Access Initiative: a new paradigm for scholarly communications. Information Technology and Libraries 24(4). Available at: </a:t>
            </a:r>
            <a:r>
              <a:rPr lang="en-GB" sz="1200" u="sng">
                <a:solidFill>
                  <a:srgbClr val="9E91B4"/>
                </a:solidFill>
                <a:latin typeface="Arial"/>
                <a:ea typeface="Arial"/>
                <a:cs typeface="Arial"/>
                <a:sym typeface="Arial"/>
              </a:rPr>
              <a:t>http://ejournals.bc.edu/ojs/index.php/ital/article/view/3378</a:t>
            </a:r>
            <a:r>
              <a:rPr lang="en-GB" sz="1200">
                <a:solidFill>
                  <a:srgbClr val="321959"/>
                </a:solidFill>
                <a:latin typeface="Arial"/>
                <a:ea typeface="Arial"/>
                <a:cs typeface="Arial"/>
                <a:sym typeface="Arial"/>
              </a:rPr>
              <a:t> [Accessed 17th November 2014]</a:t>
            </a:r>
          </a:p>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Accessibility, sustainability, excellence: how to expand access to research publications:    Report of the Working Group on Expanding Access to Published Research Findings (June 2012) Available at </a:t>
            </a:r>
            <a:r>
              <a:rPr lang="en-GB" sz="1200" u="sng">
                <a:solidFill>
                  <a:srgbClr val="9E91B4"/>
                </a:solidFill>
                <a:latin typeface="Arial"/>
                <a:ea typeface="Arial"/>
                <a:cs typeface="Arial"/>
                <a:sym typeface="Arial"/>
              </a:rPr>
              <a:t>http://www.researchinfonet.org/wp-content/uploads/2012/06/Finch-Group-report-FINAL-VERSION.pdf</a:t>
            </a:r>
            <a:r>
              <a:rPr lang="en-GB" sz="1200">
                <a:solidFill>
                  <a:srgbClr val="321959"/>
                </a:solidFill>
                <a:latin typeface="Arial"/>
                <a:ea typeface="Arial"/>
                <a:cs typeface="Arial"/>
                <a:sym typeface="Arial"/>
              </a:rPr>
              <a:t> [Accessed 17 November 2014]</a:t>
            </a:r>
          </a:p>
          <a:p>
            <a:pPr indent="0" lvl="0" marL="0" marR="0" rtl="0" algn="l">
              <a:lnSpc>
                <a:spcPct val="100000"/>
              </a:lnSpc>
              <a:spcBef>
                <a:spcPts val="0"/>
              </a:spcBef>
              <a:buNone/>
            </a:pPr>
            <a:r>
              <a:t/>
            </a:r>
            <a:endParaRPr sz="1800"/>
          </a:p>
        </p:txBody>
      </p:sp>
      <p:sp>
        <p:nvSpPr>
          <p:cNvPr id="579" name="Shape 579"/>
          <p:cNvSpPr/>
          <p:nvPr/>
        </p:nvSpPr>
        <p:spPr>
          <a:xfrm>
            <a:off x="427679" y="3684239"/>
            <a:ext cx="6709319" cy="3240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RCUK Policy on Open Access (April 2012) Available at </a:t>
            </a:r>
            <a:r>
              <a:rPr lang="en-GB" sz="1200" u="sng">
                <a:solidFill>
                  <a:srgbClr val="9E91B4"/>
                </a:solidFill>
                <a:latin typeface="Arial"/>
                <a:ea typeface="Arial"/>
                <a:cs typeface="Arial"/>
                <a:sym typeface="Arial"/>
              </a:rPr>
              <a:t>http://www.rcuk.ac.uk/research/openaccess/policy/</a:t>
            </a:r>
            <a:r>
              <a:rPr lang="en-GB" sz="1200">
                <a:solidFill>
                  <a:srgbClr val="321959"/>
                </a:solidFill>
                <a:latin typeface="Arial"/>
                <a:ea typeface="Arial"/>
                <a:cs typeface="Arial"/>
                <a:sym typeface="Arial"/>
              </a:rPr>
              <a:t> [Accessed 17 November 2014]</a:t>
            </a:r>
          </a:p>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HEFCE (2013) Policy for open access in the post-2014 Research Excellence Framework Available at </a:t>
            </a:r>
            <a:r>
              <a:rPr lang="en-GB" sz="1200" u="sng">
                <a:solidFill>
                  <a:srgbClr val="9E91B4"/>
                </a:solidFill>
                <a:latin typeface="Arial"/>
                <a:ea typeface="Arial"/>
                <a:cs typeface="Arial"/>
                <a:sym typeface="Arial"/>
              </a:rPr>
              <a:t>http://www.hefce.ac.uk/pubs/year/2014/201407/</a:t>
            </a:r>
            <a:r>
              <a:rPr lang="en-GB" sz="1200">
                <a:solidFill>
                  <a:srgbClr val="321959"/>
                </a:solidFill>
                <a:latin typeface="Arial"/>
                <a:ea typeface="Arial"/>
                <a:cs typeface="Arial"/>
                <a:sym typeface="Arial"/>
              </a:rPr>
              <a:t> [Accessed 17 November 2014]</a:t>
            </a:r>
          </a:p>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Eve, M.P. (2014) Open Access and the Humanities: Contexts, Controversies and the Future, Cambridge University Press Available OA at </a:t>
            </a:r>
            <a:r>
              <a:rPr lang="en-GB" sz="1200" u="sng">
                <a:solidFill>
                  <a:srgbClr val="9E91B4"/>
                </a:solidFill>
                <a:latin typeface="Arial"/>
                <a:ea typeface="Arial"/>
                <a:cs typeface="Arial"/>
                <a:sym typeface="Arial"/>
              </a:rPr>
              <a:t>http://www.cambridge.org/do/titles/open-access-and-humanities-contexts-controversies-and-future/</a:t>
            </a:r>
            <a:r>
              <a:rPr lang="en-GB" sz="1200">
                <a:solidFill>
                  <a:srgbClr val="321959"/>
                </a:solidFill>
                <a:latin typeface="Arial"/>
                <a:ea typeface="Arial"/>
                <a:cs typeface="Arial"/>
                <a:sym typeface="Arial"/>
              </a:rPr>
              <a:t> [Accessed 24</a:t>
            </a:r>
            <a:r>
              <a:rPr baseline="30000" lang="en-GB" sz="1200">
                <a:solidFill>
                  <a:srgbClr val="321959"/>
                </a:solidFill>
                <a:latin typeface="Arial"/>
                <a:ea typeface="Arial"/>
                <a:cs typeface="Arial"/>
                <a:sym typeface="Arial"/>
              </a:rPr>
              <a:t>th</a:t>
            </a:r>
            <a:r>
              <a:rPr lang="en-GB" sz="1200">
                <a:solidFill>
                  <a:srgbClr val="321959"/>
                </a:solidFill>
                <a:latin typeface="Arial"/>
                <a:ea typeface="Arial"/>
                <a:cs typeface="Arial"/>
                <a:sym typeface="Arial"/>
              </a:rPr>
              <a:t> February 2016]</a:t>
            </a:r>
          </a:p>
          <a:p>
            <a:pPr indent="0" lvl="0" marL="0" marR="0" rtl="0" algn="l">
              <a:lnSpc>
                <a:spcPct val="100000"/>
              </a:lnSpc>
              <a:spcBef>
                <a:spcPts val="0"/>
              </a:spcBef>
              <a:buClr>
                <a:srgbClr val="321959"/>
              </a:buClr>
              <a:buSzPct val="100000"/>
              <a:buFont typeface="Arial"/>
              <a:buChar char="•"/>
            </a:pPr>
            <a:r>
              <a:rPr lang="en-GB" sz="1200">
                <a:solidFill>
                  <a:srgbClr val="321959"/>
                </a:solidFill>
                <a:latin typeface="Arial"/>
                <a:ea typeface="Arial"/>
                <a:cs typeface="Arial"/>
                <a:sym typeface="Arial"/>
              </a:rPr>
              <a:t>Sheppard, NE and Bower, K (2015) Leveraging a Library CMS and Social Media to promote #openaccess (OA) to institutional research output. In: Internet Librarian International 2015, 20-21st October 2015, London, UK. (Unpublished) Available at </a:t>
            </a:r>
            <a:r>
              <a:rPr lang="en-GB" sz="1200" u="sng">
                <a:solidFill>
                  <a:srgbClr val="9E91B4"/>
                </a:solidFill>
                <a:latin typeface="Arial"/>
                <a:ea typeface="Arial"/>
                <a:cs typeface="Arial"/>
                <a:sym typeface="Arial"/>
              </a:rPr>
              <a:t>http://eprints.leedsbeckett.ac.uk/1812/</a:t>
            </a:r>
            <a:r>
              <a:rPr lang="en-GB" sz="1200">
                <a:solidFill>
                  <a:srgbClr val="321959"/>
                </a:solidFill>
                <a:latin typeface="Arial"/>
                <a:ea typeface="Arial"/>
                <a:cs typeface="Arial"/>
                <a:sym typeface="Arial"/>
              </a:rPr>
              <a:t> [Accessed 24</a:t>
            </a:r>
            <a:r>
              <a:rPr baseline="30000" lang="en-GB" sz="1200">
                <a:solidFill>
                  <a:srgbClr val="321959"/>
                </a:solidFill>
                <a:latin typeface="Arial"/>
                <a:ea typeface="Arial"/>
                <a:cs typeface="Arial"/>
                <a:sym typeface="Arial"/>
              </a:rPr>
              <a:t>th</a:t>
            </a:r>
            <a:r>
              <a:rPr lang="en-GB" sz="1200">
                <a:solidFill>
                  <a:srgbClr val="321959"/>
                </a:solidFill>
                <a:latin typeface="Arial"/>
                <a:ea typeface="Arial"/>
                <a:cs typeface="Arial"/>
                <a:sym typeface="Arial"/>
              </a:rPr>
              <a:t> Feb 2016]</a:t>
            </a:r>
          </a:p>
          <a:p>
            <a:pPr indent="0" lvl="0" marL="0" marR="0" rtl="0" algn="l">
              <a:lnSpc>
                <a:spcPct val="100000"/>
              </a:lnSpc>
              <a:spcBef>
                <a:spcPts val="0"/>
              </a:spcBef>
              <a:buNone/>
            </a:pPr>
            <a:r>
              <a:t/>
            </a:r>
            <a:endParaRPr sz="18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1" lang="en-GB" sz="4400">
                <a:solidFill>
                  <a:srgbClr val="321959"/>
                </a:solidFill>
                <a:latin typeface="Arial"/>
                <a:ea typeface="Arial"/>
                <a:cs typeface="Arial"/>
                <a:sym typeface="Arial"/>
              </a:rPr>
              <a:t>Academic dissemination: the problem with the status-quo</a:t>
            </a:r>
          </a:p>
        </p:txBody>
      </p:sp>
      <p:pic>
        <p:nvPicPr>
          <p:cNvPr id="282" name="Shape 282"/>
          <p:cNvPicPr preferRelativeResize="0"/>
          <p:nvPr/>
        </p:nvPicPr>
        <p:blipFill rotWithShape="1">
          <a:blip r:embed="rId3">
            <a:alphaModFix/>
          </a:blip>
          <a:srcRect b="0" l="0" r="0" t="0"/>
          <a:stretch/>
        </p:blipFill>
        <p:spPr>
          <a:xfrm>
            <a:off x="35639" y="2066400"/>
            <a:ext cx="4721040" cy="3594239"/>
          </a:xfrm>
          <a:prstGeom prst="rect">
            <a:avLst/>
          </a:prstGeom>
          <a:noFill/>
          <a:ln>
            <a:noFill/>
          </a:ln>
        </p:spPr>
      </p:pic>
      <p:pic>
        <p:nvPicPr>
          <p:cNvPr id="283" name="Shape 283"/>
          <p:cNvPicPr preferRelativeResize="0"/>
          <p:nvPr/>
        </p:nvPicPr>
        <p:blipFill rotWithShape="1">
          <a:blip r:embed="rId4">
            <a:alphaModFix/>
          </a:blip>
          <a:srcRect b="0" l="0" r="0" t="0"/>
          <a:stretch/>
        </p:blipFill>
        <p:spPr>
          <a:xfrm>
            <a:off x="4509000" y="2018880"/>
            <a:ext cx="4671000" cy="483876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87"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b="0" l="0" r="0" t="0"/>
          <a:stretch/>
        </p:blipFill>
        <p:spPr>
          <a:xfrm>
            <a:off x="0" y="-64800"/>
            <a:ext cx="9143699" cy="6860399"/>
          </a:xfrm>
          <a:prstGeom prst="rect">
            <a:avLst/>
          </a:prstGeom>
          <a:noFill/>
          <a:ln cap="flat" cmpd="sng" w="36000">
            <a:solidFill>
              <a:srgbClr val="3465A4"/>
            </a:solidFill>
            <a:prstDash val="solid"/>
            <a:round/>
            <a:headEnd len="med" w="med" type="none"/>
            <a:tailEnd len="med" w="med" type="none"/>
          </a:ln>
        </p:spPr>
      </p:pic>
      <p:sp>
        <p:nvSpPr>
          <p:cNvPr id="289" name="Shape 289"/>
          <p:cNvSpPr/>
          <p:nvPr/>
        </p:nvSpPr>
        <p:spPr>
          <a:xfrm>
            <a:off x="4832639" y="4604039"/>
            <a:ext cx="1697400" cy="914039"/>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Altmetrics: a manifesto</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2010 </a:t>
            </a:r>
          </a:p>
        </p:txBody>
      </p:sp>
      <p:sp>
        <p:nvSpPr>
          <p:cNvPr id="290" name="Shape 290"/>
          <p:cNvSpPr txBox="1"/>
          <p:nvPr/>
        </p:nvSpPr>
        <p:spPr>
          <a:xfrm>
            <a:off x="131040" y="131040"/>
            <a:ext cx="1045080" cy="522719"/>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Language</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~100,000yrs</a:t>
            </a:r>
          </a:p>
        </p:txBody>
      </p:sp>
      <p:sp>
        <p:nvSpPr>
          <p:cNvPr id="291" name="Shape 291"/>
          <p:cNvSpPr/>
          <p:nvPr/>
        </p:nvSpPr>
        <p:spPr>
          <a:xfrm>
            <a:off x="1697759" y="64800"/>
            <a:ext cx="1045080" cy="653400"/>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Writing</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3500-3000 BCE</a:t>
            </a:r>
          </a:p>
        </p:txBody>
      </p:sp>
      <p:cxnSp>
        <p:nvCxnSpPr>
          <p:cNvPr id="292" name="Shape 292"/>
          <p:cNvCxnSpPr/>
          <p:nvPr/>
        </p:nvCxnSpPr>
        <p:spPr>
          <a:xfrm>
            <a:off x="1175040" y="391680"/>
            <a:ext cx="522719" cy="1080"/>
          </a:xfrm>
          <a:prstGeom prst="straightConnector1">
            <a:avLst/>
          </a:prstGeom>
          <a:noFill/>
          <a:ln cap="flat" cmpd="sng" w="36000">
            <a:solidFill>
              <a:srgbClr val="800000"/>
            </a:solidFill>
            <a:prstDash val="solid"/>
            <a:round/>
            <a:headEnd len="med" w="med" type="none"/>
            <a:tailEnd len="lg" w="lg" type="triangle"/>
          </a:ln>
        </p:spPr>
      </p:cxnSp>
      <p:sp>
        <p:nvSpPr>
          <p:cNvPr id="293" name="Shape 293"/>
          <p:cNvSpPr/>
          <p:nvPr/>
        </p:nvSpPr>
        <p:spPr>
          <a:xfrm>
            <a:off x="3232800" y="64800"/>
            <a:ext cx="1174679" cy="653400"/>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Proto-science</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900 BCE - 500 CE</a:t>
            </a:r>
          </a:p>
        </p:txBody>
      </p:sp>
      <p:cxnSp>
        <p:nvCxnSpPr>
          <p:cNvPr id="294" name="Shape 294"/>
          <p:cNvCxnSpPr/>
          <p:nvPr/>
        </p:nvCxnSpPr>
        <p:spPr>
          <a:xfrm>
            <a:off x="2743200" y="391680"/>
            <a:ext cx="522719" cy="1080"/>
          </a:xfrm>
          <a:prstGeom prst="straightConnector1">
            <a:avLst/>
          </a:prstGeom>
          <a:noFill/>
          <a:ln cap="flat" cmpd="sng" w="36000">
            <a:solidFill>
              <a:srgbClr val="800000"/>
            </a:solidFill>
            <a:prstDash val="solid"/>
            <a:round/>
            <a:headEnd len="med" w="med" type="none"/>
            <a:tailEnd len="lg" w="lg" type="triangle"/>
          </a:ln>
        </p:spPr>
      </p:cxnSp>
      <p:sp>
        <p:nvSpPr>
          <p:cNvPr id="295" name="Shape 295"/>
          <p:cNvSpPr/>
          <p:nvPr/>
        </p:nvSpPr>
        <p:spPr>
          <a:xfrm>
            <a:off x="4949280" y="44639"/>
            <a:ext cx="1320119" cy="653400"/>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Printing press invented</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~1440 CE</a:t>
            </a:r>
          </a:p>
        </p:txBody>
      </p:sp>
      <p:cxnSp>
        <p:nvCxnSpPr>
          <p:cNvPr id="296" name="Shape 296"/>
          <p:cNvCxnSpPr/>
          <p:nvPr/>
        </p:nvCxnSpPr>
        <p:spPr>
          <a:xfrm>
            <a:off x="4407839" y="391680"/>
            <a:ext cx="522719" cy="1080"/>
          </a:xfrm>
          <a:prstGeom prst="straightConnector1">
            <a:avLst/>
          </a:prstGeom>
          <a:noFill/>
          <a:ln cap="flat" cmpd="sng" w="36000">
            <a:solidFill>
              <a:srgbClr val="800000"/>
            </a:solidFill>
            <a:prstDash val="solid"/>
            <a:round/>
            <a:headEnd len="med" w="med" type="none"/>
            <a:tailEnd len="lg" w="lg" type="triangle"/>
          </a:ln>
        </p:spPr>
      </p:cxnSp>
      <p:sp>
        <p:nvSpPr>
          <p:cNvPr id="297" name="Shape 297"/>
          <p:cNvSpPr/>
          <p:nvPr/>
        </p:nvSpPr>
        <p:spPr>
          <a:xfrm>
            <a:off x="6778079" y="64800"/>
            <a:ext cx="2234520" cy="653400"/>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Caxton brings printing to Britain</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~1476 CE</a:t>
            </a:r>
          </a:p>
        </p:txBody>
      </p:sp>
      <p:cxnSp>
        <p:nvCxnSpPr>
          <p:cNvPr id="298" name="Shape 298"/>
          <p:cNvCxnSpPr/>
          <p:nvPr/>
        </p:nvCxnSpPr>
        <p:spPr>
          <a:xfrm>
            <a:off x="6261119" y="391680"/>
            <a:ext cx="522719" cy="1080"/>
          </a:xfrm>
          <a:prstGeom prst="straightConnector1">
            <a:avLst/>
          </a:prstGeom>
          <a:noFill/>
          <a:ln cap="flat" cmpd="sng" w="36000">
            <a:solidFill>
              <a:srgbClr val="800000"/>
            </a:solidFill>
            <a:prstDash val="solid"/>
            <a:round/>
            <a:headEnd len="med" w="med" type="none"/>
            <a:tailEnd len="lg" w="lg" type="triangle"/>
          </a:ln>
        </p:spPr>
      </p:cxnSp>
      <p:sp>
        <p:nvSpPr>
          <p:cNvPr id="299" name="Shape 299"/>
          <p:cNvSpPr/>
          <p:nvPr/>
        </p:nvSpPr>
        <p:spPr>
          <a:xfrm>
            <a:off x="4212000" y="5918400"/>
            <a:ext cx="1468439" cy="522719"/>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WWW invented</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1989</a:t>
            </a:r>
          </a:p>
        </p:txBody>
      </p:sp>
      <p:sp>
        <p:nvSpPr>
          <p:cNvPr id="300" name="Shape 300"/>
          <p:cNvSpPr/>
          <p:nvPr/>
        </p:nvSpPr>
        <p:spPr>
          <a:xfrm>
            <a:off x="6156000" y="5820480"/>
            <a:ext cx="1623599" cy="685079"/>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Eprints software released</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2000</a:t>
            </a:r>
          </a:p>
        </p:txBody>
      </p:sp>
      <p:cxnSp>
        <p:nvCxnSpPr>
          <p:cNvPr id="301" name="Shape 301"/>
          <p:cNvCxnSpPr/>
          <p:nvPr/>
        </p:nvCxnSpPr>
        <p:spPr>
          <a:xfrm>
            <a:off x="5633280" y="6179039"/>
            <a:ext cx="522719" cy="1080"/>
          </a:xfrm>
          <a:prstGeom prst="straightConnector1">
            <a:avLst/>
          </a:prstGeom>
          <a:noFill/>
          <a:ln cap="flat" cmpd="sng" w="36000">
            <a:solidFill>
              <a:srgbClr val="800000"/>
            </a:solidFill>
            <a:prstDash val="solid"/>
            <a:round/>
            <a:headEnd len="med" w="med" type="none"/>
            <a:tailEnd len="lg" w="lg" type="triangle"/>
          </a:ln>
        </p:spPr>
      </p:cxnSp>
      <p:sp>
        <p:nvSpPr>
          <p:cNvPr id="302" name="Shape 302"/>
          <p:cNvSpPr/>
          <p:nvPr/>
        </p:nvSpPr>
        <p:spPr>
          <a:xfrm>
            <a:off x="131040" y="5820480"/>
            <a:ext cx="1665359" cy="685079"/>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Babbage works on Difference Engine</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1823-1842</a:t>
            </a:r>
          </a:p>
        </p:txBody>
      </p:sp>
      <p:sp>
        <p:nvSpPr>
          <p:cNvPr id="303" name="Shape 303"/>
          <p:cNvSpPr/>
          <p:nvPr/>
        </p:nvSpPr>
        <p:spPr>
          <a:xfrm>
            <a:off x="2285280" y="5820480"/>
            <a:ext cx="1419479" cy="685079"/>
          </a:xfrm>
          <a:prstGeom prst="rect">
            <a:avLst/>
          </a:prstGeom>
          <a:solidFill>
            <a:srgbClr val="FFFFFF"/>
          </a:solidFill>
          <a:ln>
            <a:noFill/>
          </a:ln>
        </p:spPr>
        <p:txBody>
          <a:bodyPr anchorCtr="0" anchor="t" bIns="0" lIns="0" rIns="0" tIns="9700">
            <a:noAutofit/>
          </a:bodyPr>
          <a:lstStyle/>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Universal Turing Machine</a:t>
            </a:r>
          </a:p>
          <a:p>
            <a:pPr indent="0" lvl="0" marL="0" marR="0" rtl="0" algn="ctr">
              <a:lnSpc>
                <a:spcPct val="94000"/>
              </a:lnSpc>
              <a:spcBef>
                <a:spcPts val="0"/>
              </a:spcBef>
              <a:buSzPct val="25000"/>
              <a:buNone/>
            </a:pPr>
            <a:r>
              <a:rPr b="1" lang="en-GB" sz="1300">
                <a:solidFill>
                  <a:srgbClr val="000000"/>
                </a:solidFill>
                <a:latin typeface="Arial"/>
                <a:ea typeface="Arial"/>
                <a:cs typeface="Arial"/>
                <a:sym typeface="Arial"/>
              </a:rPr>
              <a:t>1937</a:t>
            </a:r>
          </a:p>
        </p:txBody>
      </p:sp>
      <p:cxnSp>
        <p:nvCxnSpPr>
          <p:cNvPr id="304" name="Shape 304"/>
          <p:cNvCxnSpPr/>
          <p:nvPr/>
        </p:nvCxnSpPr>
        <p:spPr>
          <a:xfrm>
            <a:off x="3706560" y="6179039"/>
            <a:ext cx="522719" cy="1080"/>
          </a:xfrm>
          <a:prstGeom prst="straightConnector1">
            <a:avLst/>
          </a:prstGeom>
          <a:noFill/>
          <a:ln cap="flat" cmpd="sng" w="36000">
            <a:solidFill>
              <a:srgbClr val="800000"/>
            </a:solidFill>
            <a:prstDash val="solid"/>
            <a:round/>
            <a:headEnd len="med" w="med" type="none"/>
            <a:tailEnd len="lg" w="lg" type="triangle"/>
          </a:ln>
        </p:spPr>
      </p:cxnSp>
      <p:cxnSp>
        <p:nvCxnSpPr>
          <p:cNvPr id="305" name="Shape 305"/>
          <p:cNvCxnSpPr/>
          <p:nvPr/>
        </p:nvCxnSpPr>
        <p:spPr>
          <a:xfrm>
            <a:off x="1779840" y="6179039"/>
            <a:ext cx="522719" cy="1080"/>
          </a:xfrm>
          <a:prstGeom prst="straightConnector1">
            <a:avLst/>
          </a:prstGeom>
          <a:noFill/>
          <a:ln cap="flat" cmpd="sng" w="36000">
            <a:solidFill>
              <a:srgbClr val="800000"/>
            </a:solidFill>
            <a:prstDash val="solid"/>
            <a:round/>
            <a:headEnd len="med" w="med" type="none"/>
            <a:tailEnd len="lg" w="lg" type="triangle"/>
          </a:ln>
        </p:spPr>
      </p:cxnSp>
      <p:sp>
        <p:nvSpPr>
          <p:cNvPr id="306" name="Shape 306"/>
          <p:cNvSpPr/>
          <p:nvPr/>
        </p:nvSpPr>
        <p:spPr>
          <a:xfrm>
            <a:off x="260639" y="816479"/>
            <a:ext cx="1697400" cy="1012320"/>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Henry Oldenburg inaugurates Phil.Trans</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1665</a:t>
            </a:r>
          </a:p>
        </p:txBody>
      </p:sp>
      <p:sp>
        <p:nvSpPr>
          <p:cNvPr id="307" name="Shape 307"/>
          <p:cNvSpPr/>
          <p:nvPr/>
        </p:nvSpPr>
        <p:spPr>
          <a:xfrm>
            <a:off x="2122559" y="1048320"/>
            <a:ext cx="1697400" cy="1012320"/>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Universities /research output increases</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C19</a:t>
            </a:r>
            <a:r>
              <a:rPr b="1" baseline="30000" lang="en-GB" sz="1500">
                <a:solidFill>
                  <a:srgbClr val="000000"/>
                </a:solidFill>
                <a:latin typeface="Arial"/>
                <a:ea typeface="Arial"/>
                <a:cs typeface="Arial"/>
                <a:sym typeface="Arial"/>
              </a:rPr>
              <a:t>th</a:t>
            </a:r>
            <a:r>
              <a:rPr b="1" lang="en-GB" sz="1500">
                <a:solidFill>
                  <a:srgbClr val="000000"/>
                </a:solidFill>
                <a:latin typeface="Arial"/>
                <a:ea typeface="Arial"/>
                <a:cs typeface="Arial"/>
                <a:sym typeface="Arial"/>
              </a:rPr>
              <a:t>-C20</a:t>
            </a:r>
            <a:r>
              <a:rPr b="1" baseline="30000" lang="en-GB" sz="1500">
                <a:solidFill>
                  <a:srgbClr val="000000"/>
                </a:solidFill>
                <a:latin typeface="Arial"/>
                <a:ea typeface="Arial"/>
                <a:cs typeface="Arial"/>
                <a:sym typeface="Arial"/>
              </a:rPr>
              <a:t>th</a:t>
            </a:r>
            <a:r>
              <a:rPr b="1" lang="en-GB" sz="1500">
                <a:solidFill>
                  <a:srgbClr val="000000"/>
                </a:solidFill>
                <a:latin typeface="Arial"/>
                <a:ea typeface="Arial"/>
                <a:cs typeface="Arial"/>
                <a:sym typeface="Arial"/>
              </a:rPr>
              <a:t> </a:t>
            </a:r>
          </a:p>
        </p:txBody>
      </p:sp>
      <p:sp>
        <p:nvSpPr>
          <p:cNvPr id="308" name="Shape 308"/>
          <p:cNvSpPr/>
          <p:nvPr/>
        </p:nvSpPr>
        <p:spPr>
          <a:xfrm>
            <a:off x="4082400" y="1731240"/>
            <a:ext cx="1697400" cy="620280"/>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“Serials crisis”</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1970s </a:t>
            </a:r>
          </a:p>
        </p:txBody>
      </p:sp>
      <p:sp>
        <p:nvSpPr>
          <p:cNvPr id="309" name="Shape 309"/>
          <p:cNvSpPr/>
          <p:nvPr/>
        </p:nvSpPr>
        <p:spPr>
          <a:xfrm>
            <a:off x="6107039" y="1800000"/>
            <a:ext cx="1697400" cy="1012320"/>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Psycoloquy – 1</a:t>
            </a:r>
            <a:r>
              <a:rPr b="1" baseline="30000" lang="en-GB" sz="1500">
                <a:solidFill>
                  <a:srgbClr val="000000"/>
                </a:solidFill>
                <a:latin typeface="Arial"/>
                <a:ea typeface="Arial"/>
                <a:cs typeface="Arial"/>
                <a:sym typeface="Arial"/>
              </a:rPr>
              <a:t>st</a:t>
            </a:r>
            <a:r>
              <a:rPr b="1" lang="en-GB" sz="1500">
                <a:solidFill>
                  <a:srgbClr val="000000"/>
                </a:solidFill>
                <a:latin typeface="Arial"/>
                <a:ea typeface="Arial"/>
                <a:cs typeface="Arial"/>
                <a:sym typeface="Arial"/>
              </a:rPr>
              <a:t> online scientific journal</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1990 </a:t>
            </a:r>
          </a:p>
        </p:txBody>
      </p:sp>
      <p:sp>
        <p:nvSpPr>
          <p:cNvPr id="310" name="Shape 310"/>
          <p:cNvSpPr/>
          <p:nvPr/>
        </p:nvSpPr>
        <p:spPr>
          <a:xfrm>
            <a:off x="456479" y="2285640"/>
            <a:ext cx="1697400" cy="1012320"/>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Stevan Harnad's “subversive proposal”</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1994 </a:t>
            </a:r>
          </a:p>
        </p:txBody>
      </p:sp>
      <p:sp>
        <p:nvSpPr>
          <p:cNvPr id="311" name="Shape 311"/>
          <p:cNvSpPr/>
          <p:nvPr/>
        </p:nvSpPr>
        <p:spPr>
          <a:xfrm>
            <a:off x="2351519" y="2678759"/>
            <a:ext cx="1697400" cy="783359"/>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Budapest Open Access Initiative</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2002 </a:t>
            </a:r>
          </a:p>
        </p:txBody>
      </p:sp>
      <p:sp>
        <p:nvSpPr>
          <p:cNvPr id="312" name="Shape 312"/>
          <p:cNvSpPr/>
          <p:nvPr/>
        </p:nvSpPr>
        <p:spPr>
          <a:xfrm>
            <a:off x="4212000" y="3037319"/>
            <a:ext cx="1697400" cy="816120"/>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Finch report and RCUK OA policy</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2012 </a:t>
            </a:r>
          </a:p>
        </p:txBody>
      </p:sp>
      <p:sp>
        <p:nvSpPr>
          <p:cNvPr id="313" name="Shape 313"/>
          <p:cNvSpPr/>
          <p:nvPr/>
        </p:nvSpPr>
        <p:spPr>
          <a:xfrm>
            <a:off x="6138719" y="3331080"/>
            <a:ext cx="1697400" cy="1012320"/>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HEFCE announce policy for OA in post-2014 REF</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2014 </a:t>
            </a:r>
          </a:p>
        </p:txBody>
      </p:sp>
      <p:sp>
        <p:nvSpPr>
          <p:cNvPr id="314" name="Shape 314"/>
          <p:cNvSpPr/>
          <p:nvPr/>
        </p:nvSpPr>
        <p:spPr>
          <a:xfrm>
            <a:off x="685439" y="3789000"/>
            <a:ext cx="1697400" cy="783359"/>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Mainstream social media</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2000-future </a:t>
            </a:r>
          </a:p>
        </p:txBody>
      </p:sp>
      <p:sp>
        <p:nvSpPr>
          <p:cNvPr id="315" name="Shape 315"/>
          <p:cNvSpPr/>
          <p:nvPr/>
        </p:nvSpPr>
        <p:spPr>
          <a:xfrm>
            <a:off x="2678400" y="4241519"/>
            <a:ext cx="1697400" cy="783359"/>
          </a:xfrm>
          <a:prstGeom prst="rect">
            <a:avLst/>
          </a:prstGeom>
          <a:solidFill>
            <a:srgbClr val="FFFFFF"/>
          </a:solidFill>
          <a:ln cap="flat" cmpd="sng" w="15825">
            <a:solidFill>
              <a:srgbClr val="3465A4"/>
            </a:solidFill>
            <a:prstDash val="solid"/>
            <a:round/>
            <a:headEnd len="med" w="med" type="none"/>
            <a:tailEnd len="med" w="med" type="none"/>
          </a:ln>
        </p:spPr>
        <p:txBody>
          <a:bodyPr anchorCtr="0" anchor="t" bIns="0" lIns="0" rIns="0" tIns="10800">
            <a:noAutofit/>
          </a:bodyPr>
          <a:lstStyle/>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Academic social media</a:t>
            </a:r>
          </a:p>
          <a:p>
            <a:pPr indent="0" lvl="0" marL="0" marR="0" rtl="0" algn="ctr">
              <a:lnSpc>
                <a:spcPct val="94000"/>
              </a:lnSpc>
              <a:spcBef>
                <a:spcPts val="0"/>
              </a:spcBef>
              <a:buSzPct val="25000"/>
              <a:buNone/>
            </a:pPr>
            <a:r>
              <a:rPr b="1" lang="en-GB" sz="1500">
                <a:solidFill>
                  <a:srgbClr val="000000"/>
                </a:solidFill>
                <a:latin typeface="Arial"/>
                <a:ea typeface="Arial"/>
                <a:cs typeface="Arial"/>
                <a:sym typeface="Arial"/>
              </a:rPr>
              <a:t>2007-future </a:t>
            </a:r>
          </a:p>
        </p:txBody>
      </p:sp>
      <p:cxnSp>
        <p:nvCxnSpPr>
          <p:cNvPr id="316" name="Shape 316"/>
          <p:cNvCxnSpPr/>
          <p:nvPr/>
        </p:nvCxnSpPr>
        <p:spPr>
          <a:xfrm>
            <a:off x="1297440" y="3466439"/>
            <a:ext cx="6947640" cy="1366560"/>
          </a:xfrm>
          <a:prstGeom prst="straightConnector1">
            <a:avLst/>
          </a:prstGeom>
          <a:noFill/>
          <a:ln cap="flat" cmpd="sng" w="36000">
            <a:solidFill>
              <a:srgbClr val="800000"/>
            </a:solidFill>
            <a:prstDash val="solid"/>
            <a:round/>
            <a:headEnd len="med" w="med" type="none"/>
            <a:tailEnd len="lg" w="lg" type="triangle"/>
          </a:ln>
        </p:spPr>
      </p:cxnSp>
      <p:sp>
        <p:nvSpPr>
          <p:cNvPr id="317" name="Shape 317"/>
          <p:cNvSpPr/>
          <p:nvPr/>
        </p:nvSpPr>
        <p:spPr>
          <a:xfrm rot="5460000">
            <a:off x="6301800" y="3936599"/>
            <a:ext cx="4795559" cy="784440"/>
          </a:xfrm>
          <a:prstGeom prst="rect">
            <a:avLst/>
          </a:prstGeom>
          <a:solidFill>
            <a:srgbClr val="FFFFFF"/>
          </a:solidFill>
          <a:ln>
            <a:noFill/>
          </a:ln>
        </p:spPr>
        <p:txBody>
          <a:bodyPr anchorCtr="0" anchor="t" bIns="0" lIns="0" rIns="0" tIns="41025">
            <a:noAutofit/>
          </a:bodyPr>
          <a:lstStyle/>
          <a:p>
            <a:pPr indent="0" lvl="0" marL="0" marR="0" rtl="0" algn="ctr">
              <a:lnSpc>
                <a:spcPct val="94000"/>
              </a:lnSpc>
              <a:spcBef>
                <a:spcPts val="0"/>
              </a:spcBef>
              <a:buSzPct val="25000"/>
              <a:buNone/>
            </a:pPr>
            <a:r>
              <a:rPr b="1" lang="en-GB" sz="5400">
                <a:solidFill>
                  <a:srgbClr val="000000"/>
                </a:solidFill>
                <a:latin typeface="Arial"/>
                <a:ea typeface="Arial"/>
                <a:cs typeface="Arial"/>
                <a:sym typeface="Arial"/>
              </a:rPr>
              <a:t>1</a:t>
            </a:r>
            <a:r>
              <a:rPr b="1" baseline="30000" lang="en-GB" sz="5400">
                <a:solidFill>
                  <a:srgbClr val="000000"/>
                </a:solidFill>
                <a:latin typeface="Arial"/>
                <a:ea typeface="Arial"/>
                <a:cs typeface="Arial"/>
                <a:sym typeface="Arial"/>
              </a:rPr>
              <a:t>st</a:t>
            </a:r>
            <a:r>
              <a:rPr b="1" lang="en-GB" sz="5400">
                <a:solidFill>
                  <a:srgbClr val="000000"/>
                </a:solidFill>
                <a:latin typeface="Arial"/>
                <a:ea typeface="Arial"/>
                <a:cs typeface="Arial"/>
                <a:sym typeface="Arial"/>
              </a:rPr>
              <a:t> April 2016 </a:t>
            </a:r>
          </a:p>
        </p:txBody>
      </p:sp>
      <p:cxnSp>
        <p:nvCxnSpPr>
          <p:cNvPr id="318" name="Shape 318"/>
          <p:cNvCxnSpPr/>
          <p:nvPr/>
        </p:nvCxnSpPr>
        <p:spPr>
          <a:xfrm>
            <a:off x="7780320" y="6179039"/>
            <a:ext cx="522719" cy="1080"/>
          </a:xfrm>
          <a:prstGeom prst="straightConnector1">
            <a:avLst/>
          </a:prstGeom>
          <a:noFill/>
          <a:ln cap="flat" cmpd="sng" w="36000">
            <a:solidFill>
              <a:srgbClr val="800000"/>
            </a:solidFill>
            <a:prstDash val="solid"/>
            <a:round/>
            <a:headEnd len="med" w="med" type="none"/>
            <a:tailEnd len="lg" w="lg" type="triangle"/>
          </a:ln>
        </p:spPr>
      </p:cxnSp>
      <p:cxnSp>
        <p:nvCxnSpPr>
          <p:cNvPr id="319" name="Shape 319"/>
          <p:cNvCxnSpPr/>
          <p:nvPr/>
        </p:nvCxnSpPr>
        <p:spPr>
          <a:xfrm>
            <a:off x="1306079" y="1994400"/>
            <a:ext cx="7052759" cy="1305720"/>
          </a:xfrm>
          <a:prstGeom prst="straightConnector1">
            <a:avLst/>
          </a:prstGeom>
          <a:noFill/>
          <a:ln cap="flat" cmpd="sng" w="36000">
            <a:solidFill>
              <a:srgbClr val="800000"/>
            </a:solidFill>
            <a:prstDash val="solid"/>
            <a:round/>
            <a:headEnd len="med" w="med" type="none"/>
            <a:tailEnd len="lg" w="lg" type="triangle"/>
          </a:ln>
        </p:spPr>
      </p:cxnSp>
      <p:sp>
        <p:nvSpPr>
          <p:cNvPr id="320" name="Shape 320"/>
          <p:cNvSpPr/>
          <p:nvPr/>
        </p:nvSpPr>
        <p:spPr>
          <a:xfrm>
            <a:off x="37800" y="6481439"/>
            <a:ext cx="6584399" cy="33371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800">
                <a:solidFill>
                  <a:srgbClr val="000000"/>
                </a:solidFill>
                <a:latin typeface="Arial"/>
                <a:ea typeface="Arial"/>
                <a:cs typeface="Arial"/>
                <a:sym typeface="Arial"/>
              </a:rPr>
              <a:t>Background detail from </a:t>
            </a:r>
            <a:r>
              <a:rPr b="1" i="1" lang="en-GB" sz="800">
                <a:solidFill>
                  <a:srgbClr val="000000"/>
                </a:solidFill>
                <a:latin typeface="Arial"/>
                <a:ea typeface="Arial"/>
                <a:cs typeface="Arial"/>
                <a:sym typeface="Arial"/>
              </a:rPr>
              <a:t>Scanned copy of reproduction in "Maps of Old London" (1908) of Ogilby &amp; Morgan's Map of London </a:t>
            </a:r>
            <a:r>
              <a:rPr lang="en-GB" sz="800" u="sng">
                <a:solidFill>
                  <a:srgbClr val="262699"/>
                </a:solidFill>
                <a:latin typeface="Arial"/>
                <a:ea typeface="Arial"/>
                <a:cs typeface="Arial"/>
                <a:sym typeface="Arial"/>
              </a:rPr>
              <a:t>https://commons.wikimedia.org/wiki/File:City_of_London_Ogilby_and_Morgan%27s_Map_of_1677.jpg</a:t>
            </a:r>
            <a:r>
              <a:rPr lang="en-GB" sz="800">
                <a:solidFill>
                  <a:srgbClr val="262699"/>
                </a:solidFill>
                <a:latin typeface="Arial"/>
                <a:ea typeface="Arial"/>
                <a:cs typeface="Arial"/>
                <a:sym typeface="Arial"/>
              </a:rPr>
              <a:t> </a:t>
            </a:r>
            <a:r>
              <a:rPr lang="en-GB" sz="800">
                <a:solidFill>
                  <a:srgbClr val="000000"/>
                </a:solidFill>
                <a:latin typeface="Arial"/>
                <a:ea typeface="Arial"/>
                <a:cs typeface="Arial"/>
                <a:sym typeface="Arial"/>
              </a:rPr>
              <a:t> (public domain)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191966"/>
                </a:solidFill>
                <a:latin typeface="Arial"/>
                <a:ea typeface="Arial"/>
                <a:cs typeface="Arial"/>
                <a:sym typeface="Arial"/>
              </a:rPr>
              <a:t>The problem with Status Quo</a:t>
            </a:r>
          </a:p>
        </p:txBody>
      </p:sp>
      <p:pic>
        <p:nvPicPr>
          <p:cNvPr id="326" name="Shape 326"/>
          <p:cNvPicPr preferRelativeResize="0"/>
          <p:nvPr/>
        </p:nvPicPr>
        <p:blipFill rotWithShape="1">
          <a:blip r:embed="rId3">
            <a:alphaModFix/>
          </a:blip>
          <a:srcRect b="0" l="0" r="0" t="0"/>
          <a:stretch/>
        </p:blipFill>
        <p:spPr>
          <a:xfrm>
            <a:off x="323639" y="1628640"/>
            <a:ext cx="3619079" cy="2601720"/>
          </a:xfrm>
          <a:prstGeom prst="rect">
            <a:avLst/>
          </a:prstGeom>
          <a:noFill/>
          <a:ln>
            <a:noFill/>
          </a:ln>
        </p:spPr>
      </p:pic>
      <p:sp>
        <p:nvSpPr>
          <p:cNvPr id="327" name="Shape 327"/>
          <p:cNvSpPr/>
          <p:nvPr/>
        </p:nvSpPr>
        <p:spPr>
          <a:xfrm>
            <a:off x="18360" y="6491880"/>
            <a:ext cx="3960000" cy="33804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800">
                <a:solidFill>
                  <a:srgbClr val="000000"/>
                </a:solidFill>
                <a:latin typeface="Arial"/>
                <a:ea typeface="Arial"/>
                <a:cs typeface="Arial"/>
                <a:sym typeface="Arial"/>
              </a:rPr>
              <a:t>*Status Quo at the Hammersmith Odeon in 1978</a:t>
            </a:r>
          </a:p>
          <a:p>
            <a:pPr indent="0" lvl="0" marL="0" marR="0" rtl="0" algn="l">
              <a:lnSpc>
                <a:spcPct val="100000"/>
              </a:lnSpc>
              <a:spcBef>
                <a:spcPts val="0"/>
              </a:spcBef>
              <a:buSzPct val="25000"/>
              <a:buNone/>
            </a:pPr>
            <a:r>
              <a:rPr lang="en-GB" sz="800">
                <a:solidFill>
                  <a:srgbClr val="000000"/>
                </a:solidFill>
                <a:latin typeface="Arial"/>
                <a:ea typeface="Arial"/>
                <a:cs typeface="Arial"/>
                <a:sym typeface="Arial"/>
              </a:rPr>
              <a:t> Public domain - </a:t>
            </a:r>
            <a:r>
              <a:rPr lang="en-GB" sz="800" u="sng">
                <a:solidFill>
                  <a:srgbClr val="CCCCFF"/>
                </a:solidFill>
                <a:latin typeface="Arial"/>
                <a:ea typeface="Arial"/>
                <a:cs typeface="Arial"/>
                <a:sym typeface="Arial"/>
              </a:rPr>
              <a:t>http://commons.wikimedia.org/wiki/File:Status_Quo1978.jpg</a:t>
            </a:r>
            <a:r>
              <a:rPr lang="en-GB" sz="800">
                <a:solidFill>
                  <a:srgbClr val="000000"/>
                </a:solidFill>
                <a:latin typeface="Arial"/>
                <a:ea typeface="Arial"/>
                <a:cs typeface="Arial"/>
                <a:sym typeface="Arial"/>
              </a:rPr>
              <a:t> </a:t>
            </a:r>
          </a:p>
        </p:txBody>
      </p:sp>
      <p:pic>
        <p:nvPicPr>
          <p:cNvPr id="328" name="Shape 328"/>
          <p:cNvPicPr preferRelativeResize="0"/>
          <p:nvPr/>
        </p:nvPicPr>
        <p:blipFill rotWithShape="1">
          <a:blip r:embed="rId4">
            <a:alphaModFix/>
          </a:blip>
          <a:srcRect b="0" l="0" r="0" t="0"/>
          <a:stretch/>
        </p:blipFill>
        <p:spPr>
          <a:xfrm>
            <a:off x="5364000" y="1628640"/>
            <a:ext cx="3141720" cy="2601720"/>
          </a:xfrm>
          <a:prstGeom prst="rect">
            <a:avLst/>
          </a:prstGeom>
          <a:noFill/>
          <a:ln>
            <a:noFill/>
          </a:ln>
        </p:spPr>
      </p:pic>
      <p:sp>
        <p:nvSpPr>
          <p:cNvPr id="329" name="Shape 329"/>
          <p:cNvSpPr/>
          <p:nvPr/>
        </p:nvSpPr>
        <p:spPr>
          <a:xfrm>
            <a:off x="1475640" y="4257000"/>
            <a:ext cx="1295639" cy="5227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2800">
                <a:solidFill>
                  <a:srgbClr val="000000"/>
                </a:solidFill>
                <a:latin typeface="Arial"/>
                <a:ea typeface="Arial"/>
                <a:cs typeface="Arial"/>
                <a:sym typeface="Arial"/>
              </a:rPr>
              <a:t>1978*</a:t>
            </a:r>
          </a:p>
        </p:txBody>
      </p:sp>
      <p:sp>
        <p:nvSpPr>
          <p:cNvPr id="330" name="Shape 330"/>
          <p:cNvSpPr/>
          <p:nvPr/>
        </p:nvSpPr>
        <p:spPr>
          <a:xfrm>
            <a:off x="6516360" y="4257000"/>
            <a:ext cx="1079640" cy="5227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2800">
                <a:solidFill>
                  <a:srgbClr val="000000"/>
                </a:solidFill>
                <a:latin typeface="Arial"/>
                <a:ea typeface="Arial"/>
                <a:cs typeface="Arial"/>
                <a:sym typeface="Arial"/>
              </a:rPr>
              <a:t>2005</a:t>
            </a:r>
          </a:p>
        </p:txBody>
      </p:sp>
      <p:sp>
        <p:nvSpPr>
          <p:cNvPr id="331" name="Shape 331"/>
          <p:cNvSpPr/>
          <p:nvPr/>
        </p:nvSpPr>
        <p:spPr>
          <a:xfrm>
            <a:off x="4068000" y="2491559"/>
            <a:ext cx="1151639" cy="793080"/>
          </a:xfrm>
          <a:prstGeom prst="rightArrow">
            <a:avLst>
              <a:gd fmla="val 50000" name="adj1"/>
              <a:gd fmla="val 50000" name="adj2"/>
            </a:avLst>
          </a:prstGeom>
          <a:gradFill>
            <a:gsLst>
              <a:gs pos="0">
                <a:srgbClr val="2F0F62"/>
              </a:gs>
              <a:gs pos="100000">
                <a:srgbClr val="C5ACE8"/>
              </a:gs>
            </a:gsLst>
            <a:lin ang="16200000" scaled="0"/>
          </a:gradFill>
          <a:ln cap="flat" cmpd="sng" w="9525">
            <a:solidFill>
              <a:srgbClr val="30165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nvSpPr>
        <p:spPr>
          <a:xfrm>
            <a:off x="251639" y="274680"/>
            <a:ext cx="8373239" cy="161567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Stevan Harnad’s subversive proposal (1994)</a:t>
            </a:r>
          </a:p>
        </p:txBody>
      </p:sp>
      <p:sp>
        <p:nvSpPr>
          <p:cNvPr id="337" name="Shape 337"/>
          <p:cNvSpPr/>
          <p:nvPr/>
        </p:nvSpPr>
        <p:spPr>
          <a:xfrm>
            <a:off x="251639" y="1890719"/>
            <a:ext cx="8891999" cy="175392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i="1" lang="en-GB" sz="1800">
                <a:solidFill>
                  <a:srgbClr val="321959"/>
                </a:solidFill>
                <a:latin typeface="Arial"/>
                <a:ea typeface="Arial"/>
                <a:cs typeface="Arial"/>
                <a:sym typeface="Arial"/>
              </a:rPr>
              <a:t>“If all scholars' preprints were universally available to all scholars by anonymous ftp (and gopher, and World-Wide Web, and the search/retrieval wonders of the future), NO scholar would ever consent to WITHDRAW any preprint of his from the public eye after the refereed version was accepted for paper "PUBLICation." Instead, everyone would, quite naturally, substitute the refereed, published reprint for the unrefereed preprint.”</a:t>
            </a:r>
            <a:r>
              <a:rPr lang="en-GB" sz="1800">
                <a:solidFill>
                  <a:srgbClr val="000000"/>
                </a:solidFill>
                <a:latin typeface="Arial"/>
                <a:ea typeface="Arial"/>
                <a:cs typeface="Arial"/>
                <a:sym typeface="Arial"/>
              </a:rPr>
              <a:t> </a:t>
            </a:r>
            <a:r>
              <a:rPr i="1" lang="en-GB" sz="1800" u="sng">
                <a:solidFill>
                  <a:srgbClr val="9E91B4"/>
                </a:solidFill>
                <a:latin typeface="Arial"/>
                <a:ea typeface="Arial"/>
                <a:cs typeface="Arial"/>
                <a:sym typeface="Arial"/>
              </a:rPr>
              <a:t>http://eprints.soton.ac.uk/253351/</a:t>
            </a:r>
            <a:r>
              <a:rPr i="1" lang="en-GB" sz="1800">
                <a:solidFill>
                  <a:srgbClr val="321959"/>
                </a:solidFill>
                <a:latin typeface="Arial"/>
                <a:ea typeface="Arial"/>
                <a:cs typeface="Arial"/>
                <a:sym typeface="Arial"/>
              </a:rPr>
              <a:t> </a:t>
            </a:r>
          </a:p>
        </p:txBody>
      </p:sp>
      <p:sp>
        <p:nvSpPr>
          <p:cNvPr id="338" name="Shape 338"/>
          <p:cNvSpPr/>
          <p:nvPr/>
        </p:nvSpPr>
        <p:spPr>
          <a:xfrm>
            <a:off x="3529800" y="4183200"/>
            <a:ext cx="4968359" cy="6458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i="1" lang="en-GB" sz="1800">
                <a:solidFill>
                  <a:srgbClr val="321959"/>
                </a:solidFill>
                <a:latin typeface="Arial"/>
                <a:ea typeface="Arial"/>
                <a:cs typeface="Arial"/>
                <a:sym typeface="Arial"/>
              </a:rPr>
              <a:t>“one of the seminal texts of the open access movement” </a:t>
            </a:r>
            <a:r>
              <a:rPr lang="en-GB" sz="1800" u="sng">
                <a:solidFill>
                  <a:srgbClr val="9E91B4"/>
                </a:solidFill>
                <a:latin typeface="Arial"/>
                <a:ea typeface="Arial"/>
                <a:cs typeface="Arial"/>
                <a:sym typeface="Arial"/>
              </a:rPr>
              <a:t>Richard Poynder June 2014</a:t>
            </a:r>
          </a:p>
        </p:txBody>
      </p:sp>
      <p:pic>
        <p:nvPicPr>
          <p:cNvPr id="339" name="Shape 339"/>
          <p:cNvPicPr preferRelativeResize="0"/>
          <p:nvPr/>
        </p:nvPicPr>
        <p:blipFill rotWithShape="1">
          <a:blip r:embed="rId3">
            <a:alphaModFix/>
          </a:blip>
          <a:srcRect b="0" l="0" r="0" t="0"/>
          <a:stretch/>
        </p:blipFill>
        <p:spPr>
          <a:xfrm>
            <a:off x="502920" y="3945600"/>
            <a:ext cx="2554919" cy="2055960"/>
          </a:xfrm>
          <a:prstGeom prst="rect">
            <a:avLst/>
          </a:prstGeom>
          <a:noFill/>
          <a:ln>
            <a:noFill/>
          </a:ln>
        </p:spPr>
      </p:pic>
      <p:sp>
        <p:nvSpPr>
          <p:cNvPr id="340" name="Shape 340"/>
          <p:cNvSpPr/>
          <p:nvPr/>
        </p:nvSpPr>
        <p:spPr>
          <a:xfrm>
            <a:off x="422639" y="5991839"/>
            <a:ext cx="2742839" cy="698039"/>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buSzPct val="25000"/>
              <a:buNone/>
            </a:pPr>
            <a:r>
              <a:rPr lang="en-GB" sz="800">
                <a:solidFill>
                  <a:srgbClr val="000000"/>
                </a:solidFill>
                <a:latin typeface="Arial"/>
                <a:ea typeface="Arial"/>
                <a:cs typeface="Arial"/>
                <a:sym typeface="Arial"/>
              </a:rPr>
              <a:t>By Rock1997 (Own work) [GFDL (</a:t>
            </a:r>
            <a:r>
              <a:rPr lang="en-GB" sz="800" u="sng">
                <a:solidFill>
                  <a:srgbClr val="9E91B4"/>
                </a:solidFill>
                <a:latin typeface="Arial"/>
                <a:ea typeface="Arial"/>
                <a:cs typeface="Arial"/>
                <a:sym typeface="Arial"/>
              </a:rPr>
              <a:t>http://www.gnu.org/copyleft/fdl.html</a:t>
            </a:r>
            <a:r>
              <a:rPr lang="en-GB" sz="800">
                <a:solidFill>
                  <a:srgbClr val="000000"/>
                </a:solidFill>
                <a:latin typeface="Arial"/>
                <a:ea typeface="Arial"/>
                <a:cs typeface="Arial"/>
                <a:sym typeface="Arial"/>
              </a:rPr>
              <a:t>) or CC BY-SA 4.0-3.0-2.5-2.0-1.0 (</a:t>
            </a:r>
            <a:r>
              <a:rPr lang="en-GB" sz="800" u="sng">
                <a:solidFill>
                  <a:srgbClr val="9E91B4"/>
                </a:solidFill>
                <a:latin typeface="Arial"/>
                <a:ea typeface="Arial"/>
                <a:cs typeface="Arial"/>
                <a:sym typeface="Arial"/>
              </a:rPr>
              <a:t>http://creativecommons.org/licenses/by-sa/4.0-3.0-2.5-2.0-1.0</a:t>
            </a:r>
            <a:r>
              <a:rPr lang="en-GB" sz="800">
                <a:solidFill>
                  <a:srgbClr val="000000"/>
                </a:solidFill>
                <a:latin typeface="Arial"/>
                <a:ea typeface="Arial"/>
                <a:cs typeface="Arial"/>
                <a:sym typeface="Arial"/>
              </a:rPr>
              <a:t>)], via Wikimedia Commons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400">
                <a:solidFill>
                  <a:srgbClr val="321959"/>
                </a:solidFill>
                <a:latin typeface="Arial"/>
                <a:ea typeface="Arial"/>
                <a:cs typeface="Arial"/>
                <a:sym typeface="Arial"/>
              </a:rPr>
              <a:t>Budapest Open Access Initiative (2002)</a:t>
            </a:r>
            <a:br>
              <a:rPr lang="en-GB" sz="4400">
                <a:solidFill>
                  <a:srgbClr val="321959"/>
                </a:solidFill>
                <a:latin typeface="Arial"/>
                <a:ea typeface="Arial"/>
                <a:cs typeface="Arial"/>
                <a:sym typeface="Arial"/>
              </a:rPr>
            </a:br>
            <a:br>
              <a:rPr lang="en-GB" sz="4400">
                <a:solidFill>
                  <a:srgbClr val="321959"/>
                </a:solidFill>
                <a:latin typeface="Arial"/>
                <a:ea typeface="Arial"/>
                <a:cs typeface="Arial"/>
                <a:sym typeface="Arial"/>
              </a:rPr>
            </a:br>
            <a:br>
              <a:rPr lang="en-GB" sz="4400">
                <a:solidFill>
                  <a:srgbClr val="321959"/>
                </a:solidFill>
                <a:latin typeface="Arial"/>
                <a:ea typeface="Arial"/>
                <a:cs typeface="Arial"/>
                <a:sym typeface="Arial"/>
              </a:rPr>
            </a:br>
            <a:br>
              <a:rPr b="1" lang="en-GB" sz="4400">
                <a:solidFill>
                  <a:srgbClr val="321959"/>
                </a:solidFill>
                <a:latin typeface="Arial"/>
                <a:ea typeface="Arial"/>
                <a:cs typeface="Arial"/>
                <a:sym typeface="Arial"/>
              </a:rPr>
            </a:br>
          </a:p>
        </p:txBody>
      </p:sp>
      <p:sp>
        <p:nvSpPr>
          <p:cNvPr id="346" name="Shape 346"/>
          <p:cNvSpPr/>
          <p:nvPr/>
        </p:nvSpPr>
        <p:spPr>
          <a:xfrm>
            <a:off x="323639" y="1861919"/>
            <a:ext cx="8820000" cy="175392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i="1" lang="en-GB" sz="1800">
                <a:solidFill>
                  <a:srgbClr val="321959"/>
                </a:solidFill>
                <a:latin typeface="Arial"/>
                <a:ea typeface="Arial"/>
                <a:cs typeface="Arial"/>
                <a:sym typeface="Arial"/>
              </a:rPr>
              <a:t>“An old tradition and a new technology have converged to make possible an unprecedented public good…Removing access barriers to this literature will accelerate research, enrich education, share the learning of the rich with the poor and the poor with the rich, make this literature as useful as it can be, and lay the foundation for uniting humanity in a common intellectual conversation and quest for knowledge.” </a:t>
            </a:r>
          </a:p>
          <a:p>
            <a:pPr indent="0" lvl="0" marL="0" marR="0" rtl="0" algn="r">
              <a:lnSpc>
                <a:spcPct val="100000"/>
              </a:lnSpc>
              <a:spcBef>
                <a:spcPts val="0"/>
              </a:spcBef>
              <a:buSzPct val="25000"/>
              <a:buNone/>
            </a:pPr>
            <a:r>
              <a:rPr i="1" lang="en-GB" sz="1800" u="sng">
                <a:solidFill>
                  <a:srgbClr val="9E91B4"/>
                </a:solidFill>
                <a:latin typeface="Arial"/>
                <a:ea typeface="Arial"/>
                <a:cs typeface="Arial"/>
                <a:sym typeface="Arial"/>
              </a:rPr>
              <a:t>http://www.budapestopenaccessinitiative.org/</a:t>
            </a:r>
            <a:r>
              <a:rPr i="1" lang="en-GB" sz="1800">
                <a:solidFill>
                  <a:srgbClr val="321959"/>
                </a:solidFill>
                <a:latin typeface="Arial"/>
                <a:ea typeface="Arial"/>
                <a:cs typeface="Arial"/>
                <a:sym typeface="Arial"/>
              </a:rPr>
              <a:t> </a:t>
            </a:r>
          </a:p>
        </p:txBody>
      </p:sp>
      <p:sp>
        <p:nvSpPr>
          <p:cNvPr id="347" name="Shape 347"/>
          <p:cNvSpPr/>
          <p:nvPr/>
        </p:nvSpPr>
        <p:spPr>
          <a:xfrm>
            <a:off x="323639" y="3988080"/>
            <a:ext cx="5184359" cy="92304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1800">
                <a:solidFill>
                  <a:srgbClr val="321959"/>
                </a:solidFill>
                <a:latin typeface="Arial"/>
                <a:ea typeface="Arial"/>
                <a:cs typeface="Arial"/>
                <a:sym typeface="Arial"/>
              </a:rPr>
              <a:t>Recommended two complementary strategies:</a:t>
            </a:r>
          </a:p>
          <a:p>
            <a:pPr indent="0" lvl="0" marL="0" marR="0" rtl="0" algn="l">
              <a:lnSpc>
                <a:spcPct val="100000"/>
              </a:lnSpc>
              <a:spcBef>
                <a:spcPts val="0"/>
              </a:spcBef>
              <a:buClr>
                <a:srgbClr val="321959"/>
              </a:buClr>
              <a:buSzPct val="100000"/>
              <a:buFont typeface="Arial"/>
              <a:buChar char="•"/>
            </a:pPr>
            <a:r>
              <a:rPr lang="en-GB" sz="1800">
                <a:solidFill>
                  <a:srgbClr val="321959"/>
                </a:solidFill>
                <a:latin typeface="Arial"/>
                <a:ea typeface="Arial"/>
                <a:cs typeface="Arial"/>
                <a:sym typeface="Arial"/>
              </a:rPr>
              <a:t>Self-archiving (green)</a:t>
            </a:r>
          </a:p>
          <a:p>
            <a:pPr indent="0" lvl="0" marL="0" marR="0" rtl="0" algn="l">
              <a:lnSpc>
                <a:spcPct val="100000"/>
              </a:lnSpc>
              <a:spcBef>
                <a:spcPts val="0"/>
              </a:spcBef>
              <a:buClr>
                <a:srgbClr val="321959"/>
              </a:buClr>
              <a:buSzPct val="100000"/>
              <a:buFont typeface="Arial"/>
              <a:buChar char="•"/>
            </a:pPr>
            <a:r>
              <a:rPr lang="en-GB" sz="1800">
                <a:solidFill>
                  <a:srgbClr val="321959"/>
                </a:solidFill>
                <a:latin typeface="Arial"/>
                <a:ea typeface="Arial"/>
                <a:cs typeface="Arial"/>
                <a:sym typeface="Arial"/>
              </a:rPr>
              <a:t>Open-access journals (gold)</a:t>
            </a:r>
          </a:p>
        </p:txBody>
      </p:sp>
      <p:pic>
        <p:nvPicPr>
          <p:cNvPr id="348" name="Shape 348"/>
          <p:cNvPicPr preferRelativeResize="0"/>
          <p:nvPr/>
        </p:nvPicPr>
        <p:blipFill rotWithShape="1">
          <a:blip r:embed="rId3">
            <a:alphaModFix/>
          </a:blip>
          <a:srcRect b="0" l="0" r="0" t="0"/>
          <a:stretch/>
        </p:blipFill>
        <p:spPr>
          <a:xfrm>
            <a:off x="397080" y="4977360"/>
            <a:ext cx="2742480" cy="1819799"/>
          </a:xfrm>
          <a:prstGeom prst="rect">
            <a:avLst/>
          </a:prstGeom>
          <a:noFill/>
          <a:ln>
            <a:noFill/>
          </a:ln>
        </p:spPr>
      </p:pic>
      <p:pic>
        <p:nvPicPr>
          <p:cNvPr id="349" name="Shape 349"/>
          <p:cNvPicPr preferRelativeResize="0"/>
          <p:nvPr/>
        </p:nvPicPr>
        <p:blipFill rotWithShape="1">
          <a:blip r:embed="rId4">
            <a:alphaModFix/>
          </a:blip>
          <a:srcRect b="0" l="0" r="9004" t="0"/>
          <a:stretch/>
        </p:blipFill>
        <p:spPr>
          <a:xfrm>
            <a:off x="3602160" y="5415480"/>
            <a:ext cx="3466079" cy="116171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nvSpPr>
        <p:spPr>
          <a:xfrm>
            <a:off x="251639" y="274680"/>
            <a:ext cx="8373239" cy="114263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lang="en-GB" sz="4000">
                <a:solidFill>
                  <a:srgbClr val="321959"/>
                </a:solidFill>
                <a:latin typeface="Arial"/>
                <a:ea typeface="Arial"/>
                <a:cs typeface="Arial"/>
                <a:sym typeface="Arial"/>
              </a:rPr>
              <a:t>Royal Society of Chemistry librarian survey 2015</a:t>
            </a:r>
          </a:p>
        </p:txBody>
      </p:sp>
      <p:pic>
        <p:nvPicPr>
          <p:cNvPr id="355" name="Shape 355"/>
          <p:cNvPicPr preferRelativeResize="0"/>
          <p:nvPr/>
        </p:nvPicPr>
        <p:blipFill rotWithShape="1">
          <a:blip r:embed="rId3">
            <a:alphaModFix/>
          </a:blip>
          <a:srcRect b="0" l="0" r="0" t="23849"/>
          <a:stretch/>
        </p:blipFill>
        <p:spPr>
          <a:xfrm>
            <a:off x="1007640" y="2182319"/>
            <a:ext cx="6947640" cy="3967919"/>
          </a:xfrm>
          <a:prstGeom prst="rect">
            <a:avLst/>
          </a:prstGeom>
          <a:noFill/>
          <a:ln cap="flat" cmpd="sng" w="9525">
            <a:solidFill>
              <a:srgbClr val="321959"/>
            </a:solidFill>
            <a:prstDash val="solid"/>
            <a:round/>
            <a:headEnd len="med" w="med" type="none"/>
            <a:tailEnd len="med" w="med" type="none"/>
          </a:ln>
        </p:spPr>
      </p:pic>
      <p:sp>
        <p:nvSpPr>
          <p:cNvPr id="356" name="Shape 356"/>
          <p:cNvSpPr txBox="1"/>
          <p:nvPr/>
        </p:nvSpPr>
        <p:spPr>
          <a:xfrm>
            <a:off x="288000" y="1694525"/>
            <a:ext cx="7860300" cy="429599"/>
          </a:xfrm>
          <a:prstGeom prst="rect">
            <a:avLst/>
          </a:prstGeom>
          <a:noFill/>
          <a:ln>
            <a:noFill/>
          </a:ln>
        </p:spPr>
        <p:txBody>
          <a:bodyPr anchorCtr="0" anchor="t" bIns="45000" lIns="90000" rIns="90000" tIns="45000">
            <a:noAutofit/>
          </a:bodyPr>
          <a:lstStyle/>
          <a:p>
            <a:pPr indent="0" lvl="0" marL="0" marR="0" rtl="0" algn="l">
              <a:spcBef>
                <a:spcPts val="0"/>
              </a:spcBef>
              <a:buSzPct val="25000"/>
              <a:buNone/>
            </a:pPr>
            <a:r>
              <a:rPr lang="en-GB" sz="1800" u="sng">
                <a:solidFill>
                  <a:schemeClr val="hlink"/>
                </a:solidFill>
                <a:latin typeface="Arial"/>
                <a:ea typeface="Arial"/>
                <a:cs typeface="Arial"/>
                <a:sym typeface="Arial"/>
                <a:hlinkClick r:id="rId4"/>
              </a:rPr>
              <a:t>The role of libraries in open access publishing (click to access full report)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