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9"/>
  </p:notesMasterIdLst>
  <p:handoutMasterIdLst>
    <p:handoutMasterId r:id="rId20"/>
  </p:handoutMasterIdLst>
  <p:sldIdLst>
    <p:sldId id="256" r:id="rId2"/>
    <p:sldId id="279" r:id="rId3"/>
    <p:sldId id="257" r:id="rId4"/>
    <p:sldId id="258" r:id="rId5"/>
    <p:sldId id="263" r:id="rId6"/>
    <p:sldId id="260" r:id="rId7"/>
    <p:sldId id="266" r:id="rId8"/>
    <p:sldId id="281" r:id="rId9"/>
    <p:sldId id="267" r:id="rId10"/>
    <p:sldId id="259" r:id="rId11"/>
    <p:sldId id="271" r:id="rId12"/>
    <p:sldId id="272" r:id="rId13"/>
    <p:sldId id="274" r:id="rId14"/>
    <p:sldId id="276" r:id="rId15"/>
    <p:sldId id="277" r:id="rId16"/>
    <p:sldId id="278" r:id="rId17"/>
    <p:sldId id="280" r:id="rId1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33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78" y="114"/>
      </p:cViewPr>
      <p:guideLst>
        <p:guide orient="horz" pos="2160"/>
        <p:guide pos="2880"/>
      </p:guideLst>
    </p:cSldViewPr>
  </p:slideViewPr>
  <p:notesTextViewPr>
    <p:cViewPr>
      <p:scale>
        <a:sx n="1" d="1"/>
        <a:sy n="1" d="1"/>
      </p:scale>
      <p:origin x="0" y="0"/>
    </p:cViewPr>
  </p:notesTextViewPr>
  <p:sorterViewPr>
    <p:cViewPr>
      <p:scale>
        <a:sx n="100" d="100"/>
        <a:sy n="100" d="100"/>
      </p:scale>
      <p:origin x="0" y="288"/>
    </p:cViewPr>
  </p:sorterViewPr>
  <p:notesViewPr>
    <p:cSldViewPr>
      <p:cViewPr>
        <p:scale>
          <a:sx n="98" d="100"/>
          <a:sy n="98" d="100"/>
        </p:scale>
        <p:origin x="-1614" y="36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F3DD96-26D4-4EFF-9CF1-665D2971EE6F}" type="doc">
      <dgm:prSet loTypeId="urn:microsoft.com/office/officeart/2005/8/layout/arrow1" loCatId="relationship" qsTypeId="urn:microsoft.com/office/officeart/2005/8/quickstyle/3d2" qsCatId="3D" csTypeId="urn:microsoft.com/office/officeart/2005/8/colors/colorful5" csCatId="colorful" phldr="1"/>
      <dgm:spPr/>
      <dgm:t>
        <a:bodyPr/>
        <a:lstStyle/>
        <a:p>
          <a:endParaRPr lang="en-GB"/>
        </a:p>
      </dgm:t>
    </dgm:pt>
    <dgm:pt modelId="{0410F35E-F115-4A1F-96B2-637BBD47E937}">
      <dgm:prSet phldrT="[Text]"/>
      <dgm:spPr/>
      <dgm:t>
        <a:bodyPr/>
        <a:lstStyle/>
        <a:p>
          <a:r>
            <a:rPr lang="en-GB" dirty="0" smtClean="0"/>
            <a:t>Academic/ Professional/ Public self</a:t>
          </a:r>
        </a:p>
        <a:p>
          <a:endParaRPr lang="en-GB" dirty="0"/>
        </a:p>
      </dgm:t>
    </dgm:pt>
    <dgm:pt modelId="{AAA37C08-64B3-446F-B4C6-A34C5B99DC45}" type="parTrans" cxnId="{7622C250-C511-4E14-9229-D21F366AA173}">
      <dgm:prSet/>
      <dgm:spPr/>
      <dgm:t>
        <a:bodyPr/>
        <a:lstStyle/>
        <a:p>
          <a:endParaRPr lang="en-GB"/>
        </a:p>
      </dgm:t>
    </dgm:pt>
    <dgm:pt modelId="{7885542F-A1DE-4E1C-8CFE-F035E2302038}" type="sibTrans" cxnId="{7622C250-C511-4E14-9229-D21F366AA173}">
      <dgm:prSet/>
      <dgm:spPr/>
      <dgm:t>
        <a:bodyPr/>
        <a:lstStyle/>
        <a:p>
          <a:endParaRPr lang="en-GB"/>
        </a:p>
      </dgm:t>
    </dgm:pt>
    <dgm:pt modelId="{D43080C4-AD29-4299-A3BF-CB8ABEB1D313}">
      <dgm:prSet phldrT="[Text]"/>
      <dgm:spPr/>
      <dgm:t>
        <a:bodyPr/>
        <a:lstStyle/>
        <a:p>
          <a:r>
            <a:rPr lang="en-GB" dirty="0" smtClean="0"/>
            <a:t>Private self</a:t>
          </a:r>
          <a:endParaRPr lang="en-GB" dirty="0"/>
        </a:p>
      </dgm:t>
    </dgm:pt>
    <dgm:pt modelId="{C418704B-5DCD-4EAE-9CCE-80E816FBA5E4}" type="parTrans" cxnId="{A92F7516-FA2D-40D3-B307-A4AA7949A5C9}">
      <dgm:prSet/>
      <dgm:spPr/>
      <dgm:t>
        <a:bodyPr/>
        <a:lstStyle/>
        <a:p>
          <a:endParaRPr lang="en-GB"/>
        </a:p>
      </dgm:t>
    </dgm:pt>
    <dgm:pt modelId="{3FC2D214-A711-4981-80C5-3EBF96182BF1}" type="sibTrans" cxnId="{A92F7516-FA2D-40D3-B307-A4AA7949A5C9}">
      <dgm:prSet/>
      <dgm:spPr/>
      <dgm:t>
        <a:bodyPr/>
        <a:lstStyle/>
        <a:p>
          <a:endParaRPr lang="en-GB"/>
        </a:p>
      </dgm:t>
    </dgm:pt>
    <dgm:pt modelId="{5B0A4908-C4CB-4805-90D9-DB810D1BFC1A}" type="pres">
      <dgm:prSet presAssocID="{31F3DD96-26D4-4EFF-9CF1-665D2971EE6F}" presName="cycle" presStyleCnt="0">
        <dgm:presLayoutVars>
          <dgm:dir/>
          <dgm:resizeHandles val="exact"/>
        </dgm:presLayoutVars>
      </dgm:prSet>
      <dgm:spPr/>
      <dgm:t>
        <a:bodyPr/>
        <a:lstStyle/>
        <a:p>
          <a:endParaRPr lang="en-GB"/>
        </a:p>
      </dgm:t>
    </dgm:pt>
    <dgm:pt modelId="{84AAAA8E-95CF-42FC-9049-CE955A862DFB}" type="pres">
      <dgm:prSet presAssocID="{0410F35E-F115-4A1F-96B2-637BBD47E937}" presName="arrow" presStyleLbl="node1" presStyleIdx="0" presStyleCnt="2">
        <dgm:presLayoutVars>
          <dgm:bulletEnabled val="1"/>
        </dgm:presLayoutVars>
      </dgm:prSet>
      <dgm:spPr/>
      <dgm:t>
        <a:bodyPr/>
        <a:lstStyle/>
        <a:p>
          <a:endParaRPr lang="en-GB"/>
        </a:p>
      </dgm:t>
    </dgm:pt>
    <dgm:pt modelId="{4640CD97-8ACE-43CF-AE1E-37A6D628A1A7}" type="pres">
      <dgm:prSet presAssocID="{D43080C4-AD29-4299-A3BF-CB8ABEB1D313}" presName="arrow" presStyleLbl="node1" presStyleIdx="1" presStyleCnt="2">
        <dgm:presLayoutVars>
          <dgm:bulletEnabled val="1"/>
        </dgm:presLayoutVars>
      </dgm:prSet>
      <dgm:spPr/>
      <dgm:t>
        <a:bodyPr/>
        <a:lstStyle/>
        <a:p>
          <a:endParaRPr lang="en-GB"/>
        </a:p>
      </dgm:t>
    </dgm:pt>
  </dgm:ptLst>
  <dgm:cxnLst>
    <dgm:cxn modelId="{0119C9EF-5D2E-4907-814C-85D7082081EA}" type="presOf" srcId="{D43080C4-AD29-4299-A3BF-CB8ABEB1D313}" destId="{4640CD97-8ACE-43CF-AE1E-37A6D628A1A7}" srcOrd="0" destOrd="0" presId="urn:microsoft.com/office/officeart/2005/8/layout/arrow1"/>
    <dgm:cxn modelId="{B217DD07-AAF0-401B-B4EB-A30271B684D4}" type="presOf" srcId="{0410F35E-F115-4A1F-96B2-637BBD47E937}" destId="{84AAAA8E-95CF-42FC-9049-CE955A862DFB}" srcOrd="0" destOrd="0" presId="urn:microsoft.com/office/officeart/2005/8/layout/arrow1"/>
    <dgm:cxn modelId="{C5C71423-A448-4888-B847-89ECD070F19E}" type="presOf" srcId="{31F3DD96-26D4-4EFF-9CF1-665D2971EE6F}" destId="{5B0A4908-C4CB-4805-90D9-DB810D1BFC1A}" srcOrd="0" destOrd="0" presId="urn:microsoft.com/office/officeart/2005/8/layout/arrow1"/>
    <dgm:cxn modelId="{A92F7516-FA2D-40D3-B307-A4AA7949A5C9}" srcId="{31F3DD96-26D4-4EFF-9CF1-665D2971EE6F}" destId="{D43080C4-AD29-4299-A3BF-CB8ABEB1D313}" srcOrd="1" destOrd="0" parTransId="{C418704B-5DCD-4EAE-9CCE-80E816FBA5E4}" sibTransId="{3FC2D214-A711-4981-80C5-3EBF96182BF1}"/>
    <dgm:cxn modelId="{7622C250-C511-4E14-9229-D21F366AA173}" srcId="{31F3DD96-26D4-4EFF-9CF1-665D2971EE6F}" destId="{0410F35E-F115-4A1F-96B2-637BBD47E937}" srcOrd="0" destOrd="0" parTransId="{AAA37C08-64B3-446F-B4C6-A34C5B99DC45}" sibTransId="{7885542F-A1DE-4E1C-8CFE-F035E2302038}"/>
    <dgm:cxn modelId="{0916FBA4-4B3B-49E6-8384-69DC5505B52A}" type="presParOf" srcId="{5B0A4908-C4CB-4805-90D9-DB810D1BFC1A}" destId="{84AAAA8E-95CF-42FC-9049-CE955A862DFB}" srcOrd="0" destOrd="0" presId="urn:microsoft.com/office/officeart/2005/8/layout/arrow1"/>
    <dgm:cxn modelId="{C08FD924-B5EA-4788-B518-EDB0E0D0D38F}" type="presParOf" srcId="{5B0A4908-C4CB-4805-90D9-DB810D1BFC1A}" destId="{4640CD97-8ACE-43CF-AE1E-37A6D628A1A7}"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A53753-B30F-41CE-89EF-40350295C159}"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n-GB"/>
        </a:p>
      </dgm:t>
    </dgm:pt>
    <dgm:pt modelId="{0E267A48-08CA-4BB9-BF21-843693781B79}">
      <dgm:prSet phldrT="[Text]"/>
      <dgm:spPr/>
      <dgm:t>
        <a:bodyPr/>
        <a:lstStyle/>
        <a:p>
          <a:r>
            <a:rPr lang="en-GB" dirty="0" smtClean="0"/>
            <a:t>1. Carry out a search for yourself online. Use the methods that you think an employer would use</a:t>
          </a:r>
          <a:endParaRPr lang="en-GB" dirty="0"/>
        </a:p>
      </dgm:t>
    </dgm:pt>
    <dgm:pt modelId="{22B559C3-DF8C-4CA4-A2D0-409BFA5D5197}" type="parTrans" cxnId="{E2136A7B-7AC5-4362-9C72-F25B6F4BC80C}">
      <dgm:prSet/>
      <dgm:spPr/>
      <dgm:t>
        <a:bodyPr/>
        <a:lstStyle/>
        <a:p>
          <a:endParaRPr lang="en-GB"/>
        </a:p>
      </dgm:t>
    </dgm:pt>
    <dgm:pt modelId="{A4E0ECF3-B26D-452C-927C-CEA9EEE59203}" type="sibTrans" cxnId="{E2136A7B-7AC5-4362-9C72-F25B6F4BC80C}">
      <dgm:prSet/>
      <dgm:spPr/>
      <dgm:t>
        <a:bodyPr/>
        <a:lstStyle/>
        <a:p>
          <a:endParaRPr lang="en-GB"/>
        </a:p>
      </dgm:t>
    </dgm:pt>
    <dgm:pt modelId="{F79258ED-F8C6-45A9-B59A-B7A0A6089818}">
      <dgm:prSet phldrT="[Text]"/>
      <dgm:spPr/>
      <dgm:t>
        <a:bodyPr/>
        <a:lstStyle/>
        <a:p>
          <a:r>
            <a:rPr lang="en-GB" dirty="0" smtClean="0"/>
            <a:t>2. Now search about a friend of yours!</a:t>
          </a:r>
          <a:endParaRPr lang="en-GB" dirty="0"/>
        </a:p>
      </dgm:t>
    </dgm:pt>
    <dgm:pt modelId="{5D216DC6-FD22-486B-9B18-77C4F6F41646}" type="parTrans" cxnId="{2516CC1F-3191-4021-AA82-0AE9AEAC72D9}">
      <dgm:prSet/>
      <dgm:spPr/>
      <dgm:t>
        <a:bodyPr/>
        <a:lstStyle/>
        <a:p>
          <a:endParaRPr lang="en-GB"/>
        </a:p>
      </dgm:t>
    </dgm:pt>
    <dgm:pt modelId="{DF9F07A6-443F-4242-98CF-2D23C0480681}" type="sibTrans" cxnId="{2516CC1F-3191-4021-AA82-0AE9AEAC72D9}">
      <dgm:prSet/>
      <dgm:spPr/>
      <dgm:t>
        <a:bodyPr/>
        <a:lstStyle/>
        <a:p>
          <a:endParaRPr lang="en-GB"/>
        </a:p>
      </dgm:t>
    </dgm:pt>
    <dgm:pt modelId="{CA094B62-9CAA-4A84-893E-25ABA3E24A6F}" type="pres">
      <dgm:prSet presAssocID="{C1A53753-B30F-41CE-89EF-40350295C159}" presName="linear" presStyleCnt="0">
        <dgm:presLayoutVars>
          <dgm:animLvl val="lvl"/>
          <dgm:resizeHandles val="exact"/>
        </dgm:presLayoutVars>
      </dgm:prSet>
      <dgm:spPr/>
      <dgm:t>
        <a:bodyPr/>
        <a:lstStyle/>
        <a:p>
          <a:endParaRPr lang="en-GB"/>
        </a:p>
      </dgm:t>
    </dgm:pt>
    <dgm:pt modelId="{54602244-AF74-470A-B116-CCA5FE8FA5FF}" type="pres">
      <dgm:prSet presAssocID="{0E267A48-08CA-4BB9-BF21-843693781B79}" presName="parentText" presStyleLbl="node1" presStyleIdx="0" presStyleCnt="2">
        <dgm:presLayoutVars>
          <dgm:chMax val="0"/>
          <dgm:bulletEnabled val="1"/>
        </dgm:presLayoutVars>
      </dgm:prSet>
      <dgm:spPr/>
      <dgm:t>
        <a:bodyPr/>
        <a:lstStyle/>
        <a:p>
          <a:endParaRPr lang="en-GB"/>
        </a:p>
      </dgm:t>
    </dgm:pt>
    <dgm:pt modelId="{C3D1AADC-517A-4D6B-9D96-2249139A285A}" type="pres">
      <dgm:prSet presAssocID="{A4E0ECF3-B26D-452C-927C-CEA9EEE59203}" presName="spacer" presStyleCnt="0"/>
      <dgm:spPr/>
    </dgm:pt>
    <dgm:pt modelId="{B832B50A-FC21-481D-B2A4-73AA5EA40C5B}" type="pres">
      <dgm:prSet presAssocID="{F79258ED-F8C6-45A9-B59A-B7A0A6089818}" presName="parentText" presStyleLbl="node1" presStyleIdx="1" presStyleCnt="2">
        <dgm:presLayoutVars>
          <dgm:chMax val="0"/>
          <dgm:bulletEnabled val="1"/>
        </dgm:presLayoutVars>
      </dgm:prSet>
      <dgm:spPr/>
      <dgm:t>
        <a:bodyPr/>
        <a:lstStyle/>
        <a:p>
          <a:endParaRPr lang="en-GB"/>
        </a:p>
      </dgm:t>
    </dgm:pt>
  </dgm:ptLst>
  <dgm:cxnLst>
    <dgm:cxn modelId="{80D4D6E9-C72B-419A-82B3-BFD68E7603E3}" type="presOf" srcId="{0E267A48-08CA-4BB9-BF21-843693781B79}" destId="{54602244-AF74-470A-B116-CCA5FE8FA5FF}" srcOrd="0" destOrd="0" presId="urn:microsoft.com/office/officeart/2005/8/layout/vList2"/>
    <dgm:cxn modelId="{C91E49DC-CCC3-4118-BFF9-7DFC84D89961}" type="presOf" srcId="{C1A53753-B30F-41CE-89EF-40350295C159}" destId="{CA094B62-9CAA-4A84-893E-25ABA3E24A6F}" srcOrd="0" destOrd="0" presId="urn:microsoft.com/office/officeart/2005/8/layout/vList2"/>
    <dgm:cxn modelId="{2516CC1F-3191-4021-AA82-0AE9AEAC72D9}" srcId="{C1A53753-B30F-41CE-89EF-40350295C159}" destId="{F79258ED-F8C6-45A9-B59A-B7A0A6089818}" srcOrd="1" destOrd="0" parTransId="{5D216DC6-FD22-486B-9B18-77C4F6F41646}" sibTransId="{DF9F07A6-443F-4242-98CF-2D23C0480681}"/>
    <dgm:cxn modelId="{289955F2-CC67-4ED3-B8D9-3AD94FDF5BFA}" type="presOf" srcId="{F79258ED-F8C6-45A9-B59A-B7A0A6089818}" destId="{B832B50A-FC21-481D-B2A4-73AA5EA40C5B}" srcOrd="0" destOrd="0" presId="urn:microsoft.com/office/officeart/2005/8/layout/vList2"/>
    <dgm:cxn modelId="{E2136A7B-7AC5-4362-9C72-F25B6F4BC80C}" srcId="{C1A53753-B30F-41CE-89EF-40350295C159}" destId="{0E267A48-08CA-4BB9-BF21-843693781B79}" srcOrd="0" destOrd="0" parTransId="{22B559C3-DF8C-4CA4-A2D0-409BFA5D5197}" sibTransId="{A4E0ECF3-B26D-452C-927C-CEA9EEE59203}"/>
    <dgm:cxn modelId="{91569C21-B00C-4BE9-B96C-9980DCCBE7B1}" type="presParOf" srcId="{CA094B62-9CAA-4A84-893E-25ABA3E24A6F}" destId="{54602244-AF74-470A-B116-CCA5FE8FA5FF}" srcOrd="0" destOrd="0" presId="urn:microsoft.com/office/officeart/2005/8/layout/vList2"/>
    <dgm:cxn modelId="{3182F0C3-90F3-49AA-BB37-243E71495C1E}" type="presParOf" srcId="{CA094B62-9CAA-4A84-893E-25ABA3E24A6F}" destId="{C3D1AADC-517A-4D6B-9D96-2249139A285A}" srcOrd="1" destOrd="0" presId="urn:microsoft.com/office/officeart/2005/8/layout/vList2"/>
    <dgm:cxn modelId="{C73835AB-42EC-4954-BE08-102E64322D99}" type="presParOf" srcId="{CA094B62-9CAA-4A84-893E-25ABA3E24A6F}" destId="{B832B50A-FC21-481D-B2A4-73AA5EA40C5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3FA493-0190-4363-B2E9-3C2207E4B2F1}" type="doc">
      <dgm:prSet loTypeId="urn:microsoft.com/office/officeart/2005/8/layout/vList4" loCatId="list" qsTypeId="urn:microsoft.com/office/officeart/2005/8/quickstyle/3d3" qsCatId="3D" csTypeId="urn:microsoft.com/office/officeart/2005/8/colors/colorful5" csCatId="colorful" phldr="1"/>
      <dgm:spPr/>
      <dgm:t>
        <a:bodyPr/>
        <a:lstStyle/>
        <a:p>
          <a:endParaRPr lang="en-GB"/>
        </a:p>
      </dgm:t>
    </dgm:pt>
    <dgm:pt modelId="{237047CE-7E3A-4A70-A50B-D6D6E5234261}">
      <dgm:prSet phldrT="[Text]"/>
      <dgm:spPr/>
      <dgm:t>
        <a:bodyPr/>
        <a:lstStyle/>
        <a:p>
          <a:r>
            <a:rPr lang="en-GB" dirty="0" smtClean="0"/>
            <a:t> Employers…</a:t>
          </a:r>
          <a:endParaRPr lang="en-GB" dirty="0"/>
        </a:p>
      </dgm:t>
    </dgm:pt>
    <dgm:pt modelId="{ABE0A815-049F-429B-92B3-92541BE8E334}" type="parTrans" cxnId="{1CA94452-D060-439B-AE4B-5E6A0D31D357}">
      <dgm:prSet/>
      <dgm:spPr/>
      <dgm:t>
        <a:bodyPr/>
        <a:lstStyle/>
        <a:p>
          <a:endParaRPr lang="en-GB"/>
        </a:p>
      </dgm:t>
    </dgm:pt>
    <dgm:pt modelId="{8BD46E71-5D22-412E-BAE3-DE560A279175}" type="sibTrans" cxnId="{1CA94452-D060-439B-AE4B-5E6A0D31D357}">
      <dgm:prSet/>
      <dgm:spPr/>
      <dgm:t>
        <a:bodyPr/>
        <a:lstStyle/>
        <a:p>
          <a:endParaRPr lang="en-GB"/>
        </a:p>
      </dgm:t>
    </dgm:pt>
    <dgm:pt modelId="{69898900-1981-478E-8F4F-35FAFFE11E49}">
      <dgm:prSet phldrT="[Text]"/>
      <dgm:spPr/>
      <dgm:t>
        <a:bodyPr/>
        <a:lstStyle/>
        <a:p>
          <a:r>
            <a:rPr lang="en-GB" dirty="0" smtClean="0"/>
            <a:t>increasingly use social media for recruitment</a:t>
          </a:r>
          <a:endParaRPr lang="en-GB" dirty="0"/>
        </a:p>
      </dgm:t>
    </dgm:pt>
    <dgm:pt modelId="{0D77952D-56C1-4860-A047-7C59D83D9DE5}" type="parTrans" cxnId="{DF07814A-A883-4588-AF28-F9F8475CA9DD}">
      <dgm:prSet/>
      <dgm:spPr/>
      <dgm:t>
        <a:bodyPr/>
        <a:lstStyle/>
        <a:p>
          <a:endParaRPr lang="en-GB"/>
        </a:p>
      </dgm:t>
    </dgm:pt>
    <dgm:pt modelId="{2DE2A470-3FFF-4511-A9D6-D0E12BB0F11F}" type="sibTrans" cxnId="{DF07814A-A883-4588-AF28-F9F8475CA9DD}">
      <dgm:prSet/>
      <dgm:spPr/>
      <dgm:t>
        <a:bodyPr/>
        <a:lstStyle/>
        <a:p>
          <a:endParaRPr lang="en-GB"/>
        </a:p>
      </dgm:t>
    </dgm:pt>
    <dgm:pt modelId="{430BF75C-E227-4555-8B3C-C6B72A8D8BE8}">
      <dgm:prSet phldrT="[Text]"/>
      <dgm:spPr/>
      <dgm:t>
        <a:bodyPr/>
        <a:lstStyle/>
        <a:p>
          <a:r>
            <a:rPr lang="en-GB" dirty="0" smtClean="0"/>
            <a:t>increasingly check job candidates via their social sites</a:t>
          </a:r>
          <a:endParaRPr lang="en-GB" dirty="0"/>
        </a:p>
      </dgm:t>
    </dgm:pt>
    <dgm:pt modelId="{0F965226-F30F-439B-90F9-AD3179BAD449}" type="parTrans" cxnId="{3B8EC286-4097-4E02-936A-DAB54BA3505F}">
      <dgm:prSet/>
      <dgm:spPr/>
      <dgm:t>
        <a:bodyPr/>
        <a:lstStyle/>
        <a:p>
          <a:endParaRPr lang="en-GB"/>
        </a:p>
      </dgm:t>
    </dgm:pt>
    <dgm:pt modelId="{FDDF1FC7-4AD9-4B78-8C21-238A06D78708}" type="sibTrans" cxnId="{3B8EC286-4097-4E02-936A-DAB54BA3505F}">
      <dgm:prSet/>
      <dgm:spPr/>
      <dgm:t>
        <a:bodyPr/>
        <a:lstStyle/>
        <a:p>
          <a:endParaRPr lang="en-GB"/>
        </a:p>
      </dgm:t>
    </dgm:pt>
    <dgm:pt modelId="{D8156779-E73C-41E6-B150-C00EFB7EABB6}">
      <dgm:prSet phldrT="[Text]"/>
      <dgm:spPr/>
      <dgm:t>
        <a:bodyPr/>
        <a:lstStyle/>
        <a:p>
          <a:r>
            <a:rPr lang="en-GB" dirty="0" smtClean="0"/>
            <a:t>      You….</a:t>
          </a:r>
          <a:endParaRPr lang="en-GB" dirty="0"/>
        </a:p>
      </dgm:t>
    </dgm:pt>
    <dgm:pt modelId="{5AE58857-1862-4041-BA65-BC9D65F6A45D}" type="parTrans" cxnId="{56F29077-9D73-454C-81A9-57D3A9B2C2DA}">
      <dgm:prSet/>
      <dgm:spPr/>
      <dgm:t>
        <a:bodyPr/>
        <a:lstStyle/>
        <a:p>
          <a:endParaRPr lang="en-GB"/>
        </a:p>
      </dgm:t>
    </dgm:pt>
    <dgm:pt modelId="{A53DF41C-5F10-4F2C-B2FC-9742960A672C}" type="sibTrans" cxnId="{56F29077-9D73-454C-81A9-57D3A9B2C2DA}">
      <dgm:prSet/>
      <dgm:spPr/>
      <dgm:t>
        <a:bodyPr/>
        <a:lstStyle/>
        <a:p>
          <a:endParaRPr lang="en-GB"/>
        </a:p>
      </dgm:t>
    </dgm:pt>
    <dgm:pt modelId="{A9D2F01A-FDBF-4527-BA52-95293BF40FE1}">
      <dgm:prSet phldrT="[Text]"/>
      <dgm:spPr/>
      <dgm:t>
        <a:bodyPr/>
        <a:lstStyle/>
        <a:p>
          <a:r>
            <a:rPr lang="en-GB" dirty="0" smtClean="0"/>
            <a:t>need to create a positive online presence (professional, academic)</a:t>
          </a:r>
          <a:endParaRPr lang="en-GB" dirty="0"/>
        </a:p>
      </dgm:t>
    </dgm:pt>
    <dgm:pt modelId="{295E2CEC-2B91-45E9-AEB4-A20A0DB5C001}" type="parTrans" cxnId="{B830DEB4-4011-4EE2-9B99-6FDDBA6E4EFE}">
      <dgm:prSet/>
      <dgm:spPr/>
      <dgm:t>
        <a:bodyPr/>
        <a:lstStyle/>
        <a:p>
          <a:endParaRPr lang="en-GB"/>
        </a:p>
      </dgm:t>
    </dgm:pt>
    <dgm:pt modelId="{64739A72-C119-4698-8C84-AA736B6203C4}" type="sibTrans" cxnId="{B830DEB4-4011-4EE2-9B99-6FDDBA6E4EFE}">
      <dgm:prSet/>
      <dgm:spPr/>
      <dgm:t>
        <a:bodyPr/>
        <a:lstStyle/>
        <a:p>
          <a:endParaRPr lang="en-GB"/>
        </a:p>
      </dgm:t>
    </dgm:pt>
    <dgm:pt modelId="{03CC51F1-4DD6-46F5-9184-9F36724E48C1}">
      <dgm:prSet phldrT="[Text]"/>
      <dgm:spPr/>
      <dgm:t>
        <a:bodyPr/>
        <a:lstStyle/>
        <a:p>
          <a:r>
            <a:rPr lang="en-GB" dirty="0" smtClean="0"/>
            <a:t>use social media to enhance employability </a:t>
          </a:r>
          <a:endParaRPr lang="en-GB" dirty="0"/>
        </a:p>
      </dgm:t>
    </dgm:pt>
    <dgm:pt modelId="{DE811C72-20F9-401D-981E-287E259D2601}" type="parTrans" cxnId="{D7BC7E90-F3F2-4800-AA5D-462A2DD3FB43}">
      <dgm:prSet/>
      <dgm:spPr/>
      <dgm:t>
        <a:bodyPr/>
        <a:lstStyle/>
        <a:p>
          <a:endParaRPr lang="en-GB"/>
        </a:p>
      </dgm:t>
    </dgm:pt>
    <dgm:pt modelId="{EF3B7331-A37B-4BF6-95B5-C1C9CB789D09}" type="sibTrans" cxnId="{D7BC7E90-F3F2-4800-AA5D-462A2DD3FB43}">
      <dgm:prSet/>
      <dgm:spPr/>
      <dgm:t>
        <a:bodyPr/>
        <a:lstStyle/>
        <a:p>
          <a:endParaRPr lang="en-GB"/>
        </a:p>
      </dgm:t>
    </dgm:pt>
    <dgm:pt modelId="{B6B3248A-CC4A-4E56-A910-A8BEE3DEBEE4}" type="pres">
      <dgm:prSet presAssocID="{AA3FA493-0190-4363-B2E9-3C2207E4B2F1}" presName="linear" presStyleCnt="0">
        <dgm:presLayoutVars>
          <dgm:dir/>
          <dgm:resizeHandles val="exact"/>
        </dgm:presLayoutVars>
      </dgm:prSet>
      <dgm:spPr/>
      <dgm:t>
        <a:bodyPr/>
        <a:lstStyle/>
        <a:p>
          <a:endParaRPr lang="en-GB"/>
        </a:p>
      </dgm:t>
    </dgm:pt>
    <dgm:pt modelId="{EC15E891-D522-411B-B617-A2535E371AB4}" type="pres">
      <dgm:prSet presAssocID="{237047CE-7E3A-4A70-A50B-D6D6E5234261}" presName="comp" presStyleCnt="0"/>
      <dgm:spPr/>
      <dgm:t>
        <a:bodyPr/>
        <a:lstStyle/>
        <a:p>
          <a:endParaRPr lang="en-GB"/>
        </a:p>
      </dgm:t>
    </dgm:pt>
    <dgm:pt modelId="{CD08782A-4576-46BD-BA03-C46599CC017B}" type="pres">
      <dgm:prSet presAssocID="{237047CE-7E3A-4A70-A50B-D6D6E5234261}" presName="box" presStyleLbl="node1" presStyleIdx="0" presStyleCnt="2"/>
      <dgm:spPr/>
      <dgm:t>
        <a:bodyPr/>
        <a:lstStyle/>
        <a:p>
          <a:endParaRPr lang="en-GB"/>
        </a:p>
      </dgm:t>
    </dgm:pt>
    <dgm:pt modelId="{057C884D-0F25-4B1F-9B53-7093D41B0866}" type="pres">
      <dgm:prSet presAssocID="{237047CE-7E3A-4A70-A50B-D6D6E5234261}" presName="img" presStyleLbl="fgImgPlace1" presStyleIdx="0" presStyleCnt="2" custScaleX="112205" custScaleY="98926" custLinFactNeighborX="-3498"/>
      <dgm:spPr>
        <a:blipFill>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blip>
          <a:stretch>
            <a:fillRect/>
          </a:stretch>
        </a:blipFill>
      </dgm:spPr>
      <dgm:t>
        <a:bodyPr/>
        <a:lstStyle/>
        <a:p>
          <a:endParaRPr lang="en-GB"/>
        </a:p>
      </dgm:t>
    </dgm:pt>
    <dgm:pt modelId="{8A33A3CB-2F5C-4853-A616-129EFEF75FBD}" type="pres">
      <dgm:prSet presAssocID="{237047CE-7E3A-4A70-A50B-D6D6E5234261}" presName="text" presStyleLbl="node1" presStyleIdx="0" presStyleCnt="2">
        <dgm:presLayoutVars>
          <dgm:bulletEnabled val="1"/>
        </dgm:presLayoutVars>
      </dgm:prSet>
      <dgm:spPr/>
      <dgm:t>
        <a:bodyPr/>
        <a:lstStyle/>
        <a:p>
          <a:endParaRPr lang="en-GB"/>
        </a:p>
      </dgm:t>
    </dgm:pt>
    <dgm:pt modelId="{0BF85358-3F93-462B-8590-E7D792B9366E}" type="pres">
      <dgm:prSet presAssocID="{8BD46E71-5D22-412E-BAE3-DE560A279175}" presName="spacer" presStyleCnt="0"/>
      <dgm:spPr/>
      <dgm:t>
        <a:bodyPr/>
        <a:lstStyle/>
        <a:p>
          <a:endParaRPr lang="en-GB"/>
        </a:p>
      </dgm:t>
    </dgm:pt>
    <dgm:pt modelId="{30416C18-1426-43A1-BC58-2BC0A38ABF65}" type="pres">
      <dgm:prSet presAssocID="{D8156779-E73C-41E6-B150-C00EFB7EABB6}" presName="comp" presStyleCnt="0"/>
      <dgm:spPr/>
      <dgm:t>
        <a:bodyPr/>
        <a:lstStyle/>
        <a:p>
          <a:endParaRPr lang="en-GB"/>
        </a:p>
      </dgm:t>
    </dgm:pt>
    <dgm:pt modelId="{79700C9A-300D-456B-90C6-48C5EA2C2FA8}" type="pres">
      <dgm:prSet presAssocID="{D8156779-E73C-41E6-B150-C00EFB7EABB6}" presName="box" presStyleLbl="node1" presStyleIdx="1" presStyleCnt="2" custLinFactNeighborX="582" custLinFactNeighborY="-3452"/>
      <dgm:spPr/>
      <dgm:t>
        <a:bodyPr/>
        <a:lstStyle/>
        <a:p>
          <a:endParaRPr lang="en-GB"/>
        </a:p>
      </dgm:t>
    </dgm:pt>
    <dgm:pt modelId="{39757422-8330-40C1-B064-9897D5B25B26}" type="pres">
      <dgm:prSet presAssocID="{D8156779-E73C-41E6-B150-C00EFB7EABB6}" presName="img" presStyleLbl="fgImgPlace1" presStyleIdx="1" presStyleCnt="2" custScaleX="106299" custScaleY="98926" custLinFactNeighborX="-6452" custLinFactNeighborY="-3805"/>
      <dgm:spPr>
        <a:blipFill>
          <a:blip xmlns:r="http://schemas.openxmlformats.org/officeDocument/2006/relationships" r:embed="rId2">
            <a:duotone>
              <a:schemeClr val="accent5">
                <a:hueOff val="-10682366"/>
                <a:satOff val="47617"/>
                <a:lumOff val="4207"/>
                <a:alphaOff val="0"/>
                <a:shade val="20000"/>
                <a:satMod val="200000"/>
              </a:schemeClr>
              <a:schemeClr val="accent5">
                <a:hueOff val="-10682366"/>
                <a:satOff val="47617"/>
                <a:lumOff val="4207"/>
                <a:alphaOff val="0"/>
                <a:tint val="12000"/>
                <a:satMod val="190000"/>
              </a:schemeClr>
            </a:duotone>
          </a:blip>
          <a:stretch>
            <a:fillRect/>
          </a:stretch>
        </a:blipFill>
      </dgm:spPr>
      <dgm:t>
        <a:bodyPr/>
        <a:lstStyle/>
        <a:p>
          <a:endParaRPr lang="en-GB"/>
        </a:p>
      </dgm:t>
    </dgm:pt>
    <dgm:pt modelId="{03AA3537-C0FE-4DF8-9FDC-33F44CFC1C91}" type="pres">
      <dgm:prSet presAssocID="{D8156779-E73C-41E6-B150-C00EFB7EABB6}" presName="text" presStyleLbl="node1" presStyleIdx="1" presStyleCnt="2">
        <dgm:presLayoutVars>
          <dgm:bulletEnabled val="1"/>
        </dgm:presLayoutVars>
      </dgm:prSet>
      <dgm:spPr/>
      <dgm:t>
        <a:bodyPr/>
        <a:lstStyle/>
        <a:p>
          <a:endParaRPr lang="en-GB"/>
        </a:p>
      </dgm:t>
    </dgm:pt>
  </dgm:ptLst>
  <dgm:cxnLst>
    <dgm:cxn modelId="{9D799D41-6D04-4944-A7B7-91DB6741C62B}" type="presOf" srcId="{AA3FA493-0190-4363-B2E9-3C2207E4B2F1}" destId="{B6B3248A-CC4A-4E56-A910-A8BEE3DEBEE4}" srcOrd="0" destOrd="0" presId="urn:microsoft.com/office/officeart/2005/8/layout/vList4"/>
    <dgm:cxn modelId="{8327EC15-654C-43F2-B152-9437A6C76B1C}" type="presOf" srcId="{237047CE-7E3A-4A70-A50B-D6D6E5234261}" destId="{CD08782A-4576-46BD-BA03-C46599CC017B}" srcOrd="0" destOrd="0" presId="urn:microsoft.com/office/officeart/2005/8/layout/vList4"/>
    <dgm:cxn modelId="{77ACE3BC-F9C6-4686-A404-1F5AA037D9B2}" type="presOf" srcId="{D8156779-E73C-41E6-B150-C00EFB7EABB6}" destId="{79700C9A-300D-456B-90C6-48C5EA2C2FA8}" srcOrd="0" destOrd="0" presId="urn:microsoft.com/office/officeart/2005/8/layout/vList4"/>
    <dgm:cxn modelId="{3BDE8DAC-882D-446D-A2C2-98D62DFFABF2}" type="presOf" srcId="{03CC51F1-4DD6-46F5-9184-9F36724E48C1}" destId="{03AA3537-C0FE-4DF8-9FDC-33F44CFC1C91}" srcOrd="1" destOrd="2" presId="urn:microsoft.com/office/officeart/2005/8/layout/vList4"/>
    <dgm:cxn modelId="{CF0C5899-99D1-4E52-AA6C-E6FB1B3E6146}" type="presOf" srcId="{430BF75C-E227-4555-8B3C-C6B72A8D8BE8}" destId="{8A33A3CB-2F5C-4853-A616-129EFEF75FBD}" srcOrd="1" destOrd="2" presId="urn:microsoft.com/office/officeart/2005/8/layout/vList4"/>
    <dgm:cxn modelId="{3B8EC286-4097-4E02-936A-DAB54BA3505F}" srcId="{237047CE-7E3A-4A70-A50B-D6D6E5234261}" destId="{430BF75C-E227-4555-8B3C-C6B72A8D8BE8}" srcOrd="1" destOrd="0" parTransId="{0F965226-F30F-439B-90F9-AD3179BAD449}" sibTransId="{FDDF1FC7-4AD9-4B78-8C21-238A06D78708}"/>
    <dgm:cxn modelId="{6CA01911-1FB5-4EA6-A42A-95F886A247BA}" type="presOf" srcId="{A9D2F01A-FDBF-4527-BA52-95293BF40FE1}" destId="{79700C9A-300D-456B-90C6-48C5EA2C2FA8}" srcOrd="0" destOrd="1" presId="urn:microsoft.com/office/officeart/2005/8/layout/vList4"/>
    <dgm:cxn modelId="{7A260C3D-5D06-425C-98B8-EF0A6DA436F2}" type="presOf" srcId="{69898900-1981-478E-8F4F-35FAFFE11E49}" destId="{CD08782A-4576-46BD-BA03-C46599CC017B}" srcOrd="0" destOrd="1" presId="urn:microsoft.com/office/officeart/2005/8/layout/vList4"/>
    <dgm:cxn modelId="{1CA94452-D060-439B-AE4B-5E6A0D31D357}" srcId="{AA3FA493-0190-4363-B2E9-3C2207E4B2F1}" destId="{237047CE-7E3A-4A70-A50B-D6D6E5234261}" srcOrd="0" destOrd="0" parTransId="{ABE0A815-049F-429B-92B3-92541BE8E334}" sibTransId="{8BD46E71-5D22-412E-BAE3-DE560A279175}"/>
    <dgm:cxn modelId="{B830DEB4-4011-4EE2-9B99-6FDDBA6E4EFE}" srcId="{D8156779-E73C-41E6-B150-C00EFB7EABB6}" destId="{A9D2F01A-FDBF-4527-BA52-95293BF40FE1}" srcOrd="0" destOrd="0" parTransId="{295E2CEC-2B91-45E9-AEB4-A20A0DB5C001}" sibTransId="{64739A72-C119-4698-8C84-AA736B6203C4}"/>
    <dgm:cxn modelId="{F29A5639-8BA8-4096-A64D-BB1B1C318AEF}" type="presOf" srcId="{237047CE-7E3A-4A70-A50B-D6D6E5234261}" destId="{8A33A3CB-2F5C-4853-A616-129EFEF75FBD}" srcOrd="1" destOrd="0" presId="urn:microsoft.com/office/officeart/2005/8/layout/vList4"/>
    <dgm:cxn modelId="{AE638176-CDF0-4F41-892E-58E1A2134498}" type="presOf" srcId="{A9D2F01A-FDBF-4527-BA52-95293BF40FE1}" destId="{03AA3537-C0FE-4DF8-9FDC-33F44CFC1C91}" srcOrd="1" destOrd="1" presId="urn:microsoft.com/office/officeart/2005/8/layout/vList4"/>
    <dgm:cxn modelId="{B362A2A6-EE27-4A41-B024-A5A84B11FA26}" type="presOf" srcId="{430BF75C-E227-4555-8B3C-C6B72A8D8BE8}" destId="{CD08782A-4576-46BD-BA03-C46599CC017B}" srcOrd="0" destOrd="2" presId="urn:microsoft.com/office/officeart/2005/8/layout/vList4"/>
    <dgm:cxn modelId="{D7BC7E90-F3F2-4800-AA5D-462A2DD3FB43}" srcId="{D8156779-E73C-41E6-B150-C00EFB7EABB6}" destId="{03CC51F1-4DD6-46F5-9184-9F36724E48C1}" srcOrd="1" destOrd="0" parTransId="{DE811C72-20F9-401D-981E-287E259D2601}" sibTransId="{EF3B7331-A37B-4BF6-95B5-C1C9CB789D09}"/>
    <dgm:cxn modelId="{087177D1-83B3-49F4-A01A-0F71B87F72A5}" type="presOf" srcId="{D8156779-E73C-41E6-B150-C00EFB7EABB6}" destId="{03AA3537-C0FE-4DF8-9FDC-33F44CFC1C91}" srcOrd="1" destOrd="0" presId="urn:microsoft.com/office/officeart/2005/8/layout/vList4"/>
    <dgm:cxn modelId="{A68F79D2-5D52-4D9F-8C24-FF5DF6825520}" type="presOf" srcId="{03CC51F1-4DD6-46F5-9184-9F36724E48C1}" destId="{79700C9A-300D-456B-90C6-48C5EA2C2FA8}" srcOrd="0" destOrd="2" presId="urn:microsoft.com/office/officeart/2005/8/layout/vList4"/>
    <dgm:cxn modelId="{56F29077-9D73-454C-81A9-57D3A9B2C2DA}" srcId="{AA3FA493-0190-4363-B2E9-3C2207E4B2F1}" destId="{D8156779-E73C-41E6-B150-C00EFB7EABB6}" srcOrd="1" destOrd="0" parTransId="{5AE58857-1862-4041-BA65-BC9D65F6A45D}" sibTransId="{A53DF41C-5F10-4F2C-B2FC-9742960A672C}"/>
    <dgm:cxn modelId="{1904439A-1EBA-46F9-9D8E-4E2788538529}" type="presOf" srcId="{69898900-1981-478E-8F4F-35FAFFE11E49}" destId="{8A33A3CB-2F5C-4853-A616-129EFEF75FBD}" srcOrd="1" destOrd="1" presId="urn:microsoft.com/office/officeart/2005/8/layout/vList4"/>
    <dgm:cxn modelId="{DF07814A-A883-4588-AF28-F9F8475CA9DD}" srcId="{237047CE-7E3A-4A70-A50B-D6D6E5234261}" destId="{69898900-1981-478E-8F4F-35FAFFE11E49}" srcOrd="0" destOrd="0" parTransId="{0D77952D-56C1-4860-A047-7C59D83D9DE5}" sibTransId="{2DE2A470-3FFF-4511-A9D6-D0E12BB0F11F}"/>
    <dgm:cxn modelId="{537C2417-4343-467C-81C6-A629A29C7347}" type="presParOf" srcId="{B6B3248A-CC4A-4E56-A910-A8BEE3DEBEE4}" destId="{EC15E891-D522-411B-B617-A2535E371AB4}" srcOrd="0" destOrd="0" presId="urn:microsoft.com/office/officeart/2005/8/layout/vList4"/>
    <dgm:cxn modelId="{9150B532-DA59-4AB6-9005-3236076E0330}" type="presParOf" srcId="{EC15E891-D522-411B-B617-A2535E371AB4}" destId="{CD08782A-4576-46BD-BA03-C46599CC017B}" srcOrd="0" destOrd="0" presId="urn:microsoft.com/office/officeart/2005/8/layout/vList4"/>
    <dgm:cxn modelId="{86F26F61-7771-49B1-B485-FA23D7DECB0E}" type="presParOf" srcId="{EC15E891-D522-411B-B617-A2535E371AB4}" destId="{057C884D-0F25-4B1F-9B53-7093D41B0866}" srcOrd="1" destOrd="0" presId="urn:microsoft.com/office/officeart/2005/8/layout/vList4"/>
    <dgm:cxn modelId="{1FB9DE5C-9B47-4748-8A22-B2B96425DEB0}" type="presParOf" srcId="{EC15E891-D522-411B-B617-A2535E371AB4}" destId="{8A33A3CB-2F5C-4853-A616-129EFEF75FBD}" srcOrd="2" destOrd="0" presId="urn:microsoft.com/office/officeart/2005/8/layout/vList4"/>
    <dgm:cxn modelId="{401DB15B-2AC4-440C-84F2-BF7E013400B8}" type="presParOf" srcId="{B6B3248A-CC4A-4E56-A910-A8BEE3DEBEE4}" destId="{0BF85358-3F93-462B-8590-E7D792B9366E}" srcOrd="1" destOrd="0" presId="urn:microsoft.com/office/officeart/2005/8/layout/vList4"/>
    <dgm:cxn modelId="{17C5B551-4FC3-4F9F-A273-FE4CD1FE8550}" type="presParOf" srcId="{B6B3248A-CC4A-4E56-A910-A8BEE3DEBEE4}" destId="{30416C18-1426-43A1-BC58-2BC0A38ABF65}" srcOrd="2" destOrd="0" presId="urn:microsoft.com/office/officeart/2005/8/layout/vList4"/>
    <dgm:cxn modelId="{F50177A5-CBB4-4020-ACB2-5C4F96BEA89A}" type="presParOf" srcId="{30416C18-1426-43A1-BC58-2BC0A38ABF65}" destId="{79700C9A-300D-456B-90C6-48C5EA2C2FA8}" srcOrd="0" destOrd="0" presId="urn:microsoft.com/office/officeart/2005/8/layout/vList4"/>
    <dgm:cxn modelId="{0E413BAD-0734-4224-83ED-A128599878B1}" type="presParOf" srcId="{30416C18-1426-43A1-BC58-2BC0A38ABF65}" destId="{39757422-8330-40C1-B064-9897D5B25B26}" srcOrd="1" destOrd="0" presId="urn:microsoft.com/office/officeart/2005/8/layout/vList4"/>
    <dgm:cxn modelId="{3ECBA10B-527B-46E8-BFD3-14622E947B05}" type="presParOf" srcId="{30416C18-1426-43A1-BC58-2BC0A38ABF65}" destId="{03AA3537-C0FE-4DF8-9FDC-33F44CFC1C9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8EF514FA-03D4-4FE0-95BD-FE20A5974A0E}" type="doc">
      <dgm:prSet loTypeId="urn:microsoft.com/office/officeart/2005/8/layout/default" loCatId="list" qsTypeId="urn:microsoft.com/office/officeart/2005/8/quickstyle/3d9" qsCatId="3D" csTypeId="urn:microsoft.com/office/officeart/2005/8/colors/colorful4" csCatId="colorful" phldr="1"/>
      <dgm:spPr/>
      <dgm:t>
        <a:bodyPr/>
        <a:lstStyle/>
        <a:p>
          <a:endParaRPr lang="en-GB"/>
        </a:p>
      </dgm:t>
    </dgm:pt>
    <dgm:pt modelId="{C3A28D98-D9B0-465F-9B28-68C3306EEC82}">
      <dgm:prSet phldrT="[Text]"/>
      <dgm:spPr/>
      <dgm:t>
        <a:bodyPr/>
        <a:lstStyle/>
        <a:p>
          <a:r>
            <a:rPr lang="en-GB" dirty="0" smtClean="0"/>
            <a:t>Set up LinkedIn account	 - complete your profile</a:t>
          </a:r>
          <a:endParaRPr lang="en-GB" dirty="0"/>
        </a:p>
      </dgm:t>
    </dgm:pt>
    <dgm:pt modelId="{6F056D21-25E5-4259-986F-DB16A754FFDF}" type="parTrans" cxnId="{6133C20D-A8B8-4ECD-960A-E10A7C6E705F}">
      <dgm:prSet/>
      <dgm:spPr/>
      <dgm:t>
        <a:bodyPr/>
        <a:lstStyle/>
        <a:p>
          <a:endParaRPr lang="en-GB"/>
        </a:p>
      </dgm:t>
    </dgm:pt>
    <dgm:pt modelId="{0E31850F-8CDC-4752-BF37-750B79A60B9A}" type="sibTrans" cxnId="{6133C20D-A8B8-4ECD-960A-E10A7C6E705F}">
      <dgm:prSet/>
      <dgm:spPr/>
      <dgm:t>
        <a:bodyPr/>
        <a:lstStyle/>
        <a:p>
          <a:endParaRPr lang="en-GB"/>
        </a:p>
      </dgm:t>
    </dgm:pt>
    <dgm:pt modelId="{A4E27244-8BB9-41A4-93B5-407D720E8B23}">
      <dgm:prSet phldrT="[Text]"/>
      <dgm:spPr/>
      <dgm:t>
        <a:bodyPr/>
        <a:lstStyle/>
        <a:p>
          <a:r>
            <a:rPr lang="en-GB" dirty="0" smtClean="0"/>
            <a:t>Hide personal Facebook accounts from Google (and other) searches</a:t>
          </a:r>
          <a:endParaRPr lang="en-GB" dirty="0"/>
        </a:p>
      </dgm:t>
    </dgm:pt>
    <dgm:pt modelId="{F68D28E2-32B0-4C1C-8F3F-B6B8D9A8EC4E}" type="parTrans" cxnId="{A7392AFA-94C1-4595-8708-F6167ED495FF}">
      <dgm:prSet/>
      <dgm:spPr/>
      <dgm:t>
        <a:bodyPr/>
        <a:lstStyle/>
        <a:p>
          <a:endParaRPr lang="en-GB"/>
        </a:p>
      </dgm:t>
    </dgm:pt>
    <dgm:pt modelId="{1E2D498E-260B-4F6C-A63D-A189A04C4FF4}" type="sibTrans" cxnId="{A7392AFA-94C1-4595-8708-F6167ED495FF}">
      <dgm:prSet/>
      <dgm:spPr/>
      <dgm:t>
        <a:bodyPr/>
        <a:lstStyle/>
        <a:p>
          <a:endParaRPr lang="en-GB"/>
        </a:p>
      </dgm:t>
    </dgm:pt>
    <dgm:pt modelId="{6E8D1D47-334C-4B87-91D1-EE7D2F9C91BD}">
      <dgm:prSet phldrT="[Text]"/>
      <dgm:spPr/>
      <dgm:t>
        <a:bodyPr/>
        <a:lstStyle/>
        <a:p>
          <a:r>
            <a:rPr lang="en-GB" dirty="0" smtClean="0"/>
            <a:t>Google yourself regularly</a:t>
          </a:r>
          <a:endParaRPr lang="en-GB" dirty="0"/>
        </a:p>
      </dgm:t>
    </dgm:pt>
    <dgm:pt modelId="{298C4252-42C8-436D-A667-4BE5453FD05F}" type="parTrans" cxnId="{40E6F914-4D0A-4895-A39C-CC89C226EEDA}">
      <dgm:prSet/>
      <dgm:spPr/>
      <dgm:t>
        <a:bodyPr/>
        <a:lstStyle/>
        <a:p>
          <a:endParaRPr lang="en-GB"/>
        </a:p>
      </dgm:t>
    </dgm:pt>
    <dgm:pt modelId="{584CC704-3F7D-4E60-B1A4-68BD9B81566C}" type="sibTrans" cxnId="{40E6F914-4D0A-4895-A39C-CC89C226EEDA}">
      <dgm:prSet/>
      <dgm:spPr/>
      <dgm:t>
        <a:bodyPr/>
        <a:lstStyle/>
        <a:p>
          <a:endParaRPr lang="en-GB"/>
        </a:p>
      </dgm:t>
    </dgm:pt>
    <dgm:pt modelId="{14074F6D-46F6-490D-A0FA-10D61365E9CB}">
      <dgm:prSet phldrT="[Text]"/>
      <dgm:spPr/>
      <dgm:t>
        <a:bodyPr/>
        <a:lstStyle/>
        <a:p>
          <a:r>
            <a:rPr lang="en-GB" dirty="0" smtClean="0"/>
            <a:t>Think about creating a professional Twitter account</a:t>
          </a:r>
          <a:endParaRPr lang="en-GB" dirty="0"/>
        </a:p>
      </dgm:t>
    </dgm:pt>
    <dgm:pt modelId="{E696B78D-5850-47B8-B1DA-60F7CD5F693F}" type="parTrans" cxnId="{D074D8C6-F1BB-458C-9747-4817CD80B615}">
      <dgm:prSet/>
      <dgm:spPr/>
    </dgm:pt>
    <dgm:pt modelId="{AACFAA81-2DFB-4811-9F3C-2ED3F81A2F2D}" type="sibTrans" cxnId="{D074D8C6-F1BB-458C-9747-4817CD80B615}">
      <dgm:prSet/>
      <dgm:spPr/>
    </dgm:pt>
    <dgm:pt modelId="{192BDF79-F088-4BC5-BED0-131153366B62}">
      <dgm:prSet phldrT="[Text]"/>
      <dgm:spPr/>
      <dgm:t>
        <a:bodyPr/>
        <a:lstStyle/>
        <a:p>
          <a:r>
            <a:rPr lang="en-GB" dirty="0" smtClean="0"/>
            <a:t>Separate employer (public) and personal (private) by using Facebook privacy settings</a:t>
          </a:r>
          <a:endParaRPr lang="en-GB" dirty="0"/>
        </a:p>
      </dgm:t>
    </dgm:pt>
    <dgm:pt modelId="{73B7215E-D49A-4A71-B3DE-2BD541F5E874}" type="parTrans" cxnId="{58A5C9C3-9467-4988-A1BD-343339CB6308}">
      <dgm:prSet/>
      <dgm:spPr/>
    </dgm:pt>
    <dgm:pt modelId="{9B0BC024-3B4F-4E21-9718-2B9908CF80F2}" type="sibTrans" cxnId="{58A5C9C3-9467-4988-A1BD-343339CB6308}">
      <dgm:prSet/>
      <dgm:spPr/>
    </dgm:pt>
    <dgm:pt modelId="{E935922F-C2BE-48E3-8FBF-ADFEF0774977}" type="pres">
      <dgm:prSet presAssocID="{8EF514FA-03D4-4FE0-95BD-FE20A5974A0E}" presName="diagram" presStyleCnt="0">
        <dgm:presLayoutVars>
          <dgm:dir/>
          <dgm:resizeHandles val="exact"/>
        </dgm:presLayoutVars>
      </dgm:prSet>
      <dgm:spPr/>
      <dgm:t>
        <a:bodyPr/>
        <a:lstStyle/>
        <a:p>
          <a:endParaRPr lang="en-GB"/>
        </a:p>
      </dgm:t>
    </dgm:pt>
    <dgm:pt modelId="{FB983F81-EAD3-42AF-9391-2FAA1BD34D55}" type="pres">
      <dgm:prSet presAssocID="{C3A28D98-D9B0-465F-9B28-68C3306EEC82}" presName="node" presStyleLbl="node1" presStyleIdx="0" presStyleCnt="5" custLinFactNeighborX="-1644" custLinFactNeighborY="3676">
        <dgm:presLayoutVars>
          <dgm:bulletEnabled val="1"/>
        </dgm:presLayoutVars>
      </dgm:prSet>
      <dgm:spPr/>
      <dgm:t>
        <a:bodyPr/>
        <a:lstStyle/>
        <a:p>
          <a:endParaRPr lang="en-GB"/>
        </a:p>
      </dgm:t>
    </dgm:pt>
    <dgm:pt modelId="{5E815183-79B7-4FE5-AF58-70079C7D8778}" type="pres">
      <dgm:prSet presAssocID="{0E31850F-8CDC-4752-BF37-750B79A60B9A}" presName="sibTrans" presStyleCnt="0"/>
      <dgm:spPr/>
      <dgm:t>
        <a:bodyPr/>
        <a:lstStyle/>
        <a:p>
          <a:endParaRPr lang="en-GB"/>
        </a:p>
      </dgm:t>
    </dgm:pt>
    <dgm:pt modelId="{04BD68F6-103C-4519-828D-DAD49569A360}" type="pres">
      <dgm:prSet presAssocID="{A4E27244-8BB9-41A4-93B5-407D720E8B23}" presName="node" presStyleLbl="node1" presStyleIdx="1" presStyleCnt="5" custLinFactNeighborX="-1644" custLinFactNeighborY="3676">
        <dgm:presLayoutVars>
          <dgm:bulletEnabled val="1"/>
        </dgm:presLayoutVars>
      </dgm:prSet>
      <dgm:spPr/>
      <dgm:t>
        <a:bodyPr/>
        <a:lstStyle/>
        <a:p>
          <a:endParaRPr lang="en-GB"/>
        </a:p>
      </dgm:t>
    </dgm:pt>
    <dgm:pt modelId="{3026AE6F-4A69-42A1-8947-168C46F9282C}" type="pres">
      <dgm:prSet presAssocID="{1E2D498E-260B-4F6C-A63D-A189A04C4FF4}" presName="sibTrans" presStyleCnt="0"/>
      <dgm:spPr/>
      <dgm:t>
        <a:bodyPr/>
        <a:lstStyle/>
        <a:p>
          <a:endParaRPr lang="en-GB"/>
        </a:p>
      </dgm:t>
    </dgm:pt>
    <dgm:pt modelId="{F4D2CFC6-25E1-4774-9C55-FC4E01CECDDB}" type="pres">
      <dgm:prSet presAssocID="{192BDF79-F088-4BC5-BED0-131153366B62}" presName="node" presStyleLbl="node1" presStyleIdx="2" presStyleCnt="5">
        <dgm:presLayoutVars>
          <dgm:bulletEnabled val="1"/>
        </dgm:presLayoutVars>
      </dgm:prSet>
      <dgm:spPr/>
      <dgm:t>
        <a:bodyPr/>
        <a:lstStyle/>
        <a:p>
          <a:endParaRPr lang="en-GB"/>
        </a:p>
      </dgm:t>
    </dgm:pt>
    <dgm:pt modelId="{D29D2DD1-7C22-474A-9407-4A2338DAE189}" type="pres">
      <dgm:prSet presAssocID="{9B0BC024-3B4F-4E21-9718-2B9908CF80F2}" presName="sibTrans" presStyleCnt="0"/>
      <dgm:spPr/>
    </dgm:pt>
    <dgm:pt modelId="{CBD46F1A-A233-4542-8DF9-22612633E7D7}" type="pres">
      <dgm:prSet presAssocID="{14074F6D-46F6-490D-A0FA-10D61365E9CB}" presName="node" presStyleLbl="node1" presStyleIdx="3" presStyleCnt="5">
        <dgm:presLayoutVars>
          <dgm:bulletEnabled val="1"/>
        </dgm:presLayoutVars>
      </dgm:prSet>
      <dgm:spPr/>
      <dgm:t>
        <a:bodyPr/>
        <a:lstStyle/>
        <a:p>
          <a:endParaRPr lang="en-GB"/>
        </a:p>
      </dgm:t>
    </dgm:pt>
    <dgm:pt modelId="{36D8BD65-FDD8-4684-9E3E-D60D8CE30BAD}" type="pres">
      <dgm:prSet presAssocID="{AACFAA81-2DFB-4811-9F3C-2ED3F81A2F2D}" presName="sibTrans" presStyleCnt="0"/>
      <dgm:spPr/>
    </dgm:pt>
    <dgm:pt modelId="{984CAA7C-E06E-48C2-B3CA-E773615EAC81}" type="pres">
      <dgm:prSet presAssocID="{6E8D1D47-334C-4B87-91D1-EE7D2F9C91BD}" presName="node" presStyleLbl="node1" presStyleIdx="4" presStyleCnt="5" custLinFactNeighborX="-1644" custLinFactNeighborY="3676">
        <dgm:presLayoutVars>
          <dgm:bulletEnabled val="1"/>
        </dgm:presLayoutVars>
      </dgm:prSet>
      <dgm:spPr/>
      <dgm:t>
        <a:bodyPr/>
        <a:lstStyle/>
        <a:p>
          <a:endParaRPr lang="en-GB"/>
        </a:p>
      </dgm:t>
    </dgm:pt>
  </dgm:ptLst>
  <dgm:cxnLst>
    <dgm:cxn modelId="{8AF3BD7F-629C-4F6F-A62F-608B320454C4}" type="presOf" srcId="{6E8D1D47-334C-4B87-91D1-EE7D2F9C91BD}" destId="{984CAA7C-E06E-48C2-B3CA-E773615EAC81}" srcOrd="0" destOrd="0" presId="urn:microsoft.com/office/officeart/2005/8/layout/default"/>
    <dgm:cxn modelId="{A7392AFA-94C1-4595-8708-F6167ED495FF}" srcId="{8EF514FA-03D4-4FE0-95BD-FE20A5974A0E}" destId="{A4E27244-8BB9-41A4-93B5-407D720E8B23}" srcOrd="1" destOrd="0" parTransId="{F68D28E2-32B0-4C1C-8F3F-B6B8D9A8EC4E}" sibTransId="{1E2D498E-260B-4F6C-A63D-A189A04C4FF4}"/>
    <dgm:cxn modelId="{58A5C9C3-9467-4988-A1BD-343339CB6308}" srcId="{8EF514FA-03D4-4FE0-95BD-FE20A5974A0E}" destId="{192BDF79-F088-4BC5-BED0-131153366B62}" srcOrd="2" destOrd="0" parTransId="{73B7215E-D49A-4A71-B3DE-2BD541F5E874}" sibTransId="{9B0BC024-3B4F-4E21-9718-2B9908CF80F2}"/>
    <dgm:cxn modelId="{40E6F914-4D0A-4895-A39C-CC89C226EEDA}" srcId="{8EF514FA-03D4-4FE0-95BD-FE20A5974A0E}" destId="{6E8D1D47-334C-4B87-91D1-EE7D2F9C91BD}" srcOrd="4" destOrd="0" parTransId="{298C4252-42C8-436D-A667-4BE5453FD05F}" sibTransId="{584CC704-3F7D-4E60-B1A4-68BD9B81566C}"/>
    <dgm:cxn modelId="{F23E5C57-29E2-4BE6-938A-5BC5DC1145F4}" type="presOf" srcId="{C3A28D98-D9B0-465F-9B28-68C3306EEC82}" destId="{FB983F81-EAD3-42AF-9391-2FAA1BD34D55}" srcOrd="0" destOrd="0" presId="urn:microsoft.com/office/officeart/2005/8/layout/default"/>
    <dgm:cxn modelId="{A5725A26-62E3-493B-BE25-10AAD1D8B8E3}" type="presOf" srcId="{192BDF79-F088-4BC5-BED0-131153366B62}" destId="{F4D2CFC6-25E1-4774-9C55-FC4E01CECDDB}" srcOrd="0" destOrd="0" presId="urn:microsoft.com/office/officeart/2005/8/layout/default"/>
    <dgm:cxn modelId="{D074D8C6-F1BB-458C-9747-4817CD80B615}" srcId="{8EF514FA-03D4-4FE0-95BD-FE20A5974A0E}" destId="{14074F6D-46F6-490D-A0FA-10D61365E9CB}" srcOrd="3" destOrd="0" parTransId="{E696B78D-5850-47B8-B1DA-60F7CD5F693F}" sibTransId="{AACFAA81-2DFB-4811-9F3C-2ED3F81A2F2D}"/>
    <dgm:cxn modelId="{DF896911-D04E-4194-8959-70EE55941B48}" type="presOf" srcId="{A4E27244-8BB9-41A4-93B5-407D720E8B23}" destId="{04BD68F6-103C-4519-828D-DAD49569A360}" srcOrd="0" destOrd="0" presId="urn:microsoft.com/office/officeart/2005/8/layout/default"/>
    <dgm:cxn modelId="{EE05454E-88A2-4C86-AD3B-CAC57FC8A3FA}" type="presOf" srcId="{8EF514FA-03D4-4FE0-95BD-FE20A5974A0E}" destId="{E935922F-C2BE-48E3-8FBF-ADFEF0774977}" srcOrd="0" destOrd="0" presId="urn:microsoft.com/office/officeart/2005/8/layout/default"/>
    <dgm:cxn modelId="{D8F9CA91-5E6A-4DE1-8DD0-AC30CAF64311}" type="presOf" srcId="{14074F6D-46F6-490D-A0FA-10D61365E9CB}" destId="{CBD46F1A-A233-4542-8DF9-22612633E7D7}" srcOrd="0" destOrd="0" presId="urn:microsoft.com/office/officeart/2005/8/layout/default"/>
    <dgm:cxn modelId="{6133C20D-A8B8-4ECD-960A-E10A7C6E705F}" srcId="{8EF514FA-03D4-4FE0-95BD-FE20A5974A0E}" destId="{C3A28D98-D9B0-465F-9B28-68C3306EEC82}" srcOrd="0" destOrd="0" parTransId="{6F056D21-25E5-4259-986F-DB16A754FFDF}" sibTransId="{0E31850F-8CDC-4752-BF37-750B79A60B9A}"/>
    <dgm:cxn modelId="{9FB5E749-3A2F-44F4-97AA-B9D3F422A271}" type="presParOf" srcId="{E935922F-C2BE-48E3-8FBF-ADFEF0774977}" destId="{FB983F81-EAD3-42AF-9391-2FAA1BD34D55}" srcOrd="0" destOrd="0" presId="urn:microsoft.com/office/officeart/2005/8/layout/default"/>
    <dgm:cxn modelId="{561F2A73-1702-4462-B330-529199854280}" type="presParOf" srcId="{E935922F-C2BE-48E3-8FBF-ADFEF0774977}" destId="{5E815183-79B7-4FE5-AF58-70079C7D8778}" srcOrd="1" destOrd="0" presId="urn:microsoft.com/office/officeart/2005/8/layout/default"/>
    <dgm:cxn modelId="{0368AAEE-9E51-4D43-8DF6-0F26187E06A9}" type="presParOf" srcId="{E935922F-C2BE-48E3-8FBF-ADFEF0774977}" destId="{04BD68F6-103C-4519-828D-DAD49569A360}" srcOrd="2" destOrd="0" presId="urn:microsoft.com/office/officeart/2005/8/layout/default"/>
    <dgm:cxn modelId="{C9381EA8-2EEE-4FB0-98E3-04D27527371F}" type="presParOf" srcId="{E935922F-C2BE-48E3-8FBF-ADFEF0774977}" destId="{3026AE6F-4A69-42A1-8947-168C46F9282C}" srcOrd="3" destOrd="0" presId="urn:microsoft.com/office/officeart/2005/8/layout/default"/>
    <dgm:cxn modelId="{3537BB31-6CF6-4621-9440-EE56D6D93B3C}" type="presParOf" srcId="{E935922F-C2BE-48E3-8FBF-ADFEF0774977}" destId="{F4D2CFC6-25E1-4774-9C55-FC4E01CECDDB}" srcOrd="4" destOrd="0" presId="urn:microsoft.com/office/officeart/2005/8/layout/default"/>
    <dgm:cxn modelId="{A7026AA7-259F-4640-A85B-58135AB02DA5}" type="presParOf" srcId="{E935922F-C2BE-48E3-8FBF-ADFEF0774977}" destId="{D29D2DD1-7C22-474A-9407-4A2338DAE189}" srcOrd="5" destOrd="0" presId="urn:microsoft.com/office/officeart/2005/8/layout/default"/>
    <dgm:cxn modelId="{C4AB3E34-D8AD-41DA-B694-916B5EC832BA}" type="presParOf" srcId="{E935922F-C2BE-48E3-8FBF-ADFEF0774977}" destId="{CBD46F1A-A233-4542-8DF9-22612633E7D7}" srcOrd="6" destOrd="0" presId="urn:microsoft.com/office/officeart/2005/8/layout/default"/>
    <dgm:cxn modelId="{555443F3-0D66-425E-A81D-2CEDA55751B4}" type="presParOf" srcId="{E935922F-C2BE-48E3-8FBF-ADFEF0774977}" destId="{36D8BD65-FDD8-4684-9E3E-D60D8CE30BAD}" srcOrd="7" destOrd="0" presId="urn:microsoft.com/office/officeart/2005/8/layout/default"/>
    <dgm:cxn modelId="{1346B043-A0B7-4B71-A0B8-2F624063A81B}" type="presParOf" srcId="{E935922F-C2BE-48E3-8FBF-ADFEF0774977}" destId="{984CAA7C-E06E-48C2-B3CA-E773615EAC8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4A275A45-3F05-4097-B714-7D07C2613478}" type="datetimeFigureOut">
              <a:rPr lang="en-GB" smtClean="0"/>
              <a:t>15/03/2016</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5808B72-711A-4F0D-8E3A-157CCFE71519}" type="slidenum">
              <a:rPr lang="en-GB" smtClean="0"/>
              <a:t>‹#›</a:t>
            </a:fld>
            <a:endParaRPr lang="en-GB"/>
          </a:p>
        </p:txBody>
      </p:sp>
    </p:spTree>
    <p:extLst>
      <p:ext uri="{BB962C8B-B14F-4D97-AF65-F5344CB8AC3E}">
        <p14:creationId xmlns:p14="http://schemas.microsoft.com/office/powerpoint/2010/main" val="1230428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BB29CDA1-84CE-4E12-9AAC-2FCD8316415D}" type="datetimeFigureOut">
              <a:rPr lang="en-GB" smtClean="0"/>
              <a:t>15/03/2016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285C9BF-ED11-482A-B575-DB0F37772453}" type="slidenum">
              <a:rPr lang="en-GB" smtClean="0"/>
              <a:t>‹#›</a:t>
            </a:fld>
            <a:endParaRPr lang="en-GB"/>
          </a:p>
        </p:txBody>
      </p:sp>
    </p:spTree>
    <p:extLst>
      <p:ext uri="{BB962C8B-B14F-4D97-AF65-F5344CB8AC3E}">
        <p14:creationId xmlns:p14="http://schemas.microsoft.com/office/powerpoint/2010/main" val="176216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 </a:t>
            </a:r>
            <a:r>
              <a:rPr lang="en-GB" smtClean="0"/>
              <a:t>Introduce ourselves!</a:t>
            </a:r>
            <a:endParaRPr lang="en-GB" dirty="0"/>
          </a:p>
        </p:txBody>
      </p:sp>
      <p:sp>
        <p:nvSpPr>
          <p:cNvPr id="4" name="Slide Number Placeholder 3"/>
          <p:cNvSpPr>
            <a:spLocks noGrp="1"/>
          </p:cNvSpPr>
          <p:nvPr>
            <p:ph type="sldNum" sz="quarter" idx="10"/>
          </p:nvPr>
        </p:nvSpPr>
        <p:spPr/>
        <p:txBody>
          <a:bodyPr/>
          <a:lstStyle/>
          <a:p>
            <a:fld id="{B285C9BF-ED11-482A-B575-DB0F37772453}" type="slidenum">
              <a:rPr lang="en-GB" smtClean="0"/>
              <a:t>0</a:t>
            </a:fld>
            <a:endParaRPr lang="en-GB"/>
          </a:p>
        </p:txBody>
      </p:sp>
    </p:spTree>
    <p:extLst>
      <p:ext uri="{BB962C8B-B14F-4D97-AF65-F5344CB8AC3E}">
        <p14:creationId xmlns:p14="http://schemas.microsoft.com/office/powerpoint/2010/main" val="3512166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Increasingly employers are </a:t>
            </a:r>
            <a:r>
              <a:rPr lang="en-GB" dirty="0" err="1" smtClean="0"/>
              <a:t>googling</a:t>
            </a:r>
            <a:r>
              <a:rPr lang="en-GB" baseline="0" dirty="0" smtClean="0"/>
              <a:t> candidates – I’m not saying it’s right but recruiters are doing it so it’s very important to be aware of the advantages as well as the pitfalls of social media. </a:t>
            </a:r>
          </a:p>
          <a:p>
            <a:endParaRPr lang="en-GB" dirty="0"/>
          </a:p>
          <a:p>
            <a:r>
              <a:rPr lang="en-GB" baseline="0" dirty="0" smtClean="0"/>
              <a:t>I think this is a particularly powerful statistics that over a third of candidates were eliminated because of what the employer found online.</a:t>
            </a:r>
          </a:p>
          <a:p>
            <a:endParaRPr lang="en-GB" baseline="0" dirty="0" smtClean="0"/>
          </a:p>
          <a:p>
            <a:r>
              <a:rPr lang="en-GB" baseline="0" dirty="0" smtClean="0"/>
              <a:t>Be aware of critical posts as well. If you post on Facebook and one of your friends likes you post and a friend of a friend likes your post then it was be viewed by a huge network of people.</a:t>
            </a:r>
          </a:p>
          <a:p>
            <a:endParaRPr lang="en-GB" dirty="0"/>
          </a:p>
          <a:p>
            <a:endParaRPr lang="en-GB" dirty="0"/>
          </a:p>
        </p:txBody>
      </p:sp>
      <p:sp>
        <p:nvSpPr>
          <p:cNvPr id="4" name="Slide Number Placeholder 3"/>
          <p:cNvSpPr>
            <a:spLocks noGrp="1"/>
          </p:cNvSpPr>
          <p:nvPr>
            <p:ph type="sldNum" sz="quarter" idx="10"/>
          </p:nvPr>
        </p:nvSpPr>
        <p:spPr/>
        <p:txBody>
          <a:bodyPr/>
          <a:lstStyle/>
          <a:p>
            <a:fld id="{B285C9BF-ED11-482A-B575-DB0F37772453}" type="slidenum">
              <a:rPr lang="en-GB" smtClean="0"/>
              <a:t>9</a:t>
            </a:fld>
            <a:endParaRPr lang="en-GB"/>
          </a:p>
        </p:txBody>
      </p:sp>
    </p:spTree>
    <p:extLst>
      <p:ext uri="{BB962C8B-B14F-4D97-AF65-F5344CB8AC3E}">
        <p14:creationId xmlns:p14="http://schemas.microsoft.com/office/powerpoint/2010/main" val="1491603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GB" dirty="0" smtClean="0"/>
              <a:t>Put an emphasis of what work experience or volunteering you’ve done. Don’t just give example of if you’ve worked in a team or managed a budget but give a tangible example ‘whilst at </a:t>
            </a:r>
            <a:r>
              <a:rPr lang="en-GB" dirty="0" err="1" smtClean="0"/>
              <a:t>Barnardos</a:t>
            </a:r>
            <a:r>
              <a:rPr lang="en-GB" dirty="0" smtClean="0"/>
              <a:t> I led a team of volunteers to run a successful fashion show.</a:t>
            </a:r>
          </a:p>
          <a:p>
            <a:pPr marL="171450" indent="-171450">
              <a:buFont typeface="Arial" charset="0"/>
              <a:buChar char="•"/>
            </a:pPr>
            <a:endParaRPr lang="en-GB" dirty="0"/>
          </a:p>
          <a:p>
            <a:pPr marL="171450" indent="-171450">
              <a:buFont typeface="Arial" charset="0"/>
              <a:buChar char="•"/>
            </a:pPr>
            <a:r>
              <a:rPr lang="en-GB" dirty="0" smtClean="0"/>
              <a:t>If you’re interested in working for a particular company/organisation research them on Facebook, </a:t>
            </a:r>
            <a:r>
              <a:rPr lang="en-GB" dirty="0" err="1" smtClean="0"/>
              <a:t>Linkedin</a:t>
            </a:r>
            <a:r>
              <a:rPr lang="en-GB" dirty="0" smtClean="0"/>
              <a:t>, Twitter – see what professional bodies or groups they are following. Follow people on twitter – tweet and re-tweet.</a:t>
            </a:r>
          </a:p>
          <a:p>
            <a:pPr marL="171450" indent="-171450">
              <a:buFont typeface="Arial" charset="0"/>
              <a:buChar char="•"/>
            </a:pPr>
            <a:endParaRPr lang="en-GB" dirty="0"/>
          </a:p>
          <a:p>
            <a:pPr marL="171450" indent="-171450">
              <a:buFont typeface="Arial" charset="0"/>
              <a:buChar char="•"/>
            </a:pPr>
            <a:r>
              <a:rPr lang="en-GB" dirty="0" smtClean="0"/>
              <a:t>Negative side – common sense but double check the content – get friends, colleagues to proof read for you</a:t>
            </a:r>
          </a:p>
          <a:p>
            <a:endParaRPr lang="en-GB" dirty="0"/>
          </a:p>
          <a:p>
            <a:endParaRPr lang="en-GB" dirty="0" smtClean="0"/>
          </a:p>
          <a:p>
            <a:r>
              <a:rPr lang="en-GB" dirty="0" smtClean="0"/>
              <a:t>I’ve put a summary together of</a:t>
            </a:r>
            <a:r>
              <a:rPr lang="en-GB" baseline="0" dirty="0" smtClean="0"/>
              <a:t> the keys things that employers look for. I spoke to an employer who was considering two candidates for a role. 1 had poor privacy settings on Facebook and the content that was visible was not ideal. 2 was following industry specific journals on twitter – re-tweeting, LinkedIn account and high security settings. He interviewed candidate 2. </a:t>
            </a:r>
            <a:endParaRPr lang="en-GB" dirty="0"/>
          </a:p>
        </p:txBody>
      </p:sp>
      <p:sp>
        <p:nvSpPr>
          <p:cNvPr id="4" name="Slide Number Placeholder 3"/>
          <p:cNvSpPr>
            <a:spLocks noGrp="1"/>
          </p:cNvSpPr>
          <p:nvPr>
            <p:ph type="sldNum" sz="quarter" idx="10"/>
          </p:nvPr>
        </p:nvSpPr>
        <p:spPr/>
        <p:txBody>
          <a:bodyPr/>
          <a:lstStyle/>
          <a:p>
            <a:fld id="{B285C9BF-ED11-482A-B575-DB0F37772453}" type="slidenum">
              <a:rPr lang="en-GB" smtClean="0"/>
              <a:t>10</a:t>
            </a:fld>
            <a:endParaRPr lang="en-GB"/>
          </a:p>
        </p:txBody>
      </p:sp>
    </p:spTree>
    <p:extLst>
      <p:ext uri="{BB962C8B-B14F-4D97-AF65-F5344CB8AC3E}">
        <p14:creationId xmlns:p14="http://schemas.microsoft.com/office/powerpoint/2010/main" val="4215942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15907"/>
            <a:ext cx="5438140" cy="4640693"/>
          </a:xfrm>
        </p:spPr>
        <p:txBody>
          <a:bodyPr/>
          <a:lstStyle/>
          <a:p>
            <a:endParaRPr lang="en-GB" sz="1200" kern="1200" dirty="0" smtClean="0">
              <a:solidFill>
                <a:schemeClr val="tx1"/>
              </a:solidFill>
              <a:effectLst/>
              <a:latin typeface="+mn-lt"/>
              <a:ea typeface="+mn-ea"/>
              <a:cs typeface="+mn-cs"/>
            </a:endParaRPr>
          </a:p>
          <a:p>
            <a:r>
              <a:rPr lang="en-GB" sz="1400" b="1" dirty="0" smtClean="0"/>
              <a:t>Who has heard of </a:t>
            </a:r>
            <a:r>
              <a:rPr lang="en-GB" sz="1400" b="1" dirty="0" err="1" smtClean="0"/>
              <a:t>Linkedin</a:t>
            </a:r>
            <a:r>
              <a:rPr lang="en-GB" sz="1400" b="1" dirty="0" smtClean="0"/>
              <a:t>? Who is using </a:t>
            </a:r>
            <a:r>
              <a:rPr lang="en-GB" sz="1400" b="1" dirty="0" err="1" smtClean="0"/>
              <a:t>Linkedin</a:t>
            </a:r>
            <a:r>
              <a:rPr lang="en-GB" sz="1400" b="1" dirty="0" smtClean="0"/>
              <a:t>? </a:t>
            </a:r>
          </a:p>
          <a:p>
            <a:endParaRPr lang="en-GB" dirty="0"/>
          </a:p>
          <a:p>
            <a:r>
              <a:rPr lang="en-GB" dirty="0" smtClean="0"/>
              <a:t>For those of you new to it we will give you a good introduction to LinkedIn. For those who are using it you’ll find some useful tips.</a:t>
            </a:r>
            <a:endParaRPr lang="en-GB" dirty="0"/>
          </a:p>
          <a:p>
            <a:endParaRPr lang="en-GB" dirty="0"/>
          </a:p>
          <a:p>
            <a:r>
              <a:rPr lang="en-GB" sz="1200" kern="1200" dirty="0" smtClean="0">
                <a:solidFill>
                  <a:schemeClr val="tx1"/>
                </a:solidFill>
                <a:effectLst/>
                <a:latin typeface="+mn-lt"/>
                <a:ea typeface="+mn-ea"/>
                <a:cs typeface="+mn-cs"/>
              </a:rPr>
              <a:t>I’m going to start by looking at LinkedIn which is the world’s largest prof networking site.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Excellent way to showcase yourself – regard as online CV.</a:t>
            </a:r>
          </a:p>
          <a:p>
            <a:endParaRPr lang="en-GB" dirty="0"/>
          </a:p>
          <a:p>
            <a:r>
              <a:rPr lang="en-GB" sz="1200" kern="1200" dirty="0" smtClean="0">
                <a:solidFill>
                  <a:schemeClr val="tx1"/>
                </a:solidFill>
                <a:effectLst/>
                <a:latin typeface="+mn-lt"/>
                <a:ea typeface="+mn-ea"/>
                <a:cs typeface="+mn-cs"/>
              </a:rPr>
              <a:t>Work towards a complete profile – include education, picture, work experience with summary, recommendations etc..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As with all the social media – good photograph – clear headshot, no cartoon pictures etc.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Update your profile regularly (with relevant commercial updates) you will appear in news feeds. Updates can be about updating skills or new projects you have worked on or a relevant news items.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Join groups and participate in those groups – get your name known.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following guide gives you a initial guide to how to network effectively with LinkedIn</a:t>
            </a:r>
          </a:p>
          <a:p>
            <a:endParaRPr lang="en-GB" dirty="0"/>
          </a:p>
          <a:p>
            <a:r>
              <a:rPr lang="en-GB" sz="1200" b="1" kern="1200" dirty="0" smtClean="0">
                <a:solidFill>
                  <a:schemeClr val="tx1"/>
                </a:solidFill>
                <a:effectLst/>
                <a:latin typeface="+mn-lt"/>
                <a:ea typeface="+mn-ea"/>
                <a:cs typeface="+mn-cs"/>
              </a:rPr>
              <a:t>What did everyone think?</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285C9BF-ED11-482A-B575-DB0F37772453}" type="slidenum">
              <a:rPr lang="en-GB" smtClean="0"/>
              <a:t>11</a:t>
            </a:fld>
            <a:endParaRPr lang="en-GB"/>
          </a:p>
        </p:txBody>
      </p:sp>
    </p:spTree>
    <p:extLst>
      <p:ext uri="{BB962C8B-B14F-4D97-AF65-F5344CB8AC3E}">
        <p14:creationId xmlns:p14="http://schemas.microsoft.com/office/powerpoint/2010/main" val="1331077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Headline activity</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Be specific</a:t>
            </a:r>
          </a:p>
          <a:p>
            <a:pPr lvl="0"/>
            <a:r>
              <a:rPr lang="en-GB" sz="1200" kern="1200" dirty="0" smtClean="0">
                <a:solidFill>
                  <a:schemeClr val="tx1"/>
                </a:solidFill>
                <a:effectLst/>
                <a:latin typeface="+mn-lt"/>
                <a:ea typeface="+mn-ea"/>
                <a:cs typeface="+mn-cs"/>
              </a:rPr>
              <a:t>Showcase your speciality</a:t>
            </a:r>
          </a:p>
          <a:p>
            <a:pPr lvl="0"/>
            <a:r>
              <a:rPr lang="en-GB" sz="1200" kern="1200" dirty="0" smtClean="0">
                <a:solidFill>
                  <a:schemeClr val="tx1"/>
                </a:solidFill>
                <a:effectLst/>
                <a:latin typeface="+mn-lt"/>
                <a:ea typeface="+mn-ea"/>
                <a:cs typeface="+mn-cs"/>
              </a:rPr>
              <a:t>Include key words</a:t>
            </a:r>
          </a:p>
          <a:p>
            <a:pPr lvl="0"/>
            <a:r>
              <a:rPr lang="en-GB" sz="1200" kern="1200" dirty="0" smtClean="0">
                <a:solidFill>
                  <a:schemeClr val="tx1"/>
                </a:solidFill>
                <a:effectLst/>
                <a:latin typeface="+mn-lt"/>
                <a:ea typeface="+mn-ea"/>
                <a:cs typeface="+mn-cs"/>
              </a:rPr>
              <a:t>Be creative</a:t>
            </a:r>
          </a:p>
          <a:p>
            <a:pPr lvl="0"/>
            <a:r>
              <a:rPr lang="en-GB" sz="1200" kern="1200" dirty="0" smtClean="0">
                <a:solidFill>
                  <a:schemeClr val="tx1"/>
                </a:solidFill>
                <a:effectLst/>
                <a:latin typeface="+mn-lt"/>
                <a:ea typeface="+mn-ea"/>
                <a:cs typeface="+mn-cs"/>
              </a:rPr>
              <a:t>Remember it’s only 120 characters including spaces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Tip: Research employers in the sector you want to work for. See what key skills they want and factor this into your LinkedIn profile.</a:t>
            </a:r>
          </a:p>
          <a:p>
            <a:endParaRPr lang="en-GB" dirty="0"/>
          </a:p>
          <a:p>
            <a:r>
              <a:rPr lang="en-GB" sz="1200" b="1" kern="1200" dirty="0" smtClean="0">
                <a:solidFill>
                  <a:schemeClr val="tx1"/>
                </a:solidFill>
                <a:effectLst/>
                <a:latin typeface="+mn-lt"/>
                <a:ea typeface="+mn-ea"/>
                <a:cs typeface="+mn-cs"/>
              </a:rPr>
              <a:t>Does anyone want to share their headline? Stevie and I to share ours?</a:t>
            </a:r>
          </a:p>
          <a:p>
            <a:endParaRPr lang="en-GB" dirty="0"/>
          </a:p>
        </p:txBody>
      </p:sp>
      <p:sp>
        <p:nvSpPr>
          <p:cNvPr id="4" name="Slide Number Placeholder 3"/>
          <p:cNvSpPr>
            <a:spLocks noGrp="1"/>
          </p:cNvSpPr>
          <p:nvPr>
            <p:ph type="sldNum" sz="quarter" idx="10"/>
          </p:nvPr>
        </p:nvSpPr>
        <p:spPr/>
        <p:txBody>
          <a:bodyPr/>
          <a:lstStyle/>
          <a:p>
            <a:fld id="{B285C9BF-ED11-482A-B575-DB0F37772453}" type="slidenum">
              <a:rPr lang="en-GB" smtClean="0"/>
              <a:t>12</a:t>
            </a:fld>
            <a:endParaRPr lang="en-GB"/>
          </a:p>
        </p:txBody>
      </p:sp>
    </p:spTree>
    <p:extLst>
      <p:ext uri="{BB962C8B-B14F-4D97-AF65-F5344CB8AC3E}">
        <p14:creationId xmlns:p14="http://schemas.microsoft.com/office/powerpoint/2010/main" val="44779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lot of graduate firms that come onto campus has Facebook page. Some companies, for example Proctor and Gamble interact with students on their pages so you can ask questions, find out information etc.</a:t>
            </a:r>
          </a:p>
          <a:p>
            <a:endParaRPr lang="en-GB" dirty="0"/>
          </a:p>
          <a:p>
            <a:r>
              <a:rPr lang="en-GB" dirty="0"/>
              <a:t>You can also develop some ideas of brand so some companies use different terminology within their company for example referring to customers as guests and if you can show an awareness of this then it is really useful. </a:t>
            </a:r>
          </a:p>
          <a:p>
            <a:endParaRPr lang="en-GB" dirty="0"/>
          </a:p>
          <a:p>
            <a:r>
              <a:rPr lang="en-GB" dirty="0"/>
              <a:t>Again, just be aware of privacy settings. Facebook is personal but if you are going to interact with employers make sure there is nothing that you wouldn’t want them to see.</a:t>
            </a:r>
          </a:p>
          <a:p>
            <a:endParaRPr lang="en-GB" dirty="0" smtClean="0"/>
          </a:p>
          <a:p>
            <a:r>
              <a:rPr lang="en-GB" dirty="0" smtClean="0"/>
              <a:t>Stevie’s mentioned Facebook privacy settings. I’ve chosen to hide my Facebook from </a:t>
            </a:r>
            <a:r>
              <a:rPr lang="en-GB" dirty="0" err="1" smtClean="0"/>
              <a:t>google</a:t>
            </a:r>
            <a:r>
              <a:rPr lang="en-GB" dirty="0" smtClean="0"/>
              <a:t> searches. Keep my personal </a:t>
            </a:r>
            <a:r>
              <a:rPr lang="en-GB" dirty="0" err="1" smtClean="0"/>
              <a:t>facebook</a:t>
            </a:r>
            <a:r>
              <a:rPr lang="en-GB" dirty="0" smtClean="0"/>
              <a:t> account private.</a:t>
            </a:r>
            <a:endParaRPr lang="en-GB" dirty="0"/>
          </a:p>
        </p:txBody>
      </p:sp>
      <p:sp>
        <p:nvSpPr>
          <p:cNvPr id="4" name="Slide Number Placeholder 3"/>
          <p:cNvSpPr>
            <a:spLocks noGrp="1"/>
          </p:cNvSpPr>
          <p:nvPr>
            <p:ph type="sldNum" sz="quarter" idx="10"/>
          </p:nvPr>
        </p:nvSpPr>
        <p:spPr/>
        <p:txBody>
          <a:bodyPr/>
          <a:lstStyle/>
          <a:p>
            <a:fld id="{B285C9BF-ED11-482A-B575-DB0F37772453}" type="slidenum">
              <a:rPr lang="en-GB" smtClean="0"/>
              <a:t>13</a:t>
            </a:fld>
            <a:endParaRPr lang="en-GB"/>
          </a:p>
        </p:txBody>
      </p:sp>
    </p:spTree>
    <p:extLst>
      <p:ext uri="{BB962C8B-B14F-4D97-AF65-F5344CB8AC3E}">
        <p14:creationId xmlns:p14="http://schemas.microsoft.com/office/powerpoint/2010/main" val="2619594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Don’t follow everyone – just the key ones you want to work for – 10-15. You can set up lists on Twitter so you could create a list for graduate jobs and then feeds don’t get mixed up.</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Tweet and re-tweet industry specific information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Again, profile picture is key and there is biography summary (160 characters in total so make the text count – fill with key words related to the industry you want to work in)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Set up a link to your LinkedIn account and a blog if you have one.</a:t>
            </a:r>
          </a:p>
          <a:p>
            <a:endParaRPr lang="en-GB" dirty="0"/>
          </a:p>
          <a:p>
            <a:r>
              <a:rPr lang="en-GB" sz="1200" kern="1200" dirty="0" smtClean="0">
                <a:solidFill>
                  <a:schemeClr val="tx1"/>
                </a:solidFill>
                <a:effectLst/>
                <a:latin typeface="+mn-lt"/>
                <a:ea typeface="+mn-ea"/>
                <a:cs typeface="+mn-cs"/>
              </a:rPr>
              <a:t>If you’ve done the right thing it might give you a </a:t>
            </a:r>
            <a:r>
              <a:rPr lang="en-GB" sz="1200" kern="1200" dirty="0" err="1" smtClean="0">
                <a:solidFill>
                  <a:schemeClr val="tx1"/>
                </a:solidFill>
                <a:effectLst/>
                <a:latin typeface="+mn-lt"/>
                <a:ea typeface="+mn-ea"/>
                <a:cs typeface="+mn-cs"/>
              </a:rPr>
              <a:t>def</a:t>
            </a:r>
            <a:r>
              <a:rPr lang="en-GB" sz="1200" kern="1200" dirty="0" smtClean="0">
                <a:solidFill>
                  <a:schemeClr val="tx1"/>
                </a:solidFill>
                <a:effectLst/>
                <a:latin typeface="+mn-lt"/>
                <a:ea typeface="+mn-ea"/>
                <a:cs typeface="+mn-cs"/>
              </a:rPr>
              <a:t> advantage over other graduates.</a:t>
            </a:r>
          </a:p>
          <a:p>
            <a:endParaRPr lang="en-GB" dirty="0"/>
          </a:p>
          <a:p>
            <a:r>
              <a:rPr lang="en-GB" sz="1200" b="1" kern="1200" dirty="0" smtClean="0">
                <a:solidFill>
                  <a:schemeClr val="tx1"/>
                </a:solidFill>
                <a:effectLst/>
                <a:latin typeface="+mn-lt"/>
                <a:ea typeface="+mn-ea"/>
                <a:cs typeface="+mn-cs"/>
              </a:rPr>
              <a:t>I’m hoping that you can see the bigger picture – you can definitely use it for your advantage. </a:t>
            </a:r>
          </a:p>
          <a:p>
            <a:r>
              <a:rPr lang="en-GB" sz="1200" b="1"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B285C9BF-ED11-482A-B575-DB0F37772453}" type="slidenum">
              <a:rPr lang="en-GB" smtClean="0"/>
              <a:t>14</a:t>
            </a:fld>
            <a:endParaRPr lang="en-GB"/>
          </a:p>
        </p:txBody>
      </p:sp>
    </p:spTree>
    <p:extLst>
      <p:ext uri="{BB962C8B-B14F-4D97-AF65-F5344CB8AC3E}">
        <p14:creationId xmlns:p14="http://schemas.microsoft.com/office/powerpoint/2010/main" val="2936473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Next steps and any questions?</a:t>
            </a:r>
          </a:p>
          <a:p>
            <a:endParaRPr lang="en-GB" dirty="0"/>
          </a:p>
          <a:p>
            <a:r>
              <a:rPr lang="en-GB" dirty="0" smtClean="0"/>
              <a:t>Ask Stevie about finishing questions? Are we going to finish </a:t>
            </a:r>
            <a:r>
              <a:rPr lang="en-GB" smtClean="0"/>
              <a:t>questions together?</a:t>
            </a:r>
            <a:endParaRPr lang="en-GB" dirty="0"/>
          </a:p>
        </p:txBody>
      </p:sp>
      <p:sp>
        <p:nvSpPr>
          <p:cNvPr id="4" name="Slide Number Placeholder 3"/>
          <p:cNvSpPr>
            <a:spLocks noGrp="1"/>
          </p:cNvSpPr>
          <p:nvPr>
            <p:ph type="sldNum" sz="quarter" idx="10"/>
          </p:nvPr>
        </p:nvSpPr>
        <p:spPr/>
        <p:txBody>
          <a:bodyPr/>
          <a:lstStyle/>
          <a:p>
            <a:fld id="{B285C9BF-ED11-482A-B575-DB0F37772453}" type="slidenum">
              <a:rPr lang="en-GB" smtClean="0"/>
              <a:t>15</a:t>
            </a:fld>
            <a:endParaRPr lang="en-GB"/>
          </a:p>
        </p:txBody>
      </p:sp>
    </p:spTree>
    <p:extLst>
      <p:ext uri="{BB962C8B-B14F-4D97-AF65-F5344CB8AC3E}">
        <p14:creationId xmlns:p14="http://schemas.microsoft.com/office/powerpoint/2010/main" val="3813530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85C9BF-ED11-482A-B575-DB0F37772453}" type="slidenum">
              <a:rPr lang="en-GB" smtClean="0"/>
              <a:t>16</a:t>
            </a:fld>
            <a:endParaRPr lang="en-GB"/>
          </a:p>
        </p:txBody>
      </p:sp>
    </p:spTree>
    <p:extLst>
      <p:ext uri="{BB962C8B-B14F-4D97-AF65-F5344CB8AC3E}">
        <p14:creationId xmlns:p14="http://schemas.microsoft.com/office/powerpoint/2010/main" val="570228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85C9BF-ED11-482A-B575-DB0F37772453}" type="slidenum">
              <a:rPr lang="en-GB" smtClean="0"/>
              <a:t>1</a:t>
            </a:fld>
            <a:endParaRPr lang="en-GB"/>
          </a:p>
        </p:txBody>
      </p:sp>
    </p:spTree>
    <p:extLst>
      <p:ext uri="{BB962C8B-B14F-4D97-AF65-F5344CB8AC3E}">
        <p14:creationId xmlns:p14="http://schemas.microsoft.com/office/powerpoint/2010/main" val="689944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Technology has allowed us to do things instantly.  Send messages, photos, contact people via video link.   This is all great.</a:t>
            </a:r>
          </a:p>
          <a:p>
            <a:r>
              <a:rPr lang="en-GB" dirty="0" smtClean="0"/>
              <a:t>It’s also put a lot of what used to be private about our lives into the public domain.  This can affect your job prospects.</a:t>
            </a:r>
          </a:p>
          <a:p>
            <a:r>
              <a:rPr lang="en-GB" dirty="0" smtClean="0"/>
              <a:t>Keep</a:t>
            </a:r>
            <a:r>
              <a:rPr lang="en-GB" baseline="0" dirty="0" smtClean="0"/>
              <a:t> your social and professional lives separate.  This allows future employers to assess your professional side and you retain personal privacy amongst friends and family. </a:t>
            </a:r>
          </a:p>
          <a:p>
            <a:endParaRPr lang="en-GB" dirty="0"/>
          </a:p>
        </p:txBody>
      </p:sp>
      <p:sp>
        <p:nvSpPr>
          <p:cNvPr id="4" name="Slide Number Placeholder 3"/>
          <p:cNvSpPr>
            <a:spLocks noGrp="1"/>
          </p:cNvSpPr>
          <p:nvPr>
            <p:ph type="sldNum" sz="quarter" idx="10"/>
          </p:nvPr>
        </p:nvSpPr>
        <p:spPr/>
        <p:txBody>
          <a:bodyPr/>
          <a:lstStyle/>
          <a:p>
            <a:fld id="{B285C9BF-ED11-482A-B575-DB0F37772453}" type="slidenum">
              <a:rPr lang="en-GB" smtClean="0"/>
              <a:t>2</a:t>
            </a:fld>
            <a:endParaRPr lang="en-GB"/>
          </a:p>
        </p:txBody>
      </p:sp>
    </p:spTree>
    <p:extLst>
      <p:ext uri="{BB962C8B-B14F-4D97-AF65-F5344CB8AC3E}">
        <p14:creationId xmlns:p14="http://schemas.microsoft.com/office/powerpoint/2010/main" val="2713444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might bring back happy memories for you – but it’s not what employers want</a:t>
            </a:r>
            <a:r>
              <a:rPr lang="en-GB" baseline="0" dirty="0" smtClean="0"/>
              <a:t> to see when they check you out on the internet. </a:t>
            </a:r>
            <a:r>
              <a:rPr lang="en-GB" dirty="0" smtClean="0"/>
              <a:t>You wouldn’t turn up for work</a:t>
            </a:r>
            <a:r>
              <a:rPr lang="en-GB" baseline="0" dirty="0" smtClean="0"/>
              <a:t> drinking and partying, singing and dancing – so don’t do this virtually either - not where employers can see it.</a:t>
            </a:r>
            <a:endParaRPr lang="en-GB" dirty="0" smtClean="0"/>
          </a:p>
          <a:p>
            <a:endParaRPr lang="en-GB" dirty="0"/>
          </a:p>
        </p:txBody>
      </p:sp>
      <p:sp>
        <p:nvSpPr>
          <p:cNvPr id="4" name="Slide Number Placeholder 3"/>
          <p:cNvSpPr>
            <a:spLocks noGrp="1"/>
          </p:cNvSpPr>
          <p:nvPr>
            <p:ph type="sldNum" sz="quarter" idx="10"/>
          </p:nvPr>
        </p:nvSpPr>
        <p:spPr/>
        <p:txBody>
          <a:bodyPr/>
          <a:lstStyle/>
          <a:p>
            <a:fld id="{B285C9BF-ED11-482A-B575-DB0F37772453}" type="slidenum">
              <a:rPr lang="en-GB" smtClean="0"/>
              <a:t>3</a:t>
            </a:fld>
            <a:endParaRPr lang="en-GB"/>
          </a:p>
        </p:txBody>
      </p:sp>
    </p:spTree>
    <p:extLst>
      <p:ext uri="{BB962C8B-B14F-4D97-AF65-F5344CB8AC3E}">
        <p14:creationId xmlns:p14="http://schemas.microsoft.com/office/powerpoint/2010/main" val="4197503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Employers want to see someone</a:t>
            </a:r>
            <a:r>
              <a:rPr lang="en-GB" baseline="0" dirty="0" smtClean="0"/>
              <a:t> they can employ</a:t>
            </a:r>
          </a:p>
          <a:p>
            <a:r>
              <a:rPr lang="en-GB" baseline="0" dirty="0" smtClean="0"/>
              <a:t>They also want to see evidence of skills, qualifications, work experience</a:t>
            </a:r>
          </a:p>
          <a:p>
            <a:r>
              <a:rPr lang="en-GB" baseline="0" dirty="0" smtClean="0"/>
              <a:t>Sarah is going to talk more about </a:t>
            </a:r>
          </a:p>
          <a:p>
            <a:r>
              <a:rPr lang="en-GB" baseline="0" dirty="0" smtClean="0"/>
              <a:t>They want to see references or recommendations</a:t>
            </a:r>
            <a:endParaRPr lang="en-GB" dirty="0"/>
          </a:p>
        </p:txBody>
      </p:sp>
      <p:sp>
        <p:nvSpPr>
          <p:cNvPr id="4" name="Slide Number Placeholder 3"/>
          <p:cNvSpPr>
            <a:spLocks noGrp="1"/>
          </p:cNvSpPr>
          <p:nvPr>
            <p:ph type="sldNum" sz="quarter" idx="10"/>
          </p:nvPr>
        </p:nvSpPr>
        <p:spPr/>
        <p:txBody>
          <a:bodyPr/>
          <a:lstStyle/>
          <a:p>
            <a:fld id="{B285C9BF-ED11-482A-B575-DB0F37772453}" type="slidenum">
              <a:rPr lang="en-GB" smtClean="0"/>
              <a:t>4</a:t>
            </a:fld>
            <a:endParaRPr lang="en-GB"/>
          </a:p>
        </p:txBody>
      </p:sp>
    </p:spTree>
    <p:extLst>
      <p:ext uri="{BB962C8B-B14F-4D97-AF65-F5344CB8AC3E}">
        <p14:creationId xmlns:p14="http://schemas.microsoft.com/office/powerpoint/2010/main" val="1062918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Getting</a:t>
            </a:r>
            <a:r>
              <a:rPr lang="en-GB" baseline="0" dirty="0" smtClean="0"/>
              <a:t> virtual doesn’t mean getting casual – not in terms of employability.  Don’t use txt vocabulary for online </a:t>
            </a:r>
            <a:r>
              <a:rPr lang="en-GB" baseline="0" dirty="0" err="1" smtClean="0"/>
              <a:t>cvs</a:t>
            </a:r>
            <a:r>
              <a:rPr lang="en-GB" baseline="0" dirty="0" smtClean="0"/>
              <a:t>, profiles </a:t>
            </a:r>
            <a:r>
              <a:rPr lang="en-GB" baseline="0" dirty="0" err="1" smtClean="0"/>
              <a:t>etc</a:t>
            </a:r>
            <a:endParaRPr lang="en-GB" baseline="0" dirty="0" smtClean="0"/>
          </a:p>
          <a:p>
            <a:r>
              <a:rPr lang="en-GB" baseline="0" dirty="0" smtClean="0"/>
              <a:t>You can get tagged in photos – if you give your permission, who is viewing them via your friends?</a:t>
            </a:r>
          </a:p>
          <a:p>
            <a:r>
              <a:rPr lang="en-GB" baseline="0" dirty="0" smtClean="0"/>
              <a:t>Your likes are visible </a:t>
            </a:r>
          </a:p>
          <a:p>
            <a:r>
              <a:rPr lang="en-GB" baseline="0" dirty="0" smtClean="0"/>
              <a:t>Employers do use Facebook – so you need to have a personal account and a professional one.</a:t>
            </a:r>
          </a:p>
          <a:p>
            <a:endParaRPr lang="en-GB" dirty="0"/>
          </a:p>
        </p:txBody>
      </p:sp>
      <p:sp>
        <p:nvSpPr>
          <p:cNvPr id="4" name="Slide Number Placeholder 3"/>
          <p:cNvSpPr>
            <a:spLocks noGrp="1"/>
          </p:cNvSpPr>
          <p:nvPr>
            <p:ph type="sldNum" sz="quarter" idx="10"/>
          </p:nvPr>
        </p:nvSpPr>
        <p:spPr/>
        <p:txBody>
          <a:bodyPr/>
          <a:lstStyle/>
          <a:p>
            <a:fld id="{B285C9BF-ED11-482A-B575-DB0F37772453}" type="slidenum">
              <a:rPr lang="en-GB" smtClean="0"/>
              <a:t>5</a:t>
            </a:fld>
            <a:endParaRPr lang="en-GB"/>
          </a:p>
        </p:txBody>
      </p:sp>
    </p:spTree>
    <p:extLst>
      <p:ext uri="{BB962C8B-B14F-4D97-AF65-F5344CB8AC3E}">
        <p14:creationId xmlns:p14="http://schemas.microsoft.com/office/powerpoint/2010/main" val="2864171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If we don’t have labs, ask for volunteer</a:t>
            </a:r>
            <a:r>
              <a:rPr lang="en-GB" baseline="0" dirty="0" smtClean="0"/>
              <a:t> from audience to come to front and Google themselves (if nobody wants to, I can Google Sarah)</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 Are you easily found in the search engines? Is the information found information that you would like them to see?</a:t>
            </a:r>
          </a:p>
          <a:p>
            <a:r>
              <a:rPr lang="en-GB" dirty="0" smtClean="0"/>
              <a:t>2. What</a:t>
            </a:r>
            <a:r>
              <a:rPr lang="en-GB" baseline="0" dirty="0" smtClean="0"/>
              <a:t> do you think isn’t suitable for </a:t>
            </a:r>
            <a:r>
              <a:rPr lang="en-GB" dirty="0" smtClean="0"/>
              <a:t>potential employers to see.</a:t>
            </a:r>
          </a:p>
          <a:p>
            <a:endParaRPr lang="en-GB" dirty="0"/>
          </a:p>
        </p:txBody>
      </p:sp>
      <p:sp>
        <p:nvSpPr>
          <p:cNvPr id="4" name="Slide Number Placeholder 3"/>
          <p:cNvSpPr>
            <a:spLocks noGrp="1"/>
          </p:cNvSpPr>
          <p:nvPr>
            <p:ph type="sldNum" sz="quarter" idx="10"/>
          </p:nvPr>
        </p:nvSpPr>
        <p:spPr/>
        <p:txBody>
          <a:bodyPr/>
          <a:lstStyle/>
          <a:p>
            <a:fld id="{B285C9BF-ED11-482A-B575-DB0F37772453}" type="slidenum">
              <a:rPr lang="en-GB" smtClean="0"/>
              <a:t>6</a:t>
            </a:fld>
            <a:endParaRPr lang="en-GB"/>
          </a:p>
        </p:txBody>
      </p:sp>
    </p:spTree>
    <p:extLst>
      <p:ext uri="{BB962C8B-B14F-4D97-AF65-F5344CB8AC3E}">
        <p14:creationId xmlns:p14="http://schemas.microsoft.com/office/powerpoint/2010/main" val="3734385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85C9BF-ED11-482A-B575-DB0F37772453}" type="slidenum">
              <a:rPr lang="en-GB" smtClean="0"/>
              <a:t>7</a:t>
            </a:fld>
            <a:endParaRPr lang="en-GB"/>
          </a:p>
        </p:txBody>
      </p:sp>
    </p:spTree>
    <p:extLst>
      <p:ext uri="{BB962C8B-B14F-4D97-AF65-F5344CB8AC3E}">
        <p14:creationId xmlns:p14="http://schemas.microsoft.com/office/powerpoint/2010/main" val="321217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Careers Service – Speak to graduate employers on a daily basis. They are increasingly talking about social media and what students and graduates need to be aware of when applying for graduate jobs.</a:t>
            </a:r>
          </a:p>
          <a:p>
            <a:r>
              <a:rPr lang="en-GB" dirty="0" smtClean="0"/>
              <a:t> </a:t>
            </a:r>
          </a:p>
          <a:p>
            <a:r>
              <a:rPr lang="en-GB" dirty="0" smtClean="0"/>
              <a:t>It is important to be aware that whilst social media is not the only way to secure a graduate job but something that it to be used in addition to a range of traditional methods e.g. CVs and application forms</a:t>
            </a:r>
          </a:p>
          <a:p>
            <a:r>
              <a:rPr lang="en-GB" dirty="0" smtClean="0"/>
              <a:t> </a:t>
            </a:r>
          </a:p>
          <a:p>
            <a:r>
              <a:rPr lang="en-GB" dirty="0" smtClean="0"/>
              <a:t>Social media had expanded greatly and is increasingly having a bigger impact. I’m going to link to a video which describes a social media revolution</a:t>
            </a:r>
          </a:p>
          <a:p>
            <a:endParaRPr lang="en-GB" dirty="0"/>
          </a:p>
          <a:p>
            <a:endParaRPr lang="en-GB" dirty="0" smtClean="0"/>
          </a:p>
          <a:p>
            <a:r>
              <a:rPr lang="en-GB" sz="1400" b="1" dirty="0" smtClean="0"/>
              <a:t>What did you think about the clip? </a:t>
            </a:r>
          </a:p>
          <a:p>
            <a:endParaRPr lang="en-GB" sz="1400" b="1" dirty="0"/>
          </a:p>
          <a:p>
            <a:r>
              <a:rPr lang="en-GB" sz="1400" b="1" dirty="0" smtClean="0"/>
              <a:t>Did you agree or disagree with it?</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B285C9BF-ED11-482A-B575-DB0F37772453}" type="slidenum">
              <a:rPr lang="en-GB" smtClean="0"/>
              <a:t>8</a:t>
            </a:fld>
            <a:endParaRPr lang="en-GB"/>
          </a:p>
        </p:txBody>
      </p:sp>
    </p:spTree>
    <p:extLst>
      <p:ext uri="{BB962C8B-B14F-4D97-AF65-F5344CB8AC3E}">
        <p14:creationId xmlns:p14="http://schemas.microsoft.com/office/powerpoint/2010/main" val="3512166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latin typeface="Times New Roman" pitchFamily="18" charset="0"/>
                <a:cs typeface="Times New Roman" pitchFamily="18"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EE15C72-79C7-4A6C-90DD-D0F4FD6064C4}" type="datetime1">
              <a:rPr lang="en-GB" smtClean="0"/>
              <a:t>15/03/2016</a:t>
            </a:fld>
            <a:endParaRPr lang="en-GB"/>
          </a:p>
        </p:txBody>
      </p:sp>
      <p:sp>
        <p:nvSpPr>
          <p:cNvPr id="5" name="Footer Placeholder 4"/>
          <p:cNvSpPr>
            <a:spLocks noGrp="1"/>
          </p:cNvSpPr>
          <p:nvPr>
            <p:ph type="ftr" sz="quarter" idx="11"/>
          </p:nvPr>
        </p:nvSpPr>
        <p:spPr/>
        <p:txBody>
          <a:bodyPr/>
          <a:lstStyle/>
          <a:p>
            <a:r>
              <a:rPr lang="en-GB" smtClean="0"/>
              <a:t>Stevie Farrell and Sarah Hotchkin Leeds Metropolitan University</a:t>
            </a:r>
            <a:endParaRPr lang="en-GB" dirty="0"/>
          </a:p>
        </p:txBody>
      </p:sp>
      <p:sp>
        <p:nvSpPr>
          <p:cNvPr id="6" name="Slide Number Placeholder 5"/>
          <p:cNvSpPr>
            <a:spLocks noGrp="1"/>
          </p:cNvSpPr>
          <p:nvPr>
            <p:ph type="sldNum" sz="quarter" idx="12"/>
          </p:nvPr>
        </p:nvSpPr>
        <p:spPr/>
        <p:txBody>
          <a:bodyPr/>
          <a:lstStyle/>
          <a:p>
            <a:fld id="{B2E66857-19A0-47BB-8441-08CFF102B9BD}" type="slidenum">
              <a:rPr lang="en-GB" smtClean="0"/>
              <a:t>‹#›</a:t>
            </a:fld>
            <a:endParaRPr lang="en-GB"/>
          </a:p>
        </p:txBody>
      </p:sp>
    </p:spTree>
    <p:extLst>
      <p:ext uri="{BB962C8B-B14F-4D97-AF65-F5344CB8AC3E}">
        <p14:creationId xmlns:p14="http://schemas.microsoft.com/office/powerpoint/2010/main" val="26007226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4F78A6-C3D6-4C75-A0AF-806A5FC555CE}" type="datetime1">
              <a:rPr lang="en-GB" smtClean="0"/>
              <a:t>15/03/2016</a:t>
            </a:fld>
            <a:endParaRPr lang="en-GB"/>
          </a:p>
        </p:txBody>
      </p:sp>
      <p:sp>
        <p:nvSpPr>
          <p:cNvPr id="5" name="Footer Placeholder 4"/>
          <p:cNvSpPr>
            <a:spLocks noGrp="1"/>
          </p:cNvSpPr>
          <p:nvPr>
            <p:ph type="ftr" sz="quarter" idx="11"/>
          </p:nvPr>
        </p:nvSpPr>
        <p:spPr/>
        <p:txBody>
          <a:bodyPr/>
          <a:lstStyle/>
          <a:p>
            <a:r>
              <a:rPr lang="en-GB" smtClean="0"/>
              <a:t>Stevie Farrell and Sarah Hotchkin Leeds Metropolitan University</a:t>
            </a:r>
            <a:endParaRPr lang="en-GB"/>
          </a:p>
        </p:txBody>
      </p:sp>
      <p:sp>
        <p:nvSpPr>
          <p:cNvPr id="6" name="Slide Number Placeholder 5"/>
          <p:cNvSpPr>
            <a:spLocks noGrp="1"/>
          </p:cNvSpPr>
          <p:nvPr>
            <p:ph type="sldNum" sz="quarter" idx="12"/>
          </p:nvPr>
        </p:nvSpPr>
        <p:spPr/>
        <p:txBody>
          <a:bodyPr/>
          <a:lstStyle/>
          <a:p>
            <a:fld id="{B2E66857-19A0-47BB-8441-08CFF102B9BD}" type="slidenum">
              <a:rPr lang="en-GB" smtClean="0"/>
              <a:t>‹#›</a:t>
            </a:fld>
            <a:endParaRPr lang="en-GB"/>
          </a:p>
        </p:txBody>
      </p:sp>
    </p:spTree>
    <p:extLst>
      <p:ext uri="{BB962C8B-B14F-4D97-AF65-F5344CB8AC3E}">
        <p14:creationId xmlns:p14="http://schemas.microsoft.com/office/powerpoint/2010/main" val="30309987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E311EA-6C49-4643-8411-0CB4B0FE6EBA}" type="datetime1">
              <a:rPr lang="en-GB" smtClean="0"/>
              <a:t>15/03/2016</a:t>
            </a:fld>
            <a:endParaRPr lang="en-GB"/>
          </a:p>
        </p:txBody>
      </p:sp>
      <p:sp>
        <p:nvSpPr>
          <p:cNvPr id="5" name="Footer Placeholder 4"/>
          <p:cNvSpPr>
            <a:spLocks noGrp="1"/>
          </p:cNvSpPr>
          <p:nvPr>
            <p:ph type="ftr" sz="quarter" idx="11"/>
          </p:nvPr>
        </p:nvSpPr>
        <p:spPr/>
        <p:txBody>
          <a:bodyPr/>
          <a:lstStyle/>
          <a:p>
            <a:r>
              <a:rPr lang="en-GB" smtClean="0"/>
              <a:t>Stevie Farrell and Sarah Hotchkin Leeds Metropolitan University</a:t>
            </a:r>
            <a:endParaRPr lang="en-GB"/>
          </a:p>
        </p:txBody>
      </p:sp>
      <p:sp>
        <p:nvSpPr>
          <p:cNvPr id="6" name="Slide Number Placeholder 5"/>
          <p:cNvSpPr>
            <a:spLocks noGrp="1"/>
          </p:cNvSpPr>
          <p:nvPr>
            <p:ph type="sldNum" sz="quarter" idx="12"/>
          </p:nvPr>
        </p:nvSpPr>
        <p:spPr/>
        <p:txBody>
          <a:bodyPr/>
          <a:lstStyle/>
          <a:p>
            <a:fld id="{B2E66857-19A0-47BB-8441-08CFF102B9BD}" type="slidenum">
              <a:rPr lang="en-GB" smtClean="0"/>
              <a:t>‹#›</a:t>
            </a:fld>
            <a:endParaRPr lang="en-GB"/>
          </a:p>
        </p:txBody>
      </p:sp>
    </p:spTree>
    <p:extLst>
      <p:ext uri="{BB962C8B-B14F-4D97-AF65-F5344CB8AC3E}">
        <p14:creationId xmlns:p14="http://schemas.microsoft.com/office/powerpoint/2010/main" val="24046163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0872" y="274638"/>
            <a:ext cx="8229600"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590872" y="160020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26131C4E-38D1-4474-9268-79212CD3E0C9}" type="datetime1">
              <a:rPr lang="en-GB" smtClean="0"/>
              <a:t>15/03/2016</a:t>
            </a:fld>
            <a:endParaRPr lang="en-GB"/>
          </a:p>
        </p:txBody>
      </p:sp>
      <p:sp>
        <p:nvSpPr>
          <p:cNvPr id="5" name="Footer Placeholder 4"/>
          <p:cNvSpPr>
            <a:spLocks noGrp="1"/>
          </p:cNvSpPr>
          <p:nvPr>
            <p:ph type="ftr" sz="quarter" idx="11"/>
          </p:nvPr>
        </p:nvSpPr>
        <p:spPr/>
        <p:txBody>
          <a:bodyPr/>
          <a:lstStyle/>
          <a:p>
            <a:r>
              <a:rPr lang="en-GB" smtClean="0"/>
              <a:t>Stevie Farrell and Sarah Hotchkin Leeds Metropolitan University</a:t>
            </a:r>
            <a:endParaRPr lang="en-GB" dirty="0"/>
          </a:p>
        </p:txBody>
      </p:sp>
      <p:sp>
        <p:nvSpPr>
          <p:cNvPr id="6" name="Slide Number Placeholder 5"/>
          <p:cNvSpPr>
            <a:spLocks noGrp="1"/>
          </p:cNvSpPr>
          <p:nvPr>
            <p:ph type="sldNum" sz="quarter" idx="12"/>
          </p:nvPr>
        </p:nvSpPr>
        <p:spPr>
          <a:xfrm>
            <a:off x="6686872" y="6356350"/>
            <a:ext cx="2133600" cy="365125"/>
          </a:xfrm>
        </p:spPr>
        <p:txBody>
          <a:bodyPr/>
          <a:lstStyle/>
          <a:p>
            <a:fld id="{B2E66857-19A0-47BB-8441-08CFF102B9BD}" type="slidenum">
              <a:rPr lang="en-GB" smtClean="0"/>
              <a:t>‹#›</a:t>
            </a:fld>
            <a:endParaRPr lang="en-GB"/>
          </a:p>
        </p:txBody>
      </p:sp>
    </p:spTree>
    <p:extLst>
      <p:ext uri="{BB962C8B-B14F-4D97-AF65-F5344CB8AC3E}">
        <p14:creationId xmlns:p14="http://schemas.microsoft.com/office/powerpoint/2010/main" val="10686128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EDC08-CA37-4A93-ABCD-1BD2E54790BC}" type="datetime1">
              <a:rPr lang="en-GB" smtClean="0"/>
              <a:t>15/03/2016</a:t>
            </a:fld>
            <a:endParaRPr lang="en-GB"/>
          </a:p>
        </p:txBody>
      </p:sp>
      <p:sp>
        <p:nvSpPr>
          <p:cNvPr id="5" name="Footer Placeholder 4"/>
          <p:cNvSpPr>
            <a:spLocks noGrp="1"/>
          </p:cNvSpPr>
          <p:nvPr>
            <p:ph type="ftr" sz="quarter" idx="11"/>
          </p:nvPr>
        </p:nvSpPr>
        <p:spPr/>
        <p:txBody>
          <a:bodyPr/>
          <a:lstStyle/>
          <a:p>
            <a:r>
              <a:rPr lang="en-GB" smtClean="0"/>
              <a:t>Stevie Farrell and Sarah Hotchkin Leeds Metropolitan University</a:t>
            </a:r>
            <a:endParaRPr lang="en-GB" dirty="0"/>
          </a:p>
        </p:txBody>
      </p:sp>
      <p:sp>
        <p:nvSpPr>
          <p:cNvPr id="6" name="Slide Number Placeholder 5"/>
          <p:cNvSpPr>
            <a:spLocks noGrp="1"/>
          </p:cNvSpPr>
          <p:nvPr>
            <p:ph type="sldNum" sz="quarter" idx="12"/>
          </p:nvPr>
        </p:nvSpPr>
        <p:spPr/>
        <p:txBody>
          <a:bodyPr/>
          <a:lstStyle/>
          <a:p>
            <a:fld id="{B2E66857-19A0-47BB-8441-08CFF102B9BD}" type="slidenum">
              <a:rPr lang="en-GB" smtClean="0"/>
              <a:t>‹#›</a:t>
            </a:fld>
            <a:endParaRPr lang="en-GB"/>
          </a:p>
        </p:txBody>
      </p:sp>
    </p:spTree>
    <p:extLst>
      <p:ext uri="{BB962C8B-B14F-4D97-AF65-F5344CB8AC3E}">
        <p14:creationId xmlns:p14="http://schemas.microsoft.com/office/powerpoint/2010/main" val="36662336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BE08AEE-22D0-48DB-A1E2-84EEB62A80F8}" type="datetime1">
              <a:rPr lang="en-GB" smtClean="0"/>
              <a:t>15/03/2016</a:t>
            </a:fld>
            <a:endParaRPr lang="en-GB"/>
          </a:p>
        </p:txBody>
      </p:sp>
      <p:sp>
        <p:nvSpPr>
          <p:cNvPr id="6" name="Footer Placeholder 5"/>
          <p:cNvSpPr>
            <a:spLocks noGrp="1"/>
          </p:cNvSpPr>
          <p:nvPr>
            <p:ph type="ftr" sz="quarter" idx="11"/>
          </p:nvPr>
        </p:nvSpPr>
        <p:spPr/>
        <p:txBody>
          <a:bodyPr/>
          <a:lstStyle/>
          <a:p>
            <a:r>
              <a:rPr lang="en-GB" smtClean="0"/>
              <a:t>Stevie Farrell and Sarah Hotchkin Leeds Metropolitan University</a:t>
            </a:r>
            <a:endParaRPr lang="en-GB" dirty="0"/>
          </a:p>
        </p:txBody>
      </p:sp>
      <p:sp>
        <p:nvSpPr>
          <p:cNvPr id="7" name="Slide Number Placeholder 6"/>
          <p:cNvSpPr>
            <a:spLocks noGrp="1"/>
          </p:cNvSpPr>
          <p:nvPr>
            <p:ph type="sldNum" sz="quarter" idx="12"/>
          </p:nvPr>
        </p:nvSpPr>
        <p:spPr/>
        <p:txBody>
          <a:bodyPr/>
          <a:lstStyle/>
          <a:p>
            <a:fld id="{B2E66857-19A0-47BB-8441-08CFF102B9BD}" type="slidenum">
              <a:rPr lang="en-GB" smtClean="0"/>
              <a:t>‹#›</a:t>
            </a:fld>
            <a:endParaRPr lang="en-GB"/>
          </a:p>
        </p:txBody>
      </p:sp>
    </p:spTree>
    <p:extLst>
      <p:ext uri="{BB962C8B-B14F-4D97-AF65-F5344CB8AC3E}">
        <p14:creationId xmlns:p14="http://schemas.microsoft.com/office/powerpoint/2010/main" val="30691194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F5C69A4-1830-45A4-B8D2-1E24008A375C}" type="datetime1">
              <a:rPr lang="en-GB" smtClean="0"/>
              <a:t>15/03/2016</a:t>
            </a:fld>
            <a:endParaRPr lang="en-GB"/>
          </a:p>
        </p:txBody>
      </p:sp>
      <p:sp>
        <p:nvSpPr>
          <p:cNvPr id="8" name="Footer Placeholder 7"/>
          <p:cNvSpPr>
            <a:spLocks noGrp="1"/>
          </p:cNvSpPr>
          <p:nvPr>
            <p:ph type="ftr" sz="quarter" idx="11"/>
          </p:nvPr>
        </p:nvSpPr>
        <p:spPr/>
        <p:txBody>
          <a:bodyPr/>
          <a:lstStyle/>
          <a:p>
            <a:r>
              <a:rPr lang="en-GB" smtClean="0"/>
              <a:t>Stevie Farrell and Sarah Hotchkin Leeds Metropolitan University</a:t>
            </a:r>
            <a:endParaRPr lang="en-GB" dirty="0"/>
          </a:p>
        </p:txBody>
      </p:sp>
      <p:sp>
        <p:nvSpPr>
          <p:cNvPr id="9" name="Slide Number Placeholder 8"/>
          <p:cNvSpPr>
            <a:spLocks noGrp="1"/>
          </p:cNvSpPr>
          <p:nvPr>
            <p:ph type="sldNum" sz="quarter" idx="12"/>
          </p:nvPr>
        </p:nvSpPr>
        <p:spPr/>
        <p:txBody>
          <a:bodyPr/>
          <a:lstStyle/>
          <a:p>
            <a:fld id="{B2E66857-19A0-47BB-8441-08CFF102B9BD}" type="slidenum">
              <a:rPr lang="en-GB" smtClean="0"/>
              <a:t>‹#›</a:t>
            </a:fld>
            <a:endParaRPr lang="en-GB"/>
          </a:p>
        </p:txBody>
      </p:sp>
    </p:spTree>
    <p:extLst>
      <p:ext uri="{BB962C8B-B14F-4D97-AF65-F5344CB8AC3E}">
        <p14:creationId xmlns:p14="http://schemas.microsoft.com/office/powerpoint/2010/main" val="39687281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F93F9A-6DA2-499E-AB44-56EFEFB74895}" type="datetime1">
              <a:rPr lang="en-GB" smtClean="0"/>
              <a:t>15/03/2016</a:t>
            </a:fld>
            <a:endParaRPr lang="en-GB"/>
          </a:p>
        </p:txBody>
      </p:sp>
      <p:sp>
        <p:nvSpPr>
          <p:cNvPr id="4" name="Footer Placeholder 3"/>
          <p:cNvSpPr>
            <a:spLocks noGrp="1"/>
          </p:cNvSpPr>
          <p:nvPr>
            <p:ph type="ftr" sz="quarter" idx="11"/>
          </p:nvPr>
        </p:nvSpPr>
        <p:spPr/>
        <p:txBody>
          <a:bodyPr/>
          <a:lstStyle/>
          <a:p>
            <a:r>
              <a:rPr lang="en-GB" smtClean="0"/>
              <a:t>Stevie Farrell and Sarah Hotchkin Leeds Metropolitan University</a:t>
            </a:r>
            <a:endParaRPr lang="en-GB"/>
          </a:p>
        </p:txBody>
      </p:sp>
      <p:sp>
        <p:nvSpPr>
          <p:cNvPr id="5" name="Slide Number Placeholder 4"/>
          <p:cNvSpPr>
            <a:spLocks noGrp="1"/>
          </p:cNvSpPr>
          <p:nvPr>
            <p:ph type="sldNum" sz="quarter" idx="12"/>
          </p:nvPr>
        </p:nvSpPr>
        <p:spPr/>
        <p:txBody>
          <a:bodyPr/>
          <a:lstStyle/>
          <a:p>
            <a:fld id="{B2E66857-19A0-47BB-8441-08CFF102B9BD}" type="slidenum">
              <a:rPr lang="en-GB" smtClean="0"/>
              <a:t>‹#›</a:t>
            </a:fld>
            <a:endParaRPr lang="en-GB"/>
          </a:p>
        </p:txBody>
      </p:sp>
    </p:spTree>
    <p:extLst>
      <p:ext uri="{BB962C8B-B14F-4D97-AF65-F5344CB8AC3E}">
        <p14:creationId xmlns:p14="http://schemas.microsoft.com/office/powerpoint/2010/main" val="35366354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2D400-EDC7-4AC5-B6C2-88D750EE0379}" type="datetime1">
              <a:rPr lang="en-GB" smtClean="0"/>
              <a:t>15/03/2016</a:t>
            </a:fld>
            <a:endParaRPr lang="en-GB"/>
          </a:p>
        </p:txBody>
      </p:sp>
      <p:sp>
        <p:nvSpPr>
          <p:cNvPr id="3" name="Footer Placeholder 2"/>
          <p:cNvSpPr>
            <a:spLocks noGrp="1"/>
          </p:cNvSpPr>
          <p:nvPr>
            <p:ph type="ftr" sz="quarter" idx="11"/>
          </p:nvPr>
        </p:nvSpPr>
        <p:spPr/>
        <p:txBody>
          <a:bodyPr/>
          <a:lstStyle/>
          <a:p>
            <a:r>
              <a:rPr lang="en-GB" smtClean="0"/>
              <a:t>Stevie Farrell and Sarah Hotchkin Leeds Metropolitan University</a:t>
            </a:r>
            <a:endParaRPr lang="en-GB"/>
          </a:p>
        </p:txBody>
      </p:sp>
      <p:sp>
        <p:nvSpPr>
          <p:cNvPr id="4" name="Slide Number Placeholder 3"/>
          <p:cNvSpPr>
            <a:spLocks noGrp="1"/>
          </p:cNvSpPr>
          <p:nvPr>
            <p:ph type="sldNum" sz="quarter" idx="12"/>
          </p:nvPr>
        </p:nvSpPr>
        <p:spPr/>
        <p:txBody>
          <a:bodyPr/>
          <a:lstStyle/>
          <a:p>
            <a:fld id="{B2E66857-19A0-47BB-8441-08CFF102B9BD}" type="slidenum">
              <a:rPr lang="en-GB" smtClean="0"/>
              <a:t>‹#›</a:t>
            </a:fld>
            <a:endParaRPr lang="en-GB"/>
          </a:p>
        </p:txBody>
      </p:sp>
    </p:spTree>
    <p:extLst>
      <p:ext uri="{BB962C8B-B14F-4D97-AF65-F5344CB8AC3E}">
        <p14:creationId xmlns:p14="http://schemas.microsoft.com/office/powerpoint/2010/main" val="4383777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1EA13B-0972-4A32-9D92-EBAB8829BF04}" type="datetime1">
              <a:rPr lang="en-GB" smtClean="0"/>
              <a:t>15/03/2016</a:t>
            </a:fld>
            <a:endParaRPr lang="en-GB"/>
          </a:p>
        </p:txBody>
      </p:sp>
      <p:sp>
        <p:nvSpPr>
          <p:cNvPr id="6" name="Footer Placeholder 5"/>
          <p:cNvSpPr>
            <a:spLocks noGrp="1"/>
          </p:cNvSpPr>
          <p:nvPr>
            <p:ph type="ftr" sz="quarter" idx="11"/>
          </p:nvPr>
        </p:nvSpPr>
        <p:spPr/>
        <p:txBody>
          <a:bodyPr/>
          <a:lstStyle/>
          <a:p>
            <a:r>
              <a:rPr lang="en-GB" smtClean="0"/>
              <a:t>Stevie Farrell and Sarah Hotchkin Leeds Metropolitan University</a:t>
            </a:r>
            <a:endParaRPr lang="en-GB"/>
          </a:p>
        </p:txBody>
      </p:sp>
      <p:sp>
        <p:nvSpPr>
          <p:cNvPr id="7" name="Slide Number Placeholder 6"/>
          <p:cNvSpPr>
            <a:spLocks noGrp="1"/>
          </p:cNvSpPr>
          <p:nvPr>
            <p:ph type="sldNum" sz="quarter" idx="12"/>
          </p:nvPr>
        </p:nvSpPr>
        <p:spPr/>
        <p:txBody>
          <a:bodyPr/>
          <a:lstStyle/>
          <a:p>
            <a:fld id="{B2E66857-19A0-47BB-8441-08CFF102B9BD}" type="slidenum">
              <a:rPr lang="en-GB" smtClean="0"/>
              <a:t>‹#›</a:t>
            </a:fld>
            <a:endParaRPr lang="en-GB"/>
          </a:p>
        </p:txBody>
      </p:sp>
    </p:spTree>
    <p:extLst>
      <p:ext uri="{BB962C8B-B14F-4D97-AF65-F5344CB8AC3E}">
        <p14:creationId xmlns:p14="http://schemas.microsoft.com/office/powerpoint/2010/main" val="15075112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99980A-4C2D-44E9-9D21-77EE5C38A80C}" type="datetime1">
              <a:rPr lang="en-GB" smtClean="0"/>
              <a:t>15/03/2016</a:t>
            </a:fld>
            <a:endParaRPr lang="en-GB"/>
          </a:p>
        </p:txBody>
      </p:sp>
      <p:sp>
        <p:nvSpPr>
          <p:cNvPr id="6" name="Footer Placeholder 5"/>
          <p:cNvSpPr>
            <a:spLocks noGrp="1"/>
          </p:cNvSpPr>
          <p:nvPr>
            <p:ph type="ftr" sz="quarter" idx="11"/>
          </p:nvPr>
        </p:nvSpPr>
        <p:spPr/>
        <p:txBody>
          <a:bodyPr/>
          <a:lstStyle/>
          <a:p>
            <a:r>
              <a:rPr lang="en-GB" smtClean="0"/>
              <a:t>Stevie Farrell and Sarah Hotchkin Leeds Metropolitan University</a:t>
            </a:r>
            <a:endParaRPr lang="en-GB"/>
          </a:p>
        </p:txBody>
      </p:sp>
      <p:sp>
        <p:nvSpPr>
          <p:cNvPr id="7" name="Slide Number Placeholder 6"/>
          <p:cNvSpPr>
            <a:spLocks noGrp="1"/>
          </p:cNvSpPr>
          <p:nvPr>
            <p:ph type="sldNum" sz="quarter" idx="12"/>
          </p:nvPr>
        </p:nvSpPr>
        <p:spPr/>
        <p:txBody>
          <a:bodyPr/>
          <a:lstStyle/>
          <a:p>
            <a:fld id="{B2E66857-19A0-47BB-8441-08CFF102B9BD}" type="slidenum">
              <a:rPr lang="en-GB" smtClean="0"/>
              <a:t>‹#›</a:t>
            </a:fld>
            <a:endParaRPr lang="en-GB"/>
          </a:p>
        </p:txBody>
      </p:sp>
    </p:spTree>
    <p:extLst>
      <p:ext uri="{BB962C8B-B14F-4D97-AF65-F5344CB8AC3E}">
        <p14:creationId xmlns:p14="http://schemas.microsoft.com/office/powerpoint/2010/main" val="29175150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39000">
              <a:srgbClr val="D4DEFF"/>
            </a:gs>
            <a:gs pos="81000">
              <a:schemeClr val="bg1"/>
            </a:gs>
            <a:gs pos="99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0872"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590872"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A4F8F-688C-4022-B335-A8A3A83C2107}" type="datetime1">
              <a:rPr lang="en-GB" smtClean="0"/>
              <a:t>15/03/2016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Stevie Farrell and Sarah Hotchkin Leeds Metropolitan University</a:t>
            </a:r>
            <a:endParaRPr lang="en-GB" dirty="0"/>
          </a:p>
        </p:txBody>
      </p:sp>
      <p:sp>
        <p:nvSpPr>
          <p:cNvPr id="6" name="Slide Number Placeholder 5"/>
          <p:cNvSpPr>
            <a:spLocks noGrp="1"/>
          </p:cNvSpPr>
          <p:nvPr>
            <p:ph type="sldNum" sz="quarter" idx="4"/>
          </p:nvPr>
        </p:nvSpPr>
        <p:spPr>
          <a:xfrm>
            <a:off x="6686872"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cs typeface="Times New Roman" pitchFamily="18" charset="0"/>
              </a:defRPr>
            </a:lvl1pPr>
          </a:lstStyle>
          <a:p>
            <a:fld id="{B2E66857-19A0-47BB-8441-08CFF102B9BD}" type="slidenum">
              <a:rPr lang="en-GB" smtClean="0"/>
              <a:pPr/>
              <a:t>‹#›</a:t>
            </a:fld>
            <a:endParaRPr lang="en-GB"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67545" y="6173772"/>
            <a:ext cx="1910715" cy="639604"/>
          </a:xfrm>
          <a:prstGeom prst="rect">
            <a:avLst/>
          </a:prstGeom>
          <a:scene3d>
            <a:camera prst="orthographicFront"/>
            <a:lightRig rig="threePt" dir="t"/>
          </a:scene3d>
          <a:sp3d>
            <a:bevelT w="165100" prst="coolSlant"/>
          </a:sp3d>
        </p:spPr>
      </p:pic>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532440" y="5949280"/>
            <a:ext cx="485205" cy="808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angle"/>
            <a:contourClr>
              <a:srgbClr val="969696"/>
            </a:contourClr>
          </a:sp3d>
        </p:spPr>
      </p:pic>
      <p:grpSp>
        <p:nvGrpSpPr>
          <p:cNvPr id="14" name="Group 13"/>
          <p:cNvGrpSpPr/>
          <p:nvPr userDrawn="1"/>
        </p:nvGrpSpPr>
        <p:grpSpPr>
          <a:xfrm>
            <a:off x="64516" y="72244"/>
            <a:ext cx="331020" cy="6664087"/>
            <a:chOff x="64516" y="72244"/>
            <a:chExt cx="331020" cy="6664087"/>
          </a:xfrm>
        </p:grpSpPr>
        <p:sp>
          <p:nvSpPr>
            <p:cNvPr id="8" name="Rounded Rectangle 7"/>
            <p:cNvSpPr/>
            <p:nvPr userDrawn="1"/>
          </p:nvSpPr>
          <p:spPr>
            <a:xfrm>
              <a:off x="143508" y="255611"/>
              <a:ext cx="72008" cy="6480720"/>
            </a:xfrm>
            <a:prstGeom prst="roundRect">
              <a:avLst/>
            </a:prstGeom>
            <a:solidFill>
              <a:srgbClr val="0000FF"/>
            </a:solidFill>
            <a:ln w="28575">
              <a:solidFill>
                <a:srgbClr val="CCCCFF"/>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9" name="Rounded Rectangle 8"/>
            <p:cNvSpPr/>
            <p:nvPr userDrawn="1"/>
          </p:nvSpPr>
          <p:spPr>
            <a:xfrm>
              <a:off x="287524" y="255611"/>
              <a:ext cx="72008" cy="6480720"/>
            </a:xfrm>
            <a:prstGeom prst="roundRect">
              <a:avLst/>
            </a:prstGeom>
            <a:solidFill>
              <a:srgbClr val="CCCCFF"/>
            </a:solidFill>
            <a:ln w="19050">
              <a:solidFill>
                <a:srgbClr val="7030A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solidFill>
                  <a:schemeClr val="bg1"/>
                </a:solidFill>
              </a:endParaRPr>
            </a:p>
          </p:txBody>
        </p:sp>
        <p:sp>
          <p:nvSpPr>
            <p:cNvPr id="13" name="Right Triangle 12"/>
            <p:cNvSpPr/>
            <p:nvPr/>
          </p:nvSpPr>
          <p:spPr>
            <a:xfrm rot="16200000" flipV="1">
              <a:off x="99820" y="44624"/>
              <a:ext cx="260412" cy="331020"/>
            </a:xfrm>
            <a:prstGeom prst="rtTriangle">
              <a:avLst/>
            </a:prstGeom>
            <a:solidFill>
              <a:srgbClr val="0000FF"/>
            </a:solidFill>
            <a:ln w="28575">
              <a:solidFill>
                <a:srgbClr val="CCCCFF"/>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2" name="Right Triangle 11"/>
            <p:cNvSpPr/>
            <p:nvPr/>
          </p:nvSpPr>
          <p:spPr>
            <a:xfrm rot="16200000" flipH="1">
              <a:off x="99820" y="36940"/>
              <a:ext cx="260412" cy="331020"/>
            </a:xfrm>
            <a:prstGeom prst="rtTriangle">
              <a:avLst/>
            </a:prstGeom>
            <a:solidFill>
              <a:srgbClr val="CCCCFF"/>
            </a:solidFill>
            <a:ln w="28575">
              <a:solidFill>
                <a:srgbClr val="00206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62456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hf hdr="0" dt="0"/>
  <p:txStyles>
    <p:titleStyle>
      <a:lvl1pPr algn="ctr" defTabSz="914400" rtl="0" eaLnBrk="1" latinLnBrk="0" hangingPunct="1">
        <a:spcBef>
          <a:spcPct val="0"/>
        </a:spcBef>
        <a:buNone/>
        <a:defRPr sz="4400" kern="1200">
          <a:solidFill>
            <a:srgbClr val="002060"/>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learn.linkedin.com/students/step-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www.youtube.com/watch?v=Ocp1MNpSkW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www.linkedin.com/in/liswils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ommoncraft.com/video/twitter"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bit.ly/ozhc6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hyperlink" Target="http://www.google.com/"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www.youtube.com/watch?v=ZQzsQkMFgH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764704"/>
            <a:ext cx="7772400" cy="1470025"/>
          </a:xfrm>
        </p:spPr>
        <p:txBody>
          <a:bodyPr>
            <a:noAutofit/>
          </a:bodyPr>
          <a:lstStyle/>
          <a:p>
            <a:r>
              <a:rPr lang="en-GB" sz="4800" b="1" dirty="0">
                <a:solidFill>
                  <a:schemeClr val="bg1"/>
                </a:solidFill>
                <a:ea typeface="+mn-ea"/>
              </a:rPr>
              <a:t>Employability and </a:t>
            </a:r>
            <a:br>
              <a:rPr lang="en-GB" sz="4800" b="1" dirty="0">
                <a:solidFill>
                  <a:schemeClr val="bg1"/>
                </a:solidFill>
                <a:ea typeface="+mn-ea"/>
              </a:rPr>
            </a:br>
            <a:r>
              <a:rPr lang="en-GB" sz="4800" b="1" dirty="0">
                <a:solidFill>
                  <a:schemeClr val="bg1"/>
                </a:solidFill>
                <a:ea typeface="+mn-ea"/>
              </a:rPr>
              <a:t>your online identity</a:t>
            </a:r>
          </a:p>
        </p:txBody>
      </p:sp>
      <p:sp>
        <p:nvSpPr>
          <p:cNvPr id="3" name="Subtitle 2"/>
          <p:cNvSpPr>
            <a:spLocks noGrp="1"/>
          </p:cNvSpPr>
          <p:nvPr>
            <p:ph type="subTitle" idx="1"/>
          </p:nvPr>
        </p:nvSpPr>
        <p:spPr>
          <a:xfrm>
            <a:off x="1482105" y="2564904"/>
            <a:ext cx="6400800" cy="1345704"/>
          </a:xfrm>
        </p:spPr>
        <p:txBody>
          <a:bodyPr>
            <a:normAutofit lnSpcReduction="10000"/>
          </a:bodyPr>
          <a:lstStyle/>
          <a:p>
            <a:r>
              <a:rPr lang="en-GB" sz="4000" b="1" dirty="0" smtClean="0">
                <a:solidFill>
                  <a:srgbClr val="002060"/>
                </a:solidFill>
              </a:rPr>
              <a:t>Enhancing </a:t>
            </a:r>
            <a:r>
              <a:rPr lang="en-GB" sz="4000" b="1" dirty="0">
                <a:solidFill>
                  <a:srgbClr val="002060"/>
                </a:solidFill>
              </a:rPr>
              <a:t>employability </a:t>
            </a:r>
            <a:endParaRPr lang="en-GB" sz="4000" b="1" dirty="0" smtClean="0">
              <a:solidFill>
                <a:srgbClr val="002060"/>
              </a:solidFill>
            </a:endParaRPr>
          </a:p>
          <a:p>
            <a:r>
              <a:rPr lang="en-GB" sz="4000" b="1" dirty="0" smtClean="0">
                <a:solidFill>
                  <a:srgbClr val="002060"/>
                </a:solidFill>
              </a:rPr>
              <a:t>for graduates.</a:t>
            </a:r>
          </a:p>
          <a:p>
            <a:endParaRPr lang="en-GB" sz="4000" b="1" dirty="0">
              <a:solidFill>
                <a:srgbClr val="00206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4077072"/>
            <a:ext cx="2381250" cy="2381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439089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Stevie Farrell and Sarah Hotchkin Leeds Metropolitan University</a:t>
            </a:r>
            <a:endParaRPr lang="en-GB"/>
          </a:p>
        </p:txBody>
      </p:sp>
      <p:sp>
        <p:nvSpPr>
          <p:cNvPr id="5" name="Slide Number Placeholder 4"/>
          <p:cNvSpPr>
            <a:spLocks noGrp="1"/>
          </p:cNvSpPr>
          <p:nvPr>
            <p:ph type="sldNum" sz="quarter" idx="12"/>
          </p:nvPr>
        </p:nvSpPr>
        <p:spPr/>
        <p:txBody>
          <a:bodyPr/>
          <a:lstStyle/>
          <a:p>
            <a:fld id="{B2E66857-19A0-47BB-8441-08CFF102B9BD}" type="slidenum">
              <a:rPr lang="en-GB" smtClean="0"/>
              <a:t>9</a:t>
            </a:fld>
            <a:endParaRPr lang="en-GB"/>
          </a:p>
        </p:txBody>
      </p:sp>
      <p:graphicFrame>
        <p:nvGraphicFramePr>
          <p:cNvPr id="6" name="Diagram 5"/>
          <p:cNvGraphicFramePr/>
          <p:nvPr>
            <p:extLst>
              <p:ext uri="{D42A27DB-BD31-4B8C-83A1-F6EECF244321}">
                <p14:modId xmlns:p14="http://schemas.microsoft.com/office/powerpoint/2010/main" val="2506958724"/>
              </p:ext>
            </p:extLst>
          </p:nvPr>
        </p:nvGraphicFramePr>
        <p:xfrm>
          <a:off x="2051720" y="404664"/>
          <a:ext cx="5231904"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115616" y="4797152"/>
            <a:ext cx="6984776" cy="1477328"/>
          </a:xfrm>
          <a:prstGeom prst="rect">
            <a:avLst/>
          </a:prstGeom>
          <a:noFill/>
        </p:spPr>
        <p:txBody>
          <a:bodyPr wrap="square" rtlCol="0">
            <a:spAutoFit/>
          </a:bodyPr>
          <a:lstStyle/>
          <a:p>
            <a:pPr algn="ctr">
              <a:buFont typeface="Arial" charset="0"/>
              <a:buChar char="•"/>
            </a:pPr>
            <a:r>
              <a:rPr lang="en-GB" dirty="0"/>
              <a:t>77% of recruiters said they used search engines to find background data on candidates.</a:t>
            </a:r>
          </a:p>
          <a:p>
            <a:pPr algn="ctr">
              <a:buFont typeface="Arial" charset="0"/>
              <a:buChar char="•"/>
            </a:pPr>
            <a:r>
              <a:rPr lang="en-GB" dirty="0"/>
              <a:t>35% eliminated a candidate because of what they found online </a:t>
            </a:r>
          </a:p>
          <a:p>
            <a:pPr algn="ctr"/>
            <a:r>
              <a:rPr lang="en-GB" dirty="0"/>
              <a:t> (Guardian [Internet], 12 April 2011)</a:t>
            </a:r>
          </a:p>
          <a:p>
            <a:endParaRPr lang="en-GB" dirty="0"/>
          </a:p>
        </p:txBody>
      </p:sp>
    </p:spTree>
    <p:extLst>
      <p:ext uri="{BB962C8B-B14F-4D97-AF65-F5344CB8AC3E}">
        <p14:creationId xmlns:p14="http://schemas.microsoft.com/office/powerpoint/2010/main" val="32518361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1"/>
                </a:solidFill>
                <a:latin typeface="+mn-lt"/>
              </a:rPr>
              <a:t>What employers look for:</a:t>
            </a:r>
            <a:endParaRPr lang="en-GB" b="1" dirty="0">
              <a:solidFill>
                <a:schemeClr val="bg1"/>
              </a:solidFill>
              <a:latin typeface="+mn-lt"/>
            </a:endParaRPr>
          </a:p>
        </p:txBody>
      </p:sp>
      <p:sp>
        <p:nvSpPr>
          <p:cNvPr id="3" name="Content Placeholder 2"/>
          <p:cNvSpPr>
            <a:spLocks noGrp="1"/>
          </p:cNvSpPr>
          <p:nvPr>
            <p:ph idx="1"/>
          </p:nvPr>
        </p:nvSpPr>
        <p:spPr>
          <a:xfrm>
            <a:off x="611560" y="1412776"/>
            <a:ext cx="8229600" cy="4525963"/>
          </a:xfrm>
        </p:spPr>
        <p:txBody>
          <a:bodyPr>
            <a:noAutofit/>
          </a:bodyPr>
          <a:lstStyle/>
          <a:p>
            <a:pPr marL="0" indent="0">
              <a:buNone/>
            </a:pPr>
            <a:endParaRPr lang="en-GB" sz="2800" dirty="0" smtClean="0">
              <a:latin typeface="+mn-lt"/>
              <a:cs typeface="Arial" pitchFamily="34" charset="0"/>
            </a:endParaRPr>
          </a:p>
        </p:txBody>
      </p:sp>
      <p:sp>
        <p:nvSpPr>
          <p:cNvPr id="4" name="Footer Placeholder 3"/>
          <p:cNvSpPr>
            <a:spLocks noGrp="1"/>
          </p:cNvSpPr>
          <p:nvPr>
            <p:ph type="ftr" sz="quarter" idx="11"/>
          </p:nvPr>
        </p:nvSpPr>
        <p:spPr/>
        <p:txBody>
          <a:bodyPr/>
          <a:lstStyle/>
          <a:p>
            <a:r>
              <a:rPr lang="en-GB" smtClean="0"/>
              <a:t>Stevie Farrell and Sarah Hotchkin Leeds Metropolitan University</a:t>
            </a:r>
            <a:endParaRPr lang="en-GB"/>
          </a:p>
        </p:txBody>
      </p:sp>
      <p:sp>
        <p:nvSpPr>
          <p:cNvPr id="5" name="Slide Number Placeholder 4"/>
          <p:cNvSpPr>
            <a:spLocks noGrp="1"/>
          </p:cNvSpPr>
          <p:nvPr>
            <p:ph type="sldNum" sz="quarter" idx="12"/>
          </p:nvPr>
        </p:nvSpPr>
        <p:spPr/>
        <p:txBody>
          <a:bodyPr/>
          <a:lstStyle/>
          <a:p>
            <a:fld id="{B2E66857-19A0-47BB-8441-08CFF102B9BD}" type="slidenum">
              <a:rPr lang="en-GB" smtClean="0"/>
              <a:t>10</a:t>
            </a:fld>
            <a:endParaRPr lang="en-GB"/>
          </a:p>
        </p:txBody>
      </p:sp>
      <p:sp>
        <p:nvSpPr>
          <p:cNvPr id="7" name="Rectangle 6"/>
          <p:cNvSpPr/>
          <p:nvPr/>
        </p:nvSpPr>
        <p:spPr>
          <a:xfrm>
            <a:off x="611560" y="1520776"/>
            <a:ext cx="3599413" cy="399645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GB" sz="2400" b="1" dirty="0" smtClean="0">
                <a:cs typeface="Arial" pitchFamily="34" charset="0"/>
              </a:rPr>
              <a:t>POSITIVE</a:t>
            </a:r>
          </a:p>
          <a:p>
            <a:endParaRPr lang="en-GB" sz="2400" dirty="0" smtClean="0">
              <a:cs typeface="Arial" pitchFamily="34" charset="0"/>
            </a:endParaRPr>
          </a:p>
          <a:p>
            <a:pPr marL="342900" indent="-342900">
              <a:buFont typeface="Arial" pitchFamily="34" charset="0"/>
              <a:buChar char="•"/>
            </a:pPr>
            <a:r>
              <a:rPr lang="en-GB" sz="2400" dirty="0" smtClean="0">
                <a:cs typeface="Arial" pitchFamily="34" charset="0"/>
              </a:rPr>
              <a:t>Work </a:t>
            </a:r>
            <a:r>
              <a:rPr lang="en-GB" sz="2400" dirty="0">
                <a:cs typeface="Arial" pitchFamily="34" charset="0"/>
              </a:rPr>
              <a:t>experience and volunteering</a:t>
            </a:r>
          </a:p>
          <a:p>
            <a:pPr marL="342900" indent="-342900">
              <a:buFont typeface="Arial" pitchFamily="34" charset="0"/>
              <a:buChar char="•"/>
            </a:pPr>
            <a:r>
              <a:rPr lang="en-GB" sz="2400" dirty="0">
                <a:cs typeface="Arial" pitchFamily="34" charset="0"/>
              </a:rPr>
              <a:t>Membership of professional bodies, industry relevant groups</a:t>
            </a:r>
          </a:p>
          <a:p>
            <a:pPr marL="342900" indent="-342900">
              <a:buFont typeface="Arial" pitchFamily="34" charset="0"/>
              <a:buChar char="•"/>
            </a:pPr>
            <a:r>
              <a:rPr lang="en-GB" sz="2400" dirty="0">
                <a:cs typeface="Arial" pitchFamily="34" charset="0"/>
              </a:rPr>
              <a:t>Tweeting and blogging on industry specific topics </a:t>
            </a:r>
          </a:p>
          <a:p>
            <a:endParaRPr lang="en-GB" sz="2400" b="1" dirty="0" smtClean="0"/>
          </a:p>
        </p:txBody>
      </p:sp>
      <p:sp>
        <p:nvSpPr>
          <p:cNvPr id="8" name="TextBox 7"/>
          <p:cNvSpPr txBox="1"/>
          <p:nvPr/>
        </p:nvSpPr>
        <p:spPr>
          <a:xfrm>
            <a:off x="4788024" y="1520776"/>
            <a:ext cx="3888432" cy="4154984"/>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2400" b="1" dirty="0" smtClean="0">
                <a:cs typeface="Arial" pitchFamily="34" charset="0"/>
              </a:rPr>
              <a:t>NEGATIVE</a:t>
            </a:r>
          </a:p>
          <a:p>
            <a:endParaRPr lang="en-GB" sz="2400" dirty="0">
              <a:cs typeface="Arial" pitchFamily="34" charset="0"/>
            </a:endParaRPr>
          </a:p>
          <a:p>
            <a:pPr marL="342900" indent="-342900">
              <a:buFont typeface="Arial" pitchFamily="34" charset="0"/>
              <a:buChar char="•"/>
            </a:pPr>
            <a:r>
              <a:rPr lang="en-GB" sz="2400" dirty="0" smtClean="0">
                <a:cs typeface="Arial" pitchFamily="34" charset="0"/>
              </a:rPr>
              <a:t>Poor </a:t>
            </a:r>
            <a:r>
              <a:rPr lang="en-GB" sz="2400" dirty="0">
                <a:cs typeface="Arial" pitchFamily="34" charset="0"/>
              </a:rPr>
              <a:t>grammar and spelling</a:t>
            </a:r>
          </a:p>
          <a:p>
            <a:pPr marL="342900" indent="-342900">
              <a:buFont typeface="Arial" pitchFamily="34" charset="0"/>
              <a:buChar char="•"/>
            </a:pPr>
            <a:r>
              <a:rPr lang="en-GB" sz="2400" dirty="0">
                <a:cs typeface="Arial" pitchFamily="34" charset="0"/>
              </a:rPr>
              <a:t>Avoid mention of any illegal activities</a:t>
            </a:r>
          </a:p>
          <a:p>
            <a:pPr marL="342900" indent="-342900">
              <a:buFont typeface="Arial" pitchFamily="34" charset="0"/>
              <a:buChar char="•"/>
            </a:pPr>
            <a:r>
              <a:rPr lang="en-GB" sz="2400" dirty="0">
                <a:cs typeface="Arial" pitchFamily="34" charset="0"/>
              </a:rPr>
              <a:t>Critical posts of classmates, academics or </a:t>
            </a:r>
            <a:r>
              <a:rPr lang="en-GB" sz="2400" dirty="0" smtClean="0">
                <a:cs typeface="Arial" pitchFamily="34" charset="0"/>
              </a:rPr>
              <a:t>employers</a:t>
            </a:r>
          </a:p>
          <a:p>
            <a:pPr marL="342900" indent="-342900">
              <a:buFont typeface="Arial" pitchFamily="34" charset="0"/>
              <a:buChar char="•"/>
            </a:pPr>
            <a:endParaRPr lang="en-GB" sz="2400" dirty="0" smtClean="0">
              <a:cs typeface="Arial" pitchFamily="34" charset="0"/>
            </a:endParaRPr>
          </a:p>
          <a:p>
            <a:pPr marL="342900" indent="-342900">
              <a:buFont typeface="Arial" pitchFamily="34" charset="0"/>
              <a:buChar char="•"/>
            </a:pPr>
            <a:endParaRPr lang="en-GB" sz="2400" dirty="0">
              <a:cs typeface="Arial" pitchFamily="34" charset="0"/>
            </a:endParaRPr>
          </a:p>
          <a:p>
            <a:pPr marL="342900" indent="-342900">
              <a:buFont typeface="Arial" pitchFamily="34" charset="0"/>
              <a:buChar char="•"/>
            </a:pPr>
            <a:endParaRPr lang="en-GB" sz="2400" dirty="0" smtClean="0">
              <a:cs typeface="Arial" pitchFamily="34" charset="0"/>
            </a:endParaRPr>
          </a:p>
        </p:txBody>
      </p:sp>
    </p:spTree>
    <p:extLst>
      <p:ext uri="{BB962C8B-B14F-4D97-AF65-F5344CB8AC3E}">
        <p14:creationId xmlns:p14="http://schemas.microsoft.com/office/powerpoint/2010/main" val="120820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548680"/>
            <a:ext cx="8229600" cy="5760640"/>
          </a:xfrm>
        </p:spPr>
        <p:txBody>
          <a:bodyPr>
            <a:normAutofit fontScale="92500" lnSpcReduction="10000"/>
          </a:bodyPr>
          <a:lstStyle/>
          <a:p>
            <a:pPr marL="0" indent="0" algn="ctr">
              <a:buNone/>
            </a:pPr>
            <a:endParaRPr lang="en-GB" sz="2800" dirty="0" smtClean="0"/>
          </a:p>
          <a:p>
            <a:pPr marL="0" indent="0" algn="ctr">
              <a:buNone/>
            </a:pPr>
            <a:r>
              <a:rPr lang="en-GB" sz="2800" dirty="0" smtClean="0">
                <a:latin typeface="Calibri" pitchFamily="34" charset="0"/>
                <a:cs typeface="Calibri" pitchFamily="34" charset="0"/>
              </a:rPr>
              <a:t>World’s largest </a:t>
            </a:r>
            <a:r>
              <a:rPr lang="en-GB" sz="2800" dirty="0">
                <a:latin typeface="Calibri" pitchFamily="34" charset="0"/>
                <a:cs typeface="Calibri" pitchFamily="34" charset="0"/>
              </a:rPr>
              <a:t>professional network </a:t>
            </a:r>
            <a:r>
              <a:rPr lang="en-GB" sz="2800" dirty="0" smtClean="0">
                <a:latin typeface="Calibri" pitchFamily="34" charset="0"/>
                <a:cs typeface="Calibri" pitchFamily="34" charset="0"/>
              </a:rPr>
              <a:t>with </a:t>
            </a:r>
            <a:r>
              <a:rPr lang="en-GB" sz="2800" dirty="0">
                <a:latin typeface="Calibri" pitchFamily="34" charset="0"/>
                <a:cs typeface="Calibri" pitchFamily="34" charset="0"/>
              </a:rPr>
              <a:t>more than 175 million members in over 200 </a:t>
            </a:r>
            <a:r>
              <a:rPr lang="en-GB" sz="2800" dirty="0" smtClean="0">
                <a:latin typeface="Calibri" pitchFamily="34" charset="0"/>
                <a:cs typeface="Calibri" pitchFamily="34" charset="0"/>
              </a:rPr>
              <a:t>countries </a:t>
            </a:r>
          </a:p>
          <a:p>
            <a:endParaRPr lang="en-GB" sz="2800" dirty="0"/>
          </a:p>
          <a:p>
            <a:pPr marL="0" indent="0" algn="ctr">
              <a:buNone/>
            </a:pPr>
            <a:endParaRPr lang="en-GB" u="sng" dirty="0" smtClean="0">
              <a:hlinkClick r:id="rId3"/>
            </a:endParaRPr>
          </a:p>
          <a:p>
            <a:pPr marL="0" indent="0" algn="ctr">
              <a:buNone/>
            </a:pPr>
            <a:endParaRPr lang="en-GB" u="sng" dirty="0">
              <a:hlinkClick r:id="rId3"/>
            </a:endParaRPr>
          </a:p>
          <a:p>
            <a:pPr marL="0" indent="0" algn="ctr">
              <a:buNone/>
            </a:pPr>
            <a:endParaRPr lang="en-GB" u="sng" dirty="0" smtClean="0">
              <a:hlinkClick r:id="rId3"/>
            </a:endParaRPr>
          </a:p>
          <a:p>
            <a:pPr marL="0" indent="0" algn="ctr">
              <a:buNone/>
            </a:pPr>
            <a:endParaRPr lang="en-GB" u="sng" dirty="0">
              <a:hlinkClick r:id="rId3"/>
            </a:endParaRPr>
          </a:p>
          <a:p>
            <a:pPr marL="0" indent="0" algn="ctr">
              <a:buNone/>
            </a:pPr>
            <a:endParaRPr lang="en-GB" u="sng" dirty="0" smtClean="0">
              <a:hlinkClick r:id="rId3"/>
            </a:endParaRPr>
          </a:p>
          <a:p>
            <a:pPr marL="0" indent="0" algn="ctr">
              <a:buNone/>
            </a:pPr>
            <a:endParaRPr lang="en-GB" u="sng" dirty="0" smtClean="0">
              <a:hlinkClick r:id="rId3"/>
            </a:endParaRPr>
          </a:p>
          <a:p>
            <a:r>
              <a:rPr lang="en-GB" sz="3000" dirty="0">
                <a:latin typeface="Calibri" pitchFamily="34" charset="0"/>
                <a:cs typeface="Calibri" pitchFamily="34" charset="0"/>
                <a:hlinkClick r:id="rId4"/>
              </a:rPr>
              <a:t>http://university.linkedin.com/</a:t>
            </a:r>
          </a:p>
          <a:p>
            <a:r>
              <a:rPr lang="en-GB" sz="3000" dirty="0" smtClean="0">
                <a:latin typeface="Calibri" pitchFamily="34" charset="0"/>
                <a:cs typeface="Calibri" pitchFamily="34" charset="0"/>
                <a:hlinkClick r:id="rId4"/>
              </a:rPr>
              <a:t>http</a:t>
            </a:r>
            <a:r>
              <a:rPr lang="en-GB" sz="3000" dirty="0">
                <a:latin typeface="Calibri" pitchFamily="34" charset="0"/>
                <a:cs typeface="Calibri" pitchFamily="34" charset="0"/>
                <a:hlinkClick r:id="rId4"/>
              </a:rPr>
              <a:t>://</a:t>
            </a:r>
            <a:r>
              <a:rPr lang="en-GB" sz="3000" dirty="0" smtClean="0">
                <a:latin typeface="Calibri" pitchFamily="34" charset="0"/>
                <a:cs typeface="Calibri" pitchFamily="34" charset="0"/>
                <a:hlinkClick r:id="rId4"/>
              </a:rPr>
              <a:t>www.youtube.com/watch?v=Ocp1MNpSkWs</a:t>
            </a:r>
            <a:r>
              <a:rPr lang="en-GB" sz="3000" dirty="0" smtClean="0">
                <a:latin typeface="Calibri" pitchFamily="34" charset="0"/>
                <a:cs typeface="Calibri" pitchFamily="34" charset="0"/>
              </a:rPr>
              <a:t> </a:t>
            </a:r>
          </a:p>
          <a:p>
            <a:pPr marL="0" indent="0" algn="ctr">
              <a:buNone/>
            </a:pPr>
            <a:endParaRPr lang="en-GB" dirty="0" smtClean="0"/>
          </a:p>
          <a:p>
            <a:pPr marL="0" indent="0" algn="ctr">
              <a:buNone/>
            </a:pPr>
            <a:endParaRPr lang="en-GB" dirty="0" smtClean="0"/>
          </a:p>
          <a:p>
            <a:pPr marL="0" indent="0" algn="ctr">
              <a:buNone/>
            </a:pP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smtClean="0"/>
              <a:t>Stevie Farrell and Sarah Hotchkin Leeds Metropolitan University</a:t>
            </a:r>
            <a:endParaRPr lang="en-GB" dirty="0"/>
          </a:p>
        </p:txBody>
      </p:sp>
      <p:sp>
        <p:nvSpPr>
          <p:cNvPr id="5" name="Slide Number Placeholder 4"/>
          <p:cNvSpPr>
            <a:spLocks noGrp="1"/>
          </p:cNvSpPr>
          <p:nvPr>
            <p:ph type="sldNum" sz="quarter" idx="12"/>
          </p:nvPr>
        </p:nvSpPr>
        <p:spPr/>
        <p:txBody>
          <a:bodyPr/>
          <a:lstStyle/>
          <a:p>
            <a:fld id="{B2E66857-19A0-47BB-8441-08CFF102B9BD}" type="slidenum">
              <a:rPr lang="en-GB" smtClean="0"/>
              <a:t>11</a:t>
            </a:fld>
            <a:endParaRPr lang="en-GB" dirty="0"/>
          </a:p>
        </p:txBody>
      </p:sp>
      <p:sp>
        <p:nvSpPr>
          <p:cNvPr id="10" name="TextBox 9"/>
          <p:cNvSpPr txBox="1"/>
          <p:nvPr/>
        </p:nvSpPr>
        <p:spPr>
          <a:xfrm>
            <a:off x="4812077" y="1844824"/>
            <a:ext cx="3744416" cy="341632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2400" b="1" dirty="0" smtClean="0"/>
              <a:t>DO</a:t>
            </a:r>
          </a:p>
          <a:p>
            <a:pPr marL="285750" indent="-285750">
              <a:buFont typeface="Arial" pitchFamily="34" charset="0"/>
              <a:buChar char="•"/>
            </a:pPr>
            <a:r>
              <a:rPr lang="en-GB" sz="2400" b="1" dirty="0" smtClean="0"/>
              <a:t>Get recommendations</a:t>
            </a:r>
          </a:p>
          <a:p>
            <a:pPr marL="285750" indent="-285750">
              <a:buFont typeface="Arial" pitchFamily="34" charset="0"/>
              <a:buChar char="•"/>
            </a:pPr>
            <a:r>
              <a:rPr lang="en-GB" sz="2400" b="1" dirty="0" smtClean="0"/>
              <a:t>Join </a:t>
            </a:r>
            <a:r>
              <a:rPr lang="en-GB" sz="2400" b="1" dirty="0"/>
              <a:t>professional groups and network within these groups</a:t>
            </a:r>
          </a:p>
          <a:p>
            <a:pPr marL="285750" indent="-285750">
              <a:buFont typeface="Arial" pitchFamily="34" charset="0"/>
              <a:buChar char="•"/>
            </a:pPr>
            <a:r>
              <a:rPr lang="en-GB" sz="2400" b="1" dirty="0" smtClean="0"/>
              <a:t>Observe the site etiquette – network through existing contacts</a:t>
            </a:r>
          </a:p>
          <a:p>
            <a:pPr marL="285750" indent="-285750">
              <a:buFont typeface="Arial" pitchFamily="34" charset="0"/>
              <a:buChar char="•"/>
            </a:pPr>
            <a:endParaRPr lang="en-GB" sz="2400" b="1" dirty="0"/>
          </a:p>
        </p:txBody>
      </p:sp>
      <p:sp>
        <p:nvSpPr>
          <p:cNvPr id="14" name="AutoShape 2" descr="data:image/jpeg;base64,/9j/4AAQSkZJRgABAQAAAQABAAD/2wCEAAkGBg4GDxQIBwgQFBEQFxUVEBAQFBAPFRAQFREYFxoXHhIXHCYqHx8jGxoeKy8gIycpLCw4FyAxNTwrOCgrLDUBCQoKDgwOFQ8PGikcHx01KTUpKSwsNSkpNSw1LDQsKiksNSwpKSkpLCkpKSkqLTApLSwpLi4sKykpLCkpKSksNf/AABEIAMIBAwMBIgACEQEDEQH/xAAbAAEAAwEBAQEAAAAAAAAAAAAABgcIBQQBA//EAEIQAAICAQIDBAMMCQMFAQAAAAABAgMEBREGEiEHEzFBIlFhCBQWMjVVcXOBkZOzIzRCcoOhtNHSYrHCJDZDU4IV/8QAGQEBAAMBAQAAAAAAAAAAAAAAAAEEBQID/8QAJBEBAAICAQQCAgMAAAAAAAAAAAECAxESBDEyUUFxBbETIdH/2gAMAwEAAhEDEQA/ALxAAAAAAAAAAAAAAAAAAAAAAAAAAAAAAAAAAAAAAAAAAAAAAAAAAAAAAAAAAAAAAAAAAAAAAAAAAAAAAAAAAAAAAAAAAAAAAAAAAAAAAAAAAAAAAAAAAAAAAAAAAAAAAAAAAAAAAAAAAAAAAAAAAAAAAAAAAAAAAAAAAAA8OdruJpklVn6jRXJrdRsshBtevZsmImeyJmI7vcDkfC/TfnzE/Gq/uPhfpvz5ifjVf3J4W9OedfcOuDkfC/TfnzE/Gq/uPhfpvz5ifjVf3HC3o519w64OTDizTrGoQ1rFbfRJXVdX951iJiY7uotE9gAEJAAAAAAAAAAABRXugsidObjKq6cd6ZfFlKP/AJX6iZdhVsrdI5rJtvv7esm5P9nzYFhnjz9ZxdLcY6hqFFTn8RW2V1OX0KTW57Cie1js+1XVtUnqOBgzvquVarcHB91y1qLg1JrZcyb38PS9e4F6p83VM+nA4E0i/QdNxtO1OadtUNp7PmUd5NqHN58sWo+r0TvgACFdsdjq0TIlXJp70dU2n+s1+aAmoM/9gmTZdqtkbbpyXvazpKUpLfvqfJs0AAAG4AAAANzP3b1k2VarCNV04r3tX0jKUVv3t3kmBoEzvx3Y7NTynOTb71rr6kkkvsSLS7G7JW6Jjysm2+a/q22/1mzzZVfHPynlfWyL3ReUs78j4R9ubHSsmdTzYYVzqXjaq5uC/wDvbb+Z5dy8sDtH0mvDhKWQo8tai8blk5LaO3Io7bNeW/gUdNqTbjHZNvZepeou4slr75RrTNz4q44rxtvb5uNwD3Vw0dwfN2adiznJtuirdvq3+jRnFGjeDPk3E+oq/LRQ63xhp/jvKzsgAzGwAAAAAAAAAAChvdDfruL9TL81kz7B/kj+Pd/xIZ7ob9dxfqZfmsmfYP8AJH8e7/iQlYxQnarxvqmi6tdh6bq91dUY1ONcOTZOVUW/FebZfZmjto+W7/3afyIiSEz4q4t1DD4c0/VMbU7Y5F04q21cvNNOq19enrS+4iGi9puvZMLNNwcm/IyL+Tu5KCtnVCKnz8kFHxlvH0nvso+3ddnjP/tTS/34fk3Ht9zrRGVmbc4LmjGiKl5qMpWtrf2uK+5AQn4b6/w3kbZeqZkLYbOVOU7Jpp9etVnk16tvYyz+MOJ48X8K2arGCjKbpjbBPdQthl1xkvo3W69jRH/dEVRjlYlqiuaVVqb9ajZFpfZzP7zw6O9+Ds1PyyobfiYoHm7Ds2vTdRvzMy1QrqxLp2Tl4RjG2ltnP4g4u1HtC1Ll0izIj3j7vFx6rJ17Vrd7y5Wlu+spSfh9CIvpWJk6jN4Wl1WTnbFqVde7c4Q2saa9ScE/pivYSvsi4up4U1DfPrh3WTFVSuaXNQ3LdS5vKLfxvsf7IE/1zUpdjumQxq8uV+o5e+9t0p2xg4r0pKMn8WPMlFeblu/NEH0HgbWe0yEtXv1HeHM4xsyrLX3kl4qMIp7RT6dEl5LwZ0fdBSk9SpT+L72jy+rd3W83+y/kcvhrTeKMnErt4dsyver5u6VV9MIraclLaLmmvS38gPmg8Xal2X5707UrrJVVTUcjGlJ2Q5Gk+evfwfK001tv0T9lj9rvaVPhyqvT9DuSvyYd47ltLuqH0Tjv+1J77PyUX57Fa6j2ccSavY8vUdKvtslspTstxpSaS2XXvPUeHtHxrsLLqxdQg1ZViYUHFtPZxxoqS3X+vm8APvD/AAjrPG7nqGn95ZyvaWRdc472bb7Kcnu39Hhut9jm8U2agsj3pxLKx5GNFVfpWpT7tOU47z683x3tLd7prqaG7InW9Exfe+3xZ8+3/s76fNv9u5VHb24vV4qDW6x6ubb195b4/ZsBaHYx8h4/71/9VYVbxz8p5X1si0uxj5Dx/wB6/wDqrCreOflPL+tkX+i8p+mb+R8K/a3NK4G0u/Fqut0ipylVCUm1LrJ1pt+PrIV2S8P4murJ/wD1MKFnd9zyc+/o8ys38H57L7i0tF/Uqfqa/wApFfdh/hl/wP8Aa05re3DJ/fr9urUr/JijUfP6d3P4I0TSblqOowoqqUVCFU5KFbs5pNyab9J7NLbwWz8fL3Z/A2k6/R/0+FRFTW9d+MoQa38JKUOkl9O6IF21WSebTW5PlVO6XknK2ab+3lX3IlvZBbKzTOWUt1G2xR9i9GW33t/eLVvGOuTlJS1LZbYuMaU3qumz0fIswMj41U3BteD2fRr2NdftNBcGfJuJ9RV+Wimu0xbavkbeuv8Ap6y5eDPk3E+oq/LR69VPLHSfbx6KvHLkrHx/rsgAzmqAAAAAAAAAACkO3vSsnPzMaeFg32JUyTdVdliT719G4pleYmNrOBHucKjU64778tUc2uO78XyxSW5rIEaTtmDRZ6776o76WrcvfVc3P7+5eXvY7779NtvWdXth0XLzNZuuxdNyJwcadp102zi9qYp+lGLRooA2o/jDSsm7hjTcarBvlZCcOeuNdkpw/RXLrBLdeK8V5nv9z/pt+nvN9+4V1fMsfl72uyrm2d2+3MlvtuvvLhBKFL9v2l5GoX4ksLCusUa7lJ1V2W8rc4bb8qexz9I0nJhwlmYssC9WyyoONTqtU5R58bqobbtdH128mXwAlQvYXpGTg6pO3M0++uLx7FzW1W1rd21PbeSXXp4ew8Xaz2d3aTnPN0fAsnRlbz5aa52dzbv6cdop7Jt7r6WvI0OCBn/C0PM7Q9PjpWbiXV5+nJ+9LMiu2qOVivZOp2SjspxaWzfs/wBTXB0zWNf7OXLFppyKYt7yqtpdlUpeHMt015eMH128zTwAoPRO0XibW8mlQotlUra3bGjFSUqlYuZOxxeycd/NEv7Y+zu7iiMNX0evmyKIuE6uid1O7kuXf9qLb6eak/NJOzQShljh7iPW+EZS0/SHkVub9LHlQ7PT8N1VOD2l0Xguuy33P14m4O1ld3qus4uRbfmc8ppV2W2QUORR5+RPlbT6R6bKO3TwWogRpO0L7H8ezE0aijKonCcZX7wsjKElvkTa9GST8GVTxz8p5X1sjRRRfHnCuctRvvq066cLZucJ1Vzsi4yS84p7Nepl7o5iLTtndfWZpGo+VraPrmJDEphLUaE1TWmnbWmn3aW225BOxnPpwY5XvvKrhzOnbvJxhvsrPDd+0gnwZz/mfK/Au/xHwZz/AJnyvwLv8SxGCsVtXl3VJ6m82pbj47SjtfzKs3Nqni3wmlSk3CUZpPvbHtumSjsm1THw9PdeVm1Ql303yznCD25Yddmyr/gzn/M+V+Bd/iPgzn/M+V+Bd/id2xVnHFN9nFc165Zyce7p9o18MnVci3HtjKLde0oNST/QVrxXtLKo1q/R9KwXhRhvKmvdz8OkIeim2kns2+vlB7JsqOHC+oTajHRsrd+H6G1fzcTQPDuBPTsLHwsqK56qq4zXRpSjBJ9fpK/VailaxPZa6LlOS9pjW3p07IllVQutik5Ld7bpP2pPrs/Fb9ep6QDPagAAAAAAAAAAAAAAAAAAAAAAAAAAAAAAAAAAAAAAAAAAAAAAAAAAAAAAAAAAAAAAAAAAAAAAAAAAAAAAAAAAAAAAAAAAAAAAAAAAAAAAAAAAAAAAAAAAAAAAAAAAAAAAAAAAAAAAAAAAAAAAAAAAAAAAAAAAAAAAAAAAAAAAAAAAAAAAAAAAAAAAAAAAAAAAAAAAAAAAAAAAAAAAAAAAAAAAAAAAAAAAAAAAAAAAAAAAAAAAAAAAAAAAAAAAAAAAAAAAAAAAAAAAAAAAAAAAAAA//9k="/>
          <p:cNvSpPr>
            <a:spLocks noChangeAspect="1" noChangeArrowheads="1"/>
          </p:cNvSpPr>
          <p:nvPr/>
        </p:nvSpPr>
        <p:spPr bwMode="auto">
          <a:xfrm>
            <a:off x="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96713"/>
            <a:ext cx="3024336" cy="850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916868" y="1844824"/>
            <a:ext cx="3599413" cy="3439124"/>
          </a:xfrm>
          <a:prstGeom prst="rect">
            <a:avLst/>
          </a:prstGeom>
        </p:spPr>
        <p:style>
          <a:lnRef idx="0">
            <a:schemeClr val="accent5"/>
          </a:lnRef>
          <a:fillRef idx="3">
            <a:schemeClr val="accent5"/>
          </a:fillRef>
          <a:effectRef idx="3">
            <a:schemeClr val="accent5"/>
          </a:effectRef>
          <a:fontRef idx="minor">
            <a:schemeClr val="lt1"/>
          </a:fontRef>
        </p:style>
        <p:txBody>
          <a:bodyPr rtlCol="0" anchor="t"/>
          <a:lstStyle/>
          <a:p>
            <a:r>
              <a:rPr lang="en-GB" sz="2400" b="1" dirty="0" smtClean="0"/>
              <a:t>DO</a:t>
            </a:r>
          </a:p>
          <a:p>
            <a:pPr marL="285750" indent="-285750">
              <a:buFont typeface="Arial" pitchFamily="34" charset="0"/>
              <a:buChar char="•"/>
            </a:pPr>
            <a:r>
              <a:rPr lang="en-GB" sz="2400" b="1" dirty="0" smtClean="0"/>
              <a:t>Work </a:t>
            </a:r>
            <a:r>
              <a:rPr lang="en-GB" sz="2400" b="1" dirty="0"/>
              <a:t>towards a 100% complete profile</a:t>
            </a:r>
          </a:p>
          <a:p>
            <a:pPr marL="285750" indent="-285750">
              <a:buFont typeface="Arial" pitchFamily="34" charset="0"/>
              <a:buChar char="•"/>
            </a:pPr>
            <a:r>
              <a:rPr lang="en-GB" sz="2400" b="1" dirty="0"/>
              <a:t>Regard it an online CV –tell the truth, keep it professional and check</a:t>
            </a:r>
          </a:p>
          <a:p>
            <a:pPr marL="342900" indent="-342900">
              <a:buFont typeface="Arial" pitchFamily="34" charset="0"/>
              <a:buChar char="•"/>
            </a:pPr>
            <a:r>
              <a:rPr lang="en-GB" sz="2400" b="1" dirty="0"/>
              <a:t>Add a good profile picture</a:t>
            </a:r>
          </a:p>
        </p:txBody>
      </p:sp>
    </p:spTree>
    <p:extLst>
      <p:ext uri="{BB962C8B-B14F-4D97-AF65-F5344CB8AC3E}">
        <p14:creationId xmlns:p14="http://schemas.microsoft.com/office/powerpoint/2010/main" val="23845600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611560" y="1412776"/>
            <a:ext cx="8441002" cy="4525963"/>
          </a:xfrm>
        </p:spPr>
        <p:txBody>
          <a:bodyPr>
            <a:normAutofit/>
          </a:bodyPr>
          <a:lstStyle/>
          <a:p>
            <a:endParaRPr lang="en-GB" sz="2800" dirty="0"/>
          </a:p>
          <a:p>
            <a:endParaRPr lang="en-GB" sz="2800" dirty="0" smtClean="0"/>
          </a:p>
          <a:p>
            <a:pPr marL="0" indent="0">
              <a:buNone/>
            </a:pPr>
            <a:endParaRPr lang="en-GB" sz="2800" dirty="0" smtClean="0"/>
          </a:p>
          <a:p>
            <a:endParaRPr lang="en-GB" dirty="0"/>
          </a:p>
        </p:txBody>
      </p:sp>
      <p:sp>
        <p:nvSpPr>
          <p:cNvPr id="4" name="Footer Placeholder 3"/>
          <p:cNvSpPr>
            <a:spLocks noGrp="1"/>
          </p:cNvSpPr>
          <p:nvPr>
            <p:ph type="ftr" sz="quarter" idx="11"/>
          </p:nvPr>
        </p:nvSpPr>
        <p:spPr/>
        <p:txBody>
          <a:bodyPr/>
          <a:lstStyle/>
          <a:p>
            <a:r>
              <a:rPr lang="en-GB" smtClean="0"/>
              <a:t>Stevie Farrell and Sarah Hotchkin Leeds Metropolitan University</a:t>
            </a:r>
            <a:endParaRPr lang="en-GB"/>
          </a:p>
        </p:txBody>
      </p:sp>
      <p:sp>
        <p:nvSpPr>
          <p:cNvPr id="5" name="Slide Number Placeholder 4"/>
          <p:cNvSpPr>
            <a:spLocks noGrp="1"/>
          </p:cNvSpPr>
          <p:nvPr>
            <p:ph type="sldNum" sz="quarter" idx="12"/>
          </p:nvPr>
        </p:nvSpPr>
        <p:spPr/>
        <p:txBody>
          <a:bodyPr/>
          <a:lstStyle/>
          <a:p>
            <a:fld id="{B2E66857-19A0-47BB-8441-08CFF102B9BD}" type="slidenum">
              <a:rPr lang="en-GB" smtClean="0"/>
              <a:t>12</a:t>
            </a:fld>
            <a:endParaRPr lang="en-GB"/>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32656"/>
            <a:ext cx="3024336" cy="850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467544" y="1556792"/>
            <a:ext cx="8280920" cy="720080"/>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r>
              <a:rPr lang="en-GB" sz="3200" dirty="0" smtClean="0"/>
              <a:t>Activity: Create a LinkedIn Headline</a:t>
            </a:r>
          </a:p>
          <a:p>
            <a:r>
              <a:rPr lang="en-GB" sz="3200" dirty="0" smtClean="0"/>
              <a:t> </a:t>
            </a:r>
            <a:endParaRPr lang="en-GB" sz="3200" dirty="0"/>
          </a:p>
        </p:txBody>
      </p:sp>
      <p:pic>
        <p:nvPicPr>
          <p:cNvPr id="17" name="Picture 16">
            <a:hlinkClick r:id="rId4"/>
          </p:cNvPr>
          <p:cNvPicPr/>
          <p:nvPr/>
        </p:nvPicPr>
        <p:blipFill rotWithShape="1">
          <a:blip r:embed="rId5"/>
          <a:srcRect l="11485" t="24505" r="38218" b="50495"/>
          <a:stretch/>
        </p:blipFill>
        <p:spPr bwMode="auto">
          <a:xfrm>
            <a:off x="467544" y="3068960"/>
            <a:ext cx="3888432" cy="19442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8" name="Left Arrow 7"/>
          <p:cNvSpPr/>
          <p:nvPr/>
        </p:nvSpPr>
        <p:spPr>
          <a:xfrm>
            <a:off x="3923928" y="3284984"/>
            <a:ext cx="2952328" cy="1224136"/>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smtClean="0"/>
              <a:t>LinkedIn Headline</a:t>
            </a:r>
            <a:endParaRPr lang="en-GB" dirty="0"/>
          </a:p>
        </p:txBody>
      </p:sp>
      <p:sp>
        <p:nvSpPr>
          <p:cNvPr id="14" name="Rectangle 13"/>
          <p:cNvSpPr/>
          <p:nvPr/>
        </p:nvSpPr>
        <p:spPr>
          <a:xfrm>
            <a:off x="6516216" y="2636912"/>
            <a:ext cx="2232248" cy="28083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marL="285750" indent="-285750">
              <a:buFont typeface="Arial" pitchFamily="34" charset="0"/>
              <a:buChar char="•"/>
            </a:pPr>
            <a:r>
              <a:rPr lang="en-GB" sz="2000" dirty="0" smtClean="0">
                <a:solidFill>
                  <a:schemeClr val="tx1"/>
                </a:solidFill>
              </a:rPr>
              <a:t>Be specific</a:t>
            </a:r>
          </a:p>
          <a:p>
            <a:pPr marL="285750" indent="-285750">
              <a:buFont typeface="Arial" pitchFamily="34" charset="0"/>
              <a:buChar char="•"/>
            </a:pPr>
            <a:r>
              <a:rPr lang="en-GB" sz="2000" dirty="0" smtClean="0">
                <a:solidFill>
                  <a:schemeClr val="tx1"/>
                </a:solidFill>
              </a:rPr>
              <a:t>Showcase your speciality</a:t>
            </a:r>
          </a:p>
          <a:p>
            <a:pPr marL="285750" indent="-285750">
              <a:buFont typeface="Arial" pitchFamily="34" charset="0"/>
              <a:buChar char="•"/>
            </a:pPr>
            <a:r>
              <a:rPr lang="en-GB" sz="2000" dirty="0" smtClean="0">
                <a:solidFill>
                  <a:schemeClr val="tx1"/>
                </a:solidFill>
              </a:rPr>
              <a:t>Include key words</a:t>
            </a:r>
          </a:p>
          <a:p>
            <a:pPr marL="285750" indent="-285750">
              <a:buFont typeface="Arial" pitchFamily="34" charset="0"/>
              <a:buChar char="•"/>
            </a:pPr>
            <a:r>
              <a:rPr lang="en-GB" sz="2000" dirty="0" smtClean="0">
                <a:solidFill>
                  <a:schemeClr val="tx1"/>
                </a:solidFill>
              </a:rPr>
              <a:t>Maximum 120 characters including spaces</a:t>
            </a:r>
            <a:endParaRPr lang="en-GB" sz="2000" dirty="0">
              <a:solidFill>
                <a:schemeClr val="tx1"/>
              </a:solidFill>
            </a:endParaRPr>
          </a:p>
        </p:txBody>
      </p:sp>
    </p:spTree>
    <p:extLst>
      <p:ext uri="{BB962C8B-B14F-4D97-AF65-F5344CB8AC3E}">
        <p14:creationId xmlns:p14="http://schemas.microsoft.com/office/powerpoint/2010/main" val="35291974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charset="0"/>
              <a:buChar char="•"/>
            </a:pPr>
            <a:r>
              <a:rPr lang="en-GB" dirty="0" smtClean="0">
                <a:latin typeface="Calibri" pitchFamily="34" charset="0"/>
                <a:cs typeface="Calibri" pitchFamily="34" charset="0"/>
              </a:rPr>
              <a:t>Generally regarded as personal – you need to decide whether personal or professional</a:t>
            </a:r>
          </a:p>
          <a:p>
            <a:pPr>
              <a:buFont typeface="Arial" charset="0"/>
              <a:buChar char="•"/>
            </a:pPr>
            <a:r>
              <a:rPr lang="en-GB" dirty="0" smtClean="0">
                <a:latin typeface="Calibri" pitchFamily="34" charset="0"/>
                <a:cs typeface="Calibri" pitchFamily="34" charset="0"/>
              </a:rPr>
              <a:t>Look at privacy settings </a:t>
            </a:r>
          </a:p>
          <a:p>
            <a:pPr>
              <a:buFont typeface="Arial" charset="0"/>
              <a:buChar char="•"/>
            </a:pPr>
            <a:r>
              <a:rPr lang="en-GB" dirty="0" smtClean="0">
                <a:latin typeface="Calibri" pitchFamily="34" charset="0"/>
                <a:cs typeface="Calibri" pitchFamily="34" charset="0"/>
              </a:rPr>
              <a:t>Useful for company research and networking</a:t>
            </a:r>
          </a:p>
          <a:p>
            <a:pPr>
              <a:buFont typeface="Arial" charset="0"/>
              <a:buChar char="•"/>
            </a:pPr>
            <a:r>
              <a:rPr lang="en-GB" dirty="0" smtClean="0">
                <a:latin typeface="Calibri" pitchFamily="34" charset="0"/>
                <a:cs typeface="Calibri" pitchFamily="34" charset="0"/>
              </a:rPr>
              <a:t>Be very careful what you post – it can get viewed by a huge network </a:t>
            </a:r>
          </a:p>
          <a:p>
            <a:pPr>
              <a:buFont typeface="Arial" charset="0"/>
              <a:buChar char="•"/>
            </a:pPr>
            <a:endParaRPr lang="en-GB" dirty="0">
              <a:latin typeface="Calibri" pitchFamily="34" charset="0"/>
              <a:cs typeface="Calibri" pitchFamily="34" charset="0"/>
            </a:endParaRPr>
          </a:p>
        </p:txBody>
      </p:sp>
      <p:sp>
        <p:nvSpPr>
          <p:cNvPr id="4" name="Footer Placeholder 3"/>
          <p:cNvSpPr>
            <a:spLocks noGrp="1"/>
          </p:cNvSpPr>
          <p:nvPr>
            <p:ph type="ftr" sz="quarter" idx="11"/>
          </p:nvPr>
        </p:nvSpPr>
        <p:spPr/>
        <p:txBody>
          <a:bodyPr/>
          <a:lstStyle/>
          <a:p>
            <a:r>
              <a:rPr lang="en-GB" smtClean="0"/>
              <a:t>Stevie Farrell and Sarah Hotchkin Leeds Metropolitan University</a:t>
            </a:r>
            <a:endParaRPr lang="en-GB" dirty="0"/>
          </a:p>
        </p:txBody>
      </p:sp>
      <p:sp>
        <p:nvSpPr>
          <p:cNvPr id="5" name="Slide Number Placeholder 4"/>
          <p:cNvSpPr>
            <a:spLocks noGrp="1"/>
          </p:cNvSpPr>
          <p:nvPr>
            <p:ph type="sldNum" sz="quarter" idx="12"/>
          </p:nvPr>
        </p:nvSpPr>
        <p:spPr/>
        <p:txBody>
          <a:bodyPr/>
          <a:lstStyle/>
          <a:p>
            <a:fld id="{B2E66857-19A0-47BB-8441-08CFF102B9BD}" type="slidenum">
              <a:rPr lang="en-GB" smtClean="0"/>
              <a:t>13</a:t>
            </a:fld>
            <a:endParaRPr lang="en-GB"/>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896" y="188640"/>
            <a:ext cx="3176264" cy="11976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9073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latin typeface="+mn-lt"/>
              </a:rPr>
              <a:t>Useful for research </a:t>
            </a:r>
          </a:p>
          <a:p>
            <a:r>
              <a:rPr lang="en-GB" dirty="0" smtClean="0">
                <a:latin typeface="+mn-lt"/>
              </a:rPr>
              <a:t>Tweet and re-tweet relevant information</a:t>
            </a:r>
          </a:p>
          <a:p>
            <a:r>
              <a:rPr lang="en-GB" dirty="0" smtClean="0">
                <a:latin typeface="+mn-lt"/>
              </a:rPr>
              <a:t>Follow individuals related to the industry you want to go in. </a:t>
            </a:r>
            <a:endParaRPr lang="en-GB" dirty="0">
              <a:latin typeface="+mn-lt"/>
            </a:endParaRPr>
          </a:p>
          <a:p>
            <a:r>
              <a:rPr lang="en-GB" dirty="0" smtClean="0">
                <a:latin typeface="+mn-lt"/>
              </a:rPr>
              <a:t>Follow industry specific publications online: Guardian, Economist etc. </a:t>
            </a:r>
          </a:p>
          <a:p>
            <a:r>
              <a:rPr lang="en-GB" dirty="0" smtClean="0">
                <a:latin typeface="+mn-lt"/>
              </a:rPr>
              <a:t>Follow the companies you want to work for </a:t>
            </a:r>
          </a:p>
          <a:p>
            <a:pPr marL="0" indent="0">
              <a:buNone/>
            </a:pPr>
            <a:r>
              <a:rPr lang="en-GB" dirty="0">
                <a:latin typeface="+mn-lt"/>
                <a:hlinkClick r:id="rId3"/>
              </a:rPr>
              <a:t>http://</a:t>
            </a:r>
            <a:r>
              <a:rPr lang="en-GB" dirty="0" smtClean="0">
                <a:latin typeface="+mn-lt"/>
                <a:hlinkClick r:id="rId3"/>
              </a:rPr>
              <a:t>www.commoncraft.com/video/twitter</a:t>
            </a:r>
            <a:endParaRPr lang="en-GB" dirty="0" smtClean="0">
              <a:latin typeface="+mn-lt"/>
            </a:endParaRPr>
          </a:p>
          <a:p>
            <a:pPr marL="0" indent="0">
              <a:buNone/>
            </a:pPr>
            <a:endParaRPr lang="en-GB" dirty="0">
              <a:latin typeface="+mn-lt"/>
            </a:endParaRPr>
          </a:p>
        </p:txBody>
      </p:sp>
      <p:sp>
        <p:nvSpPr>
          <p:cNvPr id="4" name="Footer Placeholder 3"/>
          <p:cNvSpPr>
            <a:spLocks noGrp="1"/>
          </p:cNvSpPr>
          <p:nvPr>
            <p:ph type="ftr" sz="quarter" idx="11"/>
          </p:nvPr>
        </p:nvSpPr>
        <p:spPr/>
        <p:txBody>
          <a:bodyPr/>
          <a:lstStyle/>
          <a:p>
            <a:r>
              <a:rPr lang="en-GB" smtClean="0"/>
              <a:t>Stevie Farrell and Sarah Hotchkin Leeds Metropolitan University</a:t>
            </a:r>
            <a:endParaRPr lang="en-GB"/>
          </a:p>
        </p:txBody>
      </p:sp>
      <p:sp>
        <p:nvSpPr>
          <p:cNvPr id="5" name="Slide Number Placeholder 4"/>
          <p:cNvSpPr>
            <a:spLocks noGrp="1"/>
          </p:cNvSpPr>
          <p:nvPr>
            <p:ph type="sldNum" sz="quarter" idx="12"/>
          </p:nvPr>
        </p:nvSpPr>
        <p:spPr/>
        <p:txBody>
          <a:bodyPr/>
          <a:lstStyle/>
          <a:p>
            <a:fld id="{B2E66857-19A0-47BB-8441-08CFF102B9BD}" type="slidenum">
              <a:rPr lang="en-GB" smtClean="0"/>
              <a:t>14</a:t>
            </a:fld>
            <a:endParaRPr lang="en-GB"/>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264848"/>
            <a:ext cx="3096344" cy="11381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26782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1"/>
                </a:solidFill>
                <a:latin typeface="+mj-lt"/>
              </a:rPr>
              <a:t>Next steps</a:t>
            </a:r>
            <a:endParaRPr lang="en-GB" b="1" dirty="0">
              <a:solidFill>
                <a:schemeClr val="bg1"/>
              </a:solidFill>
              <a:latin typeface="+mj-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7428865"/>
              </p:ext>
            </p:extLst>
          </p:nvPr>
        </p:nvGraphicFramePr>
        <p:xfrm>
          <a:off x="950912" y="90872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GB" smtClean="0"/>
              <a:t>Stevie Farrell and Sarah Hotchkin Leeds Metropolitan University</a:t>
            </a:r>
            <a:endParaRPr lang="en-GB"/>
          </a:p>
        </p:txBody>
      </p:sp>
      <p:sp>
        <p:nvSpPr>
          <p:cNvPr id="5" name="Slide Number Placeholder 4"/>
          <p:cNvSpPr>
            <a:spLocks noGrp="1"/>
          </p:cNvSpPr>
          <p:nvPr>
            <p:ph type="sldNum" sz="quarter" idx="12"/>
          </p:nvPr>
        </p:nvSpPr>
        <p:spPr/>
        <p:txBody>
          <a:bodyPr/>
          <a:lstStyle/>
          <a:p>
            <a:fld id="{B2E66857-19A0-47BB-8441-08CFF102B9BD}" type="slidenum">
              <a:rPr lang="en-GB" smtClean="0"/>
              <a:t>15</a:t>
            </a:fld>
            <a:endParaRPr lang="en-GB"/>
          </a:p>
        </p:txBody>
      </p:sp>
    </p:spTree>
    <p:extLst>
      <p:ext uri="{BB962C8B-B14F-4D97-AF65-F5344CB8AC3E}">
        <p14:creationId xmlns:p14="http://schemas.microsoft.com/office/powerpoint/2010/main" val="31103328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11560" y="2924944"/>
            <a:ext cx="3888432" cy="187220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4000" dirty="0">
                <a:solidFill>
                  <a:schemeClr val="tx1"/>
                </a:solidFill>
              </a:rPr>
              <a:t>Ted Talks!</a:t>
            </a:r>
          </a:p>
          <a:p>
            <a:pPr algn="ctr"/>
            <a:r>
              <a:rPr lang="en-GB" sz="2000" dirty="0">
                <a:solidFill>
                  <a:schemeClr val="tx1"/>
                </a:solidFill>
                <a:hlinkClick r:id="rId3"/>
              </a:rPr>
              <a:t>http://</a:t>
            </a:r>
            <a:r>
              <a:rPr lang="en-GB" sz="2000" dirty="0" smtClean="0">
                <a:solidFill>
                  <a:schemeClr val="tx1"/>
                </a:solidFill>
                <a:hlinkClick r:id="rId3"/>
              </a:rPr>
              <a:t>bit.ly/ozhc6M</a:t>
            </a:r>
            <a:endParaRPr lang="en-GB" sz="2000" dirty="0" smtClean="0">
              <a:solidFill>
                <a:schemeClr val="tx1"/>
              </a:solidFill>
            </a:endParaRPr>
          </a:p>
          <a:p>
            <a:pPr marL="285750" indent="-285750">
              <a:buFont typeface="Arial" pitchFamily="34" charset="0"/>
              <a:buChar char="•"/>
            </a:pPr>
            <a:endParaRPr lang="en-GB" sz="2000" dirty="0">
              <a:solidFill>
                <a:schemeClr val="tx1"/>
              </a:solidFill>
            </a:endParaRPr>
          </a:p>
        </p:txBody>
      </p:sp>
      <p:sp>
        <p:nvSpPr>
          <p:cNvPr id="2" name="Title 1"/>
          <p:cNvSpPr>
            <a:spLocks noGrp="1"/>
          </p:cNvSpPr>
          <p:nvPr>
            <p:ph type="title"/>
          </p:nvPr>
        </p:nvSpPr>
        <p:spPr/>
        <p:txBody>
          <a:bodyPr/>
          <a:lstStyle/>
          <a:p>
            <a:r>
              <a:rPr lang="en-GB" b="1" dirty="0" smtClean="0">
                <a:solidFill>
                  <a:schemeClr val="bg1"/>
                </a:solidFill>
              </a:rPr>
              <a:t>Summary/questions</a:t>
            </a:r>
            <a:endParaRPr lang="en-GB" b="1" dirty="0">
              <a:solidFill>
                <a:schemeClr val="bg1"/>
              </a:solidFill>
            </a:endParaRPr>
          </a:p>
        </p:txBody>
      </p:sp>
      <p:sp>
        <p:nvSpPr>
          <p:cNvPr id="5" name="Footer Placeholder 4"/>
          <p:cNvSpPr>
            <a:spLocks noGrp="1"/>
          </p:cNvSpPr>
          <p:nvPr>
            <p:ph type="ftr" sz="quarter" idx="11"/>
          </p:nvPr>
        </p:nvSpPr>
        <p:spPr/>
        <p:txBody>
          <a:bodyPr/>
          <a:lstStyle/>
          <a:p>
            <a:r>
              <a:rPr lang="en-GB" smtClean="0"/>
              <a:t>Stevie Farrell and Sarah Hotchkin Leeds Metropolitan University</a:t>
            </a:r>
            <a:endParaRPr lang="en-GB"/>
          </a:p>
        </p:txBody>
      </p:sp>
      <p:sp>
        <p:nvSpPr>
          <p:cNvPr id="6" name="Slide Number Placeholder 5"/>
          <p:cNvSpPr>
            <a:spLocks noGrp="1"/>
          </p:cNvSpPr>
          <p:nvPr>
            <p:ph type="sldNum" sz="quarter" idx="12"/>
          </p:nvPr>
        </p:nvSpPr>
        <p:spPr/>
        <p:txBody>
          <a:bodyPr/>
          <a:lstStyle/>
          <a:p>
            <a:fld id="{B2E66857-19A0-47BB-8441-08CFF102B9BD}" type="slidenum">
              <a:rPr lang="en-GB" smtClean="0"/>
              <a:t>16</a:t>
            </a:fld>
            <a:endParaRPr lang="en-GB"/>
          </a:p>
        </p:txBody>
      </p:sp>
      <p:pic>
        <p:nvPicPr>
          <p:cNvPr id="1026" name="Picture 2" descr="C:\Users\farrel01\AppData\Local\Microsoft\Windows\Temporary Internet Files\Content.IE5\BH3RDGTL\MC90043485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2057023"/>
            <a:ext cx="3017490" cy="3017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8704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229600" cy="1143000"/>
          </a:xfrm>
        </p:spPr>
        <p:txBody>
          <a:bodyPr/>
          <a:lstStyle/>
          <a:p>
            <a:r>
              <a:rPr lang="en-GB" b="1" dirty="0" smtClean="0">
                <a:solidFill>
                  <a:schemeClr val="bg1"/>
                </a:solidFill>
              </a:rPr>
              <a:t>Session aims </a:t>
            </a:r>
            <a:endParaRPr lang="en-GB" b="1" dirty="0">
              <a:solidFill>
                <a:schemeClr val="bg1"/>
              </a:solidFill>
            </a:endParaRPr>
          </a:p>
        </p:txBody>
      </p:sp>
      <p:sp>
        <p:nvSpPr>
          <p:cNvPr id="3" name="Content Placeholder 2"/>
          <p:cNvSpPr>
            <a:spLocks noGrp="1"/>
          </p:cNvSpPr>
          <p:nvPr>
            <p:ph idx="1"/>
          </p:nvPr>
        </p:nvSpPr>
        <p:spPr>
          <a:xfrm>
            <a:off x="539552" y="1124744"/>
            <a:ext cx="8229600" cy="5040560"/>
          </a:xfrm>
        </p:spPr>
        <p:txBody>
          <a:bodyPr/>
          <a:lstStyle/>
          <a:p>
            <a:r>
              <a:rPr lang="en-GB" dirty="0" smtClean="0"/>
              <a:t>The expansion of social media</a:t>
            </a:r>
          </a:p>
          <a:p>
            <a:pPr lvl="1"/>
            <a:r>
              <a:rPr lang="en-GB" dirty="0" smtClean="0"/>
              <a:t>Advantages and pitfalls of social media</a:t>
            </a:r>
          </a:p>
          <a:p>
            <a:pPr lvl="1"/>
            <a:r>
              <a:rPr lang="en-GB" dirty="0" smtClean="0"/>
              <a:t>Social and professional online presence</a:t>
            </a:r>
          </a:p>
          <a:p>
            <a:r>
              <a:rPr lang="en-GB" dirty="0" smtClean="0"/>
              <a:t>Social media enhancing employability</a:t>
            </a:r>
          </a:p>
          <a:p>
            <a:pPr lvl="1"/>
            <a:r>
              <a:rPr lang="en-GB" dirty="0" smtClean="0"/>
              <a:t>LinkedIn, Facebook, Twitter</a:t>
            </a:r>
          </a:p>
          <a:p>
            <a:r>
              <a:rPr lang="en-GB" dirty="0" smtClean="0"/>
              <a:t>What employers want</a:t>
            </a:r>
          </a:p>
          <a:p>
            <a:pPr lvl="1"/>
            <a:r>
              <a:rPr lang="en-GB" dirty="0" smtClean="0"/>
              <a:t>Dos and Don’ts of online presence</a:t>
            </a:r>
          </a:p>
          <a:p>
            <a:r>
              <a:rPr lang="en-GB" dirty="0" smtClean="0"/>
              <a:t>Summary – ‘next steps’</a:t>
            </a:r>
          </a:p>
          <a:p>
            <a:endParaRPr lang="en-GB" dirty="0"/>
          </a:p>
        </p:txBody>
      </p:sp>
      <p:sp>
        <p:nvSpPr>
          <p:cNvPr id="4" name="Footer Placeholder 3"/>
          <p:cNvSpPr>
            <a:spLocks noGrp="1"/>
          </p:cNvSpPr>
          <p:nvPr>
            <p:ph type="ftr" sz="quarter" idx="11"/>
          </p:nvPr>
        </p:nvSpPr>
        <p:spPr/>
        <p:txBody>
          <a:bodyPr/>
          <a:lstStyle/>
          <a:p>
            <a:r>
              <a:rPr lang="en-GB" smtClean="0"/>
              <a:t>Stevie Farrell and Sarah Hotchkin Leeds Metropolitan University</a:t>
            </a:r>
            <a:endParaRPr lang="en-GB"/>
          </a:p>
        </p:txBody>
      </p:sp>
      <p:sp>
        <p:nvSpPr>
          <p:cNvPr id="5" name="Slide Number Placeholder 4"/>
          <p:cNvSpPr>
            <a:spLocks noGrp="1"/>
          </p:cNvSpPr>
          <p:nvPr>
            <p:ph type="sldNum" sz="quarter" idx="12"/>
          </p:nvPr>
        </p:nvSpPr>
        <p:spPr/>
        <p:txBody>
          <a:bodyPr/>
          <a:lstStyle/>
          <a:p>
            <a:fld id="{B2E66857-19A0-47BB-8441-08CFF102B9BD}" type="slidenum">
              <a:rPr lang="en-GB" smtClean="0"/>
              <a:t>1</a:t>
            </a:fld>
            <a:endParaRPr lang="en-GB"/>
          </a:p>
        </p:txBody>
      </p:sp>
    </p:spTree>
    <p:extLst>
      <p:ext uri="{BB962C8B-B14F-4D97-AF65-F5344CB8AC3E}">
        <p14:creationId xmlns:p14="http://schemas.microsoft.com/office/powerpoint/2010/main" val="32920851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1"/>
                </a:solidFill>
              </a:rPr>
              <a:t>Separate Selves</a:t>
            </a:r>
            <a:endParaRPr lang="en-GB" b="1" dirty="0">
              <a:solidFill>
                <a:schemeClr val="bg1"/>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0451488"/>
              </p:ext>
            </p:extLst>
          </p:nvPr>
        </p:nvGraphicFramePr>
        <p:xfrm>
          <a:off x="611188" y="1484313"/>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B2E66857-19A0-47BB-8441-08CFF102B9BD}" type="slidenum">
              <a:rPr lang="en-GB" smtClean="0"/>
              <a:t>2</a:t>
            </a:fld>
            <a:endParaRPr lang="en-GB"/>
          </a:p>
        </p:txBody>
      </p:sp>
      <p:sp>
        <p:nvSpPr>
          <p:cNvPr id="6" name="Footer Placeholder 5"/>
          <p:cNvSpPr>
            <a:spLocks noGrp="1"/>
          </p:cNvSpPr>
          <p:nvPr>
            <p:ph type="ftr" sz="quarter" idx="11"/>
          </p:nvPr>
        </p:nvSpPr>
        <p:spPr/>
        <p:txBody>
          <a:bodyPr/>
          <a:lstStyle/>
          <a:p>
            <a:r>
              <a:rPr lang="en-GB" smtClean="0"/>
              <a:t>Stevie Farrell and Sarah Hotchkin Leeds Metropolitan University</a:t>
            </a:r>
            <a:endParaRPr lang="en-GB" dirty="0"/>
          </a:p>
        </p:txBody>
      </p:sp>
    </p:spTree>
    <p:extLst>
      <p:ext uri="{BB962C8B-B14F-4D97-AF65-F5344CB8AC3E}">
        <p14:creationId xmlns:p14="http://schemas.microsoft.com/office/powerpoint/2010/main" val="27459277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kiefer2g.files.wordpress.com/2010/09/pu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31333"/>
            <a:ext cx="2704269" cy="31227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054" name="Picture 6" descr="http://gb.fotolibra.com/images/previews/730901-giant-ashtray-outside-pub-2.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4921" y="2500539"/>
            <a:ext cx="5328592" cy="353531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5" name="Slide Number Placeholder 4"/>
          <p:cNvSpPr>
            <a:spLocks noGrp="1"/>
          </p:cNvSpPr>
          <p:nvPr>
            <p:ph type="sldNum" sz="quarter" idx="12"/>
          </p:nvPr>
        </p:nvSpPr>
        <p:spPr/>
        <p:txBody>
          <a:bodyPr/>
          <a:lstStyle/>
          <a:p>
            <a:fld id="{B2E66857-19A0-47BB-8441-08CFF102B9BD}" type="slidenum">
              <a:rPr lang="en-GB" smtClean="0"/>
              <a:t>3</a:t>
            </a:fld>
            <a:endParaRPr lang="en-GB"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0963">
            <a:off x="2960087" y="412828"/>
            <a:ext cx="2791376" cy="322251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56" name="Picture 8" descr="http://disco-devon.co.uk/wp-content/uploads/2010/11/par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6" y="2468114"/>
            <a:ext cx="4387350" cy="329051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052" name="Picture 4" descr="http://t2.gstatic.com/images?q=tbn:ANd9GcSy7u5Csq443EzXoc2WdGlmO6DZnVD7Rxt85MmA--wUfoze-l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9690" y="861757"/>
            <a:ext cx="3460836" cy="259228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Footer Placeholder 1"/>
          <p:cNvSpPr>
            <a:spLocks noGrp="1"/>
          </p:cNvSpPr>
          <p:nvPr>
            <p:ph type="ftr" sz="quarter" idx="11"/>
          </p:nvPr>
        </p:nvSpPr>
        <p:spPr/>
        <p:txBody>
          <a:bodyPr/>
          <a:lstStyle/>
          <a:p>
            <a:r>
              <a:rPr lang="en-GB" smtClean="0"/>
              <a:t>Stevie Farrell and Sarah Hotchkin Leeds Metropolitan University</a:t>
            </a:r>
            <a:endParaRPr lang="en-GB"/>
          </a:p>
        </p:txBody>
      </p:sp>
    </p:spTree>
    <p:extLst>
      <p:ext uri="{BB962C8B-B14F-4D97-AF65-F5344CB8AC3E}">
        <p14:creationId xmlns:p14="http://schemas.microsoft.com/office/powerpoint/2010/main" val="18260588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Stevie Farrell and Sarah Hotchkin Leeds Metropolitan University</a:t>
            </a:r>
            <a:endParaRPr lang="en-GB"/>
          </a:p>
        </p:txBody>
      </p:sp>
      <p:sp>
        <p:nvSpPr>
          <p:cNvPr id="3" name="Slide Number Placeholder 2"/>
          <p:cNvSpPr>
            <a:spLocks noGrp="1"/>
          </p:cNvSpPr>
          <p:nvPr>
            <p:ph type="sldNum" sz="quarter" idx="12"/>
          </p:nvPr>
        </p:nvSpPr>
        <p:spPr/>
        <p:txBody>
          <a:bodyPr/>
          <a:lstStyle/>
          <a:p>
            <a:fld id="{B2E66857-19A0-47BB-8441-08CFF102B9BD}" type="slidenum">
              <a:rPr lang="en-GB" smtClean="0"/>
              <a:t>4</a:t>
            </a:fld>
            <a:endParaRPr lang="en-GB"/>
          </a:p>
        </p:txBody>
      </p:sp>
      <p:grpSp>
        <p:nvGrpSpPr>
          <p:cNvPr id="5" name="Group 4"/>
          <p:cNvGrpSpPr/>
          <p:nvPr/>
        </p:nvGrpSpPr>
        <p:grpSpPr>
          <a:xfrm>
            <a:off x="5638757" y="2204864"/>
            <a:ext cx="2992727" cy="2277854"/>
            <a:chOff x="5652120" y="444578"/>
            <a:chExt cx="2992727" cy="2277854"/>
          </a:xfrm>
        </p:grpSpPr>
        <p:pic>
          <p:nvPicPr>
            <p:cNvPr id="1030" name="Picture 6" descr="eyedroppers,females,healthcare,lab technicians,laboratories,laboratory equipment,medicines,people at work,persons,Photographs,research labs,technologies,test tubes,vials,women"/>
            <p:cNvPicPr>
              <a:picLocks noChangeAspect="1" noChangeArrowheads="1"/>
            </p:cNvPicPr>
            <p:nvPr/>
          </p:nvPicPr>
          <p:blipFill rotWithShape="1">
            <a:blip r:embed="rId3">
              <a:extLst>
                <a:ext uri="{28A0092B-C50C-407E-A947-70E740481C1C}">
                  <a14:useLocalDpi xmlns:a14="http://schemas.microsoft.com/office/drawing/2010/main" val="0"/>
                </a:ext>
              </a:extLst>
            </a:blip>
            <a:srcRect l="16508" r="17758"/>
            <a:stretch/>
          </p:blipFill>
          <p:spPr bwMode="auto">
            <a:xfrm rot="577965">
              <a:off x="7636501" y="666754"/>
              <a:ext cx="1008346" cy="185075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clipboards,doctors,females,healthcare,lab coats,medicines,people at work,persons,Photographs,physicians,pictures,stethoscopes,women"/>
            <p:cNvPicPr>
              <a:picLocks noChangeAspect="1" noChangeArrowheads="1"/>
            </p:cNvPicPr>
            <p:nvPr/>
          </p:nvPicPr>
          <p:blipFill rotWithShape="1">
            <a:blip r:embed="rId4">
              <a:extLst>
                <a:ext uri="{28A0092B-C50C-407E-A947-70E740481C1C}">
                  <a14:useLocalDpi xmlns:a14="http://schemas.microsoft.com/office/drawing/2010/main" val="0"/>
                </a:ext>
              </a:extLst>
            </a:blip>
            <a:srcRect l="16880" r="16943"/>
            <a:stretch/>
          </p:blipFill>
          <p:spPr bwMode="auto">
            <a:xfrm rot="21022064">
              <a:off x="5652120" y="790882"/>
              <a:ext cx="1015141" cy="185075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r="26831"/>
            <a:stretch/>
          </p:blipFill>
          <p:spPr>
            <a:xfrm>
              <a:off x="6675802" y="444578"/>
              <a:ext cx="918638" cy="227785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sp>
        <p:nvSpPr>
          <p:cNvPr id="7" name="TextBox 6"/>
          <p:cNvSpPr txBox="1"/>
          <p:nvPr/>
        </p:nvSpPr>
        <p:spPr>
          <a:xfrm>
            <a:off x="827584" y="404664"/>
            <a:ext cx="7632848" cy="584775"/>
          </a:xfrm>
          <a:prstGeom prst="rect">
            <a:avLst/>
          </a:prstGeom>
          <a:noFill/>
        </p:spPr>
        <p:txBody>
          <a:bodyPr wrap="square" rtlCol="0">
            <a:spAutoFit/>
          </a:bodyPr>
          <a:lstStyle/>
          <a:p>
            <a:r>
              <a:rPr lang="en-GB" sz="3200" b="1" dirty="0" smtClean="0">
                <a:solidFill>
                  <a:schemeClr val="bg1"/>
                </a:solidFill>
                <a:latin typeface="Times New Roman" pitchFamily="18" charset="0"/>
                <a:cs typeface="Times New Roman" pitchFamily="18" charset="0"/>
              </a:rPr>
              <a:t>What do you ‘give </a:t>
            </a:r>
            <a:r>
              <a:rPr lang="en-GB" sz="3200" b="1" dirty="0" err="1" smtClean="0">
                <a:solidFill>
                  <a:schemeClr val="bg1"/>
                </a:solidFill>
                <a:latin typeface="Times New Roman" pitchFamily="18" charset="0"/>
                <a:cs typeface="Times New Roman" pitchFamily="18" charset="0"/>
              </a:rPr>
              <a:t>away’on</a:t>
            </a:r>
            <a:r>
              <a:rPr lang="en-GB" sz="3200" b="1" dirty="0" smtClean="0">
                <a:solidFill>
                  <a:schemeClr val="bg1"/>
                </a:solidFill>
                <a:latin typeface="Times New Roman" pitchFamily="18" charset="0"/>
                <a:cs typeface="Times New Roman" pitchFamily="18" charset="0"/>
              </a:rPr>
              <a:t> Facebook?</a:t>
            </a:r>
            <a:endParaRPr lang="en-GB" sz="3200" b="1" dirty="0">
              <a:solidFill>
                <a:schemeClr val="bg1"/>
              </a:solidFill>
              <a:latin typeface="Times New Roman" pitchFamily="18" charset="0"/>
              <a:cs typeface="Times New Roman" pitchFamily="18" charset="0"/>
            </a:endParaRPr>
          </a:p>
        </p:txBody>
      </p:sp>
      <p:sp>
        <p:nvSpPr>
          <p:cNvPr id="8" name="TextBox 7"/>
          <p:cNvSpPr txBox="1"/>
          <p:nvPr/>
        </p:nvSpPr>
        <p:spPr>
          <a:xfrm>
            <a:off x="827584" y="1325081"/>
            <a:ext cx="4248472" cy="4524315"/>
          </a:xfrm>
          <a:prstGeom prst="rect">
            <a:avLst/>
          </a:prstGeom>
          <a:noFill/>
        </p:spPr>
        <p:txBody>
          <a:bodyPr wrap="square" rtlCol="0">
            <a:spAutoFit/>
          </a:bodyPr>
          <a:lstStyle/>
          <a:p>
            <a:pPr marL="285750" indent="-285750">
              <a:buFont typeface="Arial" pitchFamily="34" charset="0"/>
              <a:buChar char="•"/>
            </a:pPr>
            <a:r>
              <a:rPr lang="en-GB" sz="2400" dirty="0" smtClean="0"/>
              <a:t>Religious &amp; political affiliation</a:t>
            </a:r>
          </a:p>
          <a:p>
            <a:pPr marL="285750" indent="-285750">
              <a:buFont typeface="Arial" pitchFamily="34" charset="0"/>
              <a:buChar char="•"/>
            </a:pPr>
            <a:r>
              <a:rPr lang="en-GB" sz="2400" dirty="0" smtClean="0"/>
              <a:t>Trade Union membership</a:t>
            </a:r>
          </a:p>
          <a:p>
            <a:pPr marL="285750" indent="-285750">
              <a:buFont typeface="Arial" pitchFamily="34" charset="0"/>
              <a:buChar char="•"/>
            </a:pPr>
            <a:r>
              <a:rPr lang="en-GB" sz="2400" dirty="0" smtClean="0"/>
              <a:t>Campaigns, petitions &amp; status updates about news/articles</a:t>
            </a:r>
          </a:p>
          <a:p>
            <a:pPr marL="285750" indent="-285750">
              <a:buFont typeface="Arial" pitchFamily="34" charset="0"/>
              <a:buChar char="•"/>
            </a:pPr>
            <a:r>
              <a:rPr lang="en-GB" sz="2400" dirty="0" smtClean="0"/>
              <a:t>Personal attitude </a:t>
            </a:r>
            <a:endParaRPr lang="en-GB" sz="2400" dirty="0"/>
          </a:p>
          <a:p>
            <a:pPr marL="285750" indent="-285750">
              <a:buFont typeface="Arial" pitchFamily="34" charset="0"/>
              <a:buChar char="•"/>
            </a:pPr>
            <a:r>
              <a:rPr lang="en-GB" sz="2400" dirty="0" smtClean="0"/>
              <a:t>Sexuality</a:t>
            </a:r>
          </a:p>
          <a:p>
            <a:pPr marL="285750" indent="-285750">
              <a:buFont typeface="Arial" pitchFamily="34" charset="0"/>
              <a:buChar char="•"/>
            </a:pPr>
            <a:r>
              <a:rPr lang="en-GB" sz="2400" dirty="0" smtClean="0"/>
              <a:t>Your likes – TV, groups, magazines</a:t>
            </a:r>
          </a:p>
          <a:p>
            <a:pPr marL="285750" indent="-285750">
              <a:buFont typeface="Arial" pitchFamily="34" charset="0"/>
              <a:buChar char="•"/>
            </a:pPr>
            <a:r>
              <a:rPr lang="en-GB" sz="2400" dirty="0" smtClean="0"/>
              <a:t>Attendance at events</a:t>
            </a:r>
          </a:p>
          <a:p>
            <a:pPr marL="285750" indent="-285750">
              <a:buFont typeface="Arial" pitchFamily="34" charset="0"/>
              <a:buChar char="•"/>
            </a:pPr>
            <a:r>
              <a:rPr lang="en-GB" sz="2400" dirty="0" smtClean="0"/>
              <a:t>What kind of friends you have!</a:t>
            </a:r>
          </a:p>
          <a:p>
            <a:pPr marL="285750" indent="-285750">
              <a:buFont typeface="Arial" pitchFamily="34" charset="0"/>
              <a:buChar char="•"/>
            </a:pPr>
            <a:r>
              <a:rPr lang="en-GB" sz="2400" dirty="0" smtClean="0"/>
              <a:t>Your photos</a:t>
            </a:r>
            <a:endParaRPr lang="en-GB" dirty="0"/>
          </a:p>
        </p:txBody>
      </p:sp>
    </p:spTree>
    <p:extLst>
      <p:ext uri="{BB962C8B-B14F-4D97-AF65-F5344CB8AC3E}">
        <p14:creationId xmlns:p14="http://schemas.microsoft.com/office/powerpoint/2010/main" val="14005291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fade">
                                      <p:cBhvr>
                                        <p:cTn id="25" dur="500"/>
                                        <p:tgtEl>
                                          <p:spTgt spid="8">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fade">
                                      <p:cBhvr>
                                        <p:cTn id="28" dur="500"/>
                                        <p:tgtEl>
                                          <p:spTgt spid="8">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Effect transition="in" filter="fade">
                                      <p:cBhvr>
                                        <p:cTn id="31"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Stevie Farrell and Sarah Hotchkin Leeds Metropolitan University</a:t>
            </a:r>
            <a:endParaRPr lang="en-GB" dirty="0"/>
          </a:p>
        </p:txBody>
      </p:sp>
      <p:sp>
        <p:nvSpPr>
          <p:cNvPr id="5" name="Slide Number Placeholder 4"/>
          <p:cNvSpPr>
            <a:spLocks noGrp="1"/>
          </p:cNvSpPr>
          <p:nvPr>
            <p:ph type="sldNum" sz="quarter" idx="12"/>
          </p:nvPr>
        </p:nvSpPr>
        <p:spPr/>
        <p:txBody>
          <a:bodyPr/>
          <a:lstStyle/>
          <a:p>
            <a:fld id="{B2E66857-19A0-47BB-8441-08CFF102B9BD}" type="slidenum">
              <a:rPr lang="en-GB" smtClean="0"/>
              <a:t>5</a:t>
            </a:fld>
            <a:endParaRPr lang="en-GB"/>
          </a:p>
        </p:txBody>
      </p:sp>
      <p:sp>
        <p:nvSpPr>
          <p:cNvPr id="11" name="TextBox 10"/>
          <p:cNvSpPr txBox="1"/>
          <p:nvPr/>
        </p:nvSpPr>
        <p:spPr>
          <a:xfrm>
            <a:off x="6199078" y="1916832"/>
            <a:ext cx="2733275" cy="400109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2000" b="1" dirty="0" smtClean="0">
                <a:solidFill>
                  <a:srgbClr val="0070C0"/>
                </a:solidFill>
              </a:rPr>
              <a:t>Professional</a:t>
            </a:r>
            <a:r>
              <a:rPr lang="en-GB" b="1" dirty="0" smtClean="0"/>
              <a:t> network</a:t>
            </a:r>
          </a:p>
          <a:p>
            <a:pPr marL="0" lvl="1" indent="360363">
              <a:buFont typeface="Arial" pitchFamily="34" charset="0"/>
              <a:buChar char="•"/>
            </a:pPr>
            <a:r>
              <a:rPr lang="en-GB" dirty="0" smtClean="0"/>
              <a:t>Employers</a:t>
            </a:r>
          </a:p>
          <a:p>
            <a:pPr marL="0" lvl="1" indent="360363">
              <a:buFont typeface="Arial" pitchFamily="34" charset="0"/>
              <a:buChar char="•"/>
            </a:pPr>
            <a:r>
              <a:rPr lang="en-GB" dirty="0" smtClean="0"/>
              <a:t>Peers</a:t>
            </a:r>
          </a:p>
          <a:p>
            <a:pPr marL="742950" lvl="1" indent="-285750">
              <a:buFont typeface="Arial" pitchFamily="34" charset="0"/>
              <a:buChar char="•"/>
            </a:pPr>
            <a:endParaRPr lang="en-GB" dirty="0" smtClean="0"/>
          </a:p>
          <a:p>
            <a:r>
              <a:rPr lang="en-GB" b="1" dirty="0" smtClean="0"/>
              <a:t>You can present your</a:t>
            </a:r>
          </a:p>
          <a:p>
            <a:pPr marL="0" lvl="1" indent="360363">
              <a:buFont typeface="Arial" pitchFamily="34" charset="0"/>
              <a:buChar char="•"/>
            </a:pPr>
            <a:r>
              <a:rPr lang="en-GB" dirty="0" smtClean="0"/>
              <a:t>Professional profile (advert) &amp; photo, CV, education,  jobs &amp; references</a:t>
            </a:r>
          </a:p>
          <a:p>
            <a:pPr indent="457200"/>
            <a:endParaRPr lang="en-GB" b="1" dirty="0" smtClean="0"/>
          </a:p>
          <a:p>
            <a:r>
              <a:rPr lang="en-GB" b="1" dirty="0" smtClean="0"/>
              <a:t>Create your ‘brand’ for potential employers</a:t>
            </a:r>
          </a:p>
          <a:p>
            <a:endParaRPr lang="en-GB" b="1" dirty="0" smtClean="0"/>
          </a:p>
          <a:p>
            <a:endParaRPr lang="en-GB" b="1" dirty="0" smtClean="0"/>
          </a:p>
        </p:txBody>
      </p:sp>
      <p:sp>
        <p:nvSpPr>
          <p:cNvPr id="12" name="TextBox 11"/>
          <p:cNvSpPr txBox="1"/>
          <p:nvPr/>
        </p:nvSpPr>
        <p:spPr>
          <a:xfrm>
            <a:off x="539552" y="1951568"/>
            <a:ext cx="2493919" cy="3970318"/>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b="1" dirty="0" smtClean="0"/>
              <a:t>Primarily social network</a:t>
            </a:r>
          </a:p>
          <a:p>
            <a:pPr marL="0" lvl="1" indent="360363">
              <a:buFont typeface="Arial" pitchFamily="34" charset="0"/>
              <a:buChar char="•"/>
            </a:pPr>
            <a:r>
              <a:rPr lang="en-GB" dirty="0" smtClean="0"/>
              <a:t>Friends</a:t>
            </a:r>
          </a:p>
          <a:p>
            <a:pPr marL="0" lvl="1" indent="360363">
              <a:buFont typeface="Arial" pitchFamily="34" charset="0"/>
              <a:buChar char="•"/>
            </a:pPr>
            <a:r>
              <a:rPr lang="en-GB" dirty="0" smtClean="0"/>
              <a:t>Family</a:t>
            </a:r>
          </a:p>
          <a:p>
            <a:pPr marL="742950" lvl="1" indent="-285750">
              <a:buFont typeface="Arial" pitchFamily="34" charset="0"/>
              <a:buChar char="•"/>
            </a:pPr>
            <a:endParaRPr lang="en-GB" dirty="0" smtClean="0"/>
          </a:p>
          <a:p>
            <a:r>
              <a:rPr lang="en-GB" b="1" dirty="0" smtClean="0"/>
              <a:t>Display your</a:t>
            </a:r>
          </a:p>
          <a:p>
            <a:pPr marL="0" lvl="1" indent="360363">
              <a:buFont typeface="Arial" pitchFamily="34" charset="0"/>
              <a:buChar char="•"/>
            </a:pPr>
            <a:r>
              <a:rPr lang="en-GB" dirty="0" smtClean="0"/>
              <a:t>day to day status &amp; photos, activities, &amp; personal news</a:t>
            </a:r>
          </a:p>
          <a:p>
            <a:pPr marL="0" lvl="1" indent="457200">
              <a:buFont typeface="Arial" pitchFamily="34" charset="0"/>
              <a:buChar char="•"/>
            </a:pPr>
            <a:endParaRPr lang="en-GB" dirty="0" smtClean="0"/>
          </a:p>
          <a:p>
            <a:r>
              <a:rPr lang="en-GB" b="1" dirty="0" smtClean="0"/>
              <a:t>Create and separate</a:t>
            </a:r>
          </a:p>
          <a:p>
            <a:pPr indent="360363">
              <a:buFont typeface="Arial" pitchFamily="34" charset="0"/>
              <a:buChar char="•"/>
            </a:pPr>
            <a:r>
              <a:rPr lang="en-GB" dirty="0" smtClean="0"/>
              <a:t> groups for different purposes </a:t>
            </a:r>
          </a:p>
          <a:p>
            <a:pPr marL="285750" indent="-285750">
              <a:buFont typeface="Arial" pitchFamily="34" charset="0"/>
              <a:buChar char="•"/>
            </a:pPr>
            <a:r>
              <a:rPr lang="en-GB" dirty="0" smtClean="0"/>
              <a:t>Set privacy settings</a:t>
            </a:r>
          </a:p>
          <a:p>
            <a:endParaRPr lang="en-GB" b="1" dirty="0" smtClean="0"/>
          </a:p>
        </p:txBody>
      </p:sp>
      <p:grpSp>
        <p:nvGrpSpPr>
          <p:cNvPr id="13" name="Group 12"/>
          <p:cNvGrpSpPr/>
          <p:nvPr/>
        </p:nvGrpSpPr>
        <p:grpSpPr>
          <a:xfrm>
            <a:off x="35496" y="72244"/>
            <a:ext cx="331020" cy="6664087"/>
            <a:chOff x="64516" y="72244"/>
            <a:chExt cx="331020" cy="6664087"/>
          </a:xfrm>
        </p:grpSpPr>
        <p:sp>
          <p:nvSpPr>
            <p:cNvPr id="14" name="Rounded Rectangle 13"/>
            <p:cNvSpPr/>
            <p:nvPr userDrawn="1"/>
          </p:nvSpPr>
          <p:spPr>
            <a:xfrm>
              <a:off x="143508" y="255611"/>
              <a:ext cx="72008" cy="6480720"/>
            </a:xfrm>
            <a:prstGeom prst="roundRect">
              <a:avLst/>
            </a:prstGeom>
            <a:solidFill>
              <a:srgbClr val="0000FF"/>
            </a:solidFill>
            <a:ln w="28575">
              <a:solidFill>
                <a:srgbClr val="CCCCFF"/>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15" name="Rounded Rectangle 14"/>
            <p:cNvSpPr/>
            <p:nvPr userDrawn="1"/>
          </p:nvSpPr>
          <p:spPr>
            <a:xfrm>
              <a:off x="287524" y="255611"/>
              <a:ext cx="72008" cy="6480720"/>
            </a:xfrm>
            <a:prstGeom prst="roundRect">
              <a:avLst/>
            </a:prstGeom>
            <a:solidFill>
              <a:srgbClr val="CCCCFF"/>
            </a:solidFill>
            <a:ln w="19050">
              <a:solidFill>
                <a:srgbClr val="7030A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solidFill>
                  <a:schemeClr val="bg1"/>
                </a:solidFill>
              </a:endParaRPr>
            </a:p>
          </p:txBody>
        </p:sp>
        <p:sp>
          <p:nvSpPr>
            <p:cNvPr id="16" name="Right Triangle 15"/>
            <p:cNvSpPr/>
            <p:nvPr/>
          </p:nvSpPr>
          <p:spPr>
            <a:xfrm rot="16200000" flipV="1">
              <a:off x="99820" y="44624"/>
              <a:ext cx="260412" cy="331020"/>
            </a:xfrm>
            <a:prstGeom prst="rtTriangle">
              <a:avLst/>
            </a:prstGeom>
            <a:solidFill>
              <a:srgbClr val="0000FF"/>
            </a:solidFill>
            <a:ln w="28575">
              <a:solidFill>
                <a:srgbClr val="CCCCFF"/>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7" name="Right Triangle 16"/>
            <p:cNvSpPr/>
            <p:nvPr/>
          </p:nvSpPr>
          <p:spPr>
            <a:xfrm rot="16200000" flipH="1">
              <a:off x="99820" y="36940"/>
              <a:ext cx="260412" cy="331020"/>
            </a:xfrm>
            <a:prstGeom prst="rtTriangle">
              <a:avLst/>
            </a:prstGeom>
            <a:solidFill>
              <a:srgbClr val="CCCCFF"/>
            </a:solidFill>
            <a:ln w="28575">
              <a:solidFill>
                <a:srgbClr val="00206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gr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5985"/>
            <a:ext cx="2467518" cy="9303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8527" y="502726"/>
            <a:ext cx="2821859" cy="7938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436811"/>
            <a:ext cx="2520280" cy="9263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3275856" y="1948311"/>
            <a:ext cx="2637935" cy="3970318"/>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GB" b="1" dirty="0" smtClean="0"/>
              <a:t>Information network</a:t>
            </a:r>
          </a:p>
          <a:p>
            <a:pPr marL="0" lvl="1" indent="360363">
              <a:buFont typeface="Arial" pitchFamily="34" charset="0"/>
              <a:buChar char="•"/>
            </a:pPr>
            <a:r>
              <a:rPr lang="en-GB" dirty="0"/>
              <a:t>S</a:t>
            </a:r>
            <a:r>
              <a:rPr lang="en-GB" dirty="0" smtClean="0"/>
              <a:t>ocial</a:t>
            </a:r>
          </a:p>
          <a:p>
            <a:pPr marL="0" lvl="1" indent="360363">
              <a:buFont typeface="Arial" pitchFamily="34" charset="0"/>
              <a:buChar char="•"/>
            </a:pPr>
            <a:r>
              <a:rPr lang="en-GB" dirty="0" smtClean="0"/>
              <a:t>Professional</a:t>
            </a:r>
          </a:p>
          <a:p>
            <a:pPr marL="742950" lvl="1" indent="-285750">
              <a:buFont typeface="Arial" pitchFamily="34" charset="0"/>
              <a:buChar char="•"/>
            </a:pPr>
            <a:endParaRPr lang="en-GB" dirty="0" smtClean="0"/>
          </a:p>
          <a:p>
            <a:r>
              <a:rPr lang="en-GB" b="1" dirty="0" smtClean="0"/>
              <a:t>Chat  about:</a:t>
            </a:r>
          </a:p>
          <a:p>
            <a:pPr marL="0" lvl="1" indent="360363">
              <a:buFont typeface="Arial" pitchFamily="34" charset="0"/>
              <a:buChar char="•"/>
            </a:pPr>
            <a:r>
              <a:rPr lang="en-GB" dirty="0" smtClean="0"/>
              <a:t>activities, events, hobbies, information and learning, personal news</a:t>
            </a:r>
          </a:p>
          <a:p>
            <a:pPr marL="0" lvl="1" indent="457200">
              <a:buFont typeface="Arial" pitchFamily="34" charset="0"/>
              <a:buChar char="•"/>
            </a:pPr>
            <a:endParaRPr lang="en-GB" dirty="0" smtClean="0"/>
          </a:p>
          <a:p>
            <a:r>
              <a:rPr lang="en-GB" b="1" dirty="0" smtClean="0"/>
              <a:t>Professional use of Twitter is almost as great as social use.</a:t>
            </a:r>
          </a:p>
          <a:p>
            <a:endParaRPr lang="en-GB" b="1" dirty="0" smtClean="0"/>
          </a:p>
          <a:p>
            <a:endParaRPr lang="en-GB" b="1" dirty="0" smtClean="0"/>
          </a:p>
        </p:txBody>
      </p:sp>
    </p:spTree>
    <p:extLst>
      <p:ext uri="{BB962C8B-B14F-4D97-AF65-F5344CB8AC3E}">
        <p14:creationId xmlns:p14="http://schemas.microsoft.com/office/powerpoint/2010/main" val="26020894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solidFill>
                  <a:schemeClr val="bg1"/>
                </a:solidFill>
              </a:rPr>
              <a:t>Playing Detective</a:t>
            </a:r>
            <a:endParaRPr lang="en-GB" b="1" dirty="0">
              <a:solidFill>
                <a:schemeClr val="bg1"/>
              </a:solidFill>
            </a:endParaRPr>
          </a:p>
        </p:txBody>
      </p:sp>
      <p:sp>
        <p:nvSpPr>
          <p:cNvPr id="2" name="Footer Placeholder 1"/>
          <p:cNvSpPr>
            <a:spLocks noGrp="1"/>
          </p:cNvSpPr>
          <p:nvPr>
            <p:ph type="ftr" sz="quarter" idx="11"/>
          </p:nvPr>
        </p:nvSpPr>
        <p:spPr/>
        <p:txBody>
          <a:bodyPr/>
          <a:lstStyle/>
          <a:p>
            <a:r>
              <a:rPr lang="en-GB" smtClean="0"/>
              <a:t>Stevie Farrell and Sarah Hotchkin Leeds Metropolitan University</a:t>
            </a:r>
            <a:endParaRPr lang="en-GB" dirty="0"/>
          </a:p>
        </p:txBody>
      </p:sp>
      <p:sp>
        <p:nvSpPr>
          <p:cNvPr id="3" name="Slide Number Placeholder 2"/>
          <p:cNvSpPr>
            <a:spLocks noGrp="1"/>
          </p:cNvSpPr>
          <p:nvPr>
            <p:ph type="sldNum" sz="quarter" idx="12"/>
          </p:nvPr>
        </p:nvSpPr>
        <p:spPr/>
        <p:txBody>
          <a:bodyPr/>
          <a:lstStyle/>
          <a:p>
            <a:fld id="{B2E66857-19A0-47BB-8441-08CFF102B9BD}" type="slidenum">
              <a:rPr lang="en-GB" smtClean="0"/>
              <a:t>6</a:t>
            </a:fld>
            <a:endParaRPr lang="en-GB"/>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648020234"/>
              </p:ext>
            </p:extLst>
          </p:nvPr>
        </p:nvGraphicFramePr>
        <p:xfrm>
          <a:off x="1115616" y="1412776"/>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5" name="Picture 3" descr="C:\Users\farrel01\AppData\Local\Microsoft\Windows\Temporary Internet Files\Content.IE5\E38MO451\MC900431643[1].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6460" y="2060848"/>
            <a:ext cx="2736304" cy="273630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7139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bg1"/>
                </a:solidFill>
              </a:rPr>
              <a:t>Review your Facebook privacy settings</a:t>
            </a:r>
            <a:endParaRPr lang="en-GB" b="1" dirty="0">
              <a:solidFill>
                <a:schemeClr val="bg1"/>
              </a:solidFill>
            </a:endParaRPr>
          </a:p>
        </p:txBody>
      </p:sp>
      <p:sp>
        <p:nvSpPr>
          <p:cNvPr id="3" name="Content Placeholder 2"/>
          <p:cNvSpPr>
            <a:spLocks noGrp="1"/>
          </p:cNvSpPr>
          <p:nvPr>
            <p:ph idx="1"/>
          </p:nvPr>
        </p:nvSpPr>
        <p:spPr/>
        <p:txBody>
          <a:bodyPr>
            <a:normAutofit/>
          </a:bodyPr>
          <a:lstStyle/>
          <a:p>
            <a:r>
              <a:rPr lang="en-GB" sz="2800" dirty="0" smtClean="0"/>
              <a:t>Who can view your ‘stuff’ or look you up</a:t>
            </a:r>
          </a:p>
          <a:p>
            <a:r>
              <a:rPr lang="en-GB" sz="2800" dirty="0" smtClean="0"/>
              <a:t>Updates you post</a:t>
            </a:r>
          </a:p>
          <a:p>
            <a:r>
              <a:rPr lang="en-GB" sz="2800" dirty="0" smtClean="0"/>
              <a:t>Apps you’ve downloaded (often request to see your personal data as part of set up) </a:t>
            </a:r>
          </a:p>
          <a:p>
            <a:r>
              <a:rPr lang="en-GB" sz="2800" dirty="0" smtClean="0"/>
              <a:t>Photos (ones you post and ones you might be tagged in)</a:t>
            </a:r>
          </a:p>
          <a:p>
            <a:r>
              <a:rPr lang="en-GB" sz="2800" dirty="0" smtClean="0"/>
              <a:t>Who has tagged you in their own posts (you can review this before it is posted to your own wall</a:t>
            </a:r>
          </a:p>
          <a:p>
            <a:pPr marL="457200" lvl="1" indent="0">
              <a:buNone/>
            </a:pPr>
            <a:endParaRPr lang="en-GB" dirty="0" smtClean="0"/>
          </a:p>
          <a:p>
            <a:endParaRPr lang="en-GB" dirty="0" smtClean="0"/>
          </a:p>
          <a:p>
            <a:endParaRPr lang="en-GB" dirty="0" smtClean="0"/>
          </a:p>
          <a:p>
            <a:pPr lvl="1"/>
            <a:endParaRPr lang="en-GB" dirty="0"/>
          </a:p>
        </p:txBody>
      </p:sp>
      <p:sp>
        <p:nvSpPr>
          <p:cNvPr id="5" name="Footer Placeholder 4"/>
          <p:cNvSpPr>
            <a:spLocks noGrp="1"/>
          </p:cNvSpPr>
          <p:nvPr>
            <p:ph type="ftr" sz="quarter" idx="11"/>
          </p:nvPr>
        </p:nvSpPr>
        <p:spPr/>
        <p:txBody>
          <a:bodyPr/>
          <a:lstStyle/>
          <a:p>
            <a:r>
              <a:rPr lang="en-GB" smtClean="0"/>
              <a:t>Stevie Farrell and Sarah Hotchkin Leeds Metropolitan University</a:t>
            </a:r>
            <a:endParaRPr lang="en-GB"/>
          </a:p>
        </p:txBody>
      </p:sp>
      <p:sp>
        <p:nvSpPr>
          <p:cNvPr id="6" name="Slide Number Placeholder 5"/>
          <p:cNvSpPr>
            <a:spLocks noGrp="1"/>
          </p:cNvSpPr>
          <p:nvPr>
            <p:ph type="sldNum" sz="quarter" idx="12"/>
          </p:nvPr>
        </p:nvSpPr>
        <p:spPr/>
        <p:txBody>
          <a:bodyPr/>
          <a:lstStyle/>
          <a:p>
            <a:fld id="{B2E66857-19A0-47BB-8441-08CFF102B9BD}" type="slidenum">
              <a:rPr lang="en-GB" smtClean="0"/>
              <a:t>7</a:t>
            </a:fld>
            <a:endParaRPr lang="en-GB"/>
          </a:p>
        </p:txBody>
      </p:sp>
    </p:spTree>
    <p:extLst>
      <p:ext uri="{BB962C8B-B14F-4D97-AF65-F5344CB8AC3E}">
        <p14:creationId xmlns:p14="http://schemas.microsoft.com/office/powerpoint/2010/main" val="36312556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2695" y="-102309"/>
            <a:ext cx="7772400" cy="1470025"/>
          </a:xfrm>
        </p:spPr>
        <p:txBody>
          <a:bodyPr>
            <a:noAutofit/>
          </a:bodyPr>
          <a:lstStyle/>
          <a:p>
            <a:r>
              <a:rPr lang="en-GB" sz="4800" b="1" dirty="0" smtClean="0">
                <a:solidFill>
                  <a:schemeClr val="bg1"/>
                </a:solidFill>
                <a:latin typeface="+mn-lt"/>
                <a:ea typeface="+mn-ea"/>
              </a:rPr>
              <a:t>What the employers say…</a:t>
            </a:r>
            <a:endParaRPr lang="en-GB" sz="4800" b="1" dirty="0">
              <a:solidFill>
                <a:schemeClr val="bg1"/>
              </a:solidFill>
              <a:latin typeface="+mn-lt"/>
              <a:ea typeface="+mn-ea"/>
            </a:endParaRPr>
          </a:p>
        </p:txBody>
      </p:sp>
      <p:sp>
        <p:nvSpPr>
          <p:cNvPr id="3" name="Subtitle 2"/>
          <p:cNvSpPr>
            <a:spLocks noGrp="1"/>
          </p:cNvSpPr>
          <p:nvPr>
            <p:ph type="subTitle" idx="1"/>
          </p:nvPr>
        </p:nvSpPr>
        <p:spPr>
          <a:xfrm>
            <a:off x="647564" y="1052736"/>
            <a:ext cx="8136904" cy="1345704"/>
          </a:xfrm>
        </p:spPr>
        <p:txBody>
          <a:bodyPr>
            <a:normAutofit/>
          </a:bodyPr>
          <a:lstStyle/>
          <a:p>
            <a:r>
              <a:rPr lang="en-GB" sz="3600" dirty="0" smtClean="0">
                <a:solidFill>
                  <a:srgbClr val="002060"/>
                </a:solidFill>
                <a:latin typeface="+mn-lt"/>
              </a:rPr>
              <a:t>Enhancing employability for graduates</a:t>
            </a:r>
            <a:r>
              <a:rPr lang="en-GB" sz="4000" b="1" dirty="0" smtClean="0">
                <a:solidFill>
                  <a:srgbClr val="002060"/>
                </a:solidFill>
              </a:rPr>
              <a:t>.</a:t>
            </a:r>
          </a:p>
          <a:p>
            <a:endParaRPr lang="en-GB" sz="4000" b="1" dirty="0">
              <a:solidFill>
                <a:srgbClr val="00206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2753" y="2060848"/>
            <a:ext cx="1872208" cy="187220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Rectangle 5"/>
          <p:cNvSpPr/>
          <p:nvPr/>
        </p:nvSpPr>
        <p:spPr>
          <a:xfrm>
            <a:off x="1316906" y="5114801"/>
            <a:ext cx="6768752" cy="461665"/>
          </a:xfrm>
          <a:prstGeom prst="rect">
            <a:avLst/>
          </a:prstGeom>
        </p:spPr>
        <p:txBody>
          <a:bodyPr wrap="square">
            <a:spAutoFit/>
          </a:bodyPr>
          <a:lstStyle/>
          <a:p>
            <a:pPr algn="ctr"/>
            <a:r>
              <a:rPr lang="en-GB" sz="2400" dirty="0">
                <a:hlinkClick r:id="rId4"/>
              </a:rPr>
              <a:t>http://</a:t>
            </a:r>
            <a:r>
              <a:rPr lang="en-GB" sz="2400" dirty="0" smtClean="0">
                <a:hlinkClick r:id="rId4"/>
              </a:rPr>
              <a:t>www.youtube.com/watch?v=ZQzsQkMFgHE</a:t>
            </a:r>
            <a:r>
              <a:rPr lang="en-GB" sz="2400" dirty="0" smtClean="0"/>
              <a:t> </a:t>
            </a:r>
            <a:endParaRPr lang="en-GB" sz="2400" dirty="0"/>
          </a:p>
        </p:txBody>
      </p:sp>
      <p:sp>
        <p:nvSpPr>
          <p:cNvPr id="7" name="TextBox 6"/>
          <p:cNvSpPr txBox="1"/>
          <p:nvPr/>
        </p:nvSpPr>
        <p:spPr>
          <a:xfrm>
            <a:off x="2108994" y="4279969"/>
            <a:ext cx="5184576" cy="646331"/>
          </a:xfrm>
          <a:prstGeom prst="rect">
            <a:avLst/>
          </a:prstGeom>
          <a:noFill/>
        </p:spPr>
        <p:txBody>
          <a:bodyPr wrap="square" rtlCol="0">
            <a:spAutoFit/>
          </a:bodyPr>
          <a:lstStyle/>
          <a:p>
            <a:r>
              <a:rPr lang="en-GB" sz="3600" dirty="0" smtClean="0"/>
              <a:t>The power of social media</a:t>
            </a:r>
            <a:endParaRPr lang="en-GB" sz="3600" dirty="0"/>
          </a:p>
        </p:txBody>
      </p:sp>
    </p:spTree>
    <p:extLst>
      <p:ext uri="{BB962C8B-B14F-4D97-AF65-F5344CB8AC3E}">
        <p14:creationId xmlns:p14="http://schemas.microsoft.com/office/powerpoint/2010/main" val="6370231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11388</TotalTime>
  <Words>1677</Words>
  <Application>Microsoft Office PowerPoint</Application>
  <PresentationFormat>On-screen Show (4:3)</PresentationFormat>
  <Paragraphs>278</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Employability and  your online identity</vt:lpstr>
      <vt:lpstr>Session aims </vt:lpstr>
      <vt:lpstr>Separate Selves</vt:lpstr>
      <vt:lpstr>PowerPoint Presentation</vt:lpstr>
      <vt:lpstr>PowerPoint Presentation</vt:lpstr>
      <vt:lpstr>PowerPoint Presentation</vt:lpstr>
      <vt:lpstr>Playing Detective</vt:lpstr>
      <vt:lpstr>Review your Facebook privacy settings</vt:lpstr>
      <vt:lpstr>What the employers say…</vt:lpstr>
      <vt:lpstr>PowerPoint Presentation</vt:lpstr>
      <vt:lpstr>What employers look for:</vt:lpstr>
      <vt:lpstr>PowerPoint Presentation</vt:lpstr>
      <vt:lpstr>PowerPoint Presentation</vt:lpstr>
      <vt:lpstr>PowerPoint Presentation</vt:lpstr>
      <vt:lpstr>PowerPoint Presentation</vt:lpstr>
      <vt:lpstr>Next steps</vt:lpstr>
      <vt:lpstr>Summary/questions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Challenging Assumptions about IT skills in HE</dc:title>
  <dc:creator>Stevie</dc:creator>
  <cp:lastModifiedBy>Lyn G Farrell</cp:lastModifiedBy>
  <cp:revision>268</cp:revision>
  <cp:lastPrinted>2013-11-13T15:42:56Z</cp:lastPrinted>
  <dcterms:created xsi:type="dcterms:W3CDTF">2012-03-10T21:04:04Z</dcterms:created>
  <dcterms:modified xsi:type="dcterms:W3CDTF">2016-03-15T11:36:40Z</dcterms:modified>
</cp:coreProperties>
</file>