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theme/theme4.xml" ContentType="application/vnd.openxmlformats-officedocument.theme+xml"/>
  <Override PartName="/ppt/slideLayouts/slideLayout8.xml" ContentType="application/vnd.openxmlformats-officedocument.presentationml.slideLayout+xml"/>
  <Override PartName="/ppt/theme/theme5.xml" ContentType="application/vnd.openxmlformats-officedocument.theme+xml"/>
  <Override PartName="/ppt/slideLayouts/slideLayout9.xml" ContentType="application/vnd.openxmlformats-officedocument.presentationml.slideLayout+xml"/>
  <Override PartName="/ppt/theme/theme6.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7.xml" ContentType="application/vnd.openxmlformats-officedocument.theme+xml"/>
  <Override PartName="/ppt/slideLayouts/slideLayout12.xml" ContentType="application/vnd.openxmlformats-officedocument.presentationml.slideLayout+xml"/>
  <Override PartName="/ppt/theme/theme8.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 id="2147483679" r:id="rId2"/>
    <p:sldMasterId id="2147483682" r:id="rId3"/>
    <p:sldMasterId id="2147483687" r:id="rId4"/>
    <p:sldMasterId id="2147483689" r:id="rId5"/>
    <p:sldMasterId id="2147483691" r:id="rId6"/>
    <p:sldMasterId id="2147483693" r:id="rId7"/>
    <p:sldMasterId id="2147483696" r:id="rId8"/>
    <p:sldMasterId id="2147483698" r:id="rId9"/>
  </p:sldMasterIdLst>
  <p:notesMasterIdLst>
    <p:notesMasterId r:id="rId31"/>
  </p:notesMasterIdLst>
  <p:handoutMasterIdLst>
    <p:handoutMasterId r:id="rId32"/>
  </p:handoutMasterIdLst>
  <p:sldIdLst>
    <p:sldId id="264" r:id="rId10"/>
    <p:sldId id="332" r:id="rId11"/>
    <p:sldId id="343" r:id="rId12"/>
    <p:sldId id="342" r:id="rId13"/>
    <p:sldId id="359" r:id="rId14"/>
    <p:sldId id="344" r:id="rId15"/>
    <p:sldId id="321" r:id="rId16"/>
    <p:sldId id="347" r:id="rId17"/>
    <p:sldId id="345" r:id="rId18"/>
    <p:sldId id="348" r:id="rId19"/>
    <p:sldId id="338" r:id="rId20"/>
    <p:sldId id="346" r:id="rId21"/>
    <p:sldId id="358" r:id="rId22"/>
    <p:sldId id="349" r:id="rId23"/>
    <p:sldId id="350" r:id="rId24"/>
    <p:sldId id="351" r:id="rId25"/>
    <p:sldId id="352" r:id="rId26"/>
    <p:sldId id="353" r:id="rId27"/>
    <p:sldId id="354" r:id="rId28"/>
    <p:sldId id="357" r:id="rId29"/>
    <p:sldId id="356" r:id="rId30"/>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522" autoAdjust="0"/>
  </p:normalViewPr>
  <p:slideViewPr>
    <p:cSldViewPr>
      <p:cViewPr varScale="1">
        <p:scale>
          <a:sx n="93" d="100"/>
          <a:sy n="93" d="100"/>
        </p:scale>
        <p:origin x="140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tableStyles" Target="tableStyle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7CCFDE94-D58E-4464-AA36-DF9DECFC6942}" type="datetimeFigureOut">
              <a:rPr lang="en-GB" smtClean="0"/>
              <a:t>11/05/2016</a:t>
            </a:fld>
            <a:endParaRPr lang="en-GB"/>
          </a:p>
        </p:txBody>
      </p:sp>
      <p:sp>
        <p:nvSpPr>
          <p:cNvPr id="4" name="Footer Placeholder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AE9958E6-A250-4B6A-BC80-667C2CD875B0}" type="slidenum">
              <a:rPr lang="en-GB" smtClean="0"/>
              <a:t>‹#›</a:t>
            </a:fld>
            <a:endParaRPr lang="en-GB"/>
          </a:p>
        </p:txBody>
      </p:sp>
    </p:spTree>
    <p:extLst>
      <p:ext uri="{BB962C8B-B14F-4D97-AF65-F5344CB8AC3E}">
        <p14:creationId xmlns:p14="http://schemas.microsoft.com/office/powerpoint/2010/main" val="33974667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C7789758-60F2-43B5-AA2E-37037AFFF425}" type="datetimeFigureOut">
              <a:rPr lang="en-GB" smtClean="0"/>
              <a:pPr/>
              <a:t>11/05/2016</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DDA894AC-B541-419B-A907-13D8C410CB08}" type="slidenum">
              <a:rPr lang="en-GB" smtClean="0"/>
              <a:pPr/>
              <a:t>‹#›</a:t>
            </a:fld>
            <a:endParaRPr lang="en-GB"/>
          </a:p>
        </p:txBody>
      </p:sp>
    </p:spTree>
    <p:extLst>
      <p:ext uri="{BB962C8B-B14F-4D97-AF65-F5344CB8AC3E}">
        <p14:creationId xmlns:p14="http://schemas.microsoft.com/office/powerpoint/2010/main" val="38582005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DA894AC-B541-419B-A907-13D8C410CB08}" type="slidenum">
              <a:rPr lang="en-GB" smtClean="0"/>
              <a:pPr/>
              <a:t>1</a:t>
            </a:fld>
            <a:endParaRPr lang="en-GB"/>
          </a:p>
        </p:txBody>
      </p:sp>
    </p:spTree>
    <p:extLst>
      <p:ext uri="{BB962C8B-B14F-4D97-AF65-F5344CB8AC3E}">
        <p14:creationId xmlns:p14="http://schemas.microsoft.com/office/powerpoint/2010/main" val="32293453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Really positive on the whole. Some have contacted me to say “My</a:t>
            </a:r>
            <a:r>
              <a:rPr lang="en-GB" baseline="0" dirty="0" smtClean="0"/>
              <a:t> seminal work on XXXXXX isn’t on the webpage” – it’s usually because they haven’t self-archived it in the Repository!!!</a:t>
            </a:r>
            <a:endParaRPr lang="en-GB" dirty="0"/>
          </a:p>
        </p:txBody>
      </p:sp>
      <p:sp>
        <p:nvSpPr>
          <p:cNvPr id="4" name="Slide Number Placeholder 3"/>
          <p:cNvSpPr>
            <a:spLocks noGrp="1"/>
          </p:cNvSpPr>
          <p:nvPr>
            <p:ph type="sldNum" sz="quarter" idx="10"/>
          </p:nvPr>
        </p:nvSpPr>
        <p:spPr/>
        <p:txBody>
          <a:bodyPr/>
          <a:lstStyle/>
          <a:p>
            <a:fld id="{DDE9A6A7-26B7-472D-846B-CBE54583A01A}" type="slidenum">
              <a:rPr lang="en-GB" smtClean="0"/>
              <a:t>18</a:t>
            </a:fld>
            <a:endParaRPr lang="en-GB"/>
          </a:p>
        </p:txBody>
      </p:sp>
    </p:spTree>
    <p:extLst>
      <p:ext uri="{BB962C8B-B14F-4D97-AF65-F5344CB8AC3E}">
        <p14:creationId xmlns:p14="http://schemas.microsoft.com/office/powerpoint/2010/main" val="35757441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r>
              <a:rPr lang="en-GB" dirty="0" smtClean="0"/>
              <a:t>Andy Tattersall - Kardashian index”, which is a metric similar to the h-index; however, instead of productivity, it measures the “discrepancy between a scientist’s social media profile and publication record.”  Certain scientists have very high “K-index” scores–that is, they’re “renowned for being renowned.”  For those people, Hall says,”[the K-index] can also be an incentive – if your K-index gets above 5, then it’s time to get off Twitter and write those papers.”</a:t>
            </a:r>
            <a:endParaRPr lang="en-GB" dirty="0"/>
          </a:p>
        </p:txBody>
      </p:sp>
      <p:sp>
        <p:nvSpPr>
          <p:cNvPr id="4" name="Slide Number Placeholder 3"/>
          <p:cNvSpPr>
            <a:spLocks noGrp="1"/>
          </p:cNvSpPr>
          <p:nvPr>
            <p:ph type="sldNum" sz="quarter" idx="10"/>
          </p:nvPr>
        </p:nvSpPr>
        <p:spPr/>
        <p:txBody>
          <a:bodyPr/>
          <a:lstStyle/>
          <a:p>
            <a:fld id="{42E9AF5C-E889-4AC3-8259-EB5B88021854}" type="slidenum">
              <a:rPr lang="en-GB" smtClean="0"/>
              <a:t>19</a:t>
            </a:fld>
            <a:endParaRPr lang="en-GB"/>
          </a:p>
        </p:txBody>
      </p:sp>
    </p:spTree>
    <p:extLst>
      <p:ext uri="{BB962C8B-B14F-4D97-AF65-F5344CB8AC3E}">
        <p14:creationId xmlns:p14="http://schemas.microsoft.com/office/powerpoint/2010/main" val="35442133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Pop-ups</a:t>
            </a:r>
          </a:p>
          <a:p>
            <a:r>
              <a:rPr lang="en-GB" dirty="0" smtClean="0"/>
              <a:t>Funding, discoverability</a:t>
            </a:r>
            <a:endParaRPr lang="en-GB" dirty="0"/>
          </a:p>
        </p:txBody>
      </p:sp>
      <p:sp>
        <p:nvSpPr>
          <p:cNvPr id="4" name="Slide Number Placeholder 3"/>
          <p:cNvSpPr>
            <a:spLocks noGrp="1"/>
          </p:cNvSpPr>
          <p:nvPr>
            <p:ph type="sldNum" sz="quarter" idx="10"/>
          </p:nvPr>
        </p:nvSpPr>
        <p:spPr/>
        <p:txBody>
          <a:bodyPr/>
          <a:lstStyle/>
          <a:p>
            <a:fld id="{4358E3B2-33DC-4215-8AFA-56151975345E}" type="slidenum">
              <a:rPr lang="en-GB" smtClean="0"/>
              <a:t>20</a:t>
            </a:fld>
            <a:endParaRPr lang="en-GB"/>
          </a:p>
        </p:txBody>
      </p:sp>
    </p:spTree>
    <p:extLst>
      <p:ext uri="{BB962C8B-B14F-4D97-AF65-F5344CB8AC3E}">
        <p14:creationId xmlns:p14="http://schemas.microsoft.com/office/powerpoint/2010/main" val="16289083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i="0" kern="1200" dirty="0" smtClean="0">
                <a:solidFill>
                  <a:schemeClr val="tx1"/>
                </a:solidFill>
                <a:effectLst/>
                <a:latin typeface="+mn-lt"/>
                <a:ea typeface="+mn-ea"/>
                <a:cs typeface="+mn-cs"/>
              </a:rPr>
              <a:t>Unit 26: Sport and Exercise Sciences, Leisure and Tourism</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kern="1200" dirty="0" smtClean="0">
                <a:solidFill>
                  <a:schemeClr val="tx1"/>
                </a:solidFill>
                <a:effectLst/>
                <a:latin typeface="+mn-lt"/>
                <a:ea typeface="+mn-ea"/>
                <a:cs typeface="+mn-cs"/>
              </a:rPr>
              <a:t>REF2014 – 220 staff entered in 11 Units of Assessment</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kern="1200" dirty="0" smtClean="0">
                <a:solidFill>
                  <a:schemeClr val="tx1"/>
                </a:solidFill>
                <a:effectLst/>
                <a:latin typeface="+mn-lt"/>
                <a:ea typeface="+mn-ea"/>
                <a:cs typeface="+mn-cs"/>
              </a:rPr>
              <a:t>KPI target – 45% of academic staff </a:t>
            </a:r>
            <a:r>
              <a:rPr lang="en-GB" sz="1200" b="0" i="0" kern="1200" smtClean="0">
                <a:solidFill>
                  <a:schemeClr val="tx1"/>
                </a:solidFill>
                <a:effectLst/>
                <a:latin typeface="+mn-lt"/>
                <a:ea typeface="+mn-ea"/>
                <a:cs typeface="+mn-cs"/>
              </a:rPr>
              <a:t>returnable for next REF</a:t>
            </a:r>
            <a:endParaRPr lang="en-GB" sz="1200" b="0" i="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DDA894AC-B541-419B-A907-13D8C410CB08}" type="slidenum">
              <a:rPr lang="en-GB" smtClean="0"/>
              <a:pPr/>
              <a:t>2</a:t>
            </a:fld>
            <a:endParaRPr lang="en-GB"/>
          </a:p>
        </p:txBody>
      </p:sp>
    </p:spTree>
    <p:extLst>
      <p:ext uri="{BB962C8B-B14F-4D97-AF65-F5344CB8AC3E}">
        <p14:creationId xmlns:p14="http://schemas.microsoft.com/office/powerpoint/2010/main" val="30118369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Research Services Group meets monthly – chaired by Associate Director of</a:t>
            </a:r>
            <a:r>
              <a:rPr lang="en-GB" baseline="0" dirty="0" smtClean="0"/>
              <a:t> the Library, </a:t>
            </a:r>
            <a:r>
              <a:rPr lang="en-GB" dirty="0" smtClean="0"/>
              <a:t> Research Services</a:t>
            </a:r>
            <a:r>
              <a:rPr lang="en-GB" baseline="0" dirty="0" smtClean="0"/>
              <a:t> team + reps from </a:t>
            </a:r>
            <a:r>
              <a:rPr lang="en-GB" baseline="0" smtClean="0"/>
              <a:t>Academic Support, URO</a:t>
            </a:r>
            <a:endParaRPr lang="en-GB" dirty="0" smtClean="0"/>
          </a:p>
          <a:p>
            <a:endParaRPr lang="en-GB" dirty="0" smtClean="0"/>
          </a:p>
          <a:p>
            <a:r>
              <a:rPr lang="en-GB" dirty="0" smtClean="0"/>
              <a:t>Research Data Management SLWG – recommendations to Research &amp; Enterprise Committee </a:t>
            </a:r>
            <a:endParaRPr lang="en-GB" dirty="0"/>
          </a:p>
        </p:txBody>
      </p:sp>
      <p:sp>
        <p:nvSpPr>
          <p:cNvPr id="4" name="Slide Number Placeholder 3"/>
          <p:cNvSpPr>
            <a:spLocks noGrp="1"/>
          </p:cNvSpPr>
          <p:nvPr>
            <p:ph type="sldNum" sz="quarter" idx="10"/>
          </p:nvPr>
        </p:nvSpPr>
        <p:spPr/>
        <p:txBody>
          <a:bodyPr/>
          <a:lstStyle/>
          <a:p>
            <a:fld id="{DDA894AC-B541-419B-A907-13D8C410CB08}" type="slidenum">
              <a:rPr lang="en-GB" smtClean="0"/>
              <a:pPr/>
              <a:t>3</a:t>
            </a:fld>
            <a:endParaRPr lang="en-GB"/>
          </a:p>
        </p:txBody>
      </p:sp>
    </p:spTree>
    <p:extLst>
      <p:ext uri="{BB962C8B-B14F-4D97-AF65-F5344CB8AC3E}">
        <p14:creationId xmlns:p14="http://schemas.microsoft.com/office/powerpoint/2010/main" val="29574359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7" name="Shape 15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GB" sz="1200" b="0" i="0" u="none" strike="noStrike" cap="none">
                <a:solidFill>
                  <a:schemeClr val="dk1"/>
                </a:solidFill>
                <a:latin typeface="Calibri"/>
                <a:ea typeface="Calibri"/>
                <a:cs typeface="Calibri"/>
                <a:sym typeface="Calibri"/>
              </a:rPr>
              <a:t>1:00</a:t>
            </a:r>
          </a:p>
        </p:txBody>
      </p:sp>
      <p:sp>
        <p:nvSpPr>
          <p:cNvPr id="158" name="Shape 15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GB" sz="1200" b="0" i="0" u="none" strike="noStrike" cap="none">
                <a:solidFill>
                  <a:schemeClr val="dk1"/>
                </a:solidFill>
                <a:latin typeface="Calibri"/>
                <a:ea typeface="Calibri"/>
                <a:cs typeface="Calibri"/>
                <a:sym typeface="Calibri"/>
              </a:rPr>
              <a:t>6</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610362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Research can be easily disseminated online amongst communities of researchers and interested lay people, via social media for example, and it is clearly beneficial if that research is freely accessible on the open web rather than restricted by subscription access.</a:t>
            </a:r>
            <a:endParaRPr lang="en-GB" dirty="0"/>
          </a:p>
        </p:txBody>
      </p:sp>
      <p:sp>
        <p:nvSpPr>
          <p:cNvPr id="4" name="Slide Number Placeholder 3"/>
          <p:cNvSpPr>
            <a:spLocks noGrp="1"/>
          </p:cNvSpPr>
          <p:nvPr>
            <p:ph type="sldNum" sz="quarter" idx="10"/>
          </p:nvPr>
        </p:nvSpPr>
        <p:spPr/>
        <p:txBody>
          <a:bodyPr/>
          <a:lstStyle/>
          <a:p>
            <a:fld id="{DDA894AC-B541-419B-A907-13D8C410CB08}" type="slidenum">
              <a:rPr lang="en-GB" smtClean="0"/>
              <a:pPr/>
              <a:t>7</a:t>
            </a:fld>
            <a:endParaRPr lang="en-GB"/>
          </a:p>
        </p:txBody>
      </p:sp>
    </p:spTree>
    <p:extLst>
      <p:ext uri="{BB962C8B-B14F-4D97-AF65-F5344CB8AC3E}">
        <p14:creationId xmlns:p14="http://schemas.microsoft.com/office/powerpoint/2010/main" val="27740807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240 members</a:t>
            </a:r>
            <a:endParaRPr lang="en-GB" dirty="0"/>
          </a:p>
        </p:txBody>
      </p:sp>
      <p:sp>
        <p:nvSpPr>
          <p:cNvPr id="4" name="Slide Number Placeholder 3"/>
          <p:cNvSpPr>
            <a:spLocks noGrp="1"/>
          </p:cNvSpPr>
          <p:nvPr>
            <p:ph type="sldNum" sz="quarter" idx="10"/>
          </p:nvPr>
        </p:nvSpPr>
        <p:spPr/>
        <p:txBody>
          <a:bodyPr/>
          <a:lstStyle/>
          <a:p>
            <a:fld id="{DDA894AC-B541-419B-A907-13D8C410CB08}" type="slidenum">
              <a:rPr lang="en-GB" smtClean="0"/>
              <a:pPr/>
              <a:t>11</a:t>
            </a:fld>
            <a:endParaRPr lang="en-GB"/>
          </a:p>
        </p:txBody>
      </p:sp>
    </p:spTree>
    <p:extLst>
      <p:ext uri="{BB962C8B-B14F-4D97-AF65-F5344CB8AC3E}">
        <p14:creationId xmlns:p14="http://schemas.microsoft.com/office/powerpoint/2010/main" val="24048535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358E3B2-33DC-4215-8AFA-56151975345E}" type="slidenum">
              <a:rPr lang="en-GB" smtClean="0"/>
              <a:t>14</a:t>
            </a:fld>
            <a:endParaRPr lang="en-GB"/>
          </a:p>
        </p:txBody>
      </p:sp>
    </p:spTree>
    <p:extLst>
      <p:ext uri="{BB962C8B-B14F-4D97-AF65-F5344CB8AC3E}">
        <p14:creationId xmlns:p14="http://schemas.microsoft.com/office/powerpoint/2010/main" val="22147595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Disengagement with HEFCE and Open Access Mandate and REF submission</a:t>
            </a:r>
          </a:p>
          <a:p>
            <a:r>
              <a:rPr lang="en-GB" dirty="0" smtClean="0"/>
              <a:t>Theme, event or research group e.g. Prison Research Network</a:t>
            </a:r>
          </a:p>
          <a:p>
            <a:r>
              <a:rPr lang="en-GB" dirty="0" smtClean="0"/>
              <a:t>RTW</a:t>
            </a:r>
          </a:p>
          <a:p>
            <a:r>
              <a:rPr lang="en-GB" dirty="0" smtClean="0"/>
              <a:t>Early career researchers</a:t>
            </a:r>
          </a:p>
          <a:p>
            <a:r>
              <a:rPr lang="en-GB" dirty="0" smtClean="0"/>
              <a:t>Key members of staff</a:t>
            </a:r>
          </a:p>
          <a:p>
            <a:r>
              <a:rPr lang="en-GB" dirty="0" smtClean="0"/>
              <a:t>Individual appointments with new staff</a:t>
            </a:r>
          </a:p>
          <a:p>
            <a:r>
              <a:rPr lang="en-GB" dirty="0" smtClean="0"/>
              <a:t>Pop-up stalls</a:t>
            </a:r>
            <a:r>
              <a:rPr lang="en-GB" baseline="0" dirty="0" smtClean="0"/>
              <a:t> for staff around open access</a:t>
            </a:r>
            <a:endParaRPr lang="en-GB" dirty="0" smtClean="0"/>
          </a:p>
          <a:p>
            <a:endParaRPr lang="en-GB" dirty="0"/>
          </a:p>
        </p:txBody>
      </p:sp>
      <p:sp>
        <p:nvSpPr>
          <p:cNvPr id="4" name="Slide Number Placeholder 3"/>
          <p:cNvSpPr>
            <a:spLocks noGrp="1"/>
          </p:cNvSpPr>
          <p:nvPr>
            <p:ph type="sldNum" sz="quarter" idx="10"/>
          </p:nvPr>
        </p:nvSpPr>
        <p:spPr/>
        <p:txBody>
          <a:bodyPr/>
          <a:lstStyle/>
          <a:p>
            <a:fld id="{4358E3B2-33DC-4215-8AFA-56151975345E}" type="slidenum">
              <a:rPr lang="en-GB" smtClean="0"/>
              <a:t>15</a:t>
            </a:fld>
            <a:endParaRPr lang="en-GB"/>
          </a:p>
        </p:txBody>
      </p:sp>
    </p:spTree>
    <p:extLst>
      <p:ext uri="{BB962C8B-B14F-4D97-AF65-F5344CB8AC3E}">
        <p14:creationId xmlns:p14="http://schemas.microsoft.com/office/powerpoint/2010/main" val="18589550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are piloting a project whereby we choose celebration</a:t>
            </a:r>
            <a:r>
              <a:rPr lang="en-GB" baseline="0" dirty="0" smtClean="0"/>
              <a:t> days or events where we can tweet a link to our research outputs in this area which are listed in a </a:t>
            </a:r>
            <a:r>
              <a:rPr lang="en-GB" baseline="0" dirty="0" err="1" smtClean="0"/>
              <a:t>Libguide</a:t>
            </a:r>
            <a:endParaRPr lang="en-GB" dirty="0"/>
          </a:p>
        </p:txBody>
      </p:sp>
      <p:sp>
        <p:nvSpPr>
          <p:cNvPr id="4" name="Slide Number Placeholder 3"/>
          <p:cNvSpPr>
            <a:spLocks noGrp="1"/>
          </p:cNvSpPr>
          <p:nvPr>
            <p:ph type="sldNum" sz="quarter" idx="10"/>
          </p:nvPr>
        </p:nvSpPr>
        <p:spPr/>
        <p:txBody>
          <a:bodyPr/>
          <a:lstStyle/>
          <a:p>
            <a:fld id="{DDE9A6A7-26B7-472D-846B-CBE54583A01A}" type="slidenum">
              <a:rPr lang="en-GB" smtClean="0"/>
              <a:t>17</a:t>
            </a:fld>
            <a:endParaRPr lang="en-GB"/>
          </a:p>
        </p:txBody>
      </p:sp>
    </p:spTree>
    <p:extLst>
      <p:ext uri="{BB962C8B-B14F-4D97-AF65-F5344CB8AC3E}">
        <p14:creationId xmlns:p14="http://schemas.microsoft.com/office/powerpoint/2010/main" val="24354318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251520" y="908720"/>
            <a:ext cx="6408960" cy="360040"/>
          </a:xfrm>
          <a:prstGeom prst="rect">
            <a:avLst/>
          </a:prstGeom>
        </p:spPr>
        <p:txBody>
          <a:bodyPr vert="horz"/>
          <a:lstStyle>
            <a:lvl1pPr marL="0" indent="0">
              <a:buNone/>
              <a:defRPr sz="1800" baseline="0">
                <a:solidFill>
                  <a:srgbClr val="FFFFFF"/>
                </a:solidFill>
              </a:defRPr>
            </a:lvl1pPr>
          </a:lstStyle>
          <a:p>
            <a:pPr lvl="0"/>
            <a:r>
              <a:rPr lang="en-GB" dirty="0" smtClean="0"/>
              <a:t>LEEDS BECKETT UNIVERSITY</a:t>
            </a:r>
            <a:endParaRPr lang="en-US" dirty="0"/>
          </a:p>
        </p:txBody>
      </p:sp>
      <p:sp>
        <p:nvSpPr>
          <p:cNvPr id="8" name="Content Placeholder 7"/>
          <p:cNvSpPr>
            <a:spLocks noGrp="1"/>
          </p:cNvSpPr>
          <p:nvPr>
            <p:ph sz="quarter" idx="11" hasCustomPrompt="1"/>
          </p:nvPr>
        </p:nvSpPr>
        <p:spPr>
          <a:xfrm>
            <a:off x="250825" y="1484313"/>
            <a:ext cx="8208963" cy="1657350"/>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4800" b="1">
                <a:solidFill>
                  <a:srgbClr val="FFFFFF"/>
                </a:solidFil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dirty="0" smtClean="0"/>
              <a:t>PRESENTATION </a:t>
            </a:r>
            <a:br>
              <a:rPr lang="en-GB" dirty="0" smtClean="0"/>
            </a:br>
            <a:r>
              <a:rPr lang="en-GB" dirty="0" smtClean="0"/>
              <a:t>TITLE</a:t>
            </a:r>
            <a:endParaRPr lang="en-US" dirty="0" smtClean="0"/>
          </a:p>
        </p:txBody>
      </p:sp>
      <p:sp>
        <p:nvSpPr>
          <p:cNvPr id="10" name="Content Placeholder 9"/>
          <p:cNvSpPr>
            <a:spLocks noGrp="1"/>
          </p:cNvSpPr>
          <p:nvPr>
            <p:ph sz="quarter" idx="12" hasCustomPrompt="1"/>
          </p:nvPr>
        </p:nvSpPr>
        <p:spPr>
          <a:xfrm>
            <a:off x="251520" y="3356992"/>
            <a:ext cx="8135938" cy="719137"/>
          </a:xfrm>
          <a:prstGeom prst="rect">
            <a:avLst/>
          </a:prstGeom>
        </p:spPr>
        <p:txBody>
          <a:bodyPr vert="horz"/>
          <a:lstStyle>
            <a:lvl1pPr marL="0" indent="0">
              <a:buNone/>
              <a:defRPr sz="2800">
                <a:solidFill>
                  <a:srgbClr val="FFFFFF"/>
                </a:solidFill>
              </a:defRPr>
            </a:lvl1pPr>
          </a:lstStyle>
          <a:p>
            <a:pPr lvl="0"/>
            <a:r>
              <a:rPr lang="en-US" dirty="0" smtClean="0"/>
              <a:t>Subtitle</a:t>
            </a:r>
            <a:endParaRPr lang="en-US" dirty="0"/>
          </a:p>
        </p:txBody>
      </p:sp>
    </p:spTree>
    <p:extLst>
      <p:ext uri="{BB962C8B-B14F-4D97-AF65-F5344CB8AC3E}">
        <p14:creationId xmlns:p14="http://schemas.microsoft.com/office/powerpoint/2010/main" val="3991734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36190" y="274639"/>
            <a:ext cx="8373616" cy="1143000"/>
          </a:xfrm>
          <a:prstGeom prst="rect">
            <a:avLst/>
          </a:prstGeom>
        </p:spPr>
        <p:txBody>
          <a:bodyPr vert="horz" lIns="91440" tIns="45720" rIns="91440" bIns="45720" rtlCol="0" anchor="ctr">
            <a:normAutofit/>
          </a:bodyPr>
          <a:lstStyle/>
          <a:p>
            <a:r>
              <a:rPr lang="en-GB" smtClean="0"/>
              <a:t>Click to edit Master title style</a:t>
            </a:r>
            <a:endParaRPr lang="en-US" dirty="0"/>
          </a:p>
        </p:txBody>
      </p:sp>
      <p:sp>
        <p:nvSpPr>
          <p:cNvPr id="9" name="Text Placeholder 9"/>
          <p:cNvSpPr txBox="1">
            <a:spLocks/>
          </p:cNvSpPr>
          <p:nvPr userDrawn="1"/>
        </p:nvSpPr>
        <p:spPr>
          <a:xfrm>
            <a:off x="180214" y="1996215"/>
            <a:ext cx="8228781" cy="590543"/>
          </a:xfrm>
          <a:prstGeom prst="rect">
            <a:avLst/>
          </a:prstGeom>
        </p:spPr>
        <p:txBody>
          <a:bodyPr wrap="none" lIns="0" tIns="0" rIns="0" bIns="0">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800" b="1" kern="1200" baseline="0">
                <a:solidFill>
                  <a:srgbClr val="32195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GB" dirty="0" smtClean="0"/>
          </a:p>
        </p:txBody>
      </p:sp>
      <p:sp>
        <p:nvSpPr>
          <p:cNvPr id="3" name="Content Placeholder 2"/>
          <p:cNvSpPr>
            <a:spLocks noGrp="1"/>
          </p:cNvSpPr>
          <p:nvPr>
            <p:ph sz="quarter" idx="10" hasCustomPrompt="1"/>
          </p:nvPr>
        </p:nvSpPr>
        <p:spPr>
          <a:xfrm>
            <a:off x="36190" y="1557340"/>
            <a:ext cx="8352730" cy="503237"/>
          </a:xfrm>
          <a:prstGeom prst="rect">
            <a:avLst/>
          </a:prstGeom>
        </p:spPr>
        <p:txBody>
          <a:bodyPr vert="horz"/>
          <a:lstStyle>
            <a:lvl1pPr marL="0" indent="0">
              <a:buNone/>
              <a:defRPr sz="2800" b="1"/>
            </a:lvl1pPr>
          </a:lstStyle>
          <a:p>
            <a:r>
              <a:rPr lang="en-GB" dirty="0" smtClean="0"/>
              <a:t>Headings: Arial Bold, Purple (Accent1), Size 28</a:t>
            </a:r>
          </a:p>
        </p:txBody>
      </p:sp>
      <p:sp>
        <p:nvSpPr>
          <p:cNvPr id="13" name="Content Placeholder 12"/>
          <p:cNvSpPr>
            <a:spLocks noGrp="1"/>
          </p:cNvSpPr>
          <p:nvPr>
            <p:ph sz="quarter" idx="11" hasCustomPrompt="1"/>
          </p:nvPr>
        </p:nvSpPr>
        <p:spPr>
          <a:xfrm>
            <a:off x="35503" y="2205042"/>
            <a:ext cx="8353425" cy="576263"/>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2400"/>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dirty="0" smtClean="0"/>
              <a:t>Sub-Heading: Arial </a:t>
            </a:r>
            <a:r>
              <a:rPr lang="en-GB" dirty="0" err="1" smtClean="0"/>
              <a:t>Reg</a:t>
            </a:r>
            <a:r>
              <a:rPr lang="en-GB" dirty="0" smtClean="0"/>
              <a:t>, Purple (Accent 1), </a:t>
            </a:r>
            <a:br>
              <a:rPr lang="en-GB" dirty="0" smtClean="0"/>
            </a:br>
            <a:r>
              <a:rPr lang="en-GB" dirty="0" smtClean="0"/>
              <a:t>Size 20-24 (to be legible across the room)</a:t>
            </a:r>
          </a:p>
        </p:txBody>
      </p:sp>
      <p:sp>
        <p:nvSpPr>
          <p:cNvPr id="15" name="Content Placeholder 14"/>
          <p:cNvSpPr>
            <a:spLocks noGrp="1"/>
          </p:cNvSpPr>
          <p:nvPr>
            <p:ph sz="quarter" idx="12" hasCustomPrompt="1"/>
          </p:nvPr>
        </p:nvSpPr>
        <p:spPr>
          <a:xfrm>
            <a:off x="36190" y="3332991"/>
            <a:ext cx="8280400" cy="1150937"/>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2000">
                <a:solidFill>
                  <a:schemeClr val="tx1">
                    <a:lumMod val="85000"/>
                    <a:lumOff val="15000"/>
                  </a:schemeClr>
                </a:solidFil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dirty="0" smtClean="0"/>
              <a:t>Body Copy: Arial </a:t>
            </a:r>
            <a:r>
              <a:rPr lang="en-GB" dirty="0" err="1" smtClean="0"/>
              <a:t>Reg</a:t>
            </a:r>
            <a:r>
              <a:rPr lang="en-GB" dirty="0" smtClean="0"/>
              <a:t> (body), Grey (Text 1&gt;Lighter 25%), </a:t>
            </a:r>
            <a:br>
              <a:rPr lang="en-GB" dirty="0" smtClean="0"/>
            </a:br>
            <a:r>
              <a:rPr lang="en-GB" dirty="0" smtClean="0"/>
              <a:t>Size 20-24 (to be legible across a room)</a:t>
            </a:r>
          </a:p>
        </p:txBody>
      </p:sp>
    </p:spTree>
    <p:extLst>
      <p:ext uri="{BB962C8B-B14F-4D97-AF65-F5344CB8AC3E}">
        <p14:creationId xmlns:p14="http://schemas.microsoft.com/office/powerpoint/2010/main" val="1727783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496" y="274639"/>
            <a:ext cx="8373616" cy="1143000"/>
          </a:xfrm>
          <a:prstGeom prst="rect">
            <a:avLst/>
          </a:prstGeom>
        </p:spPr>
        <p:txBody>
          <a:bodyPr/>
          <a:lstStyle/>
          <a:p>
            <a:r>
              <a:rPr lang="en-GB" smtClean="0"/>
              <a:t>Click to edit Master title style</a:t>
            </a:r>
            <a:endParaRPr lang="en-US"/>
          </a:p>
        </p:txBody>
      </p:sp>
      <p:sp>
        <p:nvSpPr>
          <p:cNvPr id="3" name="Content Placeholder 2"/>
          <p:cNvSpPr>
            <a:spLocks noGrp="1"/>
          </p:cNvSpPr>
          <p:nvPr>
            <p:ph sz="half" idx="1"/>
          </p:nvPr>
        </p:nvSpPr>
        <p:spPr>
          <a:xfrm>
            <a:off x="107504" y="1600201"/>
            <a:ext cx="4172272"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Content Placeholder 3"/>
          <p:cNvSpPr>
            <a:spLocks noGrp="1"/>
          </p:cNvSpPr>
          <p:nvPr>
            <p:ph sz="half" idx="2"/>
          </p:nvPr>
        </p:nvSpPr>
        <p:spPr>
          <a:xfrm>
            <a:off x="4572000" y="1600201"/>
            <a:ext cx="4114800" cy="384502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Tree>
    <p:extLst>
      <p:ext uri="{BB962C8B-B14F-4D97-AF65-F5344CB8AC3E}">
        <p14:creationId xmlns:p14="http://schemas.microsoft.com/office/powerpoint/2010/main" val="10743284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Content Placeholder 3"/>
          <p:cNvSpPr>
            <a:spLocks noGrp="1"/>
          </p:cNvSpPr>
          <p:nvPr>
            <p:ph sz="half" idx="2"/>
          </p:nvPr>
        </p:nvSpPr>
        <p:spPr>
          <a:xfrm>
            <a:off x="5220072" y="356663"/>
            <a:ext cx="3466728" cy="480053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12" name="Content Placeholder 3"/>
          <p:cNvSpPr>
            <a:spLocks noGrp="1"/>
          </p:cNvSpPr>
          <p:nvPr>
            <p:ph sz="quarter" idx="10" hasCustomPrompt="1"/>
          </p:nvPr>
        </p:nvSpPr>
        <p:spPr>
          <a:xfrm>
            <a:off x="323860" y="333375"/>
            <a:ext cx="5688013" cy="1295400"/>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4800" b="1">
                <a:solidFill>
                  <a:srgbClr val="FFFFFF"/>
                </a:solidFill>
              </a:defRPr>
            </a:lvl1pPr>
          </a:lstStyle>
          <a:p>
            <a:r>
              <a:rPr lang="en-GB" dirty="0" smtClean="0"/>
              <a:t>BREAK</a:t>
            </a:r>
            <a:r>
              <a:rPr lang="en-GB" baseline="0" dirty="0" smtClean="0"/>
              <a:t> SLIDE</a:t>
            </a:r>
            <a:endParaRPr lang="en-US" dirty="0" smtClean="0"/>
          </a:p>
          <a:p>
            <a:endParaRPr lang="en-US" dirty="0" smtClean="0"/>
          </a:p>
        </p:txBody>
      </p:sp>
      <p:sp>
        <p:nvSpPr>
          <p:cNvPr id="13" name="Content Placeholder 5"/>
          <p:cNvSpPr>
            <a:spLocks noGrp="1"/>
          </p:cNvSpPr>
          <p:nvPr>
            <p:ph sz="quarter" idx="11" hasCustomPrompt="1"/>
          </p:nvPr>
        </p:nvSpPr>
        <p:spPr>
          <a:xfrm>
            <a:off x="323584" y="1556798"/>
            <a:ext cx="4248423" cy="3168625"/>
          </a:xfrm>
          <a:prstGeom prst="rect">
            <a:avLst/>
          </a:prstGeom>
        </p:spPr>
        <p:txBody>
          <a:bodyPr vert="horz"/>
          <a:lstStyle>
            <a:lvl1pPr marL="0" indent="0">
              <a:buNone/>
              <a:defRPr sz="2000">
                <a:solidFill>
                  <a:srgbClr val="FFFFFF"/>
                </a:solidFill>
              </a:defRPr>
            </a:lvl1pPr>
          </a:lstStyle>
          <a:p>
            <a:pPr lvl="0"/>
            <a:r>
              <a:rPr lang="en-GB" dirty="0" err="1" smtClean="0"/>
              <a:t>Lorem</a:t>
            </a:r>
            <a:r>
              <a:rPr lang="en-GB" dirty="0" smtClean="0"/>
              <a:t> </a:t>
            </a:r>
            <a:r>
              <a:rPr lang="en-GB" dirty="0" err="1" smtClean="0"/>
              <a:t>Ipsum</a:t>
            </a:r>
            <a:r>
              <a:rPr lang="en-GB" dirty="0" smtClean="0"/>
              <a:t> is simply dummy text of the printing and typesetting industry. </a:t>
            </a:r>
            <a:r>
              <a:rPr lang="en-GB" dirty="0" err="1" smtClean="0"/>
              <a:t>Lorem</a:t>
            </a:r>
            <a:r>
              <a:rPr lang="en-GB" dirty="0" smtClean="0"/>
              <a:t> </a:t>
            </a:r>
            <a:r>
              <a:rPr lang="en-GB" dirty="0" err="1" smtClean="0"/>
              <a:t>Ipsum</a:t>
            </a:r>
            <a:r>
              <a:rPr lang="en-GB" dirty="0" smtClean="0"/>
              <a:t> has been the industry’s standard dummy text ever since the 1500s, when an unknown printer took a galley of type and scrambled it to make a type specimen book.</a:t>
            </a:r>
          </a:p>
        </p:txBody>
      </p:sp>
    </p:spTree>
    <p:extLst>
      <p:ext uri="{BB962C8B-B14F-4D97-AF65-F5344CB8AC3E}">
        <p14:creationId xmlns:p14="http://schemas.microsoft.com/office/powerpoint/2010/main" val="19169870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251520" y="274638"/>
            <a:ext cx="8373616"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9" name="Text Placeholder 9"/>
          <p:cNvSpPr txBox="1">
            <a:spLocks/>
          </p:cNvSpPr>
          <p:nvPr userDrawn="1"/>
        </p:nvSpPr>
        <p:spPr>
          <a:xfrm>
            <a:off x="395536" y="1996210"/>
            <a:ext cx="8228781" cy="590543"/>
          </a:xfrm>
          <a:prstGeom prst="rect">
            <a:avLst/>
          </a:prstGeom>
        </p:spPr>
        <p:txBody>
          <a:bodyPr wrap="none" lIns="0" tIns="0" rIns="0" bIns="0">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800" b="1" kern="1200" baseline="0">
                <a:solidFill>
                  <a:srgbClr val="32195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GB" dirty="0" smtClean="0"/>
          </a:p>
        </p:txBody>
      </p:sp>
      <p:sp>
        <p:nvSpPr>
          <p:cNvPr id="3" name="Content Placeholder 2"/>
          <p:cNvSpPr>
            <a:spLocks noGrp="1"/>
          </p:cNvSpPr>
          <p:nvPr>
            <p:ph sz="quarter" idx="10" hasCustomPrompt="1"/>
          </p:nvPr>
        </p:nvSpPr>
        <p:spPr>
          <a:xfrm>
            <a:off x="251520" y="1557338"/>
            <a:ext cx="8352730" cy="503237"/>
          </a:xfrm>
          <a:prstGeom prst="rect">
            <a:avLst/>
          </a:prstGeom>
        </p:spPr>
        <p:txBody>
          <a:bodyPr vert="horz"/>
          <a:lstStyle>
            <a:lvl1pPr marL="0" indent="0">
              <a:buNone/>
              <a:defRPr sz="2800" b="1"/>
            </a:lvl1pPr>
          </a:lstStyle>
          <a:p>
            <a:r>
              <a:rPr lang="en-GB" dirty="0" smtClean="0"/>
              <a:t>Headings: Arial Bold, Purple (Accent1), Size 28</a:t>
            </a:r>
          </a:p>
        </p:txBody>
      </p:sp>
      <p:sp>
        <p:nvSpPr>
          <p:cNvPr id="13" name="Content Placeholder 12"/>
          <p:cNvSpPr>
            <a:spLocks noGrp="1"/>
          </p:cNvSpPr>
          <p:nvPr>
            <p:ph sz="quarter" idx="11" hasCustomPrompt="1"/>
          </p:nvPr>
        </p:nvSpPr>
        <p:spPr>
          <a:xfrm>
            <a:off x="250825" y="2205038"/>
            <a:ext cx="8353425" cy="576262"/>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2400"/>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dirty="0" smtClean="0"/>
              <a:t>Sub-Heading: Arial </a:t>
            </a:r>
            <a:r>
              <a:rPr lang="en-GB" dirty="0" err="1" smtClean="0"/>
              <a:t>Reg</a:t>
            </a:r>
            <a:r>
              <a:rPr lang="en-GB" dirty="0" smtClean="0"/>
              <a:t>, Purple (Accent 1), </a:t>
            </a:r>
            <a:br>
              <a:rPr lang="en-GB" dirty="0" smtClean="0"/>
            </a:br>
            <a:r>
              <a:rPr lang="en-GB" dirty="0" smtClean="0"/>
              <a:t>Size 20-24 (to be legible across the room)</a:t>
            </a:r>
          </a:p>
        </p:txBody>
      </p:sp>
      <p:sp>
        <p:nvSpPr>
          <p:cNvPr id="15" name="Content Placeholder 14"/>
          <p:cNvSpPr>
            <a:spLocks noGrp="1"/>
          </p:cNvSpPr>
          <p:nvPr>
            <p:ph sz="quarter" idx="12" hasCustomPrompt="1"/>
          </p:nvPr>
        </p:nvSpPr>
        <p:spPr>
          <a:xfrm>
            <a:off x="251520" y="3140968"/>
            <a:ext cx="8280400" cy="1150937"/>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2000">
                <a:solidFill>
                  <a:schemeClr val="tx1">
                    <a:lumMod val="85000"/>
                    <a:lumOff val="15000"/>
                  </a:schemeClr>
                </a:solidFil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dirty="0" smtClean="0"/>
              <a:t>Body Copy: Arial </a:t>
            </a:r>
            <a:r>
              <a:rPr lang="en-GB" dirty="0" err="1" smtClean="0"/>
              <a:t>Reg</a:t>
            </a:r>
            <a:r>
              <a:rPr lang="en-GB" dirty="0" smtClean="0"/>
              <a:t> (body), Grey (Text 1&gt;Lighter 25%), </a:t>
            </a:r>
            <a:br>
              <a:rPr lang="en-GB" dirty="0" smtClean="0"/>
            </a:br>
            <a:r>
              <a:rPr lang="en-GB" dirty="0" smtClean="0"/>
              <a:t>Size 20-24 (to be legible across a room)</a:t>
            </a:r>
          </a:p>
        </p:txBody>
      </p:sp>
    </p:spTree>
    <p:extLst>
      <p:ext uri="{BB962C8B-B14F-4D97-AF65-F5344CB8AC3E}">
        <p14:creationId xmlns:p14="http://schemas.microsoft.com/office/powerpoint/2010/main" val="29150550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373616"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323528" y="1600200"/>
            <a:ext cx="4172272"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72000" y="1600201"/>
            <a:ext cx="4114800" cy="384502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343780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ABDB54B-877C-4F80-B5CF-94D1837A0445}" type="datetimeFigureOut">
              <a:rPr lang="en-GB" smtClean="0">
                <a:solidFill>
                  <a:prstClr val="black"/>
                </a:solidFill>
              </a:rPr>
              <a:pPr/>
              <a:t>11/05/2016</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5684477-076C-4F02-AD62-767602D4E7DE}"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917160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4" name="Content Placeholder 3"/>
          <p:cNvSpPr>
            <a:spLocks noGrp="1"/>
          </p:cNvSpPr>
          <p:nvPr>
            <p:ph sz="quarter" idx="10" hasCustomPrompt="1"/>
          </p:nvPr>
        </p:nvSpPr>
        <p:spPr>
          <a:xfrm>
            <a:off x="323850" y="333375"/>
            <a:ext cx="5688013" cy="1295400"/>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4800" b="1">
                <a:solidFill>
                  <a:srgbClr val="FFFFFF"/>
                </a:solidFill>
              </a:defRPr>
            </a:lvl1pPr>
          </a:lstStyle>
          <a:p>
            <a:r>
              <a:rPr lang="en-GB" dirty="0" smtClean="0"/>
              <a:t>INTRODUCTION/</a:t>
            </a:r>
            <a:br>
              <a:rPr lang="en-GB" dirty="0" smtClean="0"/>
            </a:br>
            <a:r>
              <a:rPr lang="en-GB" dirty="0" smtClean="0"/>
              <a:t>TITLE</a:t>
            </a:r>
            <a:r>
              <a:rPr lang="en-GB" baseline="0" dirty="0" smtClean="0"/>
              <a:t> SLIDE</a:t>
            </a:r>
            <a:endParaRPr lang="en-US" dirty="0" smtClean="0"/>
          </a:p>
          <a:p>
            <a:endParaRPr lang="en-US" dirty="0" smtClean="0"/>
          </a:p>
        </p:txBody>
      </p:sp>
      <p:sp>
        <p:nvSpPr>
          <p:cNvPr id="6" name="Content Placeholder 5"/>
          <p:cNvSpPr>
            <a:spLocks noGrp="1"/>
          </p:cNvSpPr>
          <p:nvPr>
            <p:ph sz="quarter" idx="11" hasCustomPrompt="1"/>
          </p:nvPr>
        </p:nvSpPr>
        <p:spPr>
          <a:xfrm>
            <a:off x="323577" y="2060575"/>
            <a:ext cx="5760591" cy="2447925"/>
          </a:xfrm>
          <a:prstGeom prst="rect">
            <a:avLst/>
          </a:prstGeom>
        </p:spPr>
        <p:txBody>
          <a:bodyPr vert="horz"/>
          <a:lstStyle>
            <a:lvl1pPr marL="0" indent="0">
              <a:buNone/>
              <a:defRPr sz="2000">
                <a:solidFill>
                  <a:srgbClr val="FFFFFF"/>
                </a:solidFill>
              </a:defRPr>
            </a:lvl1pPr>
          </a:lstStyle>
          <a:p>
            <a:pPr lvl="0"/>
            <a:r>
              <a:rPr lang="en-GB" dirty="0" err="1" smtClean="0"/>
              <a:t>Lorem</a:t>
            </a:r>
            <a:r>
              <a:rPr lang="en-GB" dirty="0" smtClean="0"/>
              <a:t> </a:t>
            </a:r>
            <a:r>
              <a:rPr lang="en-GB" dirty="0" err="1" smtClean="0"/>
              <a:t>Ipsum</a:t>
            </a:r>
            <a:r>
              <a:rPr lang="en-GB" dirty="0" smtClean="0"/>
              <a:t> is simply dummy text of the printing and typesetting industry. </a:t>
            </a:r>
            <a:r>
              <a:rPr lang="en-GB" dirty="0" err="1" smtClean="0"/>
              <a:t>Lorem</a:t>
            </a:r>
            <a:r>
              <a:rPr lang="en-GB" dirty="0" smtClean="0"/>
              <a:t> </a:t>
            </a:r>
            <a:r>
              <a:rPr lang="en-GB" dirty="0" err="1" smtClean="0"/>
              <a:t>Ipsum</a:t>
            </a:r>
            <a:r>
              <a:rPr lang="en-GB" dirty="0" smtClean="0"/>
              <a:t> has been the industry’s standard dummy text ever since the 1500s, when an unknown printer took a galley of type and scrambled it to make a type specimen book. It has survived not only five centuries, but also the leap into electronic typesetting, remaining essentially unchanged. </a:t>
            </a:r>
          </a:p>
        </p:txBody>
      </p:sp>
    </p:spTree>
    <p:extLst>
      <p:ext uri="{BB962C8B-B14F-4D97-AF65-F5344CB8AC3E}">
        <p14:creationId xmlns:p14="http://schemas.microsoft.com/office/powerpoint/2010/main" val="1995754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251520" y="274638"/>
            <a:ext cx="8373616" cy="1143000"/>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9" name="Text Placeholder 9"/>
          <p:cNvSpPr txBox="1">
            <a:spLocks/>
          </p:cNvSpPr>
          <p:nvPr userDrawn="1"/>
        </p:nvSpPr>
        <p:spPr>
          <a:xfrm>
            <a:off x="395536" y="1996210"/>
            <a:ext cx="8228781" cy="590543"/>
          </a:xfrm>
          <a:prstGeom prst="rect">
            <a:avLst/>
          </a:prstGeom>
        </p:spPr>
        <p:txBody>
          <a:bodyPr wrap="none" lIns="0" tIns="0" rIns="0" bIns="0">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800" b="1" kern="1200" baseline="0">
                <a:solidFill>
                  <a:srgbClr val="32195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GB" dirty="0" smtClean="0"/>
          </a:p>
        </p:txBody>
      </p:sp>
      <p:sp>
        <p:nvSpPr>
          <p:cNvPr id="3" name="Content Placeholder 2"/>
          <p:cNvSpPr>
            <a:spLocks noGrp="1"/>
          </p:cNvSpPr>
          <p:nvPr>
            <p:ph sz="quarter" idx="10" hasCustomPrompt="1"/>
          </p:nvPr>
        </p:nvSpPr>
        <p:spPr>
          <a:xfrm>
            <a:off x="251520" y="1557338"/>
            <a:ext cx="8352730" cy="503237"/>
          </a:xfrm>
          <a:prstGeom prst="rect">
            <a:avLst/>
          </a:prstGeom>
        </p:spPr>
        <p:txBody>
          <a:bodyPr vert="horz"/>
          <a:lstStyle>
            <a:lvl1pPr marL="0" indent="0">
              <a:buNone/>
              <a:defRPr sz="2800" b="1"/>
            </a:lvl1pPr>
          </a:lstStyle>
          <a:p>
            <a:r>
              <a:rPr lang="en-GB" dirty="0" smtClean="0"/>
              <a:t>Headings: Arial Bold, Purple (Accent1), Size 28</a:t>
            </a:r>
          </a:p>
        </p:txBody>
      </p:sp>
      <p:sp>
        <p:nvSpPr>
          <p:cNvPr id="13" name="Content Placeholder 12"/>
          <p:cNvSpPr>
            <a:spLocks noGrp="1"/>
          </p:cNvSpPr>
          <p:nvPr>
            <p:ph sz="quarter" idx="11" hasCustomPrompt="1"/>
          </p:nvPr>
        </p:nvSpPr>
        <p:spPr>
          <a:xfrm>
            <a:off x="250825" y="2205038"/>
            <a:ext cx="8353425" cy="576262"/>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2400"/>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dirty="0" smtClean="0"/>
              <a:t>Sub-Heading: Arial </a:t>
            </a:r>
            <a:r>
              <a:rPr lang="en-GB" dirty="0" err="1" smtClean="0"/>
              <a:t>Reg</a:t>
            </a:r>
            <a:r>
              <a:rPr lang="en-GB" dirty="0" smtClean="0"/>
              <a:t>, Purple (Accent 1), </a:t>
            </a:r>
            <a:br>
              <a:rPr lang="en-GB" dirty="0" smtClean="0"/>
            </a:br>
            <a:r>
              <a:rPr lang="en-GB" dirty="0" smtClean="0"/>
              <a:t>Size 20-24 (to be legible across the room)</a:t>
            </a:r>
          </a:p>
        </p:txBody>
      </p:sp>
      <p:sp>
        <p:nvSpPr>
          <p:cNvPr id="15" name="Content Placeholder 14"/>
          <p:cNvSpPr>
            <a:spLocks noGrp="1"/>
          </p:cNvSpPr>
          <p:nvPr>
            <p:ph sz="quarter" idx="12" hasCustomPrompt="1"/>
          </p:nvPr>
        </p:nvSpPr>
        <p:spPr>
          <a:xfrm>
            <a:off x="251520" y="3140968"/>
            <a:ext cx="8280400" cy="1150937"/>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2000">
                <a:solidFill>
                  <a:schemeClr val="tx1">
                    <a:lumMod val="85000"/>
                    <a:lumOff val="15000"/>
                  </a:schemeClr>
                </a:solidFil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dirty="0" smtClean="0"/>
              <a:t>Body Copy: Arial </a:t>
            </a:r>
            <a:r>
              <a:rPr lang="en-GB" dirty="0" err="1" smtClean="0"/>
              <a:t>Reg</a:t>
            </a:r>
            <a:r>
              <a:rPr lang="en-GB" dirty="0" smtClean="0"/>
              <a:t> (body), Grey (Text 1&gt;Lighter 25%), </a:t>
            </a:r>
            <a:br>
              <a:rPr lang="en-GB" dirty="0" smtClean="0"/>
            </a:br>
            <a:r>
              <a:rPr lang="en-GB" dirty="0" smtClean="0"/>
              <a:t>Size 20-24 (to be legible across a room)</a:t>
            </a:r>
          </a:p>
        </p:txBody>
      </p:sp>
    </p:spTree>
    <p:extLst>
      <p:ext uri="{BB962C8B-B14F-4D97-AF65-F5344CB8AC3E}">
        <p14:creationId xmlns:p14="http://schemas.microsoft.com/office/powerpoint/2010/main" val="1727783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373616" cy="1143000"/>
          </a:xfrm>
          <a:prstGeom prst="rect">
            <a:avLst/>
          </a:prstGeom>
        </p:spPr>
        <p:txBody>
          <a:bodyPr/>
          <a:lstStyle/>
          <a:p>
            <a:r>
              <a:rPr lang="en-GB" smtClean="0"/>
              <a:t>Click to edit Master title style</a:t>
            </a:r>
            <a:endParaRPr lang="en-US"/>
          </a:p>
        </p:txBody>
      </p:sp>
      <p:sp>
        <p:nvSpPr>
          <p:cNvPr id="3" name="Content Placeholder 2"/>
          <p:cNvSpPr>
            <a:spLocks noGrp="1"/>
          </p:cNvSpPr>
          <p:nvPr>
            <p:ph sz="half" idx="1"/>
          </p:nvPr>
        </p:nvSpPr>
        <p:spPr>
          <a:xfrm>
            <a:off x="323528" y="1600200"/>
            <a:ext cx="4172272"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Content Placeholder 3"/>
          <p:cNvSpPr>
            <a:spLocks noGrp="1"/>
          </p:cNvSpPr>
          <p:nvPr>
            <p:ph sz="half" idx="2"/>
          </p:nvPr>
        </p:nvSpPr>
        <p:spPr>
          <a:xfrm>
            <a:off x="4572000" y="1600201"/>
            <a:ext cx="4114800" cy="384502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1074328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0A32D960-9662-4BAA-A491-25D759085A2A}" type="datetimeFigureOut">
              <a:rPr lang="en-GB" smtClean="0"/>
              <a:t>11/05/2016</a:t>
            </a:fld>
            <a:endParaRPr lang="en-GB"/>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551BED8D-C50E-48E5-A1E4-B5080F016A55}" type="slidenum">
              <a:rPr lang="en-GB" smtClean="0"/>
              <a:t>‹#›</a:t>
            </a:fld>
            <a:endParaRPr lang="en-GB"/>
          </a:p>
        </p:txBody>
      </p:sp>
    </p:spTree>
    <p:extLst>
      <p:ext uri="{BB962C8B-B14F-4D97-AF65-F5344CB8AC3E}">
        <p14:creationId xmlns:p14="http://schemas.microsoft.com/office/powerpoint/2010/main" val="3284469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0A32D960-9662-4BAA-A491-25D759085A2A}" type="datetimeFigureOut">
              <a:rPr lang="en-GB" smtClean="0"/>
              <a:t>11/05/2016</a:t>
            </a:fld>
            <a:endParaRPr lang="en-GB"/>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551BED8D-C50E-48E5-A1E4-B5080F016A55}" type="slidenum">
              <a:rPr lang="en-GB" smtClean="0"/>
              <a:t>‹#›</a:t>
            </a:fld>
            <a:endParaRPr lang="en-GB"/>
          </a:p>
        </p:txBody>
      </p:sp>
    </p:spTree>
    <p:extLst>
      <p:ext uri="{BB962C8B-B14F-4D97-AF65-F5344CB8AC3E}">
        <p14:creationId xmlns:p14="http://schemas.microsoft.com/office/powerpoint/2010/main" val="4784415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Content Placeholder 3"/>
          <p:cNvSpPr>
            <a:spLocks noGrp="1"/>
          </p:cNvSpPr>
          <p:nvPr>
            <p:ph sz="half" idx="2"/>
          </p:nvPr>
        </p:nvSpPr>
        <p:spPr>
          <a:xfrm>
            <a:off x="5220072" y="1600201"/>
            <a:ext cx="3466728" cy="3556991"/>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2" name="Content Placeholder 3"/>
          <p:cNvSpPr>
            <a:spLocks noGrp="1"/>
          </p:cNvSpPr>
          <p:nvPr>
            <p:ph sz="quarter" idx="10" hasCustomPrompt="1"/>
          </p:nvPr>
        </p:nvSpPr>
        <p:spPr>
          <a:xfrm>
            <a:off x="323850" y="333375"/>
            <a:ext cx="5688013" cy="1295400"/>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4800" b="1">
                <a:solidFill>
                  <a:srgbClr val="FFFFFF"/>
                </a:solidFill>
              </a:defRPr>
            </a:lvl1pPr>
          </a:lstStyle>
          <a:p>
            <a:r>
              <a:rPr lang="en-GB" dirty="0" smtClean="0"/>
              <a:t>BREAK</a:t>
            </a:r>
            <a:r>
              <a:rPr lang="en-GB" baseline="0" dirty="0" smtClean="0"/>
              <a:t> SLIDE</a:t>
            </a:r>
            <a:endParaRPr lang="en-US" dirty="0" smtClean="0"/>
          </a:p>
          <a:p>
            <a:endParaRPr lang="en-US" dirty="0" smtClean="0"/>
          </a:p>
        </p:txBody>
      </p:sp>
      <p:sp>
        <p:nvSpPr>
          <p:cNvPr id="13" name="Content Placeholder 5"/>
          <p:cNvSpPr>
            <a:spLocks noGrp="1"/>
          </p:cNvSpPr>
          <p:nvPr>
            <p:ph sz="quarter" idx="11" hasCustomPrompt="1"/>
          </p:nvPr>
        </p:nvSpPr>
        <p:spPr>
          <a:xfrm>
            <a:off x="323577" y="1556792"/>
            <a:ext cx="4248423" cy="3168625"/>
          </a:xfrm>
          <a:prstGeom prst="rect">
            <a:avLst/>
          </a:prstGeom>
        </p:spPr>
        <p:txBody>
          <a:bodyPr vert="horz"/>
          <a:lstStyle>
            <a:lvl1pPr marL="0" indent="0">
              <a:buNone/>
              <a:defRPr sz="2000">
                <a:solidFill>
                  <a:srgbClr val="FFFFFF"/>
                </a:solidFill>
              </a:defRPr>
            </a:lvl1pPr>
          </a:lstStyle>
          <a:p>
            <a:pPr lvl="0"/>
            <a:r>
              <a:rPr lang="en-GB" dirty="0" err="1" smtClean="0"/>
              <a:t>Lorem</a:t>
            </a:r>
            <a:r>
              <a:rPr lang="en-GB" dirty="0" smtClean="0"/>
              <a:t> </a:t>
            </a:r>
            <a:r>
              <a:rPr lang="en-GB" dirty="0" err="1" smtClean="0"/>
              <a:t>Ipsum</a:t>
            </a:r>
            <a:r>
              <a:rPr lang="en-GB" dirty="0" smtClean="0"/>
              <a:t> is simply dummy text of the printing and typesetting industry. </a:t>
            </a:r>
            <a:r>
              <a:rPr lang="en-GB" dirty="0" err="1" smtClean="0"/>
              <a:t>Lorem</a:t>
            </a:r>
            <a:r>
              <a:rPr lang="en-GB" dirty="0" smtClean="0"/>
              <a:t> </a:t>
            </a:r>
            <a:r>
              <a:rPr lang="en-GB" dirty="0" err="1" smtClean="0"/>
              <a:t>Ipsum</a:t>
            </a:r>
            <a:r>
              <a:rPr lang="en-GB" dirty="0" smtClean="0"/>
              <a:t> has been the industry’s standard dummy text ever since the 1500s, when an unknown printer took a galley of type and scrambled it to make a type specimen book.</a:t>
            </a:r>
          </a:p>
        </p:txBody>
      </p:sp>
    </p:spTree>
    <p:extLst>
      <p:ext uri="{BB962C8B-B14F-4D97-AF65-F5344CB8AC3E}">
        <p14:creationId xmlns:p14="http://schemas.microsoft.com/office/powerpoint/2010/main" val="19169870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108198" y="908720"/>
            <a:ext cx="6408960" cy="360040"/>
          </a:xfrm>
          <a:prstGeom prst="rect">
            <a:avLst/>
          </a:prstGeom>
        </p:spPr>
        <p:txBody>
          <a:bodyPr vert="horz"/>
          <a:lstStyle>
            <a:lvl1pPr marL="0" indent="0">
              <a:buNone/>
              <a:defRPr sz="1800" baseline="0">
                <a:solidFill>
                  <a:srgbClr val="FFFFFF"/>
                </a:solidFill>
              </a:defRPr>
            </a:lvl1pPr>
          </a:lstStyle>
          <a:p>
            <a:pPr lvl="0"/>
            <a:r>
              <a:rPr lang="en-GB" dirty="0" smtClean="0"/>
              <a:t>LEEDS BECKETT UNIVERSITY</a:t>
            </a:r>
            <a:endParaRPr lang="en-US" dirty="0"/>
          </a:p>
        </p:txBody>
      </p:sp>
      <p:sp>
        <p:nvSpPr>
          <p:cNvPr id="8" name="Content Placeholder 7"/>
          <p:cNvSpPr>
            <a:spLocks noGrp="1"/>
          </p:cNvSpPr>
          <p:nvPr>
            <p:ph sz="quarter" idx="11" hasCustomPrompt="1"/>
          </p:nvPr>
        </p:nvSpPr>
        <p:spPr>
          <a:xfrm>
            <a:off x="107505" y="1484314"/>
            <a:ext cx="8208963" cy="1657351"/>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4800" b="1">
                <a:solidFill>
                  <a:srgbClr val="FFFFFF"/>
                </a:solidFil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dirty="0" smtClean="0"/>
              <a:t>PRESENTATION </a:t>
            </a:r>
            <a:br>
              <a:rPr lang="en-GB" dirty="0" smtClean="0"/>
            </a:br>
            <a:r>
              <a:rPr lang="en-GB" dirty="0" smtClean="0"/>
              <a:t>TITLE</a:t>
            </a:r>
            <a:endParaRPr lang="en-US" dirty="0" smtClean="0"/>
          </a:p>
        </p:txBody>
      </p:sp>
      <p:sp>
        <p:nvSpPr>
          <p:cNvPr id="10" name="Content Placeholder 9"/>
          <p:cNvSpPr>
            <a:spLocks noGrp="1"/>
          </p:cNvSpPr>
          <p:nvPr>
            <p:ph sz="quarter" idx="12" hasCustomPrompt="1"/>
          </p:nvPr>
        </p:nvSpPr>
        <p:spPr>
          <a:xfrm>
            <a:off x="108198" y="3356993"/>
            <a:ext cx="8135938" cy="719137"/>
          </a:xfrm>
          <a:prstGeom prst="rect">
            <a:avLst/>
          </a:prstGeom>
        </p:spPr>
        <p:txBody>
          <a:bodyPr vert="horz"/>
          <a:lstStyle>
            <a:lvl1pPr marL="0" indent="0">
              <a:buNone/>
              <a:defRPr sz="2800">
                <a:solidFill>
                  <a:srgbClr val="FFFFFF"/>
                </a:solidFill>
              </a:defRPr>
            </a:lvl1pPr>
          </a:lstStyle>
          <a:p>
            <a:pPr lvl="0"/>
            <a:r>
              <a:rPr lang="en-US" dirty="0" smtClean="0"/>
              <a:t>Subtitle</a:t>
            </a:r>
            <a:endParaRPr lang="en-US" dirty="0"/>
          </a:p>
        </p:txBody>
      </p:sp>
    </p:spTree>
    <p:extLst>
      <p:ext uri="{BB962C8B-B14F-4D97-AF65-F5344CB8AC3E}">
        <p14:creationId xmlns:p14="http://schemas.microsoft.com/office/powerpoint/2010/main" val="39917348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4" name="Content Placeholder 3"/>
          <p:cNvSpPr>
            <a:spLocks noGrp="1"/>
          </p:cNvSpPr>
          <p:nvPr>
            <p:ph sz="quarter" idx="10" hasCustomPrompt="1"/>
          </p:nvPr>
        </p:nvSpPr>
        <p:spPr>
          <a:xfrm>
            <a:off x="179512" y="333375"/>
            <a:ext cx="6767194" cy="1295400"/>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4400" b="1">
                <a:solidFill>
                  <a:srgbClr val="FFFFFF"/>
                </a:solidFill>
              </a:defRPr>
            </a:lvl1pPr>
          </a:lstStyle>
          <a:p>
            <a:r>
              <a:rPr lang="en-GB" dirty="0" smtClean="0"/>
              <a:t>INTRODUCTION/</a:t>
            </a:r>
            <a:br>
              <a:rPr lang="en-GB" dirty="0" smtClean="0"/>
            </a:br>
            <a:r>
              <a:rPr lang="en-GB" dirty="0" smtClean="0"/>
              <a:t>TITLE</a:t>
            </a:r>
            <a:r>
              <a:rPr lang="en-GB" baseline="0" dirty="0" smtClean="0"/>
              <a:t> SLIDE</a:t>
            </a:r>
            <a:endParaRPr lang="en-US" dirty="0" smtClean="0"/>
          </a:p>
          <a:p>
            <a:endParaRPr lang="en-US" dirty="0" smtClean="0"/>
          </a:p>
        </p:txBody>
      </p:sp>
      <p:sp>
        <p:nvSpPr>
          <p:cNvPr id="6" name="Content Placeholder 5"/>
          <p:cNvSpPr>
            <a:spLocks noGrp="1"/>
          </p:cNvSpPr>
          <p:nvPr>
            <p:ph sz="quarter" idx="11" hasCustomPrompt="1"/>
          </p:nvPr>
        </p:nvSpPr>
        <p:spPr>
          <a:xfrm>
            <a:off x="179243" y="2180864"/>
            <a:ext cx="6841033" cy="2447925"/>
          </a:xfrm>
          <a:prstGeom prst="rect">
            <a:avLst/>
          </a:prstGeom>
        </p:spPr>
        <p:txBody>
          <a:bodyPr vert="horz"/>
          <a:lstStyle>
            <a:lvl1pPr marL="0" indent="0">
              <a:buNone/>
              <a:defRPr sz="1800">
                <a:solidFill>
                  <a:srgbClr val="FFFFFF"/>
                </a:solidFill>
              </a:defRPr>
            </a:lvl1pPr>
          </a:lstStyle>
          <a:p>
            <a:pPr lvl="0"/>
            <a:r>
              <a:rPr lang="en-GB" dirty="0" err="1" smtClean="0"/>
              <a:t>Lorem</a:t>
            </a:r>
            <a:r>
              <a:rPr lang="en-GB" dirty="0" smtClean="0"/>
              <a:t> </a:t>
            </a:r>
            <a:r>
              <a:rPr lang="en-GB" dirty="0" err="1" smtClean="0"/>
              <a:t>Ipsum</a:t>
            </a:r>
            <a:r>
              <a:rPr lang="en-GB" dirty="0" smtClean="0"/>
              <a:t> is simply dummy text of the printing and typesetting industry. </a:t>
            </a:r>
            <a:r>
              <a:rPr lang="en-GB" dirty="0" err="1" smtClean="0"/>
              <a:t>Lorem</a:t>
            </a:r>
            <a:r>
              <a:rPr lang="en-GB" dirty="0" smtClean="0"/>
              <a:t> </a:t>
            </a:r>
            <a:r>
              <a:rPr lang="en-GB" dirty="0" err="1" smtClean="0"/>
              <a:t>Ipsum</a:t>
            </a:r>
            <a:r>
              <a:rPr lang="en-GB" dirty="0" smtClean="0"/>
              <a:t> has been the industry’s standard dummy text ever since the 1500s, when an unknown printer took a galley of type and scrambled it to make a type specimen book. It has survived not only five centuries, but also the leap into electronic typesetting, remaining essentially unchanged. </a:t>
            </a:r>
          </a:p>
        </p:txBody>
      </p:sp>
    </p:spTree>
    <p:extLst>
      <p:ext uri="{BB962C8B-B14F-4D97-AF65-F5344CB8AC3E}">
        <p14:creationId xmlns:p14="http://schemas.microsoft.com/office/powerpoint/2010/main" val="19957541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theme" Target="../theme/theme3.xml"/><Relationship Id="rId4"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7.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5.xml"/><Relationship Id="rId1" Type="http://schemas.openxmlformats.org/officeDocument/2006/relationships/slideLayout" Target="../slideLayouts/slideLayout8.xml"/><Relationship Id="rId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6.xml"/><Relationship Id="rId1" Type="http://schemas.openxmlformats.org/officeDocument/2006/relationships/slideLayout" Target="../slideLayouts/slideLayout9.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image" Target="../media/image7.pn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heme" Target="../theme/theme8.xml"/><Relationship Id="rId1" Type="http://schemas.openxmlformats.org/officeDocument/2006/relationships/slideLayout" Target="../slideLayouts/slideLayout12.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10020_MSO_LBU_Stationery_Temps_PP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000" y="-7380"/>
            <a:ext cx="9180000" cy="6872760"/>
          </a:xfrm>
          <a:prstGeom prst="rect">
            <a:avLst/>
          </a:prstGeom>
        </p:spPr>
      </p:pic>
    </p:spTree>
    <p:extLst>
      <p:ext uri="{BB962C8B-B14F-4D97-AF65-F5344CB8AC3E}">
        <p14:creationId xmlns:p14="http://schemas.microsoft.com/office/powerpoint/2010/main" val="3159073950"/>
      </p:ext>
    </p:extLst>
  </p:cSld>
  <p:clrMap bg1="lt1" tx1="dk1" bg2="lt2" tx2="dk2" accent1="accent1" accent2="accent2" accent3="accent3" accent4="accent4" accent5="accent5" accent6="accent6" hlink="hlink" folHlink="folHlink"/>
  <p:sldLayoutIdLst>
    <p:sldLayoutId id="2147483678" r:id="rId1"/>
  </p:sldLayoutIdLst>
  <p:txStyles>
    <p:titleStyle>
      <a:lvl1pPr algn="l" defTabSz="457200" rtl="0" eaLnBrk="1" latinLnBrk="0" hangingPunct="1">
        <a:spcBef>
          <a:spcPct val="0"/>
        </a:spcBef>
        <a:buNone/>
        <a:defRPr sz="6000" b="1"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10020_MSO_LBU_Stationery_Temps_PPT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000" y="-20856"/>
            <a:ext cx="9216000" cy="6899712"/>
          </a:xfrm>
          <a:prstGeom prst="rect">
            <a:avLst/>
          </a:prstGeom>
        </p:spPr>
      </p:pic>
    </p:spTree>
    <p:extLst>
      <p:ext uri="{BB962C8B-B14F-4D97-AF65-F5344CB8AC3E}">
        <p14:creationId xmlns:p14="http://schemas.microsoft.com/office/powerpoint/2010/main" val="644778587"/>
      </p:ext>
    </p:extLst>
  </p:cSld>
  <p:clrMap bg1="lt1" tx1="dk1" bg2="lt2" tx2="dk2" accent1="accent1" accent2="accent2" accent3="accent3" accent4="accent4" accent5="accent5" accent6="accent6" hlink="hlink" folHlink="folHlink"/>
  <p:sldLayoutIdLst>
    <p:sldLayoutId id="2147483680"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10020_MSO_LBU_Stationery_Temps_PPT3.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8000" y="-7380"/>
            <a:ext cx="9180000" cy="6872760"/>
          </a:xfrm>
          <a:prstGeom prst="rect">
            <a:avLst/>
          </a:prstGeom>
        </p:spPr>
      </p:pic>
    </p:spTree>
    <p:extLst>
      <p:ext uri="{BB962C8B-B14F-4D97-AF65-F5344CB8AC3E}">
        <p14:creationId xmlns:p14="http://schemas.microsoft.com/office/powerpoint/2010/main" val="4126711336"/>
      </p:ext>
    </p:extLst>
  </p:cSld>
  <p:clrMap bg1="lt1" tx1="dk1" bg2="lt2" tx2="dk2" accent1="accent1" accent2="accent2" accent3="accent3" accent4="accent4" accent5="accent5" accent6="accent6" hlink="hlink" folHlink="folHlink"/>
  <p:sldLayoutIdLst>
    <p:sldLayoutId id="2147483684" r:id="rId1"/>
    <p:sldLayoutId id="2147483686" r:id="rId2"/>
    <p:sldLayoutId id="2147483702" r:id="rId3"/>
    <p:sldLayoutId id="2147483703" r:id="rId4"/>
  </p:sldLayoutIdLst>
  <p:txStyles>
    <p:titleStyle>
      <a:lvl1pPr algn="l" defTabSz="457200" rtl="0" eaLnBrk="1" latinLnBrk="0" hangingPunct="1">
        <a:spcBef>
          <a:spcPct val="0"/>
        </a:spcBef>
        <a:buNone/>
        <a:defRPr sz="4400" b="1" kern="1200">
          <a:solidFill>
            <a:schemeClr val="accent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accent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10020_MSO_LBU_Stationery_Temps_PPT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000" y="-20856"/>
            <a:ext cx="9216000" cy="6899712"/>
          </a:xfrm>
          <a:prstGeom prst="rect">
            <a:avLst/>
          </a:prstGeom>
        </p:spPr>
      </p:pic>
    </p:spTree>
    <p:extLst>
      <p:ext uri="{BB962C8B-B14F-4D97-AF65-F5344CB8AC3E}">
        <p14:creationId xmlns:p14="http://schemas.microsoft.com/office/powerpoint/2010/main" val="1994258434"/>
      </p:ext>
    </p:extLst>
  </p:cSld>
  <p:clrMap bg1="lt1" tx1="dk1" bg2="lt2" tx2="dk2" accent1="accent1" accent2="accent2" accent3="accent3" accent4="accent4" accent5="accent5" accent6="accent6" hlink="hlink" folHlink="folHlink"/>
  <p:sldLayoutIdLst>
    <p:sldLayoutId id="2147483688"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10020_MSO_Stationery_LBU_Temps_PPT_Widescreen.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256" y="-13501"/>
            <a:ext cx="9178512" cy="6885004"/>
          </a:xfrm>
          <a:prstGeom prst="rect">
            <a:avLst/>
          </a:prstGeom>
        </p:spPr>
      </p:pic>
      <p:pic>
        <p:nvPicPr>
          <p:cNvPr id="3" name="Picture 2" descr="10020_MSO_LBU_Stationery_Temps_PPT.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8000" y="-7380"/>
            <a:ext cx="9180000" cy="6872760"/>
          </a:xfrm>
          <a:prstGeom prst="rect">
            <a:avLst/>
          </a:prstGeom>
        </p:spPr>
      </p:pic>
    </p:spTree>
    <p:extLst>
      <p:ext uri="{BB962C8B-B14F-4D97-AF65-F5344CB8AC3E}">
        <p14:creationId xmlns:p14="http://schemas.microsoft.com/office/powerpoint/2010/main" val="3159073950"/>
      </p:ext>
    </p:extLst>
  </p:cSld>
  <p:clrMap bg1="lt1" tx1="dk1" bg2="lt2" tx2="dk2" accent1="accent1" accent2="accent2" accent3="accent3" accent4="accent4" accent5="accent5" accent6="accent6" hlink="hlink" folHlink="folHlink"/>
  <p:sldLayoutIdLst>
    <p:sldLayoutId id="2147483690" r:id="rId1"/>
  </p:sldLayoutIdLst>
  <p:txStyles>
    <p:titleStyle>
      <a:lvl1pPr algn="l" defTabSz="457200" rtl="0" eaLnBrk="1" latinLnBrk="0" hangingPunct="1">
        <a:spcBef>
          <a:spcPct val="0"/>
        </a:spcBef>
        <a:buNone/>
        <a:defRPr sz="6000" b="1"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10020_MSO_Stationery_LBU_Temps_PPT_Widescreen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256" y="-13501"/>
            <a:ext cx="9178512" cy="6885004"/>
          </a:xfrm>
          <a:prstGeom prst="rect">
            <a:avLst/>
          </a:prstGeom>
        </p:spPr>
      </p:pic>
    </p:spTree>
    <p:extLst>
      <p:ext uri="{BB962C8B-B14F-4D97-AF65-F5344CB8AC3E}">
        <p14:creationId xmlns:p14="http://schemas.microsoft.com/office/powerpoint/2010/main" val="644778587"/>
      </p:ext>
    </p:extLst>
  </p:cSld>
  <p:clrMap bg1="lt1" tx1="dk1" bg2="lt2" tx2="dk2" accent1="accent1" accent2="accent2" accent3="accent3" accent4="accent4" accent5="accent5" accent6="accent6" hlink="hlink" folHlink="folHlink"/>
  <p:sldLayoutIdLst>
    <p:sldLayoutId id="2147483692"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10020_MSO_Stationery_LBU_Temps_PPT_Widescreen3.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256" y="-13501"/>
            <a:ext cx="9178512" cy="6885004"/>
          </a:xfrm>
          <a:prstGeom prst="rect">
            <a:avLst/>
          </a:prstGeom>
        </p:spPr>
      </p:pic>
    </p:spTree>
    <p:extLst>
      <p:ext uri="{BB962C8B-B14F-4D97-AF65-F5344CB8AC3E}">
        <p14:creationId xmlns:p14="http://schemas.microsoft.com/office/powerpoint/2010/main" val="4126711336"/>
      </p:ext>
    </p:extLst>
  </p:cSld>
  <p:clrMap bg1="lt1" tx1="dk1" bg2="lt2" tx2="dk2" accent1="accent1" accent2="accent2" accent3="accent3" accent4="accent4" accent5="accent5" accent6="accent6" hlink="hlink" folHlink="folHlink"/>
  <p:sldLayoutIdLst>
    <p:sldLayoutId id="2147483694" r:id="rId1"/>
    <p:sldLayoutId id="2147483695" r:id="rId2"/>
  </p:sldLayoutIdLst>
  <p:txStyles>
    <p:titleStyle>
      <a:lvl1pPr algn="l" defTabSz="457200" rtl="0" eaLnBrk="1" latinLnBrk="0" hangingPunct="1">
        <a:spcBef>
          <a:spcPct val="0"/>
        </a:spcBef>
        <a:buNone/>
        <a:defRPr sz="4400" b="1" kern="1200">
          <a:solidFill>
            <a:schemeClr val="accent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accent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10020_MSO_Stationery_LBU_Temps_PPT_Widescreen5.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256" y="-13501"/>
            <a:ext cx="9178512" cy="6885004"/>
          </a:xfrm>
          <a:prstGeom prst="rect">
            <a:avLst/>
          </a:prstGeom>
        </p:spPr>
      </p:pic>
    </p:spTree>
    <p:extLst>
      <p:ext uri="{BB962C8B-B14F-4D97-AF65-F5344CB8AC3E}">
        <p14:creationId xmlns:p14="http://schemas.microsoft.com/office/powerpoint/2010/main" val="1994258434"/>
      </p:ext>
    </p:extLst>
  </p:cSld>
  <p:clrMap bg1="lt1" tx1="dk1" bg2="lt2" tx2="dk2" accent1="accent1" accent2="accent2" accent3="accent3" accent4="accent4" accent5="accent5" accent6="accent6" hlink="hlink" folHlink="folHlink"/>
  <p:sldLayoutIdLst>
    <p:sldLayoutId id="2147483697"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10020_MSO_LBU_Stationery_Temps_PPT3.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000" y="-7380"/>
            <a:ext cx="9180000" cy="6872760"/>
          </a:xfrm>
          <a:prstGeom prst="rect">
            <a:avLst/>
          </a:prstGeom>
        </p:spPr>
      </p:pic>
    </p:spTree>
    <p:extLst>
      <p:ext uri="{BB962C8B-B14F-4D97-AF65-F5344CB8AC3E}">
        <p14:creationId xmlns:p14="http://schemas.microsoft.com/office/powerpoint/2010/main" val="3148118910"/>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Lst>
  <p:txStyles>
    <p:titleStyle>
      <a:lvl1pPr algn="l" defTabSz="457200" rtl="0" eaLnBrk="1" latinLnBrk="0" hangingPunct="1">
        <a:spcBef>
          <a:spcPct val="0"/>
        </a:spcBef>
        <a:buNone/>
        <a:defRPr sz="4400" b="1" kern="1200">
          <a:solidFill>
            <a:schemeClr val="accent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accent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7.png"/><Relationship Id="rId7" Type="http://schemas.openxmlformats.org/officeDocument/2006/relationships/hyperlink" Target="https://twitter.com/WoodallDr" TargetMode="External"/><Relationship Id="rId2" Type="http://schemas.openxmlformats.org/officeDocument/2006/relationships/hyperlink" Target="https://www.youtube.com/watch?v=a4qDAynCTGE" TargetMode="External"/><Relationship Id="rId1" Type="http://schemas.openxmlformats.org/officeDocument/2006/relationships/slideLayout" Target="../slideLayouts/slideLayout4.xml"/><Relationship Id="rId6" Type="http://schemas.openxmlformats.org/officeDocument/2006/relationships/hyperlink" Target="https://soundcloud.com/james-woodall-852769185/" TargetMode="External"/><Relationship Id="rId5" Type="http://schemas.openxmlformats.org/officeDocument/2006/relationships/hyperlink" Target="https://www.youtube.com/channel/UC2ItYOxFykdPyrVXkpWvKSQ" TargetMode="External"/><Relationship Id="rId4" Type="http://schemas.openxmlformats.org/officeDocument/2006/relationships/hyperlink" Target="https://drjameswoodall.wordpress.com/"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hyperlink" Target="https://twitter.com/BeckettResearch/lists/leeds-beckett-university/members" TargetMode="External"/><Relationship Id="rId7"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28.png"/><Relationship Id="rId5" Type="http://schemas.openxmlformats.org/officeDocument/2006/relationships/image" Target="../media/image30.png"/><Relationship Id="rId10" Type="http://schemas.openxmlformats.org/officeDocument/2006/relationships/image" Target="../media/image34.png"/><Relationship Id="rId4" Type="http://schemas.openxmlformats.org/officeDocument/2006/relationships/image" Target="../media/image29.png"/><Relationship Id="rId9" Type="http://schemas.openxmlformats.org/officeDocument/2006/relationships/image" Target="../media/image33.png"/></Relationships>
</file>

<file path=ppt/slides/_rels/slide1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hyperlink" Target="http://libguides.leedsbeckett.ac.uk/research/focus_on"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3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hyperlink" Target="https://twitter.com/BeckettLibrary/status/533174137800630272" TargetMode="External"/><Relationship Id="rId7" Type="http://schemas.openxmlformats.org/officeDocument/2006/relationships/image" Target="../media/image41.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hyperlink" Target="https://twitter.com/BeckettResearch/status/652482030605873153" TargetMode="External"/><Relationship Id="rId5" Type="http://schemas.openxmlformats.org/officeDocument/2006/relationships/image" Target="../media/image40.png"/><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 Id="rId9" Type="http://schemas.openxmlformats.org/officeDocument/2006/relationships/image" Target="../media/image48.png"/></Relationships>
</file>

<file path=ppt/slides/_rels/slide2.xml.rels><?xml version="1.0" encoding="UTF-8" standalone="yes"?>
<Relationships xmlns="http://schemas.openxmlformats.org/package/2006/relationships"><Relationship Id="rId3" Type="http://schemas.openxmlformats.org/officeDocument/2006/relationships/hyperlink" Target="https://www.leedsbeckett.ac.uk/research/research-areas/" TargetMode="External"/><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10.jpeg"/></Relationships>
</file>

<file path=ppt/slides/_rels/slide2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50.png"/></Relationships>
</file>

<file path=ppt/slides/_rels/slide21.xml.rels><?xml version="1.0" encoding="UTF-8" standalone="yes"?>
<Relationships xmlns="http://schemas.openxmlformats.org/package/2006/relationships"><Relationship Id="rId3" Type="http://schemas.openxmlformats.org/officeDocument/2006/relationships/hyperlink" Target="http://eprints.rclis.org/6375/" TargetMode="External"/><Relationship Id="rId2" Type="http://schemas.openxmlformats.org/officeDocument/2006/relationships/hyperlink" Target="http://www.earlham.edu/~peters/fos/overview.htm" TargetMode="External"/><Relationship Id="rId1" Type="http://schemas.openxmlformats.org/officeDocument/2006/relationships/slideLayout" Target="../slideLayouts/slideLayout4.xml"/><Relationship Id="rId5" Type="http://schemas.openxmlformats.org/officeDocument/2006/relationships/hyperlink" Target="http://ejournals.bc.edu/ojs/index.php/ital/article/view/3378" TargetMode="External"/><Relationship Id="rId4" Type="http://schemas.openxmlformats.org/officeDocument/2006/relationships/hyperlink" Target="http://www.soros.org/openaccess/read.sht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libguides.leedsbeckett.ac.uk/research/staff_profile" TargetMode="External"/><Relationship Id="rId1" Type="http://schemas.openxmlformats.org/officeDocument/2006/relationships/slideLayout" Target="../slideLayouts/slideLayout1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4.xml"/><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hyperlink" Target="http://sparceurope.org/oaca/" TargetMode="External"/><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openxmlformats.org/officeDocument/2006/relationships/image" Target="../media/image21.png"/><Relationship Id="rId4" Type="http://schemas.openxmlformats.org/officeDocument/2006/relationships/hyperlink" Target="http://www.asis.org/Bulletin/Apr-13/AprMay13_Piwowar.htm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libguides.leedsbeckett.ac.uk/research/statistics" TargetMode="External"/><Relationship Id="rId1" Type="http://schemas.openxmlformats.org/officeDocument/2006/relationships/slideLayout" Target="../slideLayouts/slideLayout14.xml"/><Relationship Id="rId5" Type="http://schemas.openxmlformats.org/officeDocument/2006/relationships/image" Target="../media/image24.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hyperlink" Target="http://ukcorr.org/files/2015/09/UKCoRR_Sep2015final.pdf" TargetMode="External"/><Relationship Id="rId2" Type="http://schemas.openxmlformats.org/officeDocument/2006/relationships/image" Target="../media/image25.PNG"/><Relationship Id="rId1" Type="http://schemas.openxmlformats.org/officeDocument/2006/relationships/slideLayout" Target="../slideLayouts/slideLayout14.xml"/><Relationship Id="rId5" Type="http://schemas.openxmlformats.org/officeDocument/2006/relationships/image" Target="../media/image26.png"/><Relationship Id="rId4" Type="http://schemas.openxmlformats.org/officeDocument/2006/relationships/hyperlink" Target="http://ukcorr.org/events/past-events/university-of-glasgow-friday-4th-september-2015/"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107505" y="1484314"/>
            <a:ext cx="8928991" cy="3240830"/>
          </a:xfrm>
        </p:spPr>
        <p:txBody>
          <a:bodyPr/>
          <a:lstStyle/>
          <a:p>
            <a:r>
              <a:rPr lang="en-GB" dirty="0"/>
              <a:t/>
            </a:r>
            <a:br>
              <a:rPr lang="en-GB" dirty="0"/>
            </a:br>
            <a:r>
              <a:rPr lang="en-GB" dirty="0" smtClean="0"/>
              <a:t>Open Access and impact: from local to global</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7984" y="5997458"/>
            <a:ext cx="2359954" cy="828163"/>
          </a:xfrm>
          <a:prstGeom prst="rect">
            <a:avLst/>
          </a:prstGeom>
        </p:spPr>
      </p:pic>
      <p:sp>
        <p:nvSpPr>
          <p:cNvPr id="7" name="TextBox 6"/>
          <p:cNvSpPr txBox="1"/>
          <p:nvPr/>
        </p:nvSpPr>
        <p:spPr>
          <a:xfrm>
            <a:off x="1259632" y="6088373"/>
            <a:ext cx="3096344" cy="646331"/>
          </a:xfrm>
          <a:prstGeom prst="rect">
            <a:avLst/>
          </a:prstGeom>
          <a:noFill/>
        </p:spPr>
        <p:txBody>
          <a:bodyPr wrap="square" rtlCol="0">
            <a:spAutoFit/>
          </a:bodyPr>
          <a:lstStyle/>
          <a:p>
            <a:pPr algn="r"/>
            <a:r>
              <a:rPr lang="en-GB" dirty="0" smtClean="0"/>
              <a:t>Nick Sheppard</a:t>
            </a:r>
          </a:p>
          <a:p>
            <a:pPr algn="r"/>
            <a:r>
              <a:rPr lang="en-GB" dirty="0" smtClean="0"/>
              <a:t>Kirsty Bower</a:t>
            </a:r>
          </a:p>
        </p:txBody>
      </p:sp>
      <p:sp>
        <p:nvSpPr>
          <p:cNvPr id="8" name="Text Placeholder 1"/>
          <p:cNvSpPr>
            <a:spLocks noGrp="1"/>
          </p:cNvSpPr>
          <p:nvPr>
            <p:ph type="body" sz="quarter" idx="10"/>
          </p:nvPr>
        </p:nvSpPr>
        <p:spPr>
          <a:xfrm>
            <a:off x="123546" y="908720"/>
            <a:ext cx="6408960" cy="360040"/>
          </a:xfrm>
        </p:spPr>
        <p:txBody>
          <a:bodyPr/>
          <a:lstStyle/>
          <a:p>
            <a:r>
              <a:rPr lang="en-US" sz="2400" dirty="0" smtClean="0"/>
              <a:t>LEEDS BECKETT UNIVERSITY</a:t>
            </a:r>
            <a:endParaRPr lang="en-US" sz="2400" dirty="0"/>
          </a:p>
        </p:txBody>
      </p:sp>
    </p:spTree>
    <p:extLst>
      <p:ext uri="{BB962C8B-B14F-4D97-AF65-F5344CB8AC3E}">
        <p14:creationId xmlns:p14="http://schemas.microsoft.com/office/powerpoint/2010/main" val="1226524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Beyond the journal article</a:t>
            </a:r>
            <a:endParaRPr lang="en-GB" dirty="0"/>
          </a:p>
        </p:txBody>
      </p:sp>
      <p:sp>
        <p:nvSpPr>
          <p:cNvPr id="3" name="Content Placeholder 2"/>
          <p:cNvSpPr>
            <a:spLocks noGrp="1"/>
          </p:cNvSpPr>
          <p:nvPr>
            <p:ph sz="half" idx="1"/>
          </p:nvPr>
        </p:nvSpPr>
        <p:spPr>
          <a:xfrm>
            <a:off x="323528" y="1412776"/>
            <a:ext cx="4172272" cy="4525963"/>
          </a:xfrm>
        </p:spPr>
        <p:txBody>
          <a:bodyPr/>
          <a:lstStyle/>
          <a:p>
            <a:r>
              <a:rPr lang="en-GB" dirty="0" smtClean="0"/>
              <a:t>Blogs and </a:t>
            </a:r>
            <a:r>
              <a:rPr lang="en-GB" dirty="0" err="1" smtClean="0"/>
              <a:t>vlogs</a:t>
            </a:r>
            <a:endParaRPr lang="en-GB" dirty="0" smtClean="0"/>
          </a:p>
          <a:p>
            <a:r>
              <a:rPr lang="en-GB" dirty="0" smtClean="0"/>
              <a:t>Podcasts</a:t>
            </a:r>
          </a:p>
          <a:p>
            <a:r>
              <a:rPr lang="en-GB" dirty="0" smtClean="0"/>
              <a:t>Animations</a:t>
            </a:r>
          </a:p>
          <a:p>
            <a:r>
              <a:rPr lang="en-GB" dirty="0" smtClean="0"/>
              <a:t>Infographics</a:t>
            </a:r>
          </a:p>
          <a:p>
            <a:r>
              <a:rPr lang="en-GB" dirty="0" smtClean="0"/>
              <a:t>Social media champions</a:t>
            </a:r>
            <a:endParaRPr lang="en-GB" dirty="0"/>
          </a:p>
        </p:txBody>
      </p:sp>
      <p:pic>
        <p:nvPicPr>
          <p:cNvPr id="5" name="Picture 4">
            <a:hlinkClick r:id="rId2"/>
          </p:cNvPr>
          <p:cNvPicPr>
            <a:picLocks noChangeAspect="1"/>
          </p:cNvPicPr>
          <p:nvPr/>
        </p:nvPicPr>
        <p:blipFill>
          <a:blip r:embed="rId3"/>
          <a:stretch>
            <a:fillRect/>
          </a:stretch>
        </p:blipFill>
        <p:spPr>
          <a:xfrm>
            <a:off x="3842420" y="1454982"/>
            <a:ext cx="4648200" cy="3289995"/>
          </a:xfrm>
          <a:prstGeom prst="rect">
            <a:avLst/>
          </a:prstGeom>
        </p:spPr>
      </p:pic>
      <p:sp>
        <p:nvSpPr>
          <p:cNvPr id="6" name="TextBox 5"/>
          <p:cNvSpPr txBox="1"/>
          <p:nvPr/>
        </p:nvSpPr>
        <p:spPr>
          <a:xfrm>
            <a:off x="3779912" y="4941168"/>
            <a:ext cx="2736304" cy="923330"/>
          </a:xfrm>
          <a:prstGeom prst="rect">
            <a:avLst/>
          </a:prstGeom>
          <a:noFill/>
        </p:spPr>
        <p:txBody>
          <a:bodyPr wrap="square" rtlCol="0">
            <a:spAutoFit/>
          </a:bodyPr>
          <a:lstStyle/>
          <a:p>
            <a:r>
              <a:rPr lang="en-GB" dirty="0" smtClean="0">
                <a:hlinkClick r:id="rId4"/>
              </a:rPr>
              <a:t>James’ blog</a:t>
            </a:r>
            <a:endParaRPr lang="en-GB" dirty="0" smtClean="0">
              <a:hlinkClick r:id="rId5"/>
            </a:endParaRPr>
          </a:p>
          <a:p>
            <a:r>
              <a:rPr lang="en-GB" dirty="0" smtClean="0">
                <a:hlinkClick r:id="rId5"/>
              </a:rPr>
              <a:t>James’ YouTube channel</a:t>
            </a:r>
            <a:endParaRPr lang="en-GB" dirty="0" smtClean="0"/>
          </a:p>
          <a:p>
            <a:r>
              <a:rPr lang="en-GB" dirty="0" smtClean="0">
                <a:hlinkClick r:id="rId6"/>
              </a:rPr>
              <a:t>James on </a:t>
            </a:r>
            <a:r>
              <a:rPr lang="en-GB" dirty="0" err="1" smtClean="0">
                <a:hlinkClick r:id="rId6"/>
              </a:rPr>
              <a:t>Soundcloud</a:t>
            </a:r>
            <a:endParaRPr lang="en-GB" dirty="0" smtClean="0"/>
          </a:p>
        </p:txBody>
      </p:sp>
      <p:pic>
        <p:nvPicPr>
          <p:cNvPr id="7" name="Picture 6">
            <a:hlinkClick r:id="rId7"/>
          </p:cNvPr>
          <p:cNvPicPr>
            <a:picLocks noChangeAspect="1"/>
          </p:cNvPicPr>
          <p:nvPr/>
        </p:nvPicPr>
        <p:blipFill>
          <a:blip r:embed="rId8"/>
          <a:stretch>
            <a:fillRect/>
          </a:stretch>
        </p:blipFill>
        <p:spPr>
          <a:xfrm>
            <a:off x="110248" y="5038942"/>
            <a:ext cx="3581400" cy="847725"/>
          </a:xfrm>
          <a:prstGeom prst="rect">
            <a:avLst/>
          </a:prstGeom>
        </p:spPr>
      </p:pic>
    </p:spTree>
    <p:extLst>
      <p:ext uri="{BB962C8B-B14F-4D97-AF65-F5344CB8AC3E}">
        <p14:creationId xmlns:p14="http://schemas.microsoft.com/office/powerpoint/2010/main" val="3388034660"/>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Online networks</a:t>
            </a:r>
            <a:endParaRPr lang="en-GB" dirty="0"/>
          </a:p>
        </p:txBody>
      </p:sp>
      <p:sp>
        <p:nvSpPr>
          <p:cNvPr id="5" name="Rectangle 4"/>
          <p:cNvSpPr/>
          <p:nvPr/>
        </p:nvSpPr>
        <p:spPr>
          <a:xfrm>
            <a:off x="107504" y="1197913"/>
            <a:ext cx="8640960" cy="400110"/>
          </a:xfrm>
          <a:prstGeom prst="rect">
            <a:avLst/>
          </a:prstGeom>
        </p:spPr>
        <p:txBody>
          <a:bodyPr wrap="square">
            <a:spAutoFit/>
          </a:bodyPr>
          <a:lstStyle/>
          <a:p>
            <a:r>
              <a:rPr lang="en-GB" sz="2000" dirty="0">
                <a:hlinkClick r:id="rId3"/>
              </a:rPr>
              <a:t>https://</a:t>
            </a:r>
            <a:r>
              <a:rPr lang="en-GB" sz="2000" dirty="0" smtClean="0">
                <a:hlinkClick r:id="rId3"/>
              </a:rPr>
              <a:t>twitter.com/BeckettResearch/lists/leeds-beckett-university/members</a:t>
            </a:r>
            <a:r>
              <a:rPr lang="en-GB" sz="2000" dirty="0" smtClean="0"/>
              <a:t> </a:t>
            </a:r>
            <a:endParaRPr lang="en-GB" sz="2000" dirty="0"/>
          </a:p>
        </p:txBody>
      </p:sp>
      <p:pic>
        <p:nvPicPr>
          <p:cNvPr id="6" name="Picture 5"/>
          <p:cNvPicPr>
            <a:picLocks noChangeAspect="1"/>
          </p:cNvPicPr>
          <p:nvPr/>
        </p:nvPicPr>
        <p:blipFill>
          <a:blip r:embed="rId4"/>
          <a:stretch>
            <a:fillRect/>
          </a:stretch>
        </p:blipFill>
        <p:spPr>
          <a:xfrm>
            <a:off x="323528" y="1988840"/>
            <a:ext cx="3800475" cy="638175"/>
          </a:xfrm>
          <a:prstGeom prst="rect">
            <a:avLst/>
          </a:prstGeom>
        </p:spPr>
      </p:pic>
      <p:pic>
        <p:nvPicPr>
          <p:cNvPr id="7" name="Picture 6"/>
          <p:cNvPicPr>
            <a:picLocks noChangeAspect="1"/>
          </p:cNvPicPr>
          <p:nvPr/>
        </p:nvPicPr>
        <p:blipFill>
          <a:blip r:embed="rId5"/>
          <a:stretch>
            <a:fillRect/>
          </a:stretch>
        </p:blipFill>
        <p:spPr>
          <a:xfrm>
            <a:off x="899592" y="3068960"/>
            <a:ext cx="3800475" cy="676275"/>
          </a:xfrm>
          <a:prstGeom prst="rect">
            <a:avLst/>
          </a:prstGeom>
        </p:spPr>
      </p:pic>
      <p:pic>
        <p:nvPicPr>
          <p:cNvPr id="8" name="Picture 7"/>
          <p:cNvPicPr>
            <a:picLocks noChangeAspect="1"/>
          </p:cNvPicPr>
          <p:nvPr/>
        </p:nvPicPr>
        <p:blipFill>
          <a:blip r:embed="rId6"/>
          <a:stretch>
            <a:fillRect/>
          </a:stretch>
        </p:blipFill>
        <p:spPr>
          <a:xfrm>
            <a:off x="539552" y="4231065"/>
            <a:ext cx="3581400" cy="847725"/>
          </a:xfrm>
          <a:prstGeom prst="rect">
            <a:avLst/>
          </a:prstGeom>
        </p:spPr>
      </p:pic>
      <p:pic>
        <p:nvPicPr>
          <p:cNvPr id="9" name="Picture 8"/>
          <p:cNvPicPr>
            <a:picLocks noChangeAspect="1"/>
          </p:cNvPicPr>
          <p:nvPr/>
        </p:nvPicPr>
        <p:blipFill>
          <a:blip r:embed="rId7"/>
          <a:stretch>
            <a:fillRect/>
          </a:stretch>
        </p:blipFill>
        <p:spPr>
          <a:xfrm>
            <a:off x="5076056" y="2204864"/>
            <a:ext cx="3943350" cy="1085850"/>
          </a:xfrm>
          <a:prstGeom prst="rect">
            <a:avLst/>
          </a:prstGeom>
        </p:spPr>
      </p:pic>
      <p:pic>
        <p:nvPicPr>
          <p:cNvPr id="10" name="Picture 9"/>
          <p:cNvPicPr>
            <a:picLocks noChangeAspect="1"/>
          </p:cNvPicPr>
          <p:nvPr/>
        </p:nvPicPr>
        <p:blipFill>
          <a:blip r:embed="rId8"/>
          <a:stretch>
            <a:fillRect/>
          </a:stretch>
        </p:blipFill>
        <p:spPr>
          <a:xfrm>
            <a:off x="2051720" y="5460624"/>
            <a:ext cx="3886200" cy="942975"/>
          </a:xfrm>
          <a:prstGeom prst="rect">
            <a:avLst/>
          </a:prstGeom>
        </p:spPr>
      </p:pic>
      <p:pic>
        <p:nvPicPr>
          <p:cNvPr id="11" name="Picture 10"/>
          <p:cNvPicPr>
            <a:picLocks noChangeAspect="1"/>
          </p:cNvPicPr>
          <p:nvPr/>
        </p:nvPicPr>
        <p:blipFill>
          <a:blip r:embed="rId9"/>
          <a:stretch>
            <a:fillRect/>
          </a:stretch>
        </p:blipFill>
        <p:spPr>
          <a:xfrm>
            <a:off x="4798422" y="3573016"/>
            <a:ext cx="3857625" cy="819150"/>
          </a:xfrm>
          <a:prstGeom prst="rect">
            <a:avLst/>
          </a:prstGeom>
        </p:spPr>
      </p:pic>
      <p:pic>
        <p:nvPicPr>
          <p:cNvPr id="12" name="Picture 11"/>
          <p:cNvPicPr>
            <a:picLocks noChangeAspect="1"/>
          </p:cNvPicPr>
          <p:nvPr/>
        </p:nvPicPr>
        <p:blipFill>
          <a:blip r:embed="rId10"/>
          <a:stretch>
            <a:fillRect/>
          </a:stretch>
        </p:blipFill>
        <p:spPr>
          <a:xfrm>
            <a:off x="4438328" y="4509120"/>
            <a:ext cx="3600450" cy="762000"/>
          </a:xfrm>
          <a:prstGeom prst="rect">
            <a:avLst/>
          </a:prstGeom>
        </p:spPr>
      </p:pic>
    </p:spTree>
    <p:extLst>
      <p:ext uri="{BB962C8B-B14F-4D97-AF65-F5344CB8AC3E}">
        <p14:creationId xmlns:p14="http://schemas.microsoft.com/office/powerpoint/2010/main" val="862546328"/>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sz="half" idx="1"/>
          </p:nvPr>
        </p:nvSpPr>
        <p:spPr/>
        <p:txBody>
          <a:bodyPr/>
          <a:lstStyle/>
          <a:p>
            <a:endParaRPr lang="en-GB"/>
          </a:p>
        </p:txBody>
      </p:sp>
      <p:sp>
        <p:nvSpPr>
          <p:cNvPr id="4" name="Content Placeholder 3"/>
          <p:cNvSpPr>
            <a:spLocks noGrp="1"/>
          </p:cNvSpPr>
          <p:nvPr>
            <p:ph sz="half" idx="2"/>
          </p:nvPr>
        </p:nvSpPr>
        <p:spPr/>
        <p:txBody>
          <a:bodyPr/>
          <a:lstStyle/>
          <a:p>
            <a:endParaRPr lang="en-GB"/>
          </a:p>
        </p:txBody>
      </p:sp>
      <p:pic>
        <p:nvPicPr>
          <p:cNvPr id="5" name="Picture 4"/>
          <p:cNvPicPr>
            <a:picLocks noChangeAspect="1"/>
          </p:cNvPicPr>
          <p:nvPr/>
        </p:nvPicPr>
        <p:blipFill rotWithShape="1">
          <a:blip r:embed="rId2"/>
          <a:srcRect l="-122" t="7788" r="15120"/>
          <a:stretch/>
        </p:blipFill>
        <p:spPr>
          <a:xfrm>
            <a:off x="-424980" y="764704"/>
            <a:ext cx="9631503" cy="5877271"/>
          </a:xfrm>
          <a:prstGeom prst="rect">
            <a:avLst/>
          </a:prstGeom>
        </p:spPr>
      </p:pic>
    </p:spTree>
    <p:extLst>
      <p:ext uri="{BB962C8B-B14F-4D97-AF65-F5344CB8AC3E}">
        <p14:creationId xmlns:p14="http://schemas.microsoft.com/office/powerpoint/2010/main" val="3443056264"/>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sz="half" idx="1"/>
          </p:nvPr>
        </p:nvSpPr>
        <p:spPr/>
        <p:txBody>
          <a:bodyPr/>
          <a:lstStyle/>
          <a:p>
            <a:endParaRPr lang="en-GB"/>
          </a:p>
        </p:txBody>
      </p:sp>
      <p:sp>
        <p:nvSpPr>
          <p:cNvPr id="4" name="Content Placeholder 3"/>
          <p:cNvSpPr>
            <a:spLocks noGrp="1"/>
          </p:cNvSpPr>
          <p:nvPr>
            <p:ph sz="half" idx="2"/>
          </p:nvPr>
        </p:nvSpPr>
        <p:spPr/>
        <p:txBody>
          <a:bodyPr/>
          <a:lstStyle/>
          <a:p>
            <a:endParaRPr lang="en-GB"/>
          </a:p>
        </p:txBody>
      </p:sp>
      <p:pic>
        <p:nvPicPr>
          <p:cNvPr id="5" name="Picture 4"/>
          <p:cNvPicPr>
            <a:picLocks noChangeAspect="1"/>
          </p:cNvPicPr>
          <p:nvPr/>
        </p:nvPicPr>
        <p:blipFill rotWithShape="1">
          <a:blip r:embed="rId2"/>
          <a:srcRect l="17610" t="8294" r="18239"/>
          <a:stretch/>
        </p:blipFill>
        <p:spPr>
          <a:xfrm>
            <a:off x="395536" y="-31834"/>
            <a:ext cx="8748464" cy="7034809"/>
          </a:xfrm>
          <a:prstGeom prst="rect">
            <a:avLst/>
          </a:prstGeom>
        </p:spPr>
      </p:pic>
    </p:spTree>
    <p:extLst>
      <p:ext uri="{BB962C8B-B14F-4D97-AF65-F5344CB8AC3E}">
        <p14:creationId xmlns:p14="http://schemas.microsoft.com/office/powerpoint/2010/main" val="4143791963"/>
      </p:ext>
    </p:extLst>
  </p:cSld>
  <p:clrMapOvr>
    <a:masterClrMapping/>
  </p:clrMapOvr>
  <mc:AlternateContent xmlns:mc="http://schemas.openxmlformats.org/markup-compatibility/2006">
    <mc:Choice xmlns:p14="http://schemas.microsoft.com/office/powerpoint/2010/main" Requires="p14">
      <p:transition spd="slow" p14:dur="2000" advTm="20000"/>
    </mc:Choice>
    <mc:Fallback>
      <p:transition spd="slow" advTm="2000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15204" t="35962" r="48454" b="19945"/>
          <a:stretch/>
        </p:blipFill>
        <p:spPr>
          <a:xfrm>
            <a:off x="1766945" y="947106"/>
            <a:ext cx="5728446" cy="3909472"/>
          </a:xfrm>
          <a:prstGeom prst="rect">
            <a:avLst/>
          </a:prstGeom>
        </p:spPr>
      </p:pic>
      <p:sp>
        <p:nvSpPr>
          <p:cNvPr id="2" name="TextBox 1"/>
          <p:cNvSpPr txBox="1"/>
          <p:nvPr/>
        </p:nvSpPr>
        <p:spPr>
          <a:xfrm>
            <a:off x="1766945" y="4856578"/>
            <a:ext cx="5278092" cy="230832"/>
          </a:xfrm>
          <a:prstGeom prst="rect">
            <a:avLst/>
          </a:prstGeom>
          <a:noFill/>
        </p:spPr>
        <p:txBody>
          <a:bodyPr wrap="square" rtlCol="0">
            <a:spAutoFit/>
          </a:bodyPr>
          <a:lstStyle/>
          <a:p>
            <a:r>
              <a:rPr lang="en-GB" sz="900" dirty="0"/>
              <a:t>Image taken from http://quotesgram.com/young-guns-movie-quotes/</a:t>
            </a:r>
          </a:p>
        </p:txBody>
      </p:sp>
    </p:spTree>
    <p:extLst>
      <p:ext uri="{BB962C8B-B14F-4D97-AF65-F5344CB8AC3E}">
        <p14:creationId xmlns:p14="http://schemas.microsoft.com/office/powerpoint/2010/main" val="26436183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hlinkClick r:id="rId3"/>
          </p:cNvPr>
          <p:cNvPicPr>
            <a:picLocks noGrp="1" noChangeAspect="1"/>
          </p:cNvPicPr>
          <p:nvPr>
            <p:ph idx="1"/>
          </p:nvPr>
        </p:nvPicPr>
        <p:blipFill rotWithShape="1">
          <a:blip r:embed="rId4"/>
          <a:srcRect l="28267" t="16819" r="29068" b="4706"/>
          <a:stretch/>
        </p:blipFill>
        <p:spPr>
          <a:xfrm>
            <a:off x="2121879" y="932715"/>
            <a:ext cx="4898393" cy="5068035"/>
          </a:xfrm>
          <a:prstGeom prst="rect">
            <a:avLst/>
          </a:prstGeom>
        </p:spPr>
      </p:pic>
      <p:sp>
        <p:nvSpPr>
          <p:cNvPr id="5" name="Title 4"/>
          <p:cNvSpPr>
            <a:spLocks noGrp="1"/>
          </p:cNvSpPr>
          <p:nvPr>
            <p:ph type="title"/>
          </p:nvPr>
        </p:nvSpPr>
        <p:spPr>
          <a:xfrm>
            <a:off x="0" y="1131094"/>
            <a:ext cx="2121879" cy="994172"/>
          </a:xfrm>
        </p:spPr>
        <p:txBody>
          <a:bodyPr/>
          <a:lstStyle/>
          <a:p>
            <a:r>
              <a:rPr lang="en-GB" dirty="0" smtClean="0"/>
              <a:t>#focus on……</a:t>
            </a:r>
            <a:endParaRPr lang="en-GB" dirty="0"/>
          </a:p>
        </p:txBody>
      </p:sp>
    </p:spTree>
    <p:extLst>
      <p:ext uri="{BB962C8B-B14F-4D97-AF65-F5344CB8AC3E}">
        <p14:creationId xmlns:p14="http://schemas.microsoft.com/office/powerpoint/2010/main" val="9519717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use #</a:t>
            </a:r>
            <a:r>
              <a:rPr lang="en-GB" dirty="0" err="1" smtClean="0"/>
              <a:t>focuson</a:t>
            </a:r>
            <a:r>
              <a:rPr lang="en-GB" dirty="0" smtClean="0"/>
              <a:t> pages</a:t>
            </a:r>
            <a:endParaRPr lang="en-GB" dirty="0"/>
          </a:p>
        </p:txBody>
      </p:sp>
      <p:sp>
        <p:nvSpPr>
          <p:cNvPr id="3" name="Content Placeholder 2"/>
          <p:cNvSpPr>
            <a:spLocks noGrp="1"/>
          </p:cNvSpPr>
          <p:nvPr>
            <p:ph idx="1"/>
          </p:nvPr>
        </p:nvSpPr>
        <p:spPr/>
        <p:txBody>
          <a:bodyPr/>
          <a:lstStyle/>
          <a:p>
            <a:r>
              <a:rPr lang="en-GB" dirty="0" smtClean="0"/>
              <a:t>Promotes the institution to the wider community</a:t>
            </a:r>
          </a:p>
          <a:p>
            <a:r>
              <a:rPr lang="en-GB" dirty="0" smtClean="0"/>
              <a:t>Show how research has a ‘real’ impact</a:t>
            </a:r>
          </a:p>
          <a:p>
            <a:r>
              <a:rPr lang="en-GB" dirty="0" smtClean="0"/>
              <a:t>Promotes academic staff – KEY!!!!</a:t>
            </a:r>
          </a:p>
          <a:p>
            <a:r>
              <a:rPr lang="en-GB" dirty="0" smtClean="0"/>
              <a:t>Encourages use of our repository</a:t>
            </a:r>
            <a:endParaRPr lang="en-GB" dirty="0"/>
          </a:p>
        </p:txBody>
      </p:sp>
    </p:spTree>
    <p:extLst>
      <p:ext uri="{BB962C8B-B14F-4D97-AF65-F5344CB8AC3E}">
        <p14:creationId xmlns:p14="http://schemas.microsoft.com/office/powerpoint/2010/main" val="18086081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2832" t="12919" r="33571" b="44905"/>
          <a:stretch/>
        </p:blipFill>
        <p:spPr bwMode="auto">
          <a:xfrm>
            <a:off x="-252536" y="548680"/>
            <a:ext cx="5364088" cy="378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36066" t="36148" r="36600" b="39556"/>
          <a:stretch/>
        </p:blipFill>
        <p:spPr bwMode="auto">
          <a:xfrm>
            <a:off x="17240" y="3789040"/>
            <a:ext cx="4824536" cy="241226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a:hlinkClick r:id="rId6"/>
          </p:cNvPr>
          <p:cNvPicPr>
            <a:picLocks noChangeAspect="1"/>
          </p:cNvPicPr>
          <p:nvPr/>
        </p:nvPicPr>
        <p:blipFill>
          <a:blip r:embed="rId7"/>
          <a:stretch>
            <a:fillRect/>
          </a:stretch>
        </p:blipFill>
        <p:spPr>
          <a:xfrm>
            <a:off x="5080317" y="1124745"/>
            <a:ext cx="4289162" cy="4176464"/>
          </a:xfrm>
          <a:prstGeom prst="rect">
            <a:avLst/>
          </a:prstGeom>
        </p:spPr>
      </p:pic>
    </p:spTree>
    <p:extLst>
      <p:ext uri="{BB962C8B-B14F-4D97-AF65-F5344CB8AC3E}">
        <p14:creationId xmlns:p14="http://schemas.microsoft.com/office/powerpoint/2010/main" val="19112075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Response from Academic Staff</a:t>
            </a:r>
            <a:endParaRPr lang="en-GB"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6066" t="36148" r="36600" b="39556"/>
          <a:stretch/>
        </p:blipFill>
        <p:spPr bwMode="auto">
          <a:xfrm>
            <a:off x="1547664" y="2240868"/>
            <a:ext cx="6017292" cy="300864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65331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Bibliometrics</a:t>
            </a:r>
            <a:r>
              <a:rPr lang="en-GB" dirty="0" smtClean="0"/>
              <a:t> and </a:t>
            </a:r>
            <a:r>
              <a:rPr lang="en-GB" dirty="0" err="1" smtClean="0"/>
              <a:t>Altmetrics</a:t>
            </a:r>
            <a:endParaRPr lang="en-GB" dirty="0"/>
          </a:p>
        </p:txBody>
      </p:sp>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8753" t="8633" r="86005" b="87399"/>
          <a:stretch/>
        </p:blipFill>
        <p:spPr bwMode="auto">
          <a:xfrm>
            <a:off x="1173473" y="1706479"/>
            <a:ext cx="1296144" cy="551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20726" t="36882" r="60726" b="38458"/>
          <a:stretch/>
        </p:blipFill>
        <p:spPr bwMode="auto">
          <a:xfrm>
            <a:off x="1031699" y="2887351"/>
            <a:ext cx="2544098" cy="1902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20503" t="9323" r="68448" b="84082"/>
          <a:stretch/>
        </p:blipFill>
        <p:spPr bwMode="auto">
          <a:xfrm>
            <a:off x="5788429" y="1727992"/>
            <a:ext cx="1515397" cy="508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rotWithShape="1">
          <a:blip r:embed="rId6">
            <a:extLst>
              <a:ext uri="{28A0092B-C50C-407E-A947-70E740481C1C}">
                <a14:useLocalDpi xmlns:a14="http://schemas.microsoft.com/office/drawing/2010/main" val="0"/>
              </a:ext>
            </a:extLst>
          </a:blip>
          <a:srcRect l="24412" t="7700" r="54373" b="85422"/>
          <a:stretch/>
        </p:blipFill>
        <p:spPr bwMode="auto">
          <a:xfrm>
            <a:off x="5863439" y="2311743"/>
            <a:ext cx="2544098" cy="463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rotWithShape="1">
          <a:blip r:embed="rId7">
            <a:extLst>
              <a:ext uri="{28A0092B-C50C-407E-A947-70E740481C1C}">
                <a14:useLocalDpi xmlns:a14="http://schemas.microsoft.com/office/drawing/2010/main" val="0"/>
              </a:ext>
            </a:extLst>
          </a:blip>
          <a:srcRect t="12509" r="85976" b="84083"/>
          <a:stretch/>
        </p:blipFill>
        <p:spPr bwMode="auto">
          <a:xfrm>
            <a:off x="3045129" y="2178503"/>
            <a:ext cx="1923469" cy="262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rotWithShape="1">
          <a:blip r:embed="rId8">
            <a:extLst>
              <a:ext uri="{28A0092B-C50C-407E-A947-70E740481C1C}">
                <a14:useLocalDpi xmlns:a14="http://schemas.microsoft.com/office/drawing/2010/main" val="0"/>
              </a:ext>
            </a:extLst>
          </a:blip>
          <a:srcRect l="16375" t="10814" r="67250" b="76540"/>
          <a:stretch/>
        </p:blipFill>
        <p:spPr bwMode="auto">
          <a:xfrm>
            <a:off x="4006862" y="3229683"/>
            <a:ext cx="2245995" cy="975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rotWithShape="1">
          <a:blip r:embed="rId9"/>
          <a:srcRect l="23118" t="39462" r="56237" b="25126"/>
          <a:stretch/>
        </p:blipFill>
        <p:spPr>
          <a:xfrm>
            <a:off x="7480084" y="3450821"/>
            <a:ext cx="1217678" cy="1174868"/>
          </a:xfrm>
          <a:prstGeom prst="rect">
            <a:avLst/>
          </a:prstGeom>
        </p:spPr>
      </p:pic>
    </p:spTree>
    <p:extLst>
      <p:ext uri="{BB962C8B-B14F-4D97-AF65-F5344CB8AC3E}">
        <p14:creationId xmlns:p14="http://schemas.microsoft.com/office/powerpoint/2010/main" val="30478501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Leeds Beckett University</a:t>
            </a:r>
            <a:endParaRPr lang="en-GB" dirty="0"/>
          </a:p>
        </p:txBody>
      </p:sp>
      <p:sp>
        <p:nvSpPr>
          <p:cNvPr id="3" name="Content Placeholder 2"/>
          <p:cNvSpPr>
            <a:spLocks noGrp="1"/>
          </p:cNvSpPr>
          <p:nvPr>
            <p:ph sz="half" idx="1"/>
          </p:nvPr>
        </p:nvSpPr>
        <p:spPr>
          <a:xfrm>
            <a:off x="323528" y="1600200"/>
            <a:ext cx="5544616" cy="4525963"/>
          </a:xfrm>
        </p:spPr>
        <p:txBody>
          <a:bodyPr/>
          <a:lstStyle/>
          <a:p>
            <a:r>
              <a:rPr lang="en-GB" dirty="0"/>
              <a:t>26,000 students, 2,900 </a:t>
            </a:r>
            <a:r>
              <a:rPr lang="en-GB" dirty="0" smtClean="0"/>
              <a:t>staff</a:t>
            </a:r>
            <a:endParaRPr lang="en-GB" dirty="0"/>
          </a:p>
          <a:p>
            <a:r>
              <a:rPr lang="en-GB" dirty="0"/>
              <a:t>Growing research </a:t>
            </a:r>
            <a:r>
              <a:rPr lang="en-GB" dirty="0" smtClean="0"/>
              <a:t>profile</a:t>
            </a:r>
            <a:r>
              <a:rPr lang="en-GB" dirty="0"/>
              <a:t/>
            </a:r>
            <a:br>
              <a:rPr lang="en-GB" dirty="0"/>
            </a:br>
            <a:r>
              <a:rPr lang="en-GB" sz="2000" dirty="0"/>
              <a:t>- </a:t>
            </a:r>
            <a:r>
              <a:rPr lang="en-GB" sz="2000" dirty="0">
                <a:hlinkClick r:id="rId3"/>
              </a:rPr>
              <a:t>Research Institutes</a:t>
            </a:r>
            <a:r>
              <a:rPr lang="en-GB" sz="2000" dirty="0"/>
              <a:t> and Research </a:t>
            </a:r>
            <a:r>
              <a:rPr lang="en-GB" sz="2000" dirty="0" smtClean="0"/>
              <a:t>Centres</a:t>
            </a:r>
            <a:r>
              <a:rPr lang="en-GB" sz="2000" dirty="0"/>
              <a:t/>
            </a:r>
            <a:br>
              <a:rPr lang="en-GB" sz="2000" dirty="0"/>
            </a:br>
            <a:r>
              <a:rPr lang="en-GB" sz="2000" dirty="0"/>
              <a:t>- some areas of longstanding excellence, e.g. </a:t>
            </a:r>
            <a:r>
              <a:rPr lang="en-GB" sz="2000" dirty="0" smtClean="0"/>
              <a:t>Sport</a:t>
            </a:r>
            <a:r>
              <a:rPr lang="en-GB" sz="2000" dirty="0"/>
              <a:t/>
            </a:r>
            <a:br>
              <a:rPr lang="en-GB" sz="2000" dirty="0"/>
            </a:br>
            <a:r>
              <a:rPr lang="en-GB" sz="2000" dirty="0"/>
              <a:t>- newer areas also high profile, e.g. Retail, Men’s </a:t>
            </a:r>
            <a:r>
              <a:rPr lang="en-GB" sz="2000" dirty="0" smtClean="0"/>
              <a:t>Health</a:t>
            </a:r>
            <a:r>
              <a:rPr lang="en-GB" sz="2000" dirty="0"/>
              <a:t/>
            </a:r>
            <a:br>
              <a:rPr lang="en-GB" sz="2000" dirty="0"/>
            </a:br>
            <a:r>
              <a:rPr lang="en-GB" sz="2000" dirty="0"/>
              <a:t>- positive outcome in the </a:t>
            </a:r>
            <a:r>
              <a:rPr lang="en-GB" sz="2000" dirty="0" smtClean="0"/>
              <a:t>REF (Unit 26)</a:t>
            </a:r>
            <a:r>
              <a:rPr lang="en-GB" sz="2000" dirty="0"/>
              <a:t/>
            </a:r>
            <a:br>
              <a:rPr lang="en-GB" sz="2000" dirty="0"/>
            </a:br>
            <a:r>
              <a:rPr lang="en-GB" sz="2000" dirty="0"/>
              <a:t>- increasing numbers of research </a:t>
            </a:r>
            <a:r>
              <a:rPr lang="en-GB" sz="2000" dirty="0" smtClean="0"/>
              <a:t>students</a:t>
            </a:r>
            <a:endParaRPr lang="en-GB" sz="2000" dirty="0"/>
          </a:p>
          <a:p>
            <a:r>
              <a:rPr lang="en-GB" dirty="0"/>
              <a:t>Enterprise </a:t>
            </a:r>
            <a:r>
              <a:rPr lang="en-GB" dirty="0" smtClean="0"/>
              <a:t>activities</a:t>
            </a:r>
            <a:endParaRPr lang="en-GB" dirty="0"/>
          </a:p>
          <a:p>
            <a:r>
              <a:rPr lang="en-GB" dirty="0" smtClean="0"/>
              <a:t>Looking ahead to REF2021</a:t>
            </a:r>
          </a:p>
          <a:p>
            <a:endParaRPr lang="en-GB" dirty="0"/>
          </a:p>
        </p:txBody>
      </p:sp>
      <p:pic>
        <p:nvPicPr>
          <p:cNvPr id="1026" name="Picture 2" descr="http://www.aimaccredited.co.uk/wp-content/uploads/2014/09/leeds-metro-uni-2.jpg"/>
          <p:cNvPicPr>
            <a:picLocks noGrp="1" noChangeAspect="1" noChangeArrowheads="1"/>
          </p:cNvPicPr>
          <p:nvPr>
            <p:ph sz="half" idx="2"/>
          </p:nvPr>
        </p:nvPicPr>
        <p:blipFill>
          <a:blip r:embed="rId4" cstate="print">
            <a:extLst>
              <a:ext uri="{28A0092B-C50C-407E-A947-70E740481C1C}">
                <a14:useLocalDpi xmlns:a14="http://schemas.microsoft.com/office/drawing/2010/main" val="0"/>
              </a:ext>
            </a:extLst>
          </a:blip>
          <a:srcRect/>
          <a:stretch>
            <a:fillRect/>
          </a:stretch>
        </p:blipFill>
        <p:spPr bwMode="auto">
          <a:xfrm>
            <a:off x="5868144" y="1702296"/>
            <a:ext cx="3168352" cy="2108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4795126"/>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l="24234" t="11542" r="25901" b="9739"/>
          <a:stretch/>
        </p:blipFill>
        <p:spPr>
          <a:xfrm>
            <a:off x="9856" y="974281"/>
            <a:ext cx="5010665" cy="4449398"/>
          </a:xfrm>
          <a:prstGeom prst="rect">
            <a:avLst/>
          </a:prstGeom>
          <a:ln>
            <a:solidFill>
              <a:schemeClr val="accent1"/>
            </a:solidFill>
          </a:ln>
        </p:spPr>
      </p:pic>
      <p:pic>
        <p:nvPicPr>
          <p:cNvPr id="2" name="Picture 1"/>
          <p:cNvPicPr>
            <a:picLocks noChangeAspect="1"/>
          </p:cNvPicPr>
          <p:nvPr/>
        </p:nvPicPr>
        <p:blipFill>
          <a:blip r:embed="rId4"/>
          <a:stretch>
            <a:fillRect/>
          </a:stretch>
        </p:blipFill>
        <p:spPr>
          <a:xfrm>
            <a:off x="2671762" y="3356992"/>
            <a:ext cx="6472238" cy="1707356"/>
          </a:xfrm>
          <a:prstGeom prst="rect">
            <a:avLst/>
          </a:prstGeom>
        </p:spPr>
      </p:pic>
    </p:spTree>
    <p:extLst>
      <p:ext uri="{BB962C8B-B14F-4D97-AF65-F5344CB8AC3E}">
        <p14:creationId xmlns:p14="http://schemas.microsoft.com/office/powerpoint/2010/main" val="15378462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References &amp; bibliography</a:t>
            </a:r>
            <a:endParaRPr lang="en-GB" dirty="0"/>
          </a:p>
        </p:txBody>
      </p:sp>
      <p:sp>
        <p:nvSpPr>
          <p:cNvPr id="4" name="Content Placeholder 3"/>
          <p:cNvSpPr>
            <a:spLocks noGrp="1"/>
          </p:cNvSpPr>
          <p:nvPr>
            <p:ph sz="half" idx="1"/>
          </p:nvPr>
        </p:nvSpPr>
        <p:spPr>
          <a:xfrm>
            <a:off x="1439652" y="1700808"/>
            <a:ext cx="6210690" cy="2214246"/>
          </a:xfrm>
        </p:spPr>
        <p:txBody>
          <a:bodyPr>
            <a:normAutofit/>
          </a:bodyPr>
          <a:lstStyle/>
          <a:p>
            <a:pPr fontAlgn="base"/>
            <a:r>
              <a:rPr lang="en-GB" sz="900" dirty="0" err="1"/>
              <a:t>Suber</a:t>
            </a:r>
            <a:r>
              <a:rPr lang="en-GB" sz="900" dirty="0"/>
              <a:t>, P. Open Access Overview. Available at: </a:t>
            </a:r>
            <a:r>
              <a:rPr lang="en-GB" sz="900" dirty="0">
                <a:hlinkClick r:id="rId2"/>
              </a:rPr>
              <a:t>http://www.earlham.edu/~peters/fos/overview.htm</a:t>
            </a:r>
            <a:r>
              <a:rPr lang="en-GB" sz="900" dirty="0"/>
              <a:t> [Accessed 17 November 2014]</a:t>
            </a:r>
          </a:p>
          <a:p>
            <a:pPr marL="0" indent="0">
              <a:buNone/>
            </a:pPr>
            <a:endParaRPr lang="en-GB" sz="600" dirty="0"/>
          </a:p>
          <a:p>
            <a:r>
              <a:rPr lang="en-GB" sz="900" dirty="0" err="1"/>
              <a:t>Guédon</a:t>
            </a:r>
            <a:r>
              <a:rPr lang="en-GB" sz="900" dirty="0"/>
              <a:t>, J.-C. (2001) In Oldenburg’s long shadow: librarians, research scientists, publishers, and the control of scientific publishing. Available at: </a:t>
            </a:r>
            <a:r>
              <a:rPr lang="en-GB" sz="900" dirty="0">
                <a:hlinkClick r:id="rId3"/>
              </a:rPr>
              <a:t>http://eprints.rclis.org/6375/</a:t>
            </a:r>
            <a:r>
              <a:rPr lang="en-GB" sz="900" dirty="0"/>
              <a:t> [Accessed 17 November 2016]</a:t>
            </a:r>
          </a:p>
          <a:p>
            <a:endParaRPr lang="en-GB" sz="600" dirty="0"/>
          </a:p>
          <a:p>
            <a:pPr fontAlgn="base"/>
            <a:r>
              <a:rPr lang="en-GB" sz="900" dirty="0"/>
              <a:t>Budapest Open Access Initiative (2002) Available at: </a:t>
            </a:r>
            <a:r>
              <a:rPr lang="en-GB" sz="900" dirty="0">
                <a:hlinkClick r:id="rId4"/>
              </a:rPr>
              <a:t>http://www.soros.org/openaccess/read.shtml</a:t>
            </a:r>
            <a:r>
              <a:rPr lang="en-GB" sz="900" dirty="0"/>
              <a:t> [Accessed 17 November 2014]</a:t>
            </a:r>
          </a:p>
          <a:p>
            <a:pPr marL="0" indent="0" fontAlgn="base">
              <a:buNone/>
            </a:pPr>
            <a:endParaRPr lang="en-GB" sz="600" dirty="0"/>
          </a:p>
          <a:p>
            <a:r>
              <a:rPr lang="en-GB" sz="900" dirty="0" err="1"/>
              <a:t>Yiotis</a:t>
            </a:r>
            <a:r>
              <a:rPr lang="en-GB" sz="900" dirty="0"/>
              <a:t>, K. (2005) The Open Access Initiative: a new paradigm for scholarly communications. Information Technology and Libraries 24(4). Available at: </a:t>
            </a:r>
            <a:r>
              <a:rPr lang="en-GB" sz="900" dirty="0">
                <a:hlinkClick r:id="rId5"/>
              </a:rPr>
              <a:t>http://ejournals.bc.edu/ojs/index.php/ital/article/view/3378</a:t>
            </a:r>
            <a:r>
              <a:rPr lang="en-GB" sz="900" dirty="0"/>
              <a:t> [Accessed 17th November 2014]</a:t>
            </a:r>
          </a:p>
          <a:p>
            <a:pPr marL="0" indent="0">
              <a:buNone/>
            </a:pPr>
            <a:endParaRPr lang="en-GB" sz="600" dirty="0"/>
          </a:p>
          <a:p>
            <a:r>
              <a:rPr lang="en-GB" sz="900" dirty="0" err="1"/>
              <a:t>Monbiot</a:t>
            </a:r>
            <a:r>
              <a:rPr lang="en-GB" sz="900" dirty="0"/>
              <a:t>, G. (2011). The Lairds of Learning | George </a:t>
            </a:r>
            <a:r>
              <a:rPr lang="en-GB" sz="900" dirty="0" err="1"/>
              <a:t>Monbiot</a:t>
            </a:r>
            <a:r>
              <a:rPr lang="en-GB" sz="900" dirty="0"/>
              <a:t>. [online] Monbiot.com. Available at: http://www.monbiot.com/2011/08/29/the-lairds-of-learning/ [Accessed 17 Nov. 2014].</a:t>
            </a:r>
          </a:p>
          <a:p>
            <a:endParaRPr lang="en-GB" sz="900" dirty="0"/>
          </a:p>
          <a:p>
            <a:endParaRPr lang="en-GB" sz="900" dirty="0"/>
          </a:p>
          <a:p>
            <a:endParaRPr lang="en-GB" sz="900" dirty="0"/>
          </a:p>
        </p:txBody>
      </p:sp>
      <p:sp>
        <p:nvSpPr>
          <p:cNvPr id="9" name="Content Placeholder 3"/>
          <p:cNvSpPr txBox="1">
            <a:spLocks/>
          </p:cNvSpPr>
          <p:nvPr/>
        </p:nvSpPr>
        <p:spPr>
          <a:xfrm>
            <a:off x="1439652" y="3915054"/>
            <a:ext cx="4968552" cy="2430270"/>
          </a:xfrm>
          <a:prstGeom prst="rect">
            <a:avLst/>
          </a:prstGeom>
        </p:spPr>
        <p:txBody>
          <a:bodyPr/>
          <a:lstStyle>
            <a:lvl1pPr marL="342900" indent="-342900" algn="l" defTabSz="457200" rtl="0" eaLnBrk="1" latinLnBrk="0" hangingPunct="1">
              <a:spcBef>
                <a:spcPct val="20000"/>
              </a:spcBef>
              <a:buFont typeface="Arial"/>
              <a:buChar char="•"/>
              <a:defRPr sz="2800" kern="1200">
                <a:solidFill>
                  <a:schemeClr val="accent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fontAlgn="base"/>
            <a:r>
              <a:rPr lang="en-GB" sz="900" dirty="0"/>
              <a:t>Accessibility, sustainability, excellence: how to expand access to research publications:    Report of the Working Group on Expanding Access to Published Research Findings (June 2012) Available at http://www.researchinfonet.org/wp-content/uploads/2012/06/Finch-Group-report-FINAL-VERSION.pdf [Accessed 17 November 2014]</a:t>
            </a:r>
          </a:p>
          <a:p>
            <a:pPr fontAlgn="base"/>
            <a:endParaRPr lang="en-GB" sz="600" dirty="0"/>
          </a:p>
          <a:p>
            <a:pPr fontAlgn="base"/>
            <a:r>
              <a:rPr lang="en-GB" sz="900" dirty="0"/>
              <a:t>RCUK Policy on Open Access (April 2012) Available at http://www.rcuk.ac.uk/research/openaccess/policy/ [Accessed 17 November 2014]</a:t>
            </a:r>
          </a:p>
          <a:p>
            <a:pPr fontAlgn="base"/>
            <a:endParaRPr lang="en-GB" sz="600" dirty="0"/>
          </a:p>
          <a:p>
            <a:pPr fontAlgn="base"/>
            <a:r>
              <a:rPr lang="en-GB" sz="900" dirty="0"/>
              <a:t>HEFCE (2013) Policy for open access in the post-2014 Research Excellence Framework Available at http://www.hefce.ac.uk/pubs/year/2014/201407/ [Accessed 17 November 2014]</a:t>
            </a:r>
          </a:p>
          <a:p>
            <a:endParaRPr lang="en-GB" sz="900" dirty="0"/>
          </a:p>
          <a:p>
            <a:endParaRPr lang="en-GB" sz="900" dirty="0"/>
          </a:p>
        </p:txBody>
      </p:sp>
    </p:spTree>
    <p:extLst>
      <p:ext uri="{BB962C8B-B14F-4D97-AF65-F5344CB8AC3E}">
        <p14:creationId xmlns:p14="http://schemas.microsoft.com/office/powerpoint/2010/main" val="1266218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Research Services</a:t>
            </a:r>
            <a:endParaRPr lang="en-GB" dirty="0"/>
          </a:p>
        </p:txBody>
      </p:sp>
      <p:sp>
        <p:nvSpPr>
          <p:cNvPr id="3" name="Content Placeholder 2"/>
          <p:cNvSpPr>
            <a:spLocks noGrp="1"/>
          </p:cNvSpPr>
          <p:nvPr>
            <p:ph sz="half" idx="1"/>
          </p:nvPr>
        </p:nvSpPr>
        <p:spPr>
          <a:xfrm>
            <a:off x="323528" y="1340768"/>
            <a:ext cx="4305866" cy="5373216"/>
          </a:xfrm>
        </p:spPr>
        <p:txBody>
          <a:bodyPr/>
          <a:lstStyle/>
          <a:p>
            <a:r>
              <a:rPr lang="en-GB" dirty="0" smtClean="0"/>
              <a:t>2.5 FTE</a:t>
            </a:r>
          </a:p>
          <a:p>
            <a:r>
              <a:rPr lang="en-GB" dirty="0" smtClean="0"/>
              <a:t>Infrastructure</a:t>
            </a:r>
          </a:p>
          <a:p>
            <a:pPr lvl="1"/>
            <a:r>
              <a:rPr lang="en-GB" dirty="0" smtClean="0"/>
              <a:t>Symplectic Elements</a:t>
            </a:r>
          </a:p>
          <a:p>
            <a:pPr lvl="1"/>
            <a:r>
              <a:rPr lang="en-GB" dirty="0" err="1" smtClean="0"/>
              <a:t>EPrints</a:t>
            </a:r>
            <a:endParaRPr lang="en-GB" dirty="0" smtClean="0"/>
          </a:p>
          <a:p>
            <a:r>
              <a:rPr lang="en-GB" dirty="0" smtClean="0"/>
              <a:t>Advocacy &amp; training</a:t>
            </a:r>
          </a:p>
          <a:p>
            <a:r>
              <a:rPr lang="en-GB" dirty="0" smtClean="0"/>
              <a:t>Academic liaison</a:t>
            </a:r>
          </a:p>
          <a:p>
            <a:r>
              <a:rPr lang="en-GB" dirty="0" smtClean="0"/>
              <a:t>Administer APC fund</a:t>
            </a:r>
          </a:p>
          <a:p>
            <a:r>
              <a:rPr lang="en-GB" dirty="0" smtClean="0"/>
              <a:t>Research Data Management</a:t>
            </a:r>
          </a:p>
          <a:p>
            <a:pPr lvl="1"/>
            <a:r>
              <a:rPr lang="en-GB" dirty="0" smtClean="0"/>
              <a:t>Infrastructure TBC</a:t>
            </a:r>
          </a:p>
          <a:p>
            <a:r>
              <a:rPr lang="en-GB" dirty="0" err="1" smtClean="0"/>
              <a:t>ORCiD</a:t>
            </a:r>
            <a:endParaRPr lang="en-GB" dirty="0" smtClean="0"/>
          </a:p>
          <a:p>
            <a:pPr marL="457200" lvl="1" indent="0">
              <a:buNone/>
            </a:pPr>
            <a:endParaRPr lang="en-GB" dirty="0" smtClean="0"/>
          </a:p>
        </p:txBody>
      </p:sp>
      <p:sp>
        <p:nvSpPr>
          <p:cNvPr id="6" name="Shape 121"/>
          <p:cNvSpPr/>
          <p:nvPr/>
        </p:nvSpPr>
        <p:spPr>
          <a:xfrm>
            <a:off x="5086986" y="1556792"/>
            <a:ext cx="3312367" cy="1296143"/>
          </a:xfrm>
          <a:prstGeom prst="roundRect">
            <a:avLst>
              <a:gd name="adj" fmla="val 16667"/>
            </a:avLst>
          </a:prstGeom>
          <a:gradFill>
            <a:gsLst>
              <a:gs pos="0">
                <a:srgbClr val="2F0F62"/>
              </a:gs>
              <a:gs pos="100000">
                <a:srgbClr val="C5ACE8"/>
              </a:gs>
            </a:gsLst>
            <a:lin ang="16200000" scaled="0"/>
          </a:gradFill>
          <a:ln w="9525"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Arial"/>
              <a:ea typeface="Arial"/>
              <a:cs typeface="Arial"/>
              <a:sym typeface="Arial"/>
            </a:endParaRPr>
          </a:p>
        </p:txBody>
      </p:sp>
      <p:pic>
        <p:nvPicPr>
          <p:cNvPr id="7" name="Shape 122"/>
          <p:cNvPicPr preferRelativeResize="0"/>
          <p:nvPr/>
        </p:nvPicPr>
        <p:blipFill rotWithShape="1">
          <a:blip r:embed="rId3">
            <a:alphaModFix/>
          </a:blip>
          <a:srcRect/>
          <a:stretch/>
        </p:blipFill>
        <p:spPr>
          <a:xfrm>
            <a:off x="5205459" y="1909706"/>
            <a:ext cx="617697" cy="617697"/>
          </a:xfrm>
          <a:prstGeom prst="rect">
            <a:avLst/>
          </a:prstGeom>
          <a:noFill/>
          <a:ln>
            <a:noFill/>
          </a:ln>
        </p:spPr>
      </p:pic>
      <p:sp>
        <p:nvSpPr>
          <p:cNvPr id="8" name="Shape 123"/>
          <p:cNvSpPr/>
          <p:nvPr/>
        </p:nvSpPr>
        <p:spPr>
          <a:xfrm>
            <a:off x="4563474" y="3316091"/>
            <a:ext cx="4392488" cy="1337044"/>
          </a:xfrm>
          <a:prstGeom prst="ellipse">
            <a:avLst/>
          </a:prstGeom>
          <a:gradFill>
            <a:gsLst>
              <a:gs pos="0">
                <a:schemeClr val="lt2"/>
              </a:gs>
              <a:gs pos="100000">
                <a:srgbClr val="C5ACE8"/>
              </a:gs>
            </a:gsLst>
            <a:lin ang="16200000" scaled="0"/>
          </a:gradFill>
          <a:ln w="9525" cap="flat" cmpd="sng">
            <a:solidFill>
              <a:srgbClr val="301658"/>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Arial"/>
              <a:ea typeface="Arial"/>
              <a:cs typeface="Arial"/>
              <a:sym typeface="Arial"/>
            </a:endParaRPr>
          </a:p>
        </p:txBody>
      </p:sp>
      <p:graphicFrame>
        <p:nvGraphicFramePr>
          <p:cNvPr id="9" name="Shape 124"/>
          <p:cNvGraphicFramePr/>
          <p:nvPr>
            <p:extLst>
              <p:ext uri="{D42A27DB-BD31-4B8C-83A1-F6EECF244321}">
                <p14:modId xmlns:p14="http://schemas.microsoft.com/office/powerpoint/2010/main" val="3535450090"/>
              </p:ext>
            </p:extLst>
          </p:nvPr>
        </p:nvGraphicFramePr>
        <p:xfrm>
          <a:off x="5976699" y="3685076"/>
          <a:ext cx="1414525" cy="741700"/>
        </p:xfrm>
        <a:graphic>
          <a:graphicData uri="http://schemas.openxmlformats.org/drawingml/2006/table">
            <a:tbl>
              <a:tblPr firstRow="1" bandRow="1">
                <a:noFill/>
              </a:tblPr>
              <a:tblGrid>
                <a:gridCol w="694450"/>
                <a:gridCol w="720075"/>
              </a:tblGrid>
              <a:tr h="370850">
                <a:tc>
                  <a:txBody>
                    <a:bodyPr/>
                    <a:lstStyle/>
                    <a:p>
                      <a:pPr marL="0" marR="0" lvl="0" indent="0" algn="l" rtl="0">
                        <a:spcBef>
                          <a:spcPts val="0"/>
                        </a:spcBef>
                        <a:buSzPct val="25000"/>
                        <a:buNone/>
                      </a:pPr>
                      <a:r>
                        <a:rPr lang="en-GB" sz="1800" u="none" strike="noStrike" cap="none"/>
                        <a:t>CAF</a:t>
                      </a:r>
                    </a:p>
                  </a:txBody>
                  <a:tcPr marL="91450" marR="91450" marT="45725" marB="45725"/>
                </a:tc>
                <a:tc>
                  <a:txBody>
                    <a:bodyPr/>
                    <a:lstStyle/>
                    <a:p>
                      <a:pPr marL="0" marR="0" lvl="0" indent="0" algn="l" rtl="0">
                        <a:spcBef>
                          <a:spcPts val="0"/>
                        </a:spcBef>
                        <a:buSzPct val="25000"/>
                        <a:buNone/>
                      </a:pPr>
                      <a:r>
                        <a:rPr lang="en-GB" sz="1800" u="none" strike="noStrike" cap="none"/>
                        <a:t>AET</a:t>
                      </a:r>
                    </a:p>
                  </a:txBody>
                  <a:tcPr marL="91450" marR="91450" marT="45725" marB="45725"/>
                </a:tc>
              </a:tr>
              <a:tr h="370850">
                <a:tc>
                  <a:txBody>
                    <a:bodyPr/>
                    <a:lstStyle/>
                    <a:p>
                      <a:pPr marL="0" marR="0" lvl="0" indent="0" algn="l" rtl="0">
                        <a:spcBef>
                          <a:spcPts val="0"/>
                        </a:spcBef>
                        <a:buSzPct val="25000"/>
                        <a:buNone/>
                      </a:pPr>
                      <a:r>
                        <a:rPr lang="en-GB" sz="1800" u="none" strike="noStrike" cap="none"/>
                        <a:t>FBL</a:t>
                      </a:r>
                    </a:p>
                  </a:txBody>
                  <a:tcPr marL="91450" marR="91450" marT="45725" marB="45725"/>
                </a:tc>
                <a:tc>
                  <a:txBody>
                    <a:bodyPr/>
                    <a:lstStyle/>
                    <a:p>
                      <a:pPr marL="0" marR="0" lvl="0" indent="0" algn="l" rtl="0">
                        <a:spcBef>
                          <a:spcPts val="0"/>
                        </a:spcBef>
                        <a:buSzPct val="25000"/>
                        <a:buNone/>
                      </a:pPr>
                      <a:r>
                        <a:rPr lang="en-GB" sz="1800" u="none" strike="noStrike" cap="none"/>
                        <a:t>HSS</a:t>
                      </a:r>
                    </a:p>
                  </a:txBody>
                  <a:tcPr marL="91450" marR="91450" marT="45725" marB="45725"/>
                </a:tc>
              </a:tr>
            </a:tbl>
          </a:graphicData>
        </a:graphic>
      </p:graphicFrame>
      <p:sp>
        <p:nvSpPr>
          <p:cNvPr id="10" name="Shape 125"/>
          <p:cNvSpPr txBox="1"/>
          <p:nvPr/>
        </p:nvSpPr>
        <p:spPr>
          <a:xfrm>
            <a:off x="4654938" y="3840471"/>
            <a:ext cx="1414541" cy="430886"/>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GB" sz="1100" b="0" i="0" u="none" strike="noStrike" cap="none">
                <a:solidFill>
                  <a:schemeClr val="dk1"/>
                </a:solidFill>
                <a:latin typeface="Arial"/>
                <a:ea typeface="Arial"/>
                <a:cs typeface="Arial"/>
                <a:sym typeface="Arial"/>
              </a:rPr>
              <a:t>Heads of Research Heads of School</a:t>
            </a:r>
          </a:p>
        </p:txBody>
      </p:sp>
      <p:sp>
        <p:nvSpPr>
          <p:cNvPr id="11" name="Shape 126"/>
          <p:cNvSpPr txBox="1"/>
          <p:nvPr/>
        </p:nvSpPr>
        <p:spPr>
          <a:xfrm>
            <a:off x="6059867" y="3337344"/>
            <a:ext cx="1259366" cy="369332"/>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GB" sz="1800" b="0" i="0" u="none" strike="noStrike" cap="none">
                <a:solidFill>
                  <a:schemeClr val="dk1"/>
                </a:solidFill>
                <a:latin typeface="Arial"/>
                <a:ea typeface="Arial"/>
                <a:cs typeface="Arial"/>
                <a:sym typeface="Arial"/>
              </a:rPr>
              <a:t>Faculties</a:t>
            </a:r>
          </a:p>
        </p:txBody>
      </p:sp>
      <p:sp>
        <p:nvSpPr>
          <p:cNvPr id="12" name="Shape 127"/>
          <p:cNvSpPr/>
          <p:nvPr/>
        </p:nvSpPr>
        <p:spPr>
          <a:xfrm rot="10800000">
            <a:off x="8032767" y="1725299"/>
            <a:ext cx="327344" cy="432047"/>
          </a:xfrm>
          <a:prstGeom prst="curvedRightArrow">
            <a:avLst>
              <a:gd name="adj1" fmla="val 25000"/>
              <a:gd name="adj2" fmla="val 50000"/>
              <a:gd name="adj3" fmla="val 25000"/>
            </a:avLst>
          </a:prstGeom>
          <a:solidFill>
            <a:schemeClr val="lt1"/>
          </a:solidFill>
          <a:ln w="9525" cap="flat" cmpd="sng">
            <a:solidFill>
              <a:srgbClr val="301658"/>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dk1"/>
              </a:solidFill>
              <a:latin typeface="Arial"/>
              <a:ea typeface="Arial"/>
              <a:cs typeface="Arial"/>
              <a:sym typeface="Arial"/>
            </a:endParaRPr>
          </a:p>
        </p:txBody>
      </p:sp>
      <p:sp>
        <p:nvSpPr>
          <p:cNvPr id="13" name="Shape 128"/>
          <p:cNvSpPr txBox="1"/>
          <p:nvPr/>
        </p:nvSpPr>
        <p:spPr>
          <a:xfrm>
            <a:off x="6193772" y="2044806"/>
            <a:ext cx="1826349" cy="338554"/>
          </a:xfrm>
          <a:prstGeom prst="rect">
            <a:avLst/>
          </a:prstGeom>
          <a:solidFill>
            <a:schemeClr val="lt1"/>
          </a:solidFill>
          <a:ln w="9525" cap="flat" cmpd="sng">
            <a:solidFill>
              <a:schemeClr val="accent1"/>
            </a:solidFill>
            <a:prstDash val="solid"/>
            <a:round/>
            <a:headEnd type="none" w="med" len="med"/>
            <a:tailEnd type="none" w="med" len="med"/>
          </a:ln>
        </p:spPr>
        <p:txBody>
          <a:bodyPr lIns="91425" tIns="45700" rIns="91425" bIns="45700" anchor="t" anchorCtr="0">
            <a:noAutofit/>
          </a:bodyPr>
          <a:lstStyle/>
          <a:p>
            <a:pPr marL="0" marR="0" lvl="0" indent="0" algn="ctr" rtl="0">
              <a:spcBef>
                <a:spcPts val="0"/>
              </a:spcBef>
              <a:buSzPct val="25000"/>
              <a:buNone/>
            </a:pPr>
            <a:r>
              <a:rPr lang="en-GB" sz="1600" b="0" i="0" u="none" strike="noStrike" cap="none">
                <a:solidFill>
                  <a:schemeClr val="dk1"/>
                </a:solidFill>
                <a:latin typeface="Arial"/>
                <a:ea typeface="Arial"/>
                <a:cs typeface="Arial"/>
                <a:sym typeface="Arial"/>
              </a:rPr>
              <a:t>Journals team</a:t>
            </a:r>
          </a:p>
        </p:txBody>
      </p:sp>
      <p:sp>
        <p:nvSpPr>
          <p:cNvPr id="14" name="Shape 129"/>
          <p:cNvSpPr/>
          <p:nvPr/>
        </p:nvSpPr>
        <p:spPr>
          <a:xfrm rot="10800000">
            <a:off x="7999516" y="2132856"/>
            <a:ext cx="327344" cy="432047"/>
          </a:xfrm>
          <a:prstGeom prst="curvedRightArrow">
            <a:avLst>
              <a:gd name="adj1" fmla="val 25000"/>
              <a:gd name="adj2" fmla="val 50000"/>
              <a:gd name="adj3" fmla="val 25000"/>
            </a:avLst>
          </a:prstGeom>
          <a:solidFill>
            <a:schemeClr val="lt1"/>
          </a:solidFill>
          <a:ln w="9525" cap="flat" cmpd="sng">
            <a:solidFill>
              <a:srgbClr val="301658"/>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dk1"/>
              </a:solidFill>
              <a:latin typeface="Arial"/>
              <a:ea typeface="Arial"/>
              <a:cs typeface="Arial"/>
              <a:sym typeface="Arial"/>
            </a:endParaRPr>
          </a:p>
        </p:txBody>
      </p:sp>
      <p:sp>
        <p:nvSpPr>
          <p:cNvPr id="15" name="Shape 130"/>
          <p:cNvSpPr/>
          <p:nvPr/>
        </p:nvSpPr>
        <p:spPr>
          <a:xfrm>
            <a:off x="5891734" y="1764491"/>
            <a:ext cx="327344" cy="432047"/>
          </a:xfrm>
          <a:prstGeom prst="curvedRightArrow">
            <a:avLst>
              <a:gd name="adj1" fmla="val 25000"/>
              <a:gd name="adj2" fmla="val 50000"/>
              <a:gd name="adj3" fmla="val 25000"/>
            </a:avLst>
          </a:prstGeom>
          <a:solidFill>
            <a:schemeClr val="lt1"/>
          </a:solidFill>
          <a:ln w="9525" cap="flat" cmpd="sng">
            <a:solidFill>
              <a:srgbClr val="301658"/>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dk1"/>
              </a:solidFill>
              <a:latin typeface="Arial"/>
              <a:ea typeface="Arial"/>
              <a:cs typeface="Arial"/>
              <a:sym typeface="Arial"/>
            </a:endParaRPr>
          </a:p>
        </p:txBody>
      </p:sp>
      <p:sp>
        <p:nvSpPr>
          <p:cNvPr id="16" name="Shape 131"/>
          <p:cNvSpPr txBox="1"/>
          <p:nvPr/>
        </p:nvSpPr>
        <p:spPr>
          <a:xfrm>
            <a:off x="6174488" y="1700808"/>
            <a:ext cx="1872207" cy="338554"/>
          </a:xfrm>
          <a:prstGeom prst="rect">
            <a:avLst/>
          </a:prstGeom>
          <a:solidFill>
            <a:schemeClr val="lt1"/>
          </a:solidFill>
          <a:ln w="9525" cap="flat" cmpd="sng">
            <a:solidFill>
              <a:schemeClr val="accent1"/>
            </a:solidFill>
            <a:prstDash val="solid"/>
            <a:round/>
            <a:headEnd type="none" w="med" len="med"/>
            <a:tailEnd type="none" w="med" len="med"/>
          </a:ln>
        </p:spPr>
        <p:txBody>
          <a:bodyPr lIns="91425" tIns="45700" rIns="91425" bIns="45700" anchor="t" anchorCtr="0">
            <a:noAutofit/>
          </a:bodyPr>
          <a:lstStyle/>
          <a:p>
            <a:pPr marL="0" marR="0" lvl="0" indent="0" algn="ctr" rtl="0">
              <a:spcBef>
                <a:spcPts val="0"/>
              </a:spcBef>
              <a:buSzPct val="25000"/>
              <a:buNone/>
            </a:pPr>
            <a:r>
              <a:rPr lang="en-GB" sz="1600" b="0" i="0" u="none" strike="noStrike" cap="none">
                <a:solidFill>
                  <a:schemeClr val="dk1"/>
                </a:solidFill>
                <a:latin typeface="Arial"/>
                <a:ea typeface="Arial"/>
                <a:cs typeface="Arial"/>
                <a:sym typeface="Arial"/>
              </a:rPr>
              <a:t>Research Support</a:t>
            </a:r>
          </a:p>
        </p:txBody>
      </p:sp>
      <p:sp>
        <p:nvSpPr>
          <p:cNvPr id="17" name="Shape 132"/>
          <p:cNvSpPr txBox="1"/>
          <p:nvPr/>
        </p:nvSpPr>
        <p:spPr>
          <a:xfrm>
            <a:off x="6134838" y="2384057"/>
            <a:ext cx="1944216" cy="338554"/>
          </a:xfrm>
          <a:prstGeom prst="rect">
            <a:avLst/>
          </a:prstGeom>
          <a:solidFill>
            <a:schemeClr val="lt1"/>
          </a:solidFill>
          <a:ln w="9525" cap="flat" cmpd="sng">
            <a:solidFill>
              <a:schemeClr val="accent1"/>
            </a:solidFill>
            <a:prstDash val="solid"/>
            <a:round/>
            <a:headEnd type="none" w="med" len="med"/>
            <a:tailEnd type="none" w="med" len="med"/>
          </a:ln>
        </p:spPr>
        <p:txBody>
          <a:bodyPr lIns="91425" tIns="45700" rIns="91425" bIns="45700" anchor="t" anchorCtr="0">
            <a:noAutofit/>
          </a:bodyPr>
          <a:lstStyle/>
          <a:p>
            <a:pPr marL="0" marR="0" lvl="0" indent="0" algn="ctr" rtl="0">
              <a:spcBef>
                <a:spcPts val="0"/>
              </a:spcBef>
              <a:buSzPct val="25000"/>
              <a:buNone/>
            </a:pPr>
            <a:r>
              <a:rPr lang="en-GB" sz="1600" b="0" i="0" u="none" strike="noStrike" cap="none">
                <a:solidFill>
                  <a:schemeClr val="dk1"/>
                </a:solidFill>
                <a:latin typeface="Arial"/>
                <a:ea typeface="Arial"/>
                <a:cs typeface="Arial"/>
                <a:sym typeface="Arial"/>
              </a:rPr>
              <a:t>Academic  Support</a:t>
            </a:r>
          </a:p>
        </p:txBody>
      </p:sp>
      <p:sp>
        <p:nvSpPr>
          <p:cNvPr id="18" name="Shape 133"/>
          <p:cNvSpPr/>
          <p:nvPr/>
        </p:nvSpPr>
        <p:spPr>
          <a:xfrm>
            <a:off x="5869345" y="2204865"/>
            <a:ext cx="327344" cy="432047"/>
          </a:xfrm>
          <a:prstGeom prst="curvedRightArrow">
            <a:avLst>
              <a:gd name="adj1" fmla="val 25000"/>
              <a:gd name="adj2" fmla="val 50000"/>
              <a:gd name="adj3" fmla="val 25000"/>
            </a:avLst>
          </a:prstGeom>
          <a:solidFill>
            <a:schemeClr val="lt1"/>
          </a:solidFill>
          <a:ln w="9525" cap="flat" cmpd="sng">
            <a:solidFill>
              <a:srgbClr val="301658"/>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dk1"/>
              </a:solidFill>
              <a:latin typeface="Arial"/>
              <a:ea typeface="Arial"/>
              <a:cs typeface="Arial"/>
              <a:sym typeface="Arial"/>
            </a:endParaRPr>
          </a:p>
        </p:txBody>
      </p:sp>
      <p:sp>
        <p:nvSpPr>
          <p:cNvPr id="19" name="Shape 134"/>
          <p:cNvSpPr/>
          <p:nvPr/>
        </p:nvSpPr>
        <p:spPr>
          <a:xfrm>
            <a:off x="5086986" y="5157191"/>
            <a:ext cx="3312367" cy="864095"/>
          </a:xfrm>
          <a:prstGeom prst="roundRect">
            <a:avLst>
              <a:gd name="adj" fmla="val 16667"/>
            </a:avLst>
          </a:prstGeom>
          <a:gradFill>
            <a:gsLst>
              <a:gs pos="0">
                <a:srgbClr val="2F0F62"/>
              </a:gs>
              <a:gs pos="100000">
                <a:srgbClr val="C5ACE8"/>
              </a:gs>
            </a:gsLst>
            <a:lin ang="16200000" scaled="0"/>
          </a:gradFill>
          <a:ln w="9525"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Arial"/>
              <a:ea typeface="Arial"/>
              <a:cs typeface="Arial"/>
              <a:sym typeface="Arial"/>
            </a:endParaRPr>
          </a:p>
        </p:txBody>
      </p:sp>
      <p:sp>
        <p:nvSpPr>
          <p:cNvPr id="20" name="Shape 135"/>
          <p:cNvSpPr txBox="1"/>
          <p:nvPr/>
        </p:nvSpPr>
        <p:spPr>
          <a:xfrm>
            <a:off x="5951081" y="5394701"/>
            <a:ext cx="1872207" cy="338554"/>
          </a:xfrm>
          <a:prstGeom prst="rect">
            <a:avLst/>
          </a:prstGeom>
          <a:solidFill>
            <a:schemeClr val="lt1"/>
          </a:solidFill>
          <a:ln w="9525" cap="flat" cmpd="sng">
            <a:solidFill>
              <a:schemeClr val="accent1"/>
            </a:solidFill>
            <a:prstDash val="solid"/>
            <a:round/>
            <a:headEnd type="none" w="med" len="med"/>
            <a:tailEnd type="none" w="med" len="med"/>
          </a:ln>
        </p:spPr>
        <p:txBody>
          <a:bodyPr lIns="91425" tIns="45700" rIns="91425" bIns="45700" anchor="t" anchorCtr="0">
            <a:noAutofit/>
          </a:bodyPr>
          <a:lstStyle/>
          <a:p>
            <a:pPr marL="0" marR="0" lvl="0" indent="0" algn="ctr" rtl="0">
              <a:spcBef>
                <a:spcPts val="0"/>
              </a:spcBef>
              <a:buSzPct val="25000"/>
              <a:buNone/>
            </a:pPr>
            <a:r>
              <a:rPr lang="en-GB" sz="1600" b="0" i="0" u="none" strike="noStrike" cap="none">
                <a:solidFill>
                  <a:schemeClr val="dk1"/>
                </a:solidFill>
                <a:latin typeface="Arial"/>
                <a:ea typeface="Arial"/>
                <a:cs typeface="Arial"/>
                <a:sym typeface="Arial"/>
              </a:rPr>
              <a:t>Research Office</a:t>
            </a:r>
          </a:p>
        </p:txBody>
      </p:sp>
      <p:pic>
        <p:nvPicPr>
          <p:cNvPr id="21" name="Shape 136"/>
          <p:cNvPicPr preferRelativeResize="0"/>
          <p:nvPr/>
        </p:nvPicPr>
        <p:blipFill rotWithShape="1">
          <a:blip r:embed="rId4">
            <a:alphaModFix/>
          </a:blip>
          <a:srcRect r="64731"/>
          <a:stretch/>
        </p:blipFill>
        <p:spPr>
          <a:xfrm>
            <a:off x="5425695" y="5301207"/>
            <a:ext cx="381371" cy="588510"/>
          </a:xfrm>
          <a:prstGeom prst="rect">
            <a:avLst/>
          </a:prstGeom>
          <a:noFill/>
          <a:ln>
            <a:noFill/>
          </a:ln>
        </p:spPr>
      </p:pic>
      <p:sp>
        <p:nvSpPr>
          <p:cNvPr id="22" name="Shape 137"/>
          <p:cNvSpPr/>
          <p:nvPr/>
        </p:nvSpPr>
        <p:spPr>
          <a:xfrm>
            <a:off x="7319233" y="3840471"/>
            <a:ext cx="1789271" cy="430886"/>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GB" sz="1100" b="0" i="0" u="none" strike="noStrike" cap="none">
                <a:solidFill>
                  <a:schemeClr val="dk1"/>
                </a:solidFill>
                <a:latin typeface="Arial"/>
                <a:ea typeface="Arial"/>
                <a:cs typeface="Arial"/>
                <a:sym typeface="Arial"/>
              </a:rPr>
              <a:t>Research administrators  </a:t>
            </a:r>
          </a:p>
          <a:p>
            <a:pPr marL="0" marR="0" lvl="0" indent="0" algn="ctr" rtl="0">
              <a:spcBef>
                <a:spcPts val="0"/>
              </a:spcBef>
              <a:buSzPct val="25000"/>
              <a:buNone/>
            </a:pPr>
            <a:r>
              <a:rPr lang="en-GB" sz="1100" b="0" i="0" u="none" strike="noStrike" cap="none">
                <a:solidFill>
                  <a:schemeClr val="dk1"/>
                </a:solidFill>
                <a:latin typeface="Arial"/>
                <a:ea typeface="Arial"/>
                <a:cs typeface="Arial"/>
                <a:sym typeface="Arial"/>
              </a:rPr>
              <a:t>Academic staff </a:t>
            </a:r>
          </a:p>
        </p:txBody>
      </p:sp>
      <p:cxnSp>
        <p:nvCxnSpPr>
          <p:cNvPr id="23" name="Shape 138"/>
          <p:cNvCxnSpPr>
            <a:stCxn id="6" idx="2"/>
          </p:cNvCxnSpPr>
          <p:nvPr/>
        </p:nvCxnSpPr>
        <p:spPr>
          <a:xfrm>
            <a:off x="6743170" y="2852935"/>
            <a:ext cx="0" cy="463199"/>
          </a:xfrm>
          <a:prstGeom prst="straightConnector1">
            <a:avLst/>
          </a:prstGeom>
          <a:noFill/>
          <a:ln w="25400" cap="flat" cmpd="sng">
            <a:solidFill>
              <a:schemeClr val="accent1"/>
            </a:solidFill>
            <a:prstDash val="solid"/>
            <a:round/>
            <a:headEnd type="triangle" w="lg" len="lg"/>
            <a:tailEnd type="triangle" w="lg" len="lg"/>
          </a:ln>
        </p:spPr>
      </p:cxnSp>
      <p:cxnSp>
        <p:nvCxnSpPr>
          <p:cNvPr id="24" name="Shape 139"/>
          <p:cNvCxnSpPr/>
          <p:nvPr/>
        </p:nvCxnSpPr>
        <p:spPr>
          <a:xfrm>
            <a:off x="6757949" y="4653135"/>
            <a:ext cx="0" cy="463155"/>
          </a:xfrm>
          <a:prstGeom prst="straightConnector1">
            <a:avLst/>
          </a:prstGeom>
          <a:noFill/>
          <a:ln w="25400" cap="flat" cmpd="sng">
            <a:solidFill>
              <a:schemeClr val="accent1"/>
            </a:solidFill>
            <a:prstDash val="solid"/>
            <a:round/>
            <a:headEnd type="triangle" w="lg" len="lg"/>
            <a:tailEnd type="triangle" w="lg" len="lg"/>
          </a:ln>
        </p:spPr>
      </p:cxnSp>
      <p:sp>
        <p:nvSpPr>
          <p:cNvPr id="25" name="Shape 140"/>
          <p:cNvSpPr/>
          <p:nvPr/>
        </p:nvSpPr>
        <p:spPr>
          <a:xfrm rot="10800000">
            <a:off x="8471361" y="2065463"/>
            <a:ext cx="576064" cy="3582947"/>
          </a:xfrm>
          <a:prstGeom prst="curvedRightArrow">
            <a:avLst>
              <a:gd name="adj1" fmla="val 25000"/>
              <a:gd name="adj2" fmla="val 50000"/>
              <a:gd name="adj3" fmla="val 25000"/>
            </a:avLst>
          </a:prstGeom>
          <a:gradFill>
            <a:gsLst>
              <a:gs pos="0">
                <a:srgbClr val="2F0F62"/>
              </a:gs>
              <a:gs pos="100000">
                <a:srgbClr val="C5ACE8"/>
              </a:gs>
            </a:gsLst>
            <a:lin ang="16200000" scaled="0"/>
          </a:gradFill>
          <a:ln w="9525" cap="flat" cmpd="sng">
            <a:solidFill>
              <a:srgbClr val="301658"/>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dk1"/>
              </a:solidFill>
              <a:latin typeface="Arial"/>
              <a:ea typeface="Arial"/>
              <a:cs typeface="Arial"/>
              <a:sym typeface="Arial"/>
            </a:endParaRPr>
          </a:p>
        </p:txBody>
      </p:sp>
      <p:sp>
        <p:nvSpPr>
          <p:cNvPr id="26" name="Shape 141"/>
          <p:cNvSpPr/>
          <p:nvPr/>
        </p:nvSpPr>
        <p:spPr>
          <a:xfrm>
            <a:off x="4438913" y="2060848"/>
            <a:ext cx="576064" cy="3582947"/>
          </a:xfrm>
          <a:prstGeom prst="curvedRightArrow">
            <a:avLst>
              <a:gd name="adj1" fmla="val 25000"/>
              <a:gd name="adj2" fmla="val 50000"/>
              <a:gd name="adj3" fmla="val 25000"/>
            </a:avLst>
          </a:prstGeom>
          <a:gradFill>
            <a:gsLst>
              <a:gs pos="0">
                <a:srgbClr val="2F0F62"/>
              </a:gs>
              <a:gs pos="100000">
                <a:srgbClr val="C5ACE8"/>
              </a:gs>
            </a:gsLst>
            <a:lin ang="16200000" scaled="0"/>
          </a:gradFill>
          <a:ln w="9525" cap="flat" cmpd="sng">
            <a:solidFill>
              <a:srgbClr val="301658"/>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256865629"/>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Infrastructure</a:t>
            </a:r>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520" y="-99392"/>
            <a:ext cx="9577064" cy="6770558"/>
          </a:xfrm>
          <a:prstGeom prst="rect">
            <a:avLst/>
          </a:prstGeom>
        </p:spPr>
      </p:pic>
    </p:spTree>
    <p:extLst>
      <p:ext uri="{BB962C8B-B14F-4D97-AF65-F5344CB8AC3E}">
        <p14:creationId xmlns:p14="http://schemas.microsoft.com/office/powerpoint/2010/main" val="380088315"/>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New staff</a:t>
            </a:r>
            <a:endParaRPr lang="en-GB" dirty="0"/>
          </a:p>
        </p:txBody>
      </p:sp>
      <p:pic>
        <p:nvPicPr>
          <p:cNvPr id="5" name="Picture 4">
            <a:hlinkClick r:id="rId2"/>
          </p:cNvPr>
          <p:cNvPicPr>
            <a:picLocks noChangeAspect="1"/>
          </p:cNvPicPr>
          <p:nvPr/>
        </p:nvPicPr>
        <p:blipFill rotWithShape="1">
          <a:blip r:embed="rId3"/>
          <a:srcRect t="65661"/>
          <a:stretch/>
        </p:blipFill>
        <p:spPr>
          <a:xfrm>
            <a:off x="201538" y="1484784"/>
            <a:ext cx="5162550" cy="1393354"/>
          </a:xfrm>
          <a:prstGeom prst="rect">
            <a:avLst/>
          </a:prstGeom>
          <a:ln>
            <a:solidFill>
              <a:schemeClr val="accent1"/>
            </a:solidFill>
          </a:ln>
        </p:spPr>
      </p:pic>
      <p:pic>
        <p:nvPicPr>
          <p:cNvPr id="6" name="Picture 5"/>
          <p:cNvPicPr>
            <a:picLocks noChangeAspect="1"/>
          </p:cNvPicPr>
          <p:nvPr/>
        </p:nvPicPr>
        <p:blipFill rotWithShape="1">
          <a:blip r:embed="rId4"/>
          <a:srcRect r="2443"/>
          <a:stretch/>
        </p:blipFill>
        <p:spPr>
          <a:xfrm>
            <a:off x="-180528" y="3107407"/>
            <a:ext cx="5751959" cy="2409825"/>
          </a:xfrm>
          <a:prstGeom prst="rect">
            <a:avLst/>
          </a:prstGeom>
          <a:ln>
            <a:solidFill>
              <a:schemeClr val="accent1"/>
            </a:solidFill>
          </a:ln>
        </p:spPr>
      </p:pic>
      <p:pic>
        <p:nvPicPr>
          <p:cNvPr id="7" name="Picture 6"/>
          <p:cNvPicPr>
            <a:picLocks noChangeAspect="1"/>
          </p:cNvPicPr>
          <p:nvPr/>
        </p:nvPicPr>
        <p:blipFill rotWithShape="1">
          <a:blip r:embed="rId5"/>
          <a:srcRect r="2443"/>
          <a:stretch/>
        </p:blipFill>
        <p:spPr>
          <a:xfrm>
            <a:off x="3491880" y="2964189"/>
            <a:ext cx="5751960" cy="1419225"/>
          </a:xfrm>
          <a:prstGeom prst="rect">
            <a:avLst/>
          </a:prstGeom>
          <a:ln>
            <a:solidFill>
              <a:schemeClr val="accent1"/>
            </a:solidFill>
          </a:ln>
        </p:spPr>
      </p:pic>
      <p:pic>
        <p:nvPicPr>
          <p:cNvPr id="9" name="Picture 8"/>
          <p:cNvPicPr>
            <a:picLocks noChangeAspect="1"/>
          </p:cNvPicPr>
          <p:nvPr/>
        </p:nvPicPr>
        <p:blipFill>
          <a:blip r:embed="rId6"/>
          <a:stretch>
            <a:fillRect/>
          </a:stretch>
        </p:blipFill>
        <p:spPr>
          <a:xfrm>
            <a:off x="1403648" y="5157192"/>
            <a:ext cx="5734050" cy="1800225"/>
          </a:xfrm>
          <a:prstGeom prst="rect">
            <a:avLst/>
          </a:prstGeom>
          <a:ln>
            <a:solidFill>
              <a:schemeClr val="accent1"/>
            </a:solidFill>
          </a:ln>
        </p:spPr>
      </p:pic>
    </p:spTree>
    <p:extLst>
      <p:ext uri="{BB962C8B-B14F-4D97-AF65-F5344CB8AC3E}">
        <p14:creationId xmlns:p14="http://schemas.microsoft.com/office/powerpoint/2010/main" val="2495628888"/>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Shape 160"/>
          <p:cNvSpPr txBox="1">
            <a:spLocks noGrp="1"/>
          </p:cNvSpPr>
          <p:nvPr>
            <p:ph type="title"/>
          </p:nvPr>
        </p:nvSpPr>
        <p:spPr>
          <a:xfrm>
            <a:off x="251519" y="274637"/>
            <a:ext cx="8373616" cy="1143000"/>
          </a:xfrm>
          <a:prstGeom prst="rect">
            <a:avLst/>
          </a:prstGeom>
          <a:noFill/>
          <a:ln>
            <a:noFill/>
          </a:ln>
        </p:spPr>
        <p:txBody>
          <a:bodyPr lIns="91425" tIns="45700" rIns="91425" bIns="45700" anchor="t" anchorCtr="0">
            <a:noAutofit/>
          </a:bodyPr>
          <a:lstStyle/>
          <a:p>
            <a:pPr marL="0" marR="0" lvl="0" indent="0" algn="l" rtl="0">
              <a:spcBef>
                <a:spcPts val="0"/>
              </a:spcBef>
              <a:buClr>
                <a:schemeClr val="accent1"/>
              </a:buClr>
              <a:buSzPct val="25000"/>
              <a:buFont typeface="Arial"/>
              <a:buNone/>
            </a:pPr>
            <a:r>
              <a:rPr lang="en-GB" sz="4400" b="1" i="0" u="none" strike="noStrike" cap="none">
                <a:solidFill>
                  <a:schemeClr val="accent1"/>
                </a:solidFill>
                <a:latin typeface="Arial"/>
                <a:ea typeface="Arial"/>
                <a:cs typeface="Arial"/>
                <a:sym typeface="Arial"/>
              </a:rPr>
              <a:t>Reporting and KPIs</a:t>
            </a:r>
          </a:p>
        </p:txBody>
      </p:sp>
      <p:sp>
        <p:nvSpPr>
          <p:cNvPr id="161" name="Shape 161"/>
          <p:cNvSpPr txBox="1">
            <a:spLocks noGrp="1"/>
          </p:cNvSpPr>
          <p:nvPr>
            <p:ph type="body" idx="1"/>
          </p:nvPr>
        </p:nvSpPr>
        <p:spPr>
          <a:xfrm>
            <a:off x="323528" y="1268759"/>
            <a:ext cx="4680520" cy="5589240"/>
          </a:xfrm>
          <a:prstGeom prst="rect">
            <a:avLst/>
          </a:prstGeom>
          <a:noFill/>
          <a:ln>
            <a:noFill/>
          </a:ln>
        </p:spPr>
        <p:txBody>
          <a:bodyPr lIns="91425" tIns="45700" rIns="91425" bIns="45700" anchor="t" anchorCtr="0">
            <a:noAutofit/>
          </a:bodyPr>
          <a:lstStyle/>
          <a:p>
            <a:pPr marL="342900" marR="0" lvl="0" indent="-342900" algn="l" rtl="0">
              <a:spcBef>
                <a:spcPts val="0"/>
              </a:spcBef>
              <a:buClr>
                <a:schemeClr val="accent1"/>
              </a:buClr>
              <a:buSzPct val="100000"/>
              <a:buFont typeface="Arial"/>
              <a:buChar char="•"/>
            </a:pPr>
            <a:r>
              <a:rPr lang="en-GB" sz="2200" b="0" i="0" u="none" strike="noStrike" cap="none" dirty="0">
                <a:solidFill>
                  <a:schemeClr val="accent1"/>
                </a:solidFill>
                <a:latin typeface="Arial"/>
                <a:ea typeface="Arial"/>
                <a:cs typeface="Arial"/>
                <a:sym typeface="Arial"/>
              </a:rPr>
              <a:t>Outputs by faculty</a:t>
            </a:r>
          </a:p>
          <a:p>
            <a:pPr marL="742950" marR="0" lvl="1" indent="-285750" algn="l" rtl="0">
              <a:spcBef>
                <a:spcPts val="360"/>
              </a:spcBef>
              <a:buClr>
                <a:schemeClr val="dk1"/>
              </a:buClr>
              <a:buSzPct val="100000"/>
              <a:buFont typeface="Arial"/>
              <a:buChar char="–"/>
            </a:pPr>
            <a:r>
              <a:rPr lang="en-GB" sz="1800" b="0" i="0" u="none" strike="noStrike" cap="none" dirty="0">
                <a:solidFill>
                  <a:schemeClr val="dk1"/>
                </a:solidFill>
                <a:latin typeface="Arial"/>
                <a:ea typeface="Arial"/>
                <a:cs typeface="Arial"/>
                <a:sym typeface="Arial"/>
              </a:rPr>
              <a:t>Proportion OA (by funder/grant)</a:t>
            </a:r>
          </a:p>
          <a:p>
            <a:pPr marL="342900" marR="0" lvl="0" indent="-342900" algn="l" rtl="0">
              <a:spcBef>
                <a:spcPts val="440"/>
              </a:spcBef>
              <a:buClr>
                <a:schemeClr val="accent1"/>
              </a:buClr>
              <a:buSzPct val="100000"/>
              <a:buFont typeface="Arial"/>
              <a:buChar char="•"/>
            </a:pPr>
            <a:r>
              <a:rPr lang="en-GB" sz="2200" b="0" i="0" u="none" strike="noStrike" cap="none" dirty="0">
                <a:solidFill>
                  <a:schemeClr val="accent1"/>
                </a:solidFill>
                <a:latin typeface="Arial"/>
                <a:ea typeface="Arial"/>
                <a:cs typeface="Arial"/>
                <a:sym typeface="Arial"/>
              </a:rPr>
              <a:t>HEFCE audit</a:t>
            </a:r>
          </a:p>
          <a:p>
            <a:pPr marL="742950" marR="0" lvl="1" indent="-285750" algn="l" rtl="0">
              <a:spcBef>
                <a:spcPts val="360"/>
              </a:spcBef>
              <a:buClr>
                <a:schemeClr val="dk1"/>
              </a:buClr>
              <a:buSzPct val="100000"/>
              <a:buFont typeface="Arial"/>
              <a:buChar char="–"/>
            </a:pPr>
            <a:r>
              <a:rPr lang="en-GB" sz="1800" b="0" i="0" u="none" strike="noStrike" cap="none" dirty="0">
                <a:solidFill>
                  <a:schemeClr val="dk1"/>
                </a:solidFill>
                <a:latin typeface="Arial"/>
                <a:ea typeface="Arial"/>
                <a:cs typeface="Arial"/>
                <a:sym typeface="Arial"/>
              </a:rPr>
              <a:t>Deposit on acceptance (Apr 2017)</a:t>
            </a:r>
          </a:p>
          <a:p>
            <a:pPr marL="742950" marR="0" lvl="1" indent="-285750" algn="l" rtl="0">
              <a:spcBef>
                <a:spcPts val="360"/>
              </a:spcBef>
              <a:buClr>
                <a:schemeClr val="dk1"/>
              </a:buClr>
              <a:buSzPct val="100000"/>
              <a:buFont typeface="Arial"/>
              <a:buChar char="–"/>
            </a:pPr>
            <a:r>
              <a:rPr lang="en-GB" sz="1800" b="0" i="0" u="none" strike="noStrike" cap="none" dirty="0">
                <a:solidFill>
                  <a:schemeClr val="dk1"/>
                </a:solidFill>
                <a:latin typeface="Arial"/>
                <a:ea typeface="Arial"/>
                <a:cs typeface="Arial"/>
                <a:sym typeface="Arial"/>
              </a:rPr>
              <a:t>Symplectic OA Monitor</a:t>
            </a:r>
          </a:p>
          <a:p>
            <a:pPr marL="342900" marR="0" lvl="0" indent="-342900" algn="l" rtl="0">
              <a:spcBef>
                <a:spcPts val="440"/>
              </a:spcBef>
              <a:buClr>
                <a:schemeClr val="accent1"/>
              </a:buClr>
              <a:buSzPct val="100000"/>
              <a:buFont typeface="Arial"/>
              <a:buChar char="•"/>
            </a:pPr>
            <a:r>
              <a:rPr lang="en-GB" sz="2200" b="0" i="0" u="none" strike="noStrike" cap="none" dirty="0">
                <a:solidFill>
                  <a:schemeClr val="accent1"/>
                </a:solidFill>
                <a:latin typeface="Arial"/>
                <a:ea typeface="Arial"/>
                <a:cs typeface="Arial"/>
                <a:sym typeface="Arial"/>
              </a:rPr>
              <a:t>APC spend</a:t>
            </a:r>
          </a:p>
          <a:p>
            <a:pPr marL="342900" marR="0" lvl="0" indent="-342900" algn="l" rtl="0">
              <a:spcBef>
                <a:spcPts val="440"/>
              </a:spcBef>
              <a:buClr>
                <a:schemeClr val="accent1"/>
              </a:buClr>
              <a:buSzPct val="100000"/>
              <a:buFont typeface="Arial"/>
              <a:buChar char="•"/>
            </a:pPr>
            <a:r>
              <a:rPr lang="en-GB" sz="2200" b="0" i="0" u="none" strike="noStrike" cap="none" dirty="0">
                <a:solidFill>
                  <a:schemeClr val="accent1"/>
                </a:solidFill>
                <a:latin typeface="Arial"/>
                <a:ea typeface="Arial"/>
                <a:cs typeface="Arial"/>
                <a:sym typeface="Arial"/>
              </a:rPr>
              <a:t>Downloads</a:t>
            </a:r>
          </a:p>
          <a:p>
            <a:pPr marL="742950" marR="0" lvl="1" indent="-285750" algn="l" rtl="0">
              <a:spcBef>
                <a:spcPts val="360"/>
              </a:spcBef>
              <a:buClr>
                <a:schemeClr val="dk1"/>
              </a:buClr>
              <a:buSzPct val="100000"/>
              <a:buFont typeface="Arial"/>
              <a:buChar char="–"/>
            </a:pPr>
            <a:r>
              <a:rPr lang="en-GB" sz="1800" b="0" i="0" u="none" strike="noStrike" cap="none" dirty="0" err="1">
                <a:solidFill>
                  <a:schemeClr val="dk1"/>
                </a:solidFill>
                <a:latin typeface="Arial"/>
                <a:ea typeface="Arial"/>
                <a:cs typeface="Arial"/>
                <a:sym typeface="Arial"/>
              </a:rPr>
              <a:t>EPrints</a:t>
            </a:r>
            <a:r>
              <a:rPr lang="en-GB" sz="1800" b="0" i="0" u="none" strike="noStrike" cap="none" dirty="0">
                <a:solidFill>
                  <a:schemeClr val="dk1"/>
                </a:solidFill>
                <a:latin typeface="Arial"/>
                <a:ea typeface="Arial"/>
                <a:cs typeface="Arial"/>
                <a:sym typeface="Arial"/>
              </a:rPr>
              <a:t> reports</a:t>
            </a:r>
          </a:p>
          <a:p>
            <a:pPr marL="742950" marR="0" lvl="1" indent="-285750" algn="l" rtl="0">
              <a:spcBef>
                <a:spcPts val="360"/>
              </a:spcBef>
              <a:buClr>
                <a:schemeClr val="dk1"/>
              </a:buClr>
              <a:buSzPct val="100000"/>
              <a:buFont typeface="Arial"/>
              <a:buChar char="–"/>
            </a:pPr>
            <a:r>
              <a:rPr lang="en-GB" sz="1800" b="0" i="0" u="none" strike="noStrike" cap="none" dirty="0">
                <a:solidFill>
                  <a:schemeClr val="dk1"/>
                </a:solidFill>
                <a:latin typeface="Arial"/>
                <a:ea typeface="Arial"/>
                <a:cs typeface="Arial"/>
                <a:sym typeface="Arial"/>
              </a:rPr>
              <a:t>IRUS-UK (COUNTER)</a:t>
            </a:r>
          </a:p>
          <a:p>
            <a:pPr marL="342900" marR="0" lvl="0" indent="-342900" algn="l" rtl="0">
              <a:spcBef>
                <a:spcPts val="440"/>
              </a:spcBef>
              <a:buClr>
                <a:schemeClr val="accent1"/>
              </a:buClr>
              <a:buSzPct val="100000"/>
              <a:buFont typeface="Arial"/>
              <a:buChar char="•"/>
            </a:pPr>
            <a:r>
              <a:rPr lang="en-GB" sz="2200" b="0" i="0" u="none" strike="noStrike" cap="none" dirty="0">
                <a:solidFill>
                  <a:schemeClr val="accent1"/>
                </a:solidFill>
                <a:latin typeface="Arial"/>
                <a:ea typeface="Arial"/>
                <a:cs typeface="Arial"/>
                <a:sym typeface="Arial"/>
              </a:rPr>
              <a:t>Impact</a:t>
            </a:r>
          </a:p>
          <a:p>
            <a:pPr marL="742950" marR="0" lvl="1" indent="-285750" algn="l" rtl="0">
              <a:spcBef>
                <a:spcPts val="360"/>
              </a:spcBef>
              <a:buClr>
                <a:schemeClr val="dk1"/>
              </a:buClr>
              <a:buSzPct val="100000"/>
              <a:buFont typeface="Arial"/>
              <a:buChar char="–"/>
            </a:pPr>
            <a:r>
              <a:rPr lang="en-GB" sz="1800" b="0" i="0" u="none" strike="noStrike" cap="none" dirty="0">
                <a:solidFill>
                  <a:schemeClr val="dk1"/>
                </a:solidFill>
                <a:latin typeface="Arial"/>
                <a:ea typeface="Arial"/>
                <a:cs typeface="Arial"/>
                <a:sym typeface="Arial"/>
              </a:rPr>
              <a:t>Reach and impact</a:t>
            </a:r>
          </a:p>
          <a:p>
            <a:pPr marL="1143000" marR="0" lvl="2" indent="-228600" algn="l" rtl="0">
              <a:spcBef>
                <a:spcPts val="320"/>
              </a:spcBef>
              <a:buClr>
                <a:schemeClr val="dk1"/>
              </a:buClr>
              <a:buSzPct val="100000"/>
              <a:buFont typeface="Arial"/>
              <a:buChar char="•"/>
            </a:pPr>
            <a:r>
              <a:rPr lang="en-GB" sz="1600" b="0" i="0" u="none" strike="noStrike" cap="none" dirty="0" err="1">
                <a:solidFill>
                  <a:schemeClr val="dk1"/>
                </a:solidFill>
                <a:latin typeface="Arial"/>
                <a:ea typeface="Arial"/>
                <a:cs typeface="Arial"/>
                <a:sym typeface="Arial"/>
              </a:rPr>
              <a:t>Bibliometrics</a:t>
            </a:r>
            <a:r>
              <a:rPr lang="en-GB" sz="1600" b="0" i="0" u="none" strike="noStrike" cap="none" dirty="0">
                <a:solidFill>
                  <a:schemeClr val="dk1"/>
                </a:solidFill>
                <a:latin typeface="Arial"/>
                <a:ea typeface="Arial"/>
                <a:cs typeface="Arial"/>
                <a:sym typeface="Arial"/>
              </a:rPr>
              <a:t> (traditional/alternative)</a:t>
            </a:r>
          </a:p>
          <a:p>
            <a:pPr marL="742950" marR="0" lvl="1" indent="-285750" algn="l" rtl="0">
              <a:spcBef>
                <a:spcPts val="360"/>
              </a:spcBef>
              <a:buClr>
                <a:schemeClr val="dk1"/>
              </a:buClr>
              <a:buSzPct val="100000"/>
              <a:buFont typeface="Arial"/>
              <a:buChar char="–"/>
            </a:pPr>
            <a:r>
              <a:rPr lang="en-GB" sz="1800" b="0" i="0" u="none" strike="noStrike" cap="none" dirty="0">
                <a:solidFill>
                  <a:schemeClr val="dk1"/>
                </a:solidFill>
                <a:latin typeface="Arial"/>
                <a:ea typeface="Arial"/>
                <a:cs typeface="Arial"/>
                <a:sym typeface="Arial"/>
              </a:rPr>
              <a:t>Case studies/examples</a:t>
            </a:r>
          </a:p>
          <a:p>
            <a:pPr marL="342900" marR="0" lvl="0" indent="-342900" algn="l" rtl="0">
              <a:spcBef>
                <a:spcPts val="440"/>
              </a:spcBef>
              <a:buClr>
                <a:schemeClr val="accent1"/>
              </a:buClr>
              <a:buSzPct val="100000"/>
              <a:buFont typeface="Arial"/>
              <a:buChar char="•"/>
            </a:pPr>
            <a:r>
              <a:rPr lang="en-GB" sz="2200" b="0" i="0" u="none" strike="noStrike" cap="none" dirty="0" smtClean="0">
                <a:solidFill>
                  <a:schemeClr val="accent1"/>
                </a:solidFill>
                <a:latin typeface="Arial"/>
                <a:ea typeface="Arial"/>
                <a:cs typeface="Arial"/>
                <a:sym typeface="Arial"/>
              </a:rPr>
              <a:t>Social </a:t>
            </a:r>
            <a:r>
              <a:rPr lang="en-GB" sz="2200" b="0" i="0" u="none" strike="noStrike" cap="none" dirty="0">
                <a:solidFill>
                  <a:schemeClr val="accent1"/>
                </a:solidFill>
                <a:latin typeface="Arial"/>
                <a:ea typeface="Arial"/>
                <a:cs typeface="Arial"/>
                <a:sym typeface="Arial"/>
              </a:rPr>
              <a:t>media</a:t>
            </a:r>
          </a:p>
          <a:p>
            <a:pPr marL="742950" marR="0" lvl="1" indent="-285750" algn="l" rtl="0">
              <a:spcBef>
                <a:spcPts val="360"/>
              </a:spcBef>
              <a:buClr>
                <a:schemeClr val="dk1"/>
              </a:buClr>
              <a:buSzPct val="100000"/>
              <a:buFont typeface="Arial"/>
              <a:buChar char="–"/>
            </a:pPr>
            <a:r>
              <a:rPr lang="en-GB" sz="1800" b="0" i="0" u="none" strike="noStrike" cap="none" dirty="0">
                <a:solidFill>
                  <a:schemeClr val="dk1"/>
                </a:solidFill>
                <a:latin typeface="Arial"/>
                <a:ea typeface="Arial"/>
                <a:cs typeface="Arial"/>
                <a:sym typeface="Arial"/>
              </a:rPr>
              <a:t>Twitter followers/engagement</a:t>
            </a:r>
          </a:p>
          <a:p>
            <a:pPr marL="1143000" marR="0" lvl="2" indent="-228600" algn="l" rtl="0">
              <a:spcBef>
                <a:spcPts val="280"/>
              </a:spcBef>
              <a:buClr>
                <a:schemeClr val="dk1"/>
              </a:buClr>
              <a:buSzPct val="100000"/>
              <a:buFont typeface="Arial"/>
              <a:buNone/>
            </a:pPr>
            <a:endParaRPr sz="1400" b="0" i="0" u="none" strike="noStrike" cap="none" dirty="0">
              <a:solidFill>
                <a:schemeClr val="dk1"/>
              </a:solidFill>
              <a:latin typeface="Arial"/>
              <a:ea typeface="Arial"/>
              <a:cs typeface="Arial"/>
              <a:sym typeface="Arial"/>
            </a:endParaRPr>
          </a:p>
        </p:txBody>
      </p:sp>
      <p:pic>
        <p:nvPicPr>
          <p:cNvPr id="163" name="Shape 163"/>
          <p:cNvPicPr preferRelativeResize="0"/>
          <p:nvPr/>
        </p:nvPicPr>
        <p:blipFill rotWithShape="1">
          <a:blip r:embed="rId3">
            <a:alphaModFix/>
          </a:blip>
          <a:srcRect/>
          <a:stretch/>
        </p:blipFill>
        <p:spPr>
          <a:xfrm>
            <a:off x="6948264" y="1412775"/>
            <a:ext cx="1844807" cy="1348129"/>
          </a:xfrm>
          <a:prstGeom prst="rect">
            <a:avLst/>
          </a:prstGeom>
          <a:noFill/>
          <a:ln>
            <a:noFill/>
          </a:ln>
        </p:spPr>
      </p:pic>
      <p:pic>
        <p:nvPicPr>
          <p:cNvPr id="164" name="Shape 164"/>
          <p:cNvPicPr preferRelativeResize="0"/>
          <p:nvPr/>
        </p:nvPicPr>
        <p:blipFill rotWithShape="1">
          <a:blip r:embed="rId4">
            <a:alphaModFix/>
          </a:blip>
          <a:srcRect/>
          <a:stretch/>
        </p:blipFill>
        <p:spPr>
          <a:xfrm>
            <a:off x="5148064" y="1412775"/>
            <a:ext cx="1811070" cy="1348129"/>
          </a:xfrm>
          <a:prstGeom prst="rect">
            <a:avLst/>
          </a:prstGeom>
          <a:noFill/>
          <a:ln>
            <a:noFill/>
          </a:ln>
        </p:spPr>
      </p:pic>
      <p:pic>
        <p:nvPicPr>
          <p:cNvPr id="2" name="Picture 1"/>
          <p:cNvPicPr>
            <a:picLocks noChangeAspect="1"/>
          </p:cNvPicPr>
          <p:nvPr/>
        </p:nvPicPr>
        <p:blipFill>
          <a:blip r:embed="rId5"/>
          <a:stretch>
            <a:fillRect/>
          </a:stretch>
        </p:blipFill>
        <p:spPr>
          <a:xfrm>
            <a:off x="5138768" y="2811896"/>
            <a:ext cx="3654303" cy="2277018"/>
          </a:xfrm>
          <a:prstGeom prst="rect">
            <a:avLst/>
          </a:prstGeom>
        </p:spPr>
      </p:pic>
    </p:spTree>
    <p:extLst>
      <p:ext uri="{BB962C8B-B14F-4D97-AF65-F5344CB8AC3E}">
        <p14:creationId xmlns:p14="http://schemas.microsoft.com/office/powerpoint/2010/main" val="283603658"/>
      </p:ext>
    </p:extLst>
  </p:cSld>
  <p:clrMapOvr>
    <a:masterClrMapping/>
  </p:clrMapOvr>
  <p:transition spd="slow" advClick="0" advTm="20000">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OA and impact</a:t>
            </a:r>
            <a:endParaRPr lang="en-GB" dirty="0"/>
          </a:p>
        </p:txBody>
      </p:sp>
      <p:sp>
        <p:nvSpPr>
          <p:cNvPr id="5" name="Content Placeholder 2"/>
          <p:cNvSpPr txBox="1">
            <a:spLocks/>
          </p:cNvSpPr>
          <p:nvPr/>
        </p:nvSpPr>
        <p:spPr>
          <a:xfrm>
            <a:off x="323528" y="1196752"/>
            <a:ext cx="4752528" cy="3024336"/>
          </a:xfrm>
          <a:prstGeom prst="rect">
            <a:avLst/>
          </a:prstGeom>
        </p:spPr>
        <p:txBody>
          <a:bodyPr/>
          <a:lstStyle>
            <a:lvl1pPr marL="342900" indent="-342900" algn="l" defTabSz="457200" rtl="0" eaLnBrk="1" latinLnBrk="0" hangingPunct="1">
              <a:spcBef>
                <a:spcPct val="20000"/>
              </a:spcBef>
              <a:buFont typeface="Arial"/>
              <a:buChar char="•"/>
              <a:defRPr sz="2800" kern="1200">
                <a:solidFill>
                  <a:schemeClr val="accent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r>
              <a:rPr lang="en-GB" sz="2400" dirty="0" smtClean="0"/>
              <a:t>Fundamentals of research?</a:t>
            </a:r>
          </a:p>
          <a:p>
            <a:pPr lvl="1"/>
            <a:r>
              <a:rPr lang="en-GB" sz="2000" dirty="0"/>
              <a:t>Creating, using, sharing and accessing information</a:t>
            </a:r>
            <a:endParaRPr lang="en-GB" sz="2000" dirty="0" smtClean="0"/>
          </a:p>
          <a:p>
            <a:r>
              <a:rPr lang="en-GB" sz="2400" dirty="0" smtClean="0"/>
              <a:t>Increases efficiency of research process</a:t>
            </a:r>
          </a:p>
          <a:p>
            <a:r>
              <a:rPr lang="en-GB" sz="2400" dirty="0" smtClean="0"/>
              <a:t>Evidence of increased citation</a:t>
            </a:r>
          </a:p>
          <a:p>
            <a:r>
              <a:rPr lang="en-GB" sz="2400" dirty="0"/>
              <a:t>The Open Access Citation Advantage Service - </a:t>
            </a:r>
            <a:r>
              <a:rPr lang="en-GB" sz="2400" dirty="0">
                <a:hlinkClick r:id="rId3"/>
              </a:rPr>
              <a:t>http://sparceurope.org/oaca</a:t>
            </a:r>
            <a:r>
              <a:rPr lang="en-GB" sz="2400" dirty="0" smtClean="0">
                <a:hlinkClick r:id="rId3"/>
              </a:rPr>
              <a:t>/</a:t>
            </a:r>
            <a:r>
              <a:rPr lang="en-GB" sz="2400" dirty="0" smtClean="0"/>
              <a:t> </a:t>
            </a:r>
            <a:endParaRPr lang="en-GB" sz="2400" i="1" dirty="0" smtClean="0"/>
          </a:p>
        </p:txBody>
      </p:sp>
      <p:sp>
        <p:nvSpPr>
          <p:cNvPr id="7" name="Rectangle 6"/>
          <p:cNvSpPr/>
          <p:nvPr/>
        </p:nvSpPr>
        <p:spPr>
          <a:xfrm>
            <a:off x="395536" y="4955103"/>
            <a:ext cx="6624736" cy="1354217"/>
          </a:xfrm>
          <a:prstGeom prst="rect">
            <a:avLst/>
          </a:prstGeom>
        </p:spPr>
        <p:txBody>
          <a:bodyPr wrap="square">
            <a:spAutoFit/>
          </a:bodyPr>
          <a:lstStyle/>
          <a:p>
            <a:r>
              <a:rPr lang="en-GB" sz="1600" i="1" dirty="0">
                <a:solidFill>
                  <a:schemeClr val="accent1"/>
                </a:solidFill>
              </a:rPr>
              <a:t>As scholarly communication moves increasingly online, more indicators have become available: how many times an article has been bookmarked, blogged about, cited in Wikipedia and so on. These metrics can be considered </a:t>
            </a:r>
            <a:r>
              <a:rPr lang="en-GB" sz="1600" i="1" dirty="0" err="1">
                <a:solidFill>
                  <a:schemeClr val="accent1"/>
                </a:solidFill>
              </a:rPr>
              <a:t>altmetrics</a:t>
            </a:r>
            <a:r>
              <a:rPr lang="en-GB" sz="1600" i="1" dirty="0">
                <a:solidFill>
                  <a:schemeClr val="accent1"/>
                </a:solidFill>
              </a:rPr>
              <a:t> – alternative metrics of impact. </a:t>
            </a:r>
            <a:r>
              <a:rPr lang="en-GB" dirty="0"/>
              <a:t>(</a:t>
            </a:r>
            <a:r>
              <a:rPr lang="en-GB" u="sng" dirty="0" err="1">
                <a:hlinkClick r:id="rId4"/>
              </a:rPr>
              <a:t>Piwowar</a:t>
            </a:r>
            <a:r>
              <a:rPr lang="en-GB" u="sng" dirty="0">
                <a:hlinkClick r:id="rId4"/>
              </a:rPr>
              <a:t> 2013</a:t>
            </a:r>
            <a:r>
              <a:rPr lang="en-GB" dirty="0"/>
              <a:t>)</a:t>
            </a: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48064" y="1412776"/>
            <a:ext cx="3749633" cy="2503464"/>
          </a:xfrm>
          <a:prstGeom prst="rect">
            <a:avLst/>
          </a:prstGeom>
        </p:spPr>
      </p:pic>
    </p:spTree>
    <p:extLst>
      <p:ext uri="{BB962C8B-B14F-4D97-AF65-F5344CB8AC3E}">
        <p14:creationId xmlns:p14="http://schemas.microsoft.com/office/powerpoint/2010/main" val="3311164732"/>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hlinkClick r:id="rId2"/>
          </p:cNvPr>
          <p:cNvPicPr>
            <a:picLocks noChangeAspect="1"/>
          </p:cNvPicPr>
          <p:nvPr/>
        </p:nvPicPr>
        <p:blipFill rotWithShape="1">
          <a:blip r:embed="rId3"/>
          <a:srcRect l="20862" t="19900" r="21651" b="46298"/>
          <a:stretch/>
        </p:blipFill>
        <p:spPr>
          <a:xfrm>
            <a:off x="35496" y="44624"/>
            <a:ext cx="8843154" cy="2924944"/>
          </a:xfrm>
          <a:prstGeom prst="rect">
            <a:avLst/>
          </a:prstGeom>
        </p:spPr>
      </p:pic>
      <p:pic>
        <p:nvPicPr>
          <p:cNvPr id="9" name="Picture 8"/>
          <p:cNvPicPr>
            <a:picLocks noChangeAspect="1"/>
          </p:cNvPicPr>
          <p:nvPr/>
        </p:nvPicPr>
        <p:blipFill>
          <a:blip r:embed="rId4"/>
          <a:stretch>
            <a:fillRect/>
          </a:stretch>
        </p:blipFill>
        <p:spPr>
          <a:xfrm>
            <a:off x="395536" y="3356992"/>
            <a:ext cx="4121660" cy="3417962"/>
          </a:xfrm>
          <a:prstGeom prst="rect">
            <a:avLst/>
          </a:prstGeom>
          <a:ln>
            <a:solidFill>
              <a:schemeClr val="accent1"/>
            </a:solidFill>
          </a:ln>
        </p:spPr>
      </p:pic>
      <p:pic>
        <p:nvPicPr>
          <p:cNvPr id="10" name="Picture 9"/>
          <p:cNvPicPr>
            <a:picLocks noChangeAspect="1"/>
          </p:cNvPicPr>
          <p:nvPr/>
        </p:nvPicPr>
        <p:blipFill>
          <a:blip r:embed="rId5"/>
          <a:stretch>
            <a:fillRect/>
          </a:stretch>
        </p:blipFill>
        <p:spPr>
          <a:xfrm>
            <a:off x="5004048" y="2420888"/>
            <a:ext cx="4139952" cy="6483613"/>
          </a:xfrm>
          <a:prstGeom prst="rect">
            <a:avLst/>
          </a:prstGeom>
          <a:ln>
            <a:solidFill>
              <a:schemeClr val="accent1"/>
            </a:solidFill>
          </a:ln>
        </p:spPr>
      </p:pic>
    </p:spTree>
    <p:extLst>
      <p:ext uri="{BB962C8B-B14F-4D97-AF65-F5344CB8AC3E}">
        <p14:creationId xmlns:p14="http://schemas.microsoft.com/office/powerpoint/2010/main" val="2528058349"/>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Capturing Impact</a:t>
            </a:r>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 y="1148627"/>
            <a:ext cx="6370829" cy="5016677"/>
          </a:xfrm>
          <a:prstGeom prst="rect">
            <a:avLst/>
          </a:prstGeom>
        </p:spPr>
      </p:pic>
      <p:sp>
        <p:nvSpPr>
          <p:cNvPr id="7" name="Rectangle 6"/>
          <p:cNvSpPr/>
          <p:nvPr/>
        </p:nvSpPr>
        <p:spPr>
          <a:xfrm>
            <a:off x="11918" y="6351711"/>
            <a:ext cx="9132081" cy="461665"/>
          </a:xfrm>
          <a:prstGeom prst="rect">
            <a:avLst/>
          </a:prstGeom>
        </p:spPr>
        <p:txBody>
          <a:bodyPr wrap="square">
            <a:spAutoFit/>
          </a:bodyPr>
          <a:lstStyle/>
          <a:p>
            <a:r>
              <a:rPr lang="en-GB" sz="1200" dirty="0" smtClean="0">
                <a:solidFill>
                  <a:srgbClr val="141412"/>
                </a:solidFill>
              </a:rPr>
              <a:t>Collecting </a:t>
            </a:r>
            <a:r>
              <a:rPr lang="en-GB" sz="1200" dirty="0">
                <a:solidFill>
                  <a:srgbClr val="141412"/>
                </a:solidFill>
              </a:rPr>
              <a:t>Impact in a Repository – Rose-Marie </a:t>
            </a:r>
            <a:r>
              <a:rPr lang="en-GB" sz="1200" dirty="0" err="1">
                <a:solidFill>
                  <a:srgbClr val="141412"/>
                </a:solidFill>
              </a:rPr>
              <a:t>Barbeau</a:t>
            </a:r>
            <a:r>
              <a:rPr lang="en-GB" sz="1200" dirty="0">
                <a:solidFill>
                  <a:srgbClr val="141412"/>
                </a:solidFill>
              </a:rPr>
              <a:t> and Michael </a:t>
            </a:r>
            <a:r>
              <a:rPr lang="en-GB" sz="1200" dirty="0" err="1">
                <a:solidFill>
                  <a:srgbClr val="141412"/>
                </a:solidFill>
              </a:rPr>
              <a:t>Eadie</a:t>
            </a:r>
            <a:r>
              <a:rPr lang="en-GB" sz="1200" dirty="0">
                <a:solidFill>
                  <a:srgbClr val="141412"/>
                </a:solidFill>
              </a:rPr>
              <a:t>, University of Glasgow [</a:t>
            </a:r>
            <a:r>
              <a:rPr lang="en-GB" sz="1200" dirty="0">
                <a:solidFill>
                  <a:srgbClr val="BC360A"/>
                </a:solidFill>
                <a:hlinkClick r:id="rId3"/>
              </a:rPr>
              <a:t>slides</a:t>
            </a:r>
            <a:r>
              <a:rPr lang="en-GB" sz="1200" dirty="0" smtClean="0">
                <a:solidFill>
                  <a:srgbClr val="141412"/>
                </a:solidFill>
              </a:rPr>
              <a:t>] (</a:t>
            </a:r>
            <a:r>
              <a:rPr lang="en-GB" sz="1200" dirty="0">
                <a:solidFill>
                  <a:srgbClr val="141412"/>
                </a:solidFill>
                <a:hlinkClick r:id="rId4"/>
              </a:rPr>
              <a:t>UKCoRR Members’ Day </a:t>
            </a:r>
            <a:r>
              <a:rPr lang="en-GB" sz="1200" dirty="0" smtClean="0">
                <a:solidFill>
                  <a:srgbClr val="141412"/>
                </a:solidFill>
                <a:hlinkClick r:id="rId4"/>
              </a:rPr>
              <a:t>2015</a:t>
            </a:r>
            <a:r>
              <a:rPr lang="en-GB" sz="1200" dirty="0" smtClean="0">
                <a:solidFill>
                  <a:srgbClr val="141412"/>
                </a:solidFill>
              </a:rPr>
              <a:t>)</a:t>
            </a:r>
            <a:endParaRPr lang="en-GB" sz="1200" b="0" i="0" dirty="0">
              <a:solidFill>
                <a:srgbClr val="141412"/>
              </a:solidFill>
              <a:effectLst/>
            </a:endParaRPr>
          </a:p>
        </p:txBody>
      </p:sp>
      <p:pic>
        <p:nvPicPr>
          <p:cNvPr id="8" name="Picture 7"/>
          <p:cNvPicPr>
            <a:picLocks noChangeAspect="1"/>
          </p:cNvPicPr>
          <p:nvPr/>
        </p:nvPicPr>
        <p:blipFill>
          <a:blip r:embed="rId5"/>
          <a:stretch>
            <a:fillRect/>
          </a:stretch>
        </p:blipFill>
        <p:spPr>
          <a:xfrm>
            <a:off x="6012160" y="1612640"/>
            <a:ext cx="3221179" cy="3312284"/>
          </a:xfrm>
          <a:prstGeom prst="rect">
            <a:avLst/>
          </a:prstGeom>
        </p:spPr>
      </p:pic>
    </p:spTree>
    <p:extLst>
      <p:ext uri="{BB962C8B-B14F-4D97-AF65-F5344CB8AC3E}">
        <p14:creationId xmlns:p14="http://schemas.microsoft.com/office/powerpoint/2010/main" val="1280084318"/>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timing>
    <p:tnLst>
      <p:par>
        <p:cTn id="1" dur="indefinite" restart="never" nodeType="tmRoot"/>
      </p:par>
    </p:tnLst>
  </p:timing>
</p:sld>
</file>

<file path=ppt/theme/theme1.xml><?xml version="1.0" encoding="utf-8"?>
<a:theme xmlns:a="http://schemas.openxmlformats.org/drawingml/2006/main" name="IntroductionSlide">
  <a:themeElements>
    <a:clrScheme name="LeedMet Colours ">
      <a:dk1>
        <a:sysClr val="windowText" lastClr="000000"/>
      </a:dk1>
      <a:lt1>
        <a:sysClr val="window" lastClr="FFFFFF"/>
      </a:lt1>
      <a:dk2>
        <a:srgbClr val="110B2F"/>
      </a:dk2>
      <a:lt2>
        <a:srgbClr val="EEECE1"/>
      </a:lt2>
      <a:accent1>
        <a:srgbClr val="321959"/>
      </a:accent1>
      <a:accent2>
        <a:srgbClr val="4C316E"/>
      </a:accent2>
      <a:accent3>
        <a:srgbClr val="59427C"/>
      </a:accent3>
      <a:accent4>
        <a:srgbClr val="675087"/>
      </a:accent4>
      <a:accent5>
        <a:srgbClr val="776294"/>
      </a:accent5>
      <a:accent6>
        <a:srgbClr val="8B79A3"/>
      </a:accent6>
      <a:hlink>
        <a:srgbClr val="9E91B4"/>
      </a:hlink>
      <a:folHlink>
        <a:srgbClr val="BBB1C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ew Topic Slide">
  <a:themeElements>
    <a:clrScheme name="LeedMet Colours ">
      <a:dk1>
        <a:sysClr val="windowText" lastClr="000000"/>
      </a:dk1>
      <a:lt1>
        <a:sysClr val="window" lastClr="FFFFFF"/>
      </a:lt1>
      <a:dk2>
        <a:srgbClr val="110B2F"/>
      </a:dk2>
      <a:lt2>
        <a:srgbClr val="EEECE1"/>
      </a:lt2>
      <a:accent1>
        <a:srgbClr val="321959"/>
      </a:accent1>
      <a:accent2>
        <a:srgbClr val="4C316E"/>
      </a:accent2>
      <a:accent3>
        <a:srgbClr val="59427C"/>
      </a:accent3>
      <a:accent4>
        <a:srgbClr val="675087"/>
      </a:accent4>
      <a:accent5>
        <a:srgbClr val="776294"/>
      </a:accent5>
      <a:accent6>
        <a:srgbClr val="8B79A3"/>
      </a:accent6>
      <a:hlink>
        <a:srgbClr val="9E91B4"/>
      </a:hlink>
      <a:folHlink>
        <a:srgbClr val="BBB1C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ustom Design">
  <a:themeElements>
    <a:clrScheme name="LeedMet Colours ">
      <a:dk1>
        <a:sysClr val="windowText" lastClr="000000"/>
      </a:dk1>
      <a:lt1>
        <a:sysClr val="window" lastClr="FFFFFF"/>
      </a:lt1>
      <a:dk2>
        <a:srgbClr val="110B2F"/>
      </a:dk2>
      <a:lt2>
        <a:srgbClr val="EEECE1"/>
      </a:lt2>
      <a:accent1>
        <a:srgbClr val="321959"/>
      </a:accent1>
      <a:accent2>
        <a:srgbClr val="4C316E"/>
      </a:accent2>
      <a:accent3>
        <a:srgbClr val="59427C"/>
      </a:accent3>
      <a:accent4>
        <a:srgbClr val="675087"/>
      </a:accent4>
      <a:accent5>
        <a:srgbClr val="776294"/>
      </a:accent5>
      <a:accent6>
        <a:srgbClr val="8B79A3"/>
      </a:accent6>
      <a:hlink>
        <a:srgbClr val="9E91B4"/>
      </a:hlink>
      <a:folHlink>
        <a:srgbClr val="BBB1C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Beckett Theme">
  <a:themeElements>
    <a:clrScheme name="BeckettColours">
      <a:dk1>
        <a:sysClr val="windowText" lastClr="000000"/>
      </a:dk1>
      <a:lt1>
        <a:sysClr val="window" lastClr="FFFFFF"/>
      </a:lt1>
      <a:dk2>
        <a:srgbClr val="110B2F"/>
      </a:dk2>
      <a:lt2>
        <a:srgbClr val="EEECE1"/>
      </a:lt2>
      <a:accent1>
        <a:srgbClr val="120B2E"/>
      </a:accent1>
      <a:accent2>
        <a:srgbClr val="261744"/>
      </a:accent2>
      <a:accent3>
        <a:srgbClr val="392568"/>
      </a:accent3>
      <a:accent4>
        <a:srgbClr val="725A8F"/>
      </a:accent4>
      <a:accent5>
        <a:srgbClr val="C1A9C5"/>
      </a:accent5>
      <a:accent6>
        <a:srgbClr val="FFFEFE"/>
      </a:accent6>
      <a:hlink>
        <a:srgbClr val="CC006A"/>
      </a:hlink>
      <a:folHlink>
        <a:srgbClr val="0092D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1_New Topic Slide">
  <a:themeElements>
    <a:clrScheme name="LeedMet Colours ">
      <a:dk1>
        <a:sysClr val="windowText" lastClr="000000"/>
      </a:dk1>
      <a:lt1>
        <a:sysClr val="window" lastClr="FFFFFF"/>
      </a:lt1>
      <a:dk2>
        <a:srgbClr val="110B2F"/>
      </a:dk2>
      <a:lt2>
        <a:srgbClr val="EEECE1"/>
      </a:lt2>
      <a:accent1>
        <a:srgbClr val="321959"/>
      </a:accent1>
      <a:accent2>
        <a:srgbClr val="4C316E"/>
      </a:accent2>
      <a:accent3>
        <a:srgbClr val="59427C"/>
      </a:accent3>
      <a:accent4>
        <a:srgbClr val="675087"/>
      </a:accent4>
      <a:accent5>
        <a:srgbClr val="776294"/>
      </a:accent5>
      <a:accent6>
        <a:srgbClr val="8B79A3"/>
      </a:accent6>
      <a:hlink>
        <a:srgbClr val="9E91B4"/>
      </a:hlink>
      <a:folHlink>
        <a:srgbClr val="BBB1C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2_Custom Design">
  <a:themeElements>
    <a:clrScheme name="LeedMet Colours ">
      <a:dk1>
        <a:sysClr val="windowText" lastClr="000000"/>
      </a:dk1>
      <a:lt1>
        <a:sysClr val="window" lastClr="FFFFFF"/>
      </a:lt1>
      <a:dk2>
        <a:srgbClr val="110B2F"/>
      </a:dk2>
      <a:lt2>
        <a:srgbClr val="EEECE1"/>
      </a:lt2>
      <a:accent1>
        <a:srgbClr val="321959"/>
      </a:accent1>
      <a:accent2>
        <a:srgbClr val="4C316E"/>
      </a:accent2>
      <a:accent3>
        <a:srgbClr val="59427C"/>
      </a:accent3>
      <a:accent4>
        <a:srgbClr val="675087"/>
      </a:accent4>
      <a:accent5>
        <a:srgbClr val="776294"/>
      </a:accent5>
      <a:accent6>
        <a:srgbClr val="8B79A3"/>
      </a:accent6>
      <a:hlink>
        <a:srgbClr val="9E91B4"/>
      </a:hlink>
      <a:folHlink>
        <a:srgbClr val="BBB1C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4_Custom Design">
  <a:themeElements>
    <a:clrScheme name="LeedMet Colours ">
      <a:dk1>
        <a:sysClr val="windowText" lastClr="000000"/>
      </a:dk1>
      <a:lt1>
        <a:sysClr val="window" lastClr="FFFFFF"/>
      </a:lt1>
      <a:dk2>
        <a:srgbClr val="110B2F"/>
      </a:dk2>
      <a:lt2>
        <a:srgbClr val="EEECE1"/>
      </a:lt2>
      <a:accent1>
        <a:srgbClr val="321959"/>
      </a:accent1>
      <a:accent2>
        <a:srgbClr val="4C316E"/>
      </a:accent2>
      <a:accent3>
        <a:srgbClr val="59427C"/>
      </a:accent3>
      <a:accent4>
        <a:srgbClr val="675087"/>
      </a:accent4>
      <a:accent5>
        <a:srgbClr val="776294"/>
      </a:accent5>
      <a:accent6>
        <a:srgbClr val="8B79A3"/>
      </a:accent6>
      <a:hlink>
        <a:srgbClr val="9E91B4"/>
      </a:hlink>
      <a:folHlink>
        <a:srgbClr val="BBB1C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2239</TotalTime>
  <Words>766</Words>
  <Application>Microsoft Office PowerPoint</Application>
  <PresentationFormat>On-screen Show (4:3)</PresentationFormat>
  <Paragraphs>131</Paragraphs>
  <Slides>21</Slides>
  <Notes>12</Notes>
  <HiddenSlides>0</HiddenSlides>
  <MMClips>0</MMClips>
  <ScaleCrop>false</ScaleCrop>
  <HeadingPairs>
    <vt:vector size="6" baseType="variant">
      <vt:variant>
        <vt:lpstr>Fonts Used</vt:lpstr>
      </vt:variant>
      <vt:variant>
        <vt:i4>2</vt:i4>
      </vt:variant>
      <vt:variant>
        <vt:lpstr>Theme</vt:lpstr>
      </vt:variant>
      <vt:variant>
        <vt:i4>9</vt:i4>
      </vt:variant>
      <vt:variant>
        <vt:lpstr>Slide Titles</vt:lpstr>
      </vt:variant>
      <vt:variant>
        <vt:i4>21</vt:i4>
      </vt:variant>
    </vt:vector>
  </HeadingPairs>
  <TitlesOfParts>
    <vt:vector size="32" baseType="lpstr">
      <vt:lpstr>Arial</vt:lpstr>
      <vt:lpstr>Calibri</vt:lpstr>
      <vt:lpstr>IntroductionSlide</vt:lpstr>
      <vt:lpstr>New Topic Slide</vt:lpstr>
      <vt:lpstr>Custom Design</vt:lpstr>
      <vt:lpstr>1_Custom Design</vt:lpstr>
      <vt:lpstr>Beckett Theme</vt:lpstr>
      <vt:lpstr>1_New Topic Slide</vt:lpstr>
      <vt:lpstr>2_Custom Design</vt:lpstr>
      <vt:lpstr>3_Custom Design</vt:lpstr>
      <vt:lpstr>4_Custom Design</vt:lpstr>
      <vt:lpstr>PowerPoint Presentation</vt:lpstr>
      <vt:lpstr>Leeds Beckett University</vt:lpstr>
      <vt:lpstr>Research Services</vt:lpstr>
      <vt:lpstr>Infrastructure</vt:lpstr>
      <vt:lpstr>New staff</vt:lpstr>
      <vt:lpstr>Reporting and KPIs</vt:lpstr>
      <vt:lpstr>OA and impact</vt:lpstr>
      <vt:lpstr>PowerPoint Presentation</vt:lpstr>
      <vt:lpstr>Capturing Impact</vt:lpstr>
      <vt:lpstr>Beyond the journal article</vt:lpstr>
      <vt:lpstr>Online networks</vt:lpstr>
      <vt:lpstr>PowerPoint Presentation</vt:lpstr>
      <vt:lpstr>PowerPoint Presentation</vt:lpstr>
      <vt:lpstr>PowerPoint Presentation</vt:lpstr>
      <vt:lpstr>#focus on……</vt:lpstr>
      <vt:lpstr>Why use #focuson pages</vt:lpstr>
      <vt:lpstr>PowerPoint Presentation</vt:lpstr>
      <vt:lpstr>Response from Academic Staff</vt:lpstr>
      <vt:lpstr>Bibliometrics and Altmetrics</vt:lpstr>
      <vt:lpstr>PowerPoint Presentation</vt:lpstr>
      <vt:lpstr>References &amp; bibliography</vt:lpstr>
    </vt:vector>
  </TitlesOfParts>
  <Company>Leeds Metropolitan University</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Marketing Service</dc:creator>
  <cp:lastModifiedBy>Sheppard, Nick</cp:lastModifiedBy>
  <cp:revision>253</cp:revision>
  <cp:lastPrinted>2015-10-16T11:00:50Z</cp:lastPrinted>
  <dcterms:created xsi:type="dcterms:W3CDTF">2012-02-14T11:14:08Z</dcterms:created>
  <dcterms:modified xsi:type="dcterms:W3CDTF">2016-05-11T15:26:42Z</dcterms:modified>
</cp:coreProperties>
</file>