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6" r:id="rId4"/>
    <p:sldId id="258" r:id="rId5"/>
    <p:sldId id="259" r:id="rId6"/>
    <p:sldId id="260" r:id="rId7"/>
    <p:sldId id="263" r:id="rId8"/>
    <p:sldId id="264" r:id="rId9"/>
    <p:sldId id="261" r:id="rId10"/>
    <p:sldId id="262" r:id="rId11"/>
    <p:sldId id="275" r:id="rId12"/>
    <p:sldId id="265" r:id="rId13"/>
    <p:sldId id="266" r:id="rId14"/>
    <p:sldId id="268" r:id="rId15"/>
    <p:sldId id="267" r:id="rId16"/>
    <p:sldId id="269" r:id="rId17"/>
    <p:sldId id="270" r:id="rId18"/>
    <p:sldId id="271" r:id="rId19"/>
    <p:sldId id="272" r:id="rId20"/>
    <p:sldId id="273" r:id="rId21"/>
    <p:sldId id="274"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BFA60-6751-498F-9418-0A9311DEF163}" type="datetimeFigureOut">
              <a:rPr lang="en-GB" smtClean="0"/>
              <a:t>08/06/2016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B05631-4DAE-4F4B-AE2E-901014BE332C}" type="slidenum">
              <a:rPr lang="en-GB" smtClean="0"/>
              <a:t>‹#›</a:t>
            </a:fld>
            <a:endParaRPr lang="en-GB"/>
          </a:p>
        </p:txBody>
      </p:sp>
    </p:spTree>
    <p:extLst>
      <p:ext uri="{BB962C8B-B14F-4D97-AF65-F5344CB8AC3E}">
        <p14:creationId xmlns:p14="http://schemas.microsoft.com/office/powerpoint/2010/main" val="362981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05631-4DAE-4F4B-AE2E-901014BE332C}" type="slidenum">
              <a:rPr lang="en-GB" smtClean="0"/>
              <a:t>2</a:t>
            </a:fld>
            <a:endParaRPr lang="en-GB"/>
          </a:p>
        </p:txBody>
      </p:sp>
    </p:spTree>
    <p:extLst>
      <p:ext uri="{BB962C8B-B14F-4D97-AF65-F5344CB8AC3E}">
        <p14:creationId xmlns:p14="http://schemas.microsoft.com/office/powerpoint/2010/main" val="1580194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93A550A-2FC3-41DC-865C-A89F4BB10FF0}" type="datetimeFigureOut">
              <a:rPr lang="en-GB" smtClean="0"/>
              <a:t>08/06/2016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1282482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3A550A-2FC3-41DC-865C-A89F4BB10FF0}" type="datetimeFigureOut">
              <a:rPr lang="en-GB" smtClean="0"/>
              <a:t>08/06/2016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142668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3A550A-2FC3-41DC-865C-A89F4BB10FF0}" type="datetimeFigureOut">
              <a:rPr lang="en-GB" smtClean="0"/>
              <a:t>08/06/2016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385703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93A550A-2FC3-41DC-865C-A89F4BB10FF0}" type="datetimeFigureOut">
              <a:rPr lang="en-GB" smtClean="0"/>
              <a:t>08/06/2016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274331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3A550A-2FC3-41DC-865C-A89F4BB10FF0}" type="datetimeFigureOut">
              <a:rPr lang="en-GB" smtClean="0"/>
              <a:t>08/06/2016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262346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93A550A-2FC3-41DC-865C-A89F4BB10FF0}" type="datetimeFigureOut">
              <a:rPr lang="en-GB" smtClean="0"/>
              <a:t>08/06/2016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322218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93A550A-2FC3-41DC-865C-A89F4BB10FF0}" type="datetimeFigureOut">
              <a:rPr lang="en-GB" smtClean="0"/>
              <a:t>08/06/2016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87773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93A550A-2FC3-41DC-865C-A89F4BB10FF0}" type="datetimeFigureOut">
              <a:rPr lang="en-GB" smtClean="0"/>
              <a:t>08/06/2016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7509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A550A-2FC3-41DC-865C-A89F4BB10FF0}" type="datetimeFigureOut">
              <a:rPr lang="en-GB" smtClean="0"/>
              <a:t>08/06/2016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491074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3A550A-2FC3-41DC-865C-A89F4BB10FF0}" type="datetimeFigureOut">
              <a:rPr lang="en-GB" smtClean="0"/>
              <a:t>08/06/2016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4238579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3A550A-2FC3-41DC-865C-A89F4BB10FF0}" type="datetimeFigureOut">
              <a:rPr lang="en-GB" smtClean="0"/>
              <a:t>08/06/2016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21C0F6-468D-4848-A4ED-381D12920916}" type="slidenum">
              <a:rPr lang="en-GB" smtClean="0"/>
              <a:t>‹#›</a:t>
            </a:fld>
            <a:endParaRPr lang="en-GB"/>
          </a:p>
        </p:txBody>
      </p:sp>
    </p:spTree>
    <p:extLst>
      <p:ext uri="{BB962C8B-B14F-4D97-AF65-F5344CB8AC3E}">
        <p14:creationId xmlns:p14="http://schemas.microsoft.com/office/powerpoint/2010/main" val="220251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A550A-2FC3-41DC-865C-A89F4BB10FF0}" type="datetimeFigureOut">
              <a:rPr lang="en-GB" smtClean="0"/>
              <a:t>08/06/2016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1C0F6-468D-4848-A4ED-381D12920916}" type="slidenum">
              <a:rPr lang="en-GB" smtClean="0"/>
              <a:t>‹#›</a:t>
            </a:fld>
            <a:endParaRPr lang="en-GB"/>
          </a:p>
        </p:txBody>
      </p:sp>
    </p:spTree>
    <p:extLst>
      <p:ext uri="{BB962C8B-B14F-4D97-AF65-F5344CB8AC3E}">
        <p14:creationId xmlns:p14="http://schemas.microsoft.com/office/powerpoint/2010/main" val="2169250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e.s.hanna@leedsbeckett.ac.u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Understanding men’s experiences of infertility online: Findings, challenges and future directions</a:t>
            </a:r>
            <a:endParaRPr lang="en-GB" dirty="0"/>
          </a:p>
        </p:txBody>
      </p:sp>
      <p:sp>
        <p:nvSpPr>
          <p:cNvPr id="3" name="Subtitle 2"/>
          <p:cNvSpPr>
            <a:spLocks noGrp="1"/>
          </p:cNvSpPr>
          <p:nvPr>
            <p:ph type="subTitle" idx="1"/>
          </p:nvPr>
        </p:nvSpPr>
        <p:spPr/>
        <p:txBody>
          <a:bodyPr/>
          <a:lstStyle/>
          <a:p>
            <a:r>
              <a:rPr lang="en-GB" dirty="0" smtClean="0"/>
              <a:t>Dr Esmée Hanna </a:t>
            </a:r>
            <a:endParaRPr lang="en-GB" dirty="0"/>
          </a:p>
        </p:txBody>
      </p:sp>
      <p:pic>
        <p:nvPicPr>
          <p:cNvPr id="4" name="Picture 3" descr="Leeds_Beckett_268"/>
          <p:cNvPicPr/>
          <p:nvPr/>
        </p:nvPicPr>
        <p:blipFill>
          <a:blip r:embed="rId2">
            <a:extLst>
              <a:ext uri="{28A0092B-C50C-407E-A947-70E740481C1C}">
                <a14:useLocalDpi xmlns:a14="http://schemas.microsoft.com/office/drawing/2010/main" val="0"/>
              </a:ext>
            </a:extLst>
          </a:blip>
          <a:srcRect/>
          <a:stretch>
            <a:fillRect/>
          </a:stretch>
        </p:blipFill>
        <p:spPr bwMode="auto">
          <a:xfrm>
            <a:off x="827584" y="4797152"/>
            <a:ext cx="2808312" cy="1491605"/>
          </a:xfrm>
          <a:prstGeom prst="rect">
            <a:avLst/>
          </a:prstGeom>
          <a:noFill/>
          <a:ln>
            <a:noFill/>
          </a:ln>
        </p:spPr>
      </p:pic>
    </p:spTree>
    <p:extLst>
      <p:ext uri="{BB962C8B-B14F-4D97-AF65-F5344CB8AC3E}">
        <p14:creationId xmlns:p14="http://schemas.microsoft.com/office/powerpoint/2010/main" val="1762717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Help seeking for infertility (2)</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3. Men’s use of language to seek help (posts were often carefully crafted and emotions were discussed in relation to ‘stress’ and ‘getting things off your chest’, and advice was ‘honest’) </a:t>
            </a:r>
          </a:p>
          <a:p>
            <a:pPr marL="0" indent="0">
              <a:buNone/>
            </a:pPr>
            <a:r>
              <a:rPr lang="en-GB" dirty="0" smtClean="0"/>
              <a:t>4. Shadow of hegemonic masculinity underpinning help seeking (men narrated as being private, women stereotyped as ‘talkers’ and reinforcement of men not needing help occurred when talking about other professionals)</a:t>
            </a:r>
          </a:p>
          <a:p>
            <a:endParaRPr lang="en-GB" dirty="0"/>
          </a:p>
        </p:txBody>
      </p:sp>
    </p:spTree>
    <p:extLst>
      <p:ext uri="{BB962C8B-B14F-4D97-AF65-F5344CB8AC3E}">
        <p14:creationId xmlns:p14="http://schemas.microsoft.com/office/powerpoint/2010/main" val="219683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5148064" y="-243408"/>
            <a:ext cx="3995936" cy="3168352"/>
          </a:xfrm>
          <a:prstGeom prst="wedgeEllipseCallout">
            <a:avLst>
              <a:gd name="adj1" fmla="val -25080"/>
              <a:gd name="adj2" fmla="val 64066"/>
            </a:avLst>
          </a:prstGeom>
          <a:solidFill>
            <a:schemeClr val="accent4">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Blokes find it hard to</a:t>
            </a:r>
          </a:p>
          <a:p>
            <a:r>
              <a:rPr lang="en-GB" dirty="0"/>
              <a:t>talk and frankly usually don’t want to, so is it so</a:t>
            </a:r>
          </a:p>
          <a:p>
            <a:r>
              <a:rPr lang="en-GB" dirty="0"/>
              <a:t>surprising that the ladies (who often have ‘talking’</a:t>
            </a:r>
          </a:p>
          <a:p>
            <a:r>
              <a:rPr lang="en-GB" dirty="0"/>
              <a:t>to spare) tend to speak for them in doing so, take</a:t>
            </a:r>
          </a:p>
          <a:p>
            <a:r>
              <a:rPr lang="en-GB" dirty="0"/>
              <a:t>the spotlight? (FP2)</a:t>
            </a:r>
          </a:p>
        </p:txBody>
      </p:sp>
      <p:sp>
        <p:nvSpPr>
          <p:cNvPr id="6" name="Cloud Callout 5"/>
          <p:cNvSpPr/>
          <p:nvPr/>
        </p:nvSpPr>
        <p:spPr>
          <a:xfrm>
            <a:off x="0" y="38291"/>
            <a:ext cx="2987824" cy="2094565"/>
          </a:xfrm>
          <a:prstGeom prst="cloudCallout">
            <a:avLst>
              <a:gd name="adj1" fmla="val 31574"/>
              <a:gd name="adj2" fmla="val 61924"/>
            </a:avLst>
          </a:prstGeom>
          <a:solidFill>
            <a:schemeClr val="accent4">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hopefully we can help if there’s anything that</a:t>
            </a:r>
          </a:p>
          <a:p>
            <a:r>
              <a:rPr lang="en-GB" dirty="0"/>
              <a:t>you want to get off your chest. (FP8)</a:t>
            </a:r>
          </a:p>
        </p:txBody>
      </p:sp>
      <p:sp>
        <p:nvSpPr>
          <p:cNvPr id="10" name="Oval Callout 9"/>
          <p:cNvSpPr/>
          <p:nvPr/>
        </p:nvSpPr>
        <p:spPr>
          <a:xfrm>
            <a:off x="0" y="4105041"/>
            <a:ext cx="3744416" cy="2736304"/>
          </a:xfrm>
          <a:prstGeom prst="wedgeEllipseCallout">
            <a:avLst>
              <a:gd name="adj1" fmla="val 28783"/>
              <a:gd name="adj2" fmla="val -61622"/>
            </a:avLst>
          </a:prstGeom>
          <a:solidFill>
            <a:schemeClr val="accent4">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I’m quite a private person (you may laugh as I am</a:t>
            </a:r>
          </a:p>
          <a:p>
            <a:r>
              <a:rPr lang="en-GB" dirty="0"/>
              <a:t>telling you all my thoughts and life story on here</a:t>
            </a:r>
          </a:p>
          <a:p>
            <a:r>
              <a:rPr lang="en-GB" dirty="0"/>
              <a:t>but its anonymous). (FP5)</a:t>
            </a:r>
          </a:p>
        </p:txBody>
      </p:sp>
      <p:sp>
        <p:nvSpPr>
          <p:cNvPr id="11" name="Cloud Callout 10"/>
          <p:cNvSpPr/>
          <p:nvPr/>
        </p:nvSpPr>
        <p:spPr>
          <a:xfrm>
            <a:off x="4535488" y="3601662"/>
            <a:ext cx="4608512" cy="3280409"/>
          </a:xfrm>
          <a:prstGeom prst="cloudCallout">
            <a:avLst>
              <a:gd name="adj1" fmla="val -51382"/>
              <a:gd name="adj2" fmla="val -42803"/>
            </a:avLst>
          </a:prstGeom>
          <a:solidFill>
            <a:schemeClr val="accent4">
              <a:lumMod val="60000"/>
              <a:lumOff val="4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I have been feeling pretty</a:t>
            </a:r>
          </a:p>
          <a:p>
            <a:r>
              <a:rPr lang="en-GB" dirty="0"/>
              <a:t>down about the whole thing and really wanted</a:t>
            </a:r>
          </a:p>
          <a:p>
            <a:r>
              <a:rPr lang="en-GB" dirty="0"/>
              <a:t>to find somewhere to chat with other people</a:t>
            </a:r>
          </a:p>
          <a:p>
            <a:r>
              <a:rPr lang="en-GB" dirty="0"/>
              <a:t>who had been through it all as you do end up</a:t>
            </a:r>
          </a:p>
          <a:p>
            <a:r>
              <a:rPr lang="en-GB" dirty="0"/>
              <a:t>feeling like there isn’t anyone you can talk to</a:t>
            </a:r>
            <a:r>
              <a:rPr lang="en-GB" dirty="0" smtClean="0"/>
              <a:t>. (FP1)</a:t>
            </a:r>
            <a:endParaRPr lang="en-GB" dirty="0"/>
          </a:p>
        </p:txBody>
      </p:sp>
      <p:sp>
        <p:nvSpPr>
          <p:cNvPr id="12" name="TextBox 11"/>
          <p:cNvSpPr txBox="1"/>
          <p:nvPr/>
        </p:nvSpPr>
        <p:spPr>
          <a:xfrm>
            <a:off x="2181650" y="2322197"/>
            <a:ext cx="4644008" cy="1569660"/>
          </a:xfrm>
          <a:prstGeom prst="rect">
            <a:avLst/>
          </a:prstGeom>
          <a:noFill/>
        </p:spPr>
        <p:txBody>
          <a:bodyPr wrap="square" rtlCol="0">
            <a:spAutoFit/>
          </a:bodyPr>
          <a:lstStyle/>
          <a:p>
            <a:r>
              <a:rPr lang="en-GB" sz="4800" dirty="0" smtClean="0"/>
              <a:t>Men’s voices from the forum </a:t>
            </a:r>
            <a:endParaRPr lang="en-GB" sz="4800" dirty="0"/>
          </a:p>
        </p:txBody>
      </p:sp>
    </p:spTree>
    <p:extLst>
      <p:ext uri="{BB962C8B-B14F-4D97-AF65-F5344CB8AC3E}">
        <p14:creationId xmlns:p14="http://schemas.microsoft.com/office/powerpoint/2010/main" val="4215647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Men experience infertility as an emotional experience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Men thus expressed infertility as being a distressing experience and displayed strong emotions to this end within the forum space</a:t>
            </a:r>
          </a:p>
          <a:p>
            <a:r>
              <a:rPr lang="en-GB" dirty="0" smtClean="0"/>
              <a:t>This runs counter to hegemonic notions of masculinity in which men are viewed as being controlled and emotionally restrained</a:t>
            </a:r>
          </a:p>
          <a:p>
            <a:r>
              <a:rPr lang="en-GB" dirty="0" smtClean="0"/>
              <a:t>Thus men on the forum did not appear </a:t>
            </a:r>
            <a:r>
              <a:rPr lang="en-GB" dirty="0" err="1" smtClean="0"/>
              <a:t>alexithymic</a:t>
            </a:r>
            <a:r>
              <a:rPr lang="en-GB" dirty="0" smtClean="0"/>
              <a:t> and the data can be seen as a challenge for the idea that men view emoting as a feminised practice</a:t>
            </a:r>
          </a:p>
          <a:p>
            <a:r>
              <a:rPr lang="en-GB" dirty="0" smtClean="0"/>
              <a:t>However, the shadow of masculinity in terms of framing the sharing of emotions and help seeking often existed on the forum, such as through the language used or recourse to humour </a:t>
            </a:r>
          </a:p>
          <a:p>
            <a:endParaRPr lang="en-GB" dirty="0"/>
          </a:p>
        </p:txBody>
      </p:sp>
    </p:spTree>
    <p:extLst>
      <p:ext uri="{BB962C8B-B14F-4D97-AF65-F5344CB8AC3E}">
        <p14:creationId xmlns:p14="http://schemas.microsoft.com/office/powerpoint/2010/main" val="27628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Men need support for infertility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The data then showed infertility as an all consuming experience, and the idea that men are ‘less bothered’ by infertility compared to women appeared untrue, and men narrated infertility similarly to women (idea of infertility treatment as a ‘job’ </a:t>
            </a:r>
            <a:r>
              <a:rPr lang="en-GB" dirty="0" err="1" smtClean="0"/>
              <a:t>Stueber</a:t>
            </a:r>
            <a:r>
              <a:rPr lang="en-GB" dirty="0" smtClean="0"/>
              <a:t> &amp; </a:t>
            </a:r>
            <a:r>
              <a:rPr lang="en-GB" dirty="0" err="1" smtClean="0"/>
              <a:t>Soloman</a:t>
            </a:r>
            <a:r>
              <a:rPr lang="en-GB" dirty="0" smtClean="0"/>
              <a:t>, 2008)</a:t>
            </a:r>
          </a:p>
          <a:p>
            <a:r>
              <a:rPr lang="en-GB" dirty="0" smtClean="0"/>
              <a:t>Men felt isolated from friends and family, and often had no one to share their distress with, usual recourse to intimate partner was not always appropriate as both were distressed </a:t>
            </a:r>
          </a:p>
          <a:p>
            <a:r>
              <a:rPr lang="en-GB" dirty="0" smtClean="0"/>
              <a:t>The forum then provided a useful space for them to share and seek help from others, and that the forum was all men with lived experience was seen as crucial</a:t>
            </a:r>
            <a:endParaRPr lang="en-GB" dirty="0"/>
          </a:p>
        </p:txBody>
      </p:sp>
    </p:spTree>
    <p:extLst>
      <p:ext uri="{BB962C8B-B14F-4D97-AF65-F5344CB8AC3E}">
        <p14:creationId xmlns:p14="http://schemas.microsoft.com/office/powerpoint/2010/main" val="1219788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forum as a community of practice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Forums can then become a community of practice (</a:t>
            </a:r>
            <a:r>
              <a:rPr lang="en-GB" dirty="0" err="1"/>
              <a:t>Paetchter</a:t>
            </a:r>
            <a:r>
              <a:rPr lang="en-GB" dirty="0" smtClean="0"/>
              <a:t>, 2003) in that it provides ‘safe space’ which is contextual (</a:t>
            </a:r>
            <a:r>
              <a:rPr lang="en-GB" dirty="0" err="1" smtClean="0"/>
              <a:t>i.e</a:t>
            </a:r>
            <a:r>
              <a:rPr lang="en-GB" dirty="0" smtClean="0"/>
              <a:t> around infertility) (</a:t>
            </a:r>
            <a:r>
              <a:rPr lang="en-GB" i="1" dirty="0" smtClean="0"/>
              <a:t>c.f. Robertson et al., 2015)</a:t>
            </a:r>
            <a:endParaRPr lang="en-GB" dirty="0" smtClean="0"/>
          </a:p>
          <a:p>
            <a:r>
              <a:rPr lang="en-GB" dirty="0" smtClean="0"/>
              <a:t>The forum was thus a space in which being emotional was ok and men were often accessing it and posting to seek specific emotional support or reassurance about various aspects</a:t>
            </a:r>
          </a:p>
          <a:p>
            <a:r>
              <a:rPr lang="en-GB" dirty="0" smtClean="0"/>
              <a:t>Part of the value of this may be around the anonymity that the forum space affords, helps solidify the ‘safety’ and may feel less ‘exposing’ than face-to-face or IRL interactions </a:t>
            </a:r>
          </a:p>
        </p:txBody>
      </p:sp>
    </p:spTree>
    <p:extLst>
      <p:ext uri="{BB962C8B-B14F-4D97-AF65-F5344CB8AC3E}">
        <p14:creationId xmlns:p14="http://schemas.microsoft.com/office/powerpoint/2010/main" val="2854993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value of forums</a:t>
            </a:r>
            <a:endParaRPr lang="en-GB" dirty="0"/>
          </a:p>
        </p:txBody>
      </p:sp>
      <p:sp>
        <p:nvSpPr>
          <p:cNvPr id="3" name="Content Placeholder 2"/>
          <p:cNvSpPr>
            <a:spLocks noGrp="1"/>
          </p:cNvSpPr>
          <p:nvPr>
            <p:ph idx="1"/>
          </p:nvPr>
        </p:nvSpPr>
        <p:spPr>
          <a:xfrm>
            <a:off x="467544" y="1484784"/>
            <a:ext cx="8229600" cy="4525963"/>
          </a:xfrm>
        </p:spPr>
        <p:txBody>
          <a:bodyPr>
            <a:normAutofit fontScale="85000" lnSpcReduction="20000"/>
          </a:bodyPr>
          <a:lstStyle/>
          <a:p>
            <a:r>
              <a:rPr lang="en-GB" dirty="0" smtClean="0"/>
              <a:t>Forums thus enable men to share in new ways with one another and to enable support to be mobilised which feels appropriate to them</a:t>
            </a:r>
            <a:endParaRPr lang="en-GB" dirty="0"/>
          </a:p>
          <a:p>
            <a:r>
              <a:rPr lang="en-GB" sz="2600" i="1" dirty="0" smtClean="0"/>
              <a:t>“… </a:t>
            </a:r>
            <a:r>
              <a:rPr lang="en-GB" sz="2600" i="1" dirty="0"/>
              <a:t>new forms of emotional intimacy, sharing and meaning are beginning to open up as </a:t>
            </a:r>
            <a:r>
              <a:rPr lang="en-GB" sz="2600" i="1" dirty="0" smtClean="0"/>
              <a:t>a consequence </a:t>
            </a:r>
            <a:r>
              <a:rPr lang="en-GB" sz="2600" i="1" dirty="0"/>
              <a:t>of these technological developments. The computer network provides </a:t>
            </a:r>
            <a:r>
              <a:rPr lang="en-GB" sz="2600" i="1" dirty="0" smtClean="0"/>
              <a:t>opportunities for </a:t>
            </a:r>
            <a:r>
              <a:rPr lang="en-GB" sz="2600" i="1" dirty="0"/>
              <a:t>people to get together with considerable personal intimacy and proximity without the </a:t>
            </a:r>
            <a:r>
              <a:rPr lang="en-GB" sz="2600" i="1" dirty="0" smtClean="0"/>
              <a:t>physical limitations </a:t>
            </a:r>
            <a:r>
              <a:rPr lang="en-GB" sz="2600" i="1" dirty="0"/>
              <a:t>of geography, time zones, or conspicuous social </a:t>
            </a:r>
            <a:r>
              <a:rPr lang="en-GB" sz="2600" i="1" dirty="0" smtClean="0"/>
              <a:t>status” (</a:t>
            </a:r>
            <a:r>
              <a:rPr lang="en-GB" sz="2600" i="1" dirty="0"/>
              <a:t>Williams, 1998: 124)</a:t>
            </a:r>
            <a:r>
              <a:rPr lang="en-GB" sz="2600" i="1" dirty="0" smtClean="0"/>
              <a:t> </a:t>
            </a:r>
          </a:p>
          <a:p>
            <a:r>
              <a:rPr lang="en-GB" sz="2600" dirty="0" smtClean="0"/>
              <a:t>Can then post anytime, free of identify constraints, and have ready access to peers</a:t>
            </a:r>
          </a:p>
          <a:p>
            <a:r>
              <a:rPr lang="en-GB" sz="2600" dirty="0" smtClean="0"/>
              <a:t>However- was frustration around number of viewers versus posters, thus ‘</a:t>
            </a:r>
            <a:r>
              <a:rPr lang="en-GB" sz="2600" dirty="0" err="1" smtClean="0"/>
              <a:t>lurkers</a:t>
            </a:r>
            <a:r>
              <a:rPr lang="en-GB" sz="2600" dirty="0" smtClean="0"/>
              <a:t>’ exist and posters were often irritated that they would not post, however value to reading and passive engagement was viewed which did help men with that aspect </a:t>
            </a:r>
            <a:endParaRPr lang="en-GB" sz="2600" dirty="0"/>
          </a:p>
        </p:txBody>
      </p:sp>
    </p:spTree>
    <p:extLst>
      <p:ext uri="{BB962C8B-B14F-4D97-AF65-F5344CB8AC3E}">
        <p14:creationId xmlns:p14="http://schemas.microsoft.com/office/powerpoint/2010/main" val="790484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caveats…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Forums not for everyone however, and access and assumptions about availability of online resources should be tempered, particularly in relation to classed/SES understandings of technology</a:t>
            </a:r>
          </a:p>
          <a:p>
            <a:r>
              <a:rPr lang="en-GB" dirty="0" smtClean="0"/>
              <a:t>Also, we still know very little (relatively about men and infertility) so face-to-face support groups might have same or better mechanisms for sharing/support but body of work lacks evidence and understanding</a:t>
            </a:r>
          </a:p>
          <a:p>
            <a:r>
              <a:rPr lang="en-GB" dirty="0" smtClean="0"/>
              <a:t>Also cant generalise from forum, small context, subjective experience of those men, BUT does show potential in terms of helping men manage the distress of infertility and for us as researchers understanding it  </a:t>
            </a:r>
          </a:p>
          <a:p>
            <a:endParaRPr lang="en-GB" dirty="0"/>
          </a:p>
        </p:txBody>
      </p:sp>
    </p:spTree>
    <p:extLst>
      <p:ext uri="{BB962C8B-B14F-4D97-AF65-F5344CB8AC3E}">
        <p14:creationId xmlns:p14="http://schemas.microsoft.com/office/powerpoint/2010/main" val="1281305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Value of online research for infertility</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Being able to illuminate men’s own accounts of the infertility experience, and to use their own words is very valuable</a:t>
            </a:r>
          </a:p>
          <a:p>
            <a:r>
              <a:rPr lang="en-GB" dirty="0" smtClean="0"/>
              <a:t>Can help us to add to body of understanding around male infertility which is part of wider project that needs to occur around re-balancing the reproductive realm so that female burden, male exclusion can be equitized</a:t>
            </a:r>
          </a:p>
          <a:p>
            <a:r>
              <a:rPr lang="en-GB" dirty="0" smtClean="0"/>
              <a:t>Being able to bring men in to reproductive realm offers the potential of being able to understand better how to support men, which in turn may help supporting women </a:t>
            </a:r>
          </a:p>
        </p:txBody>
      </p:sp>
    </p:spTree>
    <p:extLst>
      <p:ext uri="{BB962C8B-B14F-4D97-AF65-F5344CB8AC3E}">
        <p14:creationId xmlns:p14="http://schemas.microsoft.com/office/powerpoint/2010/main" val="21167544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Value of online research for infertility (2)</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Pragmatically online spaces allow naturalistic access that would be unavailable via other methods or approaches</a:t>
            </a:r>
          </a:p>
          <a:p>
            <a:r>
              <a:rPr lang="en-GB" dirty="0" smtClean="0"/>
              <a:t>Being able to see how peers engage with each other would be challenging ‘offline’ and the researcher constraint around personal/sensitive topic can be overcome via this approach</a:t>
            </a:r>
          </a:p>
          <a:p>
            <a:r>
              <a:rPr lang="en-GB" dirty="0" smtClean="0"/>
              <a:t>Thus online research is not only choice, but in digital society it can be a useful way in to a topic such as this and helps move qualitative understandings of fertility beyond clinical confines</a:t>
            </a:r>
          </a:p>
        </p:txBody>
      </p:sp>
    </p:spTree>
    <p:extLst>
      <p:ext uri="{BB962C8B-B14F-4D97-AF65-F5344CB8AC3E}">
        <p14:creationId xmlns:p14="http://schemas.microsoft.com/office/powerpoint/2010/main" val="3894959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Forums can engender support for men around the distress of infertility which they perceive as valuable </a:t>
            </a:r>
          </a:p>
          <a:p>
            <a:r>
              <a:rPr lang="en-GB" dirty="0" smtClean="0"/>
              <a:t>Emotional experience of infertility can be traumatic and long lasting for men</a:t>
            </a:r>
          </a:p>
          <a:p>
            <a:r>
              <a:rPr lang="en-GB" dirty="0" smtClean="0"/>
              <a:t>Being able to seek help and advice from peers with lived experience is seen as valuable to men</a:t>
            </a:r>
          </a:p>
          <a:p>
            <a:r>
              <a:rPr lang="en-GB" dirty="0" smtClean="0"/>
              <a:t>Forums are therefore possibly way for men to support one another during infertility, but need to be considered as part of range of support for men in order to avoid essentialist ideas about who men are </a:t>
            </a:r>
          </a:p>
        </p:txBody>
      </p:sp>
    </p:spTree>
    <p:extLst>
      <p:ext uri="{BB962C8B-B14F-4D97-AF65-F5344CB8AC3E}">
        <p14:creationId xmlns:p14="http://schemas.microsoft.com/office/powerpoint/2010/main" val="1793212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Research around male infertility emerged out from my previous/current research into fatherhood and men’s experiences in this domain, and my co-authors work around men and online spaces and our joint interest in mental wellbeing </a:t>
            </a:r>
          </a:p>
          <a:p>
            <a:r>
              <a:rPr lang="en-GB" dirty="0" smtClean="0"/>
              <a:t>Project is probably best understood as a Psychosocial understanding of male infertility in that we draw from both psychology and sociology </a:t>
            </a:r>
          </a:p>
          <a:p>
            <a:r>
              <a:rPr lang="en-GB" dirty="0" smtClean="0"/>
              <a:t>We initially conducted a literature view around male infertility (Hanna &amp; Gough, 2015) which identified 5 key areas for potential research agendas</a:t>
            </a:r>
          </a:p>
          <a:p>
            <a:r>
              <a:rPr lang="en-GB" dirty="0" smtClean="0"/>
              <a:t>This project </a:t>
            </a:r>
            <a:r>
              <a:rPr lang="en-GB" dirty="0" smtClean="0"/>
              <a:t>was therefore an exploratory piece of work into the domain of male infertility</a:t>
            </a:r>
          </a:p>
          <a:p>
            <a:r>
              <a:rPr lang="en-GB" dirty="0" smtClean="0"/>
              <a:t>Research was positioned as broadly feminist in standpoint, seeing gender equity tied to the dismantling of reproduction as solely a site of women’s labour</a:t>
            </a:r>
            <a:endParaRPr lang="en-GB" dirty="0"/>
          </a:p>
        </p:txBody>
      </p:sp>
    </p:spTree>
    <p:extLst>
      <p:ext uri="{BB962C8B-B14F-4D97-AF65-F5344CB8AC3E}">
        <p14:creationId xmlns:p14="http://schemas.microsoft.com/office/powerpoint/2010/main" val="221013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directions?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Already conducting future work around infertility online</a:t>
            </a:r>
          </a:p>
          <a:p>
            <a:r>
              <a:rPr lang="en-GB" dirty="0" smtClean="0"/>
              <a:t>Exploring how lifestyle factors are discussed in an online setting (but in the context of a forum where both men and women are posting)</a:t>
            </a:r>
          </a:p>
          <a:p>
            <a:r>
              <a:rPr lang="en-GB" dirty="0" smtClean="0"/>
              <a:t>Need to understand more about differences between men and women’s communication styles online around infertility </a:t>
            </a:r>
          </a:p>
          <a:p>
            <a:r>
              <a:rPr lang="en-GB" dirty="0" smtClean="0"/>
              <a:t>Cross comparative forum work would help us understand more around typicality of sharing/help seeking and emotion online by men</a:t>
            </a:r>
          </a:p>
          <a:p>
            <a:r>
              <a:rPr lang="en-GB" dirty="0" smtClean="0"/>
              <a:t>More work needed around stigma and masculinity and any impact this has on men in relation to their wellbeing and help seeking behaviours </a:t>
            </a:r>
            <a:endParaRPr lang="en-GB" dirty="0"/>
          </a:p>
        </p:txBody>
      </p:sp>
    </p:spTree>
    <p:extLst>
      <p:ext uri="{BB962C8B-B14F-4D97-AF65-F5344CB8AC3E}">
        <p14:creationId xmlns:p14="http://schemas.microsoft.com/office/powerpoint/2010/main" val="2602501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 </a:t>
            </a:r>
            <a:endParaRPr lang="en-GB" dirty="0"/>
          </a:p>
        </p:txBody>
      </p:sp>
      <p:sp>
        <p:nvSpPr>
          <p:cNvPr id="3" name="Content Placeholder 2"/>
          <p:cNvSpPr>
            <a:spLocks noGrp="1"/>
          </p:cNvSpPr>
          <p:nvPr>
            <p:ph idx="1"/>
          </p:nvPr>
        </p:nvSpPr>
        <p:spPr/>
        <p:txBody>
          <a:bodyPr>
            <a:normAutofit/>
          </a:bodyPr>
          <a:lstStyle/>
          <a:p>
            <a:pPr marL="0" indent="0" algn="ctr">
              <a:buNone/>
            </a:pPr>
            <a:r>
              <a:rPr lang="en-GB" dirty="0" smtClean="0">
                <a:hlinkClick r:id="rId2"/>
              </a:rPr>
              <a:t>e.s.hanna@leedsbeckett.ac.uk</a:t>
            </a:r>
            <a:r>
              <a:rPr lang="en-GB" dirty="0" smtClean="0"/>
              <a:t> </a:t>
            </a:r>
            <a:endParaRPr lang="en-GB" dirty="0" smtClean="0"/>
          </a:p>
          <a:p>
            <a:pPr marL="0" indent="0" algn="ctr">
              <a:buNone/>
            </a:pPr>
            <a:endParaRPr lang="en-GB" dirty="0" smtClean="0"/>
          </a:p>
          <a:p>
            <a:pPr marL="0" indent="0" algn="ctr">
              <a:buNone/>
            </a:pPr>
            <a:r>
              <a:rPr lang="en-GB" dirty="0" smtClean="0"/>
              <a:t>Twitter</a:t>
            </a:r>
            <a:r>
              <a:rPr lang="en-GB" dirty="0" smtClean="0"/>
              <a:t>: @</a:t>
            </a:r>
            <a:r>
              <a:rPr lang="en-GB" dirty="0" err="1" smtClean="0"/>
              <a:t>DrEsmee</a:t>
            </a:r>
            <a:r>
              <a:rPr lang="en-GB" dirty="0" smtClean="0"/>
              <a:t> </a:t>
            </a:r>
            <a:endParaRPr lang="en-GB" dirty="0" smtClean="0"/>
          </a:p>
          <a:p>
            <a:pPr marL="0" indent="0" algn="ctr">
              <a:buNone/>
            </a:pPr>
            <a:r>
              <a:rPr lang="en-GB" dirty="0" smtClean="0"/>
              <a:t>Blog</a:t>
            </a:r>
            <a:r>
              <a:rPr lang="en-GB" dirty="0" smtClean="0"/>
              <a:t>: </a:t>
            </a:r>
            <a:r>
              <a:rPr lang="en-GB" dirty="0" smtClean="0"/>
              <a:t>dresmee.wordpress.com</a:t>
            </a:r>
          </a:p>
        </p:txBody>
      </p:sp>
      <p:pic>
        <p:nvPicPr>
          <p:cNvPr id="4" name="Picture 3" descr="Leeds_Beckett_268"/>
          <p:cNvPicPr/>
          <p:nvPr/>
        </p:nvPicPr>
        <p:blipFill>
          <a:blip r:embed="rId3">
            <a:extLst>
              <a:ext uri="{28A0092B-C50C-407E-A947-70E740481C1C}">
                <a14:useLocalDpi xmlns:a14="http://schemas.microsoft.com/office/drawing/2010/main" val="0"/>
              </a:ext>
            </a:extLst>
          </a:blip>
          <a:srcRect/>
          <a:stretch>
            <a:fillRect/>
          </a:stretch>
        </p:blipFill>
        <p:spPr bwMode="auto">
          <a:xfrm>
            <a:off x="5580112" y="5013176"/>
            <a:ext cx="3096344" cy="1440160"/>
          </a:xfrm>
          <a:prstGeom prst="rect">
            <a:avLst/>
          </a:prstGeom>
          <a:noFill/>
          <a:ln>
            <a:noFill/>
          </a:ln>
        </p:spPr>
      </p:pic>
    </p:spTree>
    <p:extLst>
      <p:ext uri="{BB962C8B-B14F-4D97-AF65-F5344CB8AC3E}">
        <p14:creationId xmlns:p14="http://schemas.microsoft.com/office/powerpoint/2010/main" val="35768448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mtClean="0"/>
              <a:t>References for our papers </a:t>
            </a:r>
            <a:endParaRPr lang="en-GB"/>
          </a:p>
        </p:txBody>
      </p:sp>
      <p:sp>
        <p:nvSpPr>
          <p:cNvPr id="6" name="Content Placeholder 5"/>
          <p:cNvSpPr>
            <a:spLocks noGrp="1"/>
          </p:cNvSpPr>
          <p:nvPr>
            <p:ph idx="1"/>
          </p:nvPr>
        </p:nvSpPr>
        <p:spPr/>
        <p:txBody>
          <a:bodyPr>
            <a:normAutofit fontScale="85000" lnSpcReduction="20000"/>
          </a:bodyPr>
          <a:lstStyle/>
          <a:p>
            <a:pPr marL="0" indent="0">
              <a:buNone/>
            </a:pPr>
            <a:r>
              <a:rPr lang="en-GB" dirty="0"/>
              <a:t>Hanna, E and Gough, B. (2016). Emoting infertility online: A qualitative analysis of men’s forum posts. </a:t>
            </a:r>
            <a:r>
              <a:rPr lang="en-GB" i="1" dirty="0"/>
              <a:t>Health. </a:t>
            </a:r>
            <a:r>
              <a:rPr lang="en-GB" dirty="0"/>
              <a:t>DOI:10.1177/1363459316649765</a:t>
            </a:r>
          </a:p>
          <a:p>
            <a:endParaRPr lang="en-GB" dirty="0"/>
          </a:p>
          <a:p>
            <a:pPr marL="0" indent="0">
              <a:buNone/>
            </a:pPr>
            <a:r>
              <a:rPr lang="en-GB" dirty="0"/>
              <a:t>Hanna, E and Gough, B. (2016). Searching for help online: An analysis of peer-to-peer posts on a male-only infertility forum. </a:t>
            </a:r>
            <a:r>
              <a:rPr lang="en-GB" i="1" dirty="0"/>
              <a:t>Journal of Health Psychology. </a:t>
            </a:r>
            <a:r>
              <a:rPr lang="en-GB" dirty="0"/>
              <a:t>DOI: 10.1177/1359105316644038</a:t>
            </a:r>
          </a:p>
          <a:p>
            <a:endParaRPr lang="en-GB" dirty="0"/>
          </a:p>
          <a:p>
            <a:pPr marL="0" indent="0">
              <a:buNone/>
            </a:pPr>
            <a:r>
              <a:rPr lang="en-GB" dirty="0"/>
              <a:t>Hanna, E and Gough, B. (2015). Experiencing Male Infertility: A Review </a:t>
            </a:r>
            <a:r>
              <a:rPr lang="en-GB" dirty="0" smtClean="0"/>
              <a:t>of the </a:t>
            </a:r>
            <a:r>
              <a:rPr lang="en-GB" dirty="0"/>
              <a:t>Qualitative Research Literature. </a:t>
            </a:r>
            <a:r>
              <a:rPr lang="en-GB" i="1" dirty="0"/>
              <a:t>Sage Open. </a:t>
            </a:r>
            <a:r>
              <a:rPr lang="en-GB" dirty="0"/>
              <a:t>DOI: 10.1177/2158244015610319</a:t>
            </a:r>
          </a:p>
          <a:p>
            <a:pPr marL="0" indent="0">
              <a:buNone/>
            </a:pPr>
            <a:endParaRPr lang="en-GB" dirty="0"/>
          </a:p>
        </p:txBody>
      </p:sp>
    </p:spTree>
    <p:extLst>
      <p:ext uri="{BB962C8B-B14F-4D97-AF65-F5344CB8AC3E}">
        <p14:creationId xmlns:p14="http://schemas.microsoft.com/office/powerpoint/2010/main" val="390413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research landscape </a:t>
            </a:r>
            <a:endParaRPr lang="en-GB" dirty="0"/>
          </a:p>
        </p:txBody>
      </p:sp>
      <p:sp>
        <p:nvSpPr>
          <p:cNvPr id="3" name="Content Placeholder 2"/>
          <p:cNvSpPr>
            <a:spLocks noGrp="1"/>
          </p:cNvSpPr>
          <p:nvPr>
            <p:ph idx="1"/>
          </p:nvPr>
        </p:nvSpPr>
        <p:spPr/>
        <p:txBody>
          <a:bodyPr>
            <a:noAutofit/>
          </a:bodyPr>
          <a:lstStyle/>
          <a:p>
            <a:r>
              <a:rPr lang="en-GB" sz="2100" dirty="0" smtClean="0"/>
              <a:t>Men routinely absent from discussions around fertility and marginalised in reproductive realm (</a:t>
            </a:r>
            <a:r>
              <a:rPr lang="en-GB" sz="2100" dirty="0" err="1" smtClean="0"/>
              <a:t>Culley</a:t>
            </a:r>
            <a:r>
              <a:rPr lang="en-GB" sz="2100" dirty="0" smtClean="0"/>
              <a:t>, Hudson and Lohan, 2013; Lohan, 2015) both within research and social life more broadly (although tide turning presently?)</a:t>
            </a:r>
          </a:p>
          <a:p>
            <a:r>
              <a:rPr lang="en-GB" sz="2100" dirty="0" smtClean="0"/>
              <a:t>Know that delayed conception can be troubling for both men and women (</a:t>
            </a:r>
            <a:r>
              <a:rPr lang="en-GB" sz="2100" dirty="0" err="1" smtClean="0"/>
              <a:t>Shirani</a:t>
            </a:r>
            <a:r>
              <a:rPr lang="en-GB" sz="2100" dirty="0" smtClean="0"/>
              <a:t> &amp; </a:t>
            </a:r>
            <a:r>
              <a:rPr lang="en-GB" sz="2100" dirty="0" err="1" smtClean="0"/>
              <a:t>Henwood</a:t>
            </a:r>
            <a:r>
              <a:rPr lang="en-GB" sz="2100" dirty="0" smtClean="0"/>
              <a:t>, 2011) in terms of temporal horizons being disrupted, but we know less about how this is experienced and managed by men </a:t>
            </a:r>
          </a:p>
          <a:p>
            <a:r>
              <a:rPr lang="en-GB" sz="2100" dirty="0" smtClean="0"/>
              <a:t>Infertility research that includes men is less common although some does exist  (e.g. Barnes, 2014, </a:t>
            </a:r>
            <a:r>
              <a:rPr lang="en-GB" sz="2100" i="1" dirty="0" smtClean="0"/>
              <a:t>c.f. </a:t>
            </a:r>
            <a:r>
              <a:rPr lang="en-GB" sz="2100" dirty="0" smtClean="0"/>
              <a:t>Hanna &amp; Gough, 2015), often may involve couples interviews (e.g. Throsby &amp; Gill, 2004) or be conducted in clinical settings </a:t>
            </a:r>
          </a:p>
          <a:p>
            <a:r>
              <a:rPr lang="en-GB" sz="2100" dirty="0" smtClean="0"/>
              <a:t>Men’s voices are therefore less readily available in our understandings of infertility and this research seeks to add men’s voices as mediated through online settings to the wider reproductive research agenda </a:t>
            </a:r>
            <a:endParaRPr lang="en-GB" sz="2100" dirty="0"/>
          </a:p>
        </p:txBody>
      </p:sp>
    </p:spTree>
    <p:extLst>
      <p:ext uri="{BB962C8B-B14F-4D97-AF65-F5344CB8AC3E}">
        <p14:creationId xmlns:p14="http://schemas.microsoft.com/office/powerpoint/2010/main" val="1153454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Core research questions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Research sought to examine how men seek help and express emotions around infertility</a:t>
            </a:r>
          </a:p>
          <a:p>
            <a:r>
              <a:rPr lang="en-GB" dirty="0" smtClean="0"/>
              <a:t>The research question was focused specifically around how men were ‘talking’ to other men around these issues</a:t>
            </a:r>
          </a:p>
          <a:p>
            <a:r>
              <a:rPr lang="en-GB" dirty="0" smtClean="0"/>
              <a:t>Thus the chosen research setting was the context of an online men only infertility forum</a:t>
            </a:r>
          </a:p>
          <a:p>
            <a:r>
              <a:rPr lang="en-GB" dirty="0" smtClean="0"/>
              <a:t>The research question was deliberately left open to allow for the work to be exploratory given the limited knowledge within this area </a:t>
            </a:r>
          </a:p>
        </p:txBody>
      </p:sp>
    </p:spTree>
    <p:extLst>
      <p:ext uri="{BB962C8B-B14F-4D97-AF65-F5344CB8AC3E}">
        <p14:creationId xmlns:p14="http://schemas.microsoft.com/office/powerpoint/2010/main" val="1356019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(1)</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Was some precedence around online forums and male infertility (i.e. Malik and Coulson, 2008) but this showed that online spaces still required further examination</a:t>
            </a:r>
          </a:p>
          <a:p>
            <a:r>
              <a:rPr lang="en-GB" dirty="0" smtClean="0"/>
              <a:t>Online spaces are used in relation to a variety of other men’s health topics, such as depression (Gough, 2015), male grooming (Hall, 2015), eating disorders (Day &amp; Keys</a:t>
            </a:r>
            <a:r>
              <a:rPr lang="en-GB" dirty="0"/>
              <a:t>, </a:t>
            </a:r>
            <a:r>
              <a:rPr lang="en-GB" dirty="0" smtClean="0"/>
              <a:t>2008; Flynn &amp; </a:t>
            </a:r>
            <a:r>
              <a:rPr lang="en-GB" dirty="0" err="1" smtClean="0"/>
              <a:t>Stana</a:t>
            </a:r>
            <a:r>
              <a:rPr lang="en-GB" dirty="0" smtClean="0"/>
              <a:t>, 2012)</a:t>
            </a:r>
          </a:p>
          <a:p>
            <a:r>
              <a:rPr lang="en-GB" dirty="0" smtClean="0"/>
              <a:t>Such spaces are viewed as a useful means for accessing men where they are, and as offering naturalistic access which may not be otherwise available (</a:t>
            </a:r>
            <a:r>
              <a:rPr lang="en-GB" dirty="0" err="1" smtClean="0"/>
              <a:t>Kozinets</a:t>
            </a:r>
            <a:r>
              <a:rPr lang="en-GB" dirty="0" smtClean="0"/>
              <a:t>, 2002; Langer &amp; Beckman, 2005)</a:t>
            </a:r>
            <a:endParaRPr lang="en-GB" dirty="0"/>
          </a:p>
        </p:txBody>
      </p:sp>
    </p:spTree>
    <p:extLst>
      <p:ext uri="{BB962C8B-B14F-4D97-AF65-F5344CB8AC3E}">
        <p14:creationId xmlns:p14="http://schemas.microsoft.com/office/powerpoint/2010/main" val="3903609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(2)</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Ethics need careful consideration around online research, although precedence and guidance is now being established (e.g. BPS guidelines for researching online)</a:t>
            </a:r>
          </a:p>
          <a:p>
            <a:r>
              <a:rPr lang="en-GB" dirty="0" smtClean="0"/>
              <a:t>Once the forum was identified, threads were initially screened on title for inclusion using relevant key words</a:t>
            </a:r>
          </a:p>
          <a:p>
            <a:r>
              <a:rPr lang="en-GB" dirty="0" smtClean="0"/>
              <a:t>Inclusion criteria kept broad, and a total of 13 thread, with 415 posts from 20 posters were ultimately included</a:t>
            </a:r>
          </a:p>
          <a:p>
            <a:r>
              <a:rPr lang="en-GB" dirty="0" smtClean="0"/>
              <a:t>Data was analysed using thematic analysis following the method set out by Braun &amp; Clarke, 2006</a:t>
            </a:r>
          </a:p>
          <a:p>
            <a:r>
              <a:rPr lang="en-GB" dirty="0" smtClean="0"/>
              <a:t>Two papers were written from the project, one around help seeking (how do men seek help online for infertility), the other around emotions (how do men emote infertility online)</a:t>
            </a:r>
            <a:endParaRPr lang="en-GB" dirty="0"/>
          </a:p>
        </p:txBody>
      </p:sp>
    </p:spTree>
    <p:extLst>
      <p:ext uri="{BB962C8B-B14F-4D97-AF65-F5344CB8AC3E}">
        <p14:creationId xmlns:p14="http://schemas.microsoft.com/office/powerpoint/2010/main" val="1033716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Emoting Infertility (1)</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We found three major aspects around how men emote infertility: </a:t>
            </a:r>
          </a:p>
          <a:p>
            <a:pPr marL="514350" indent="-514350">
              <a:buFont typeface="+mj-lt"/>
              <a:buAutoNum type="arabicPeriod"/>
            </a:pPr>
            <a:r>
              <a:rPr lang="en-GB" dirty="0" smtClean="0"/>
              <a:t>Infertility experience as emotional rollercoaster (highs and lows, vast fluctuations, seen as site of trauma and struggle)</a:t>
            </a:r>
          </a:p>
          <a:p>
            <a:pPr marL="0" indent="0">
              <a:buNone/>
            </a:pPr>
            <a:r>
              <a:rPr lang="en-GB" i="1" dirty="0" smtClean="0"/>
              <a:t>“I </a:t>
            </a:r>
            <a:r>
              <a:rPr lang="en-GB" i="1" dirty="0"/>
              <a:t>wish all of you who are going through IVF the very best of luck. It has been the </a:t>
            </a:r>
            <a:r>
              <a:rPr lang="en-GB" i="1" dirty="0" smtClean="0"/>
              <a:t>biggest rollercoaster </a:t>
            </a:r>
            <a:r>
              <a:rPr lang="en-GB" i="1" dirty="0"/>
              <a:t>of my life and I wouldn’t wish this on </a:t>
            </a:r>
            <a:r>
              <a:rPr lang="en-GB" i="1" dirty="0" smtClean="0"/>
              <a:t>anyone” (</a:t>
            </a:r>
            <a:r>
              <a:rPr lang="en-GB" i="1" dirty="0"/>
              <a:t>FP5</a:t>
            </a:r>
            <a:r>
              <a:rPr lang="en-GB" i="1" dirty="0" smtClean="0"/>
              <a:t>)</a:t>
            </a:r>
          </a:p>
          <a:p>
            <a:pPr marL="514350" indent="-514350">
              <a:buFont typeface="+mj-lt"/>
              <a:buAutoNum type="arabicPeriod"/>
            </a:pPr>
            <a:r>
              <a:rPr lang="en-GB" dirty="0" smtClean="0"/>
              <a:t>Infertility as tyrannical (Infertility as all consuming, overwhelming and something which men are powerless within)</a:t>
            </a:r>
          </a:p>
          <a:p>
            <a:pPr marL="0" indent="0">
              <a:buNone/>
            </a:pPr>
            <a:r>
              <a:rPr lang="en-GB" i="1" dirty="0" smtClean="0"/>
              <a:t>“It’s </a:t>
            </a:r>
            <a:r>
              <a:rPr lang="en-GB" i="1" dirty="0"/>
              <a:t>so difficult to remain positive when life is so much on </a:t>
            </a:r>
            <a:r>
              <a:rPr lang="en-GB" i="1" dirty="0" smtClean="0"/>
              <a:t>hold” (FP9)</a:t>
            </a:r>
          </a:p>
        </p:txBody>
      </p:sp>
    </p:spTree>
    <p:extLst>
      <p:ext uri="{BB962C8B-B14F-4D97-AF65-F5344CB8AC3E}">
        <p14:creationId xmlns:p14="http://schemas.microsoft.com/office/powerpoint/2010/main" val="1332639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Emoting Infertility (2)</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3. Infertility paranoia (infertility is powerful and its emotional impacts run beyond treatment, conception is not the joy envisioned but a new source of anguish and what could ‘go wrong’; notion of a normal v an infertility pregnancy highlights this) </a:t>
            </a:r>
          </a:p>
          <a:p>
            <a:pPr marL="0" indent="0">
              <a:buNone/>
            </a:pPr>
            <a:r>
              <a:rPr lang="en-GB" i="1" dirty="0" smtClean="0"/>
              <a:t>“Infertility </a:t>
            </a:r>
            <a:r>
              <a:rPr lang="en-GB" i="1" dirty="0"/>
              <a:t>robs you of so much and here I add another score … it robs you of the joy </a:t>
            </a:r>
            <a:r>
              <a:rPr lang="en-GB" i="1" dirty="0" smtClean="0"/>
              <a:t>every couple </a:t>
            </a:r>
            <a:r>
              <a:rPr lang="en-GB" i="1" dirty="0"/>
              <a:t>in the world should have when they get a positive test. How can you possibly feel </a:t>
            </a:r>
            <a:r>
              <a:rPr lang="en-GB" i="1" dirty="0" smtClean="0"/>
              <a:t>joy after </a:t>
            </a:r>
            <a:r>
              <a:rPr lang="en-GB" i="1" dirty="0"/>
              <a:t>so much consistent disappointment</a:t>
            </a:r>
            <a:r>
              <a:rPr lang="en-GB" i="1" dirty="0" smtClean="0"/>
              <a:t>?” (FP2)</a:t>
            </a:r>
            <a:endParaRPr lang="en-GB" i="1" dirty="0"/>
          </a:p>
        </p:txBody>
      </p:sp>
    </p:spTree>
    <p:extLst>
      <p:ext uri="{BB962C8B-B14F-4D97-AF65-F5344CB8AC3E}">
        <p14:creationId xmlns:p14="http://schemas.microsoft.com/office/powerpoint/2010/main" val="1937293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Help seeking for infertility (1)</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4 major themes from the research in relation to help seeking:</a:t>
            </a:r>
          </a:p>
          <a:p>
            <a:pPr marL="514350" indent="-514350">
              <a:buFont typeface="+mj-lt"/>
              <a:buAutoNum type="arabicPeriod"/>
            </a:pPr>
            <a:r>
              <a:rPr lang="en-GB" dirty="0" smtClean="0"/>
              <a:t>Value of insider male support (Men appreciated and actively sort out advice from other men, and particularly wanted to talk to others who ‘got it’)</a:t>
            </a:r>
          </a:p>
          <a:p>
            <a:pPr marL="514350" indent="-514350">
              <a:buFont typeface="+mj-lt"/>
              <a:buAutoNum type="arabicPeriod"/>
            </a:pPr>
            <a:r>
              <a:rPr lang="en-GB" dirty="0" smtClean="0"/>
              <a:t>Questions around safety of sharing online (Way that sharing occurred was framed so as to try and normalise help seeking or to seek reassurance for help seeking)</a:t>
            </a:r>
          </a:p>
        </p:txBody>
      </p:sp>
    </p:spTree>
    <p:extLst>
      <p:ext uri="{BB962C8B-B14F-4D97-AF65-F5344CB8AC3E}">
        <p14:creationId xmlns:p14="http://schemas.microsoft.com/office/powerpoint/2010/main" val="47661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2167</Words>
  <Application>Microsoft Office PowerPoint</Application>
  <PresentationFormat>On-screen Show (4:3)</PresentationFormat>
  <Paragraphs>113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Understanding men’s experiences of infertility online: Findings, challenges and future directions</vt:lpstr>
      <vt:lpstr>Background</vt:lpstr>
      <vt:lpstr>The research landscape </vt:lpstr>
      <vt:lpstr>Core research questions</vt:lpstr>
      <vt:lpstr>Methodology (1)</vt:lpstr>
      <vt:lpstr>Methodology (2)</vt:lpstr>
      <vt:lpstr>Emoting Infertility (1)</vt:lpstr>
      <vt:lpstr>Emoting Infertility (2)</vt:lpstr>
      <vt:lpstr>Help seeking for infertility (1)</vt:lpstr>
      <vt:lpstr>Help seeking for infertility (2)</vt:lpstr>
      <vt:lpstr>PowerPoint Presentation</vt:lpstr>
      <vt:lpstr>Men experience infertility as an emotional experience </vt:lpstr>
      <vt:lpstr>Men need support for infertility</vt:lpstr>
      <vt:lpstr>The forum as a community of practice </vt:lpstr>
      <vt:lpstr>The value of forums</vt:lpstr>
      <vt:lpstr>The caveats… </vt:lpstr>
      <vt:lpstr>Value of online research for infertility</vt:lpstr>
      <vt:lpstr>Value of online research for infertility (2)</vt:lpstr>
      <vt:lpstr>Conclusions </vt:lpstr>
      <vt:lpstr>Future directions?</vt:lpstr>
      <vt:lpstr>Thank you! </vt:lpstr>
      <vt:lpstr>References for our papers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male infertility online: Findings, challenges and future directions</dc:title>
  <dc:creator>Esmée Hanna</dc:creator>
  <cp:lastModifiedBy>Esmée Hanna</cp:lastModifiedBy>
  <cp:revision>229</cp:revision>
  <dcterms:created xsi:type="dcterms:W3CDTF">2016-06-07T10:41:14Z</dcterms:created>
  <dcterms:modified xsi:type="dcterms:W3CDTF">2016-06-08T09:49:04Z</dcterms:modified>
</cp:coreProperties>
</file>