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5" r:id="rId3"/>
  </p:sldMasterIdLst>
  <p:notesMasterIdLst>
    <p:notesMasterId r:id="rId26"/>
  </p:notesMasterIdLst>
  <p:handoutMasterIdLst>
    <p:handoutMasterId r:id="rId27"/>
  </p:handoutMasterIdLst>
  <p:sldIdLst>
    <p:sldId id="409" r:id="rId4"/>
    <p:sldId id="410" r:id="rId5"/>
    <p:sldId id="411" r:id="rId6"/>
    <p:sldId id="423" r:id="rId7"/>
    <p:sldId id="426" r:id="rId8"/>
    <p:sldId id="416" r:id="rId9"/>
    <p:sldId id="437" r:id="rId10"/>
    <p:sldId id="415" r:id="rId11"/>
    <p:sldId id="436" r:id="rId12"/>
    <p:sldId id="417" r:id="rId13"/>
    <p:sldId id="419" r:id="rId14"/>
    <p:sldId id="428" r:id="rId15"/>
    <p:sldId id="429" r:id="rId16"/>
    <p:sldId id="431" r:id="rId17"/>
    <p:sldId id="432" r:id="rId18"/>
    <p:sldId id="430" r:id="rId19"/>
    <p:sldId id="434" r:id="rId20"/>
    <p:sldId id="435" r:id="rId21"/>
    <p:sldId id="418" r:id="rId22"/>
    <p:sldId id="414" r:id="rId23"/>
    <p:sldId id="422" r:id="rId24"/>
    <p:sldId id="427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03A"/>
    <a:srgbClr val="C18D99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59272" autoAdjust="0"/>
  </p:normalViewPr>
  <p:slideViewPr>
    <p:cSldViewPr snapToGrid="0">
      <p:cViewPr varScale="1">
        <p:scale>
          <a:sx n="70" d="100"/>
          <a:sy n="70" d="100"/>
        </p:scale>
        <p:origin x="30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14CA4-2D45-4B9D-B72F-9CA8DB5A26B2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CC42-13D0-4BCF-B71B-666052099A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2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78793-AE3B-41D9-9976-F382BD60016C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F83EC-1532-4EA5-86CB-9029E75BE6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F83EC-1532-4EA5-86CB-9029E75BE69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6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042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891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76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7653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75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4830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1322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0824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33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06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026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026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61341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3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02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580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096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4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606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02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1A872-7578-44D0-ABE7-09288DFA14A4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88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395536" y="1996210"/>
            <a:ext cx="8228781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51520" y="1557338"/>
            <a:ext cx="835273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50825" y="2205038"/>
            <a:ext cx="8353425" cy="5762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51520" y="3140968"/>
            <a:ext cx="8280400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997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293378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395536" y="1996210"/>
            <a:ext cx="8228781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51520" y="1557338"/>
            <a:ext cx="835273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50825" y="2205038"/>
            <a:ext cx="8353425" cy="5762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51520" y="3140968"/>
            <a:ext cx="8280400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263443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9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3661B2-F2DA-9C44-9B0B-95CE7BED50FA}" type="datetimeFigureOut">
              <a:rPr lang="en-US" smtClean="0">
                <a:solidFill>
                  <a:prstClr val="black"/>
                </a:solidFill>
              </a:rPr>
              <a:pPr/>
              <a:t>6/20/2016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D4618-8851-6544-8AFF-DE862EC582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7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3810007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908720"/>
            <a:ext cx="640896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UNINVERSITY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0825" y="1484313"/>
            <a:ext cx="8208963" cy="16573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51520" y="3356992"/>
            <a:ext cx="8135938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7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81EBC-2BB9-4085-8296-D3980DA691F7}" type="datetimeFigureOut">
              <a:rPr lang="en-GB" smtClean="0">
                <a:solidFill>
                  <a:prstClr val="black"/>
                </a:solidFill>
              </a:rPr>
              <a:pPr/>
              <a:t>20/06/2016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342777-358C-445F-ABA5-D88181D5A00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2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23420"/>
            <a:ext cx="6273209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008"/>
            <a:ext cx="8229600" cy="5315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 userDrawn="1"/>
        </p:nvSpPr>
        <p:spPr>
          <a:xfrm>
            <a:off x="6273209" y="5723420"/>
            <a:ext cx="2870791" cy="113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66" y="5847907"/>
            <a:ext cx="1857279" cy="10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908720"/>
            <a:ext cx="640896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UNINVERSITY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0825" y="1484313"/>
            <a:ext cx="8208963" cy="16573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51520" y="3356992"/>
            <a:ext cx="8135938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7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3661B2-F2DA-9C44-9B0B-95CE7BED50FA}" type="datetimeFigureOut">
              <a:rPr lang="en-US" smtClean="0">
                <a:solidFill>
                  <a:prstClr val="black"/>
                </a:solidFill>
              </a:rPr>
              <a:pPr/>
              <a:t>6/20/2016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D4618-8851-6544-8AFF-DE862EC582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7656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131476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32276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265142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20_MSO_LBU_Stationery_Temps_PPT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LBU_Stationery_Temps_PPT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20_MSO_LBU_Stationery_Temps_PPT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hyperlink" Target="http://www.sconul.ac.uk/sites/default/files/Employability_Case_Study_LeedsBeckettJan2015.pd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girl-books-shelves-library-reading-995187/" TargetMode="External"/><Relationship Id="rId13" Type="http://schemas.openxmlformats.org/officeDocument/2006/relationships/hyperlink" Target="https://commons.wikimedia.org/wiki/File:Oh-Yes-its-FREE---iStock.gif" TargetMode="External"/><Relationship Id="rId3" Type="http://schemas.openxmlformats.org/officeDocument/2006/relationships/notesSlide" Target="../notesSlides/notesSlide22.xml"/><Relationship Id="rId7" Type="http://schemas.openxmlformats.org/officeDocument/2006/relationships/hyperlink" Target="http://www.picserver.org/e/employment.html" TargetMode="External"/><Relationship Id="rId12" Type="http://schemas.openxmlformats.org/officeDocument/2006/relationships/hyperlink" Target="https://www.flickr.com/photos/62693815@N03/6276688407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hyperlink" Target="https://www.flickr.com/photos/venessamiemis/4756760521" TargetMode="External"/><Relationship Id="rId11" Type="http://schemas.openxmlformats.org/officeDocument/2006/relationships/hyperlink" Target="https://pixabay.com/en/hand-congratulations-presentation-648448/" TargetMode="External"/><Relationship Id="rId5" Type="http://schemas.openxmlformats.org/officeDocument/2006/relationships/hyperlink" Target="http://www.publicdomainpictures.net/view-image.php?image=147288&amp;picture=&amp;jazyk=CS" TargetMode="External"/><Relationship Id="rId15" Type="http://schemas.openxmlformats.org/officeDocument/2006/relationships/hyperlink" Target="https://pixabay.com/en/success-road-sign-traffic-sign-479568/" TargetMode="External"/><Relationship Id="rId10" Type="http://schemas.openxmlformats.org/officeDocument/2006/relationships/hyperlink" Target="https://commons.wikimedia.org/wiki/File:Haitaka_jinja_shrine_steps.jpg" TargetMode="External"/><Relationship Id="rId4" Type="http://schemas.openxmlformats.org/officeDocument/2006/relationships/hyperlink" Target="https://commons.wikimedia.org/wiki/File:Analyzing_Financial_Data_(5099605109).jpg" TargetMode="External"/><Relationship Id="rId9" Type="http://schemas.openxmlformats.org/officeDocument/2006/relationships/hyperlink" Target="https://www.flickr.com/photos/sakeeb/4647211575" TargetMode="External"/><Relationship Id="rId14" Type="http://schemas.openxmlformats.org/officeDocument/2006/relationships/hyperlink" Target="https://commons.wikimedia.org/wiki/File:Socialmedia-pm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3504" y="3521675"/>
            <a:ext cx="8135938" cy="1800951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GB" dirty="0" smtClean="0"/>
              <a:t>Catherine Parkin, Academic Librarian</a:t>
            </a:r>
          </a:p>
          <a:p>
            <a:pPr>
              <a:spcBef>
                <a:spcPct val="45000"/>
              </a:spcBef>
            </a:pPr>
            <a:r>
              <a:rPr lang="en-GB" dirty="0" smtClean="0"/>
              <a:t>Leeds Beckett University</a:t>
            </a:r>
          </a:p>
          <a:p>
            <a:pPr>
              <a:spcBef>
                <a:spcPct val="45000"/>
              </a:spcBef>
            </a:pPr>
            <a:r>
              <a:rPr lang="en-GB" dirty="0" smtClean="0"/>
              <a:t>BIALL Conference, June 2016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03504" y="174208"/>
            <a:ext cx="8537768" cy="2678728"/>
          </a:xfrm>
        </p:spPr>
        <p:txBody>
          <a:bodyPr/>
          <a:lstStyle/>
          <a:p>
            <a:r>
              <a:rPr lang="en-GB" sz="3600" dirty="0"/>
              <a:t>The Leeds Beckett Library </a:t>
            </a:r>
            <a:r>
              <a:rPr lang="en-GB" sz="3600" dirty="0" err="1"/>
              <a:t>Libguide</a:t>
            </a:r>
            <a:r>
              <a:rPr lang="en-GB" sz="3600" dirty="0"/>
              <a:t> on Employability and Skills Development: Moving into New Territories of Support</a:t>
            </a:r>
          </a:p>
        </p:txBody>
      </p:sp>
    </p:spTree>
    <p:extLst>
      <p:ext uri="{BB962C8B-B14F-4D97-AF65-F5344CB8AC3E}">
        <p14:creationId xmlns:p14="http://schemas.microsoft.com/office/powerpoint/2010/main" val="4585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Steps to Employment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95276" y="1301749"/>
            <a:ext cx="4733924" cy="535622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dirty="0" smtClean="0"/>
              <a:t>Year 1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Develop academic skills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Write </a:t>
            </a:r>
            <a:r>
              <a:rPr lang="en-GB" sz="2200" dirty="0"/>
              <a:t>a </a:t>
            </a:r>
            <a:r>
              <a:rPr lang="en-GB" sz="2200" dirty="0" smtClean="0"/>
              <a:t>CV</a:t>
            </a:r>
            <a:br>
              <a:rPr lang="en-GB" sz="2200" dirty="0" smtClean="0"/>
            </a:br>
            <a:endParaRPr lang="en-GB" sz="2200" dirty="0"/>
          </a:p>
          <a:p>
            <a:pPr marL="0" indent="0">
              <a:buNone/>
            </a:pPr>
            <a:r>
              <a:rPr lang="en-GB" sz="2200" b="1" dirty="0" smtClean="0"/>
              <a:t>Year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 smtClean="0"/>
              <a:t>Find </a:t>
            </a:r>
            <a:r>
              <a:rPr lang="en-GB" sz="2200" dirty="0"/>
              <a:t>work </a:t>
            </a:r>
            <a:r>
              <a:rPr lang="en-GB" sz="2200" dirty="0" smtClean="0"/>
              <a:t>experience,</a:t>
            </a:r>
            <a:br>
              <a:rPr lang="en-GB" sz="2200" dirty="0" smtClean="0"/>
            </a:br>
            <a:r>
              <a:rPr lang="en-GB" sz="2200" dirty="0" smtClean="0"/>
              <a:t>develop </a:t>
            </a:r>
            <a:r>
              <a:rPr lang="en-GB" sz="2200" dirty="0"/>
              <a:t>specific </a:t>
            </a:r>
            <a:r>
              <a:rPr lang="en-GB" sz="2200" dirty="0" smtClean="0"/>
              <a:t>skills</a:t>
            </a:r>
            <a:br>
              <a:rPr lang="en-GB" sz="2200" dirty="0" smtClean="0"/>
            </a:br>
            <a:r>
              <a:rPr lang="en-GB" sz="2200" dirty="0" smtClean="0"/>
              <a:t>useful </a:t>
            </a:r>
            <a:r>
              <a:rPr lang="en-GB" sz="2200" dirty="0"/>
              <a:t>in your desired </a:t>
            </a:r>
            <a:r>
              <a:rPr lang="en-GB" sz="2200" dirty="0" smtClean="0"/>
              <a:t>career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 smtClean="0"/>
              <a:t>Learn </a:t>
            </a:r>
            <a:r>
              <a:rPr lang="en-GB" sz="2200" dirty="0"/>
              <a:t>to sell </a:t>
            </a:r>
            <a:r>
              <a:rPr lang="en-GB" sz="2200" dirty="0" smtClean="0"/>
              <a:t>yourself</a:t>
            </a:r>
            <a:br>
              <a:rPr lang="en-GB" sz="2200" dirty="0" smtClean="0"/>
            </a:br>
            <a:endParaRPr lang="en-GB" sz="2200" dirty="0" smtClean="0"/>
          </a:p>
          <a:p>
            <a:pPr marL="0" indent="0">
              <a:buNone/>
            </a:pPr>
            <a:r>
              <a:rPr lang="en-GB" sz="2200" b="1" dirty="0"/>
              <a:t>Year </a:t>
            </a:r>
            <a:r>
              <a:rPr lang="en-GB" sz="2200" b="1" dirty="0" smtClean="0"/>
              <a:t>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 smtClean="0"/>
              <a:t>Start </a:t>
            </a:r>
            <a:r>
              <a:rPr lang="en-GB" sz="2200" dirty="0"/>
              <a:t>looking at graduate employment </a:t>
            </a:r>
            <a:r>
              <a:rPr lang="en-GB" sz="2200" dirty="0" smtClean="0"/>
              <a:t>programmes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 smtClean="0"/>
              <a:t>Attend employer presentations</a:t>
            </a:r>
            <a:endParaRPr lang="en-GB" sz="22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7" name="Picture 6" descr="Haitaka_jinja_shrine_step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9997" y="1561812"/>
            <a:ext cx="4344232" cy="3256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2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710" y="237124"/>
            <a:ext cx="891029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400" dirty="0" smtClean="0"/>
              <a:t>Company Information and Entrepreneurship</a:t>
            </a:r>
            <a:endParaRPr lang="en-GB" altLang="en-US" sz="3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0771" t="17461" r="33762" b="28877"/>
          <a:stretch/>
        </p:blipFill>
        <p:spPr>
          <a:xfrm>
            <a:off x="627161" y="1145174"/>
            <a:ext cx="7483505" cy="4968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0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33375"/>
            <a:ext cx="9494729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Company Information and Entrepreneurship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8440" y="1786886"/>
            <a:ext cx="3846957" cy="45847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University offers access </a:t>
            </a:r>
            <a:r>
              <a:rPr lang="en-GB" sz="2400" dirty="0"/>
              <a:t>to </a:t>
            </a:r>
            <a:r>
              <a:rPr lang="en-GB" sz="2400" dirty="0" smtClean="0"/>
              <a:t>resources </a:t>
            </a:r>
            <a:r>
              <a:rPr lang="en-GB" sz="2400" dirty="0"/>
              <a:t>that can </a:t>
            </a:r>
            <a:r>
              <a:rPr lang="en-GB" sz="2400" dirty="0" smtClean="0"/>
              <a:t>aid all potential entrepreneurs (NOT just Business students!)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Lists of subscription resources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Freely available resources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M</a:t>
            </a:r>
            <a:r>
              <a:rPr lang="en-GB" sz="2400" dirty="0" smtClean="0"/>
              <a:t>arket research reports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Financial information</a:t>
            </a:r>
          </a:p>
        </p:txBody>
      </p:sp>
      <p:pic>
        <p:nvPicPr>
          <p:cNvPr id="5" name="Picture 4" descr="Analyzing_Financial_Data_(509960510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7699" y="1910508"/>
            <a:ext cx="4421632" cy="2947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7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News and Media</a:t>
            </a:r>
            <a:endParaRPr lang="en-GB" alt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20542" t="17545" r="35795" b="26025"/>
          <a:stretch/>
        </p:blipFill>
        <p:spPr>
          <a:xfrm>
            <a:off x="658053" y="1090672"/>
            <a:ext cx="7346282" cy="5340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35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News and Media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4205287" cy="4845926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Subscription and freely available resources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Broad </a:t>
            </a:r>
            <a:r>
              <a:rPr lang="en-GB" sz="2400" dirty="0"/>
              <a:t>awareness of current affairs </a:t>
            </a:r>
            <a:endParaRPr lang="en-GB" sz="24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Job vacancies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R</a:t>
            </a:r>
            <a:r>
              <a:rPr lang="en-GB" sz="2400" dirty="0" smtClean="0"/>
              <a:t>esearching </a:t>
            </a:r>
            <a:r>
              <a:rPr lang="en-GB" sz="2400" dirty="0"/>
              <a:t>prospective </a:t>
            </a:r>
            <a:r>
              <a:rPr lang="en-GB" sz="2400" dirty="0" smtClean="0"/>
              <a:t>employers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D</a:t>
            </a:r>
            <a:r>
              <a:rPr lang="en-GB" sz="2400" dirty="0" smtClean="0"/>
              <a:t>eveloping</a:t>
            </a:r>
            <a:r>
              <a:rPr lang="en-GB" sz="2400" dirty="0"/>
              <a:t> an online </a:t>
            </a:r>
            <a:r>
              <a:rPr lang="en-GB" sz="2400" dirty="0" smtClean="0"/>
              <a:t>cv/website</a:t>
            </a:r>
            <a:br>
              <a:rPr lang="en-GB" sz="2400" dirty="0" smtClean="0"/>
            </a:br>
            <a:r>
              <a:rPr lang="en-GB" sz="2400" dirty="0" smtClean="0"/>
              <a:t>using </a:t>
            </a:r>
            <a:r>
              <a:rPr lang="en-GB" sz="2400" dirty="0"/>
              <a:t>freely reusable </a:t>
            </a:r>
            <a:r>
              <a:rPr lang="en-GB" sz="2400" dirty="0" smtClean="0"/>
              <a:t>images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4" descr="6276688407_12900948a2_z.jpg"/>
          <p:cNvPicPr>
            <a:picLocks noChangeAspect="1"/>
          </p:cNvPicPr>
          <p:nvPr/>
        </p:nvPicPr>
        <p:blipFill rotWithShape="1">
          <a:blip r:embed="rId4" cstate="print"/>
          <a:srcRect l="-239" r="4684"/>
          <a:stretch/>
        </p:blipFill>
        <p:spPr>
          <a:xfrm>
            <a:off x="4790365" y="2051335"/>
            <a:ext cx="4038689" cy="2601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16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Professional Networking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0721" t="17199" r="34937" b="22651"/>
          <a:stretch/>
        </p:blipFill>
        <p:spPr>
          <a:xfrm>
            <a:off x="975121" y="1145892"/>
            <a:ext cx="6568505" cy="5012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1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Professional Networking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773238"/>
            <a:ext cx="3219449" cy="45847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Focus on using social media for professional networking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/>
              <a:t>Student Guide to Social </a:t>
            </a:r>
            <a:r>
              <a:rPr lang="en-GB" sz="2400" dirty="0" smtClean="0"/>
              <a:t>Media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LinkedIn, Twitter, </a:t>
            </a:r>
            <a:r>
              <a:rPr lang="en-GB" sz="2400" dirty="0" err="1"/>
              <a:t>F</a:t>
            </a:r>
            <a:r>
              <a:rPr lang="en-GB" sz="2400" dirty="0" err="1" smtClean="0"/>
              <a:t>acebook</a:t>
            </a:r>
            <a:r>
              <a:rPr lang="en-GB" sz="2400" dirty="0" smtClean="0"/>
              <a:t> 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4" descr="business-networking.jpg"/>
          <p:cNvPicPr>
            <a:picLocks noChangeAspect="1"/>
          </p:cNvPicPr>
          <p:nvPr/>
        </p:nvPicPr>
        <p:blipFill rotWithShape="1">
          <a:blip r:embed="rId4" cstate="print"/>
          <a:srcRect b="13595"/>
          <a:stretch/>
        </p:blipFill>
        <p:spPr>
          <a:xfrm>
            <a:off x="4209210" y="1773238"/>
            <a:ext cx="4690872" cy="3217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3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After Leeds Beckett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0142" t="17964" r="33291" b="26751"/>
          <a:stretch/>
        </p:blipFill>
        <p:spPr>
          <a:xfrm>
            <a:off x="468313" y="1241426"/>
            <a:ext cx="7664556" cy="5118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0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After Leeds Beckett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773238"/>
            <a:ext cx="4305299" cy="5084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Advice on free, quality information resources after University</a:t>
            </a: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Alumni scheme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Public libraries</a:t>
            </a: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Open </a:t>
            </a:r>
            <a:r>
              <a:rPr lang="en-GB" sz="2600" dirty="0"/>
              <a:t>access </a:t>
            </a:r>
            <a:r>
              <a:rPr lang="en-GB" sz="2600" dirty="0" smtClean="0"/>
              <a:t>journals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Use of Careers </a:t>
            </a:r>
            <a:r>
              <a:rPr lang="en-GB" sz="2600" dirty="0"/>
              <a:t>services for  </a:t>
            </a:r>
            <a:r>
              <a:rPr lang="en-GB" sz="2600" dirty="0" smtClean="0"/>
              <a:t>5 years after </a:t>
            </a:r>
            <a:r>
              <a:rPr lang="en-GB" sz="2600" dirty="0"/>
              <a:t>graduation</a:t>
            </a:r>
          </a:p>
          <a:p>
            <a:endParaRPr lang="en-GB" sz="28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2027758"/>
            <a:ext cx="4123944" cy="2747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8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Other outcomes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773238"/>
            <a:ext cx="5063816" cy="4584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“After Leeds Beckett” pages on each subject guide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Better </a:t>
            </a:r>
            <a:r>
              <a:rPr lang="en-GB" sz="2600" dirty="0"/>
              <a:t>understanding </a:t>
            </a:r>
            <a:r>
              <a:rPr lang="en-GB" sz="2600" dirty="0" smtClean="0"/>
              <a:t>of </a:t>
            </a:r>
            <a:br>
              <a:rPr lang="en-GB" sz="2600" dirty="0" smtClean="0"/>
            </a:br>
            <a:r>
              <a:rPr lang="en-GB" sz="2600" dirty="0" smtClean="0"/>
              <a:t>graduate employment </a:t>
            </a:r>
            <a:r>
              <a:rPr lang="en-GB" sz="2600" dirty="0"/>
              <a:t>needs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New </a:t>
            </a:r>
            <a:r>
              <a:rPr lang="en-GB" sz="2600" dirty="0"/>
              <a:t>collaborative relationships between </a:t>
            </a:r>
            <a:r>
              <a:rPr lang="en-GB" sz="2600" dirty="0" smtClean="0"/>
              <a:t>University departments</a:t>
            </a: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Opportunities to support students in areas not traditionally associated with Library skills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2" y="2026444"/>
            <a:ext cx="3657600" cy="2585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6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4760" y="1773238"/>
            <a:ext cx="8207375" cy="4584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solidFill>
                <a:srgbClr val="2700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solidFill>
                <a:srgbClr val="2700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en-GB" sz="4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2400" b="1" dirty="0" smtClean="0">
              <a:solidFill>
                <a:srgbClr val="2700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solidFill>
                <a:srgbClr val="2700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</a:t>
            </a:r>
            <a:r>
              <a:rPr lang="en-GB" sz="50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3600" b="1" dirty="0" smtClean="0">
                <a:solidFill>
                  <a:schemeClr val="tx1"/>
                </a:solidFill>
                <a:latin typeface="Gill Sans Ultra Bold" panose="020B0A02020104020203" pitchFamily="34" charset="0"/>
                <a:cs typeface="Helvetica" panose="020B0604020202020204" pitchFamily="34" charset="0"/>
              </a:rPr>
              <a:t>Job market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000" b="1" dirty="0" smtClean="0">
                <a:solidFill>
                  <a:schemeClr val="tx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			</a:t>
            </a:r>
            <a:endParaRPr lang="en-GB" sz="4000" b="1" dirty="0" smtClean="0">
              <a:solidFill>
                <a:srgbClr val="FF0000"/>
              </a:solidFill>
              <a:latin typeface="Franklin Gothic Demi Cond" panose="020B0706030402020204" pitchFamily="34" charset="0"/>
              <a:cs typeface="FrankRuehl" panose="020E0503060101010101" pitchFamily="34" charset="-79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	</a:t>
            </a:r>
            <a:r>
              <a:rPr lang="en-GB" sz="4000" b="1" dirty="0" smtClean="0">
                <a:solidFill>
                  <a:srgbClr val="FF0000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		Employability Skills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b="1" dirty="0">
              <a:solidFill>
                <a:srgbClr val="FF0000"/>
              </a:solidFill>
              <a:latin typeface="Gill Sans Ultra Bold" panose="020B0A02020104020203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solidFill>
                <a:srgbClr val="27003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27003A"/>
              </a:solidFill>
            </a:endParaRPr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9" y="1051258"/>
            <a:ext cx="4572000" cy="2674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4263" y="1051258"/>
            <a:ext cx="4039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3 </a:t>
            </a:r>
            <a:r>
              <a:rPr lang="en-GB" sz="2800" b="1" dirty="0" smtClean="0"/>
              <a:t>Graduate Attributes</a:t>
            </a:r>
          </a:p>
          <a:p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Digital Literacy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Global Outlook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Being Enterprising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4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Next steps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4913691" cy="4584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Development </a:t>
            </a:r>
            <a:r>
              <a:rPr lang="en-GB" sz="2800" dirty="0"/>
              <a:t>of a skills audit for </a:t>
            </a:r>
            <a:r>
              <a:rPr lang="en-GB" sz="2800" dirty="0" smtClean="0"/>
              <a:t>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Train careers </a:t>
            </a:r>
            <a:r>
              <a:rPr lang="en-GB" sz="2800" dirty="0"/>
              <a:t>services staff in </a:t>
            </a:r>
            <a:r>
              <a:rPr lang="en-GB" sz="2800" dirty="0" smtClean="0"/>
              <a:t>Library </a:t>
            </a:r>
            <a:r>
              <a:rPr lang="en-GB" sz="2800" dirty="0"/>
              <a:t>resources to better support </a:t>
            </a:r>
            <a:r>
              <a:rPr lang="en-GB" sz="2800" dirty="0" smtClean="0"/>
              <a:t>students</a:t>
            </a: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Further </a:t>
            </a:r>
            <a:r>
              <a:rPr lang="en-GB" sz="2800" dirty="0"/>
              <a:t>development of student employability </a:t>
            </a:r>
            <a:r>
              <a:rPr lang="en-GB" sz="2800" smtClean="0"/>
              <a:t>skills (Library </a:t>
            </a:r>
            <a:r>
              <a:rPr lang="en-GB" sz="2800"/>
              <a:t>training </a:t>
            </a:r>
            <a:r>
              <a:rPr lang="en-GB" sz="2800" smtClean="0"/>
              <a:t>sessions)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27003A"/>
              </a:solidFill>
            </a:endParaRPr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26716"/>
          <a:stretch/>
        </p:blipFill>
        <p:spPr>
          <a:xfrm>
            <a:off x="5208284" y="1773238"/>
            <a:ext cx="3591277" cy="3052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4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References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1069" y="1773238"/>
            <a:ext cx="8843749" cy="4584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Davey, A. </a:t>
            </a:r>
            <a:r>
              <a:rPr lang="en-GB" sz="2000" dirty="0"/>
              <a:t>and </a:t>
            </a:r>
            <a:r>
              <a:rPr lang="en-GB" sz="2000" dirty="0" smtClean="0"/>
              <a:t>Tucker, L.K. (2010) Enhancing </a:t>
            </a:r>
            <a:r>
              <a:rPr lang="en-GB" sz="2000" dirty="0"/>
              <a:t>higher education students' employability and </a:t>
            </a:r>
            <a:r>
              <a:rPr lang="en-GB" sz="2000" dirty="0" smtClean="0"/>
              <a:t>career management, </a:t>
            </a:r>
            <a:r>
              <a:rPr lang="en-GB" sz="2000" b="1" dirty="0"/>
              <a:t>Library Review</a:t>
            </a:r>
            <a:r>
              <a:rPr lang="en-GB" sz="2000" dirty="0"/>
              <a:t>, </a:t>
            </a:r>
            <a:r>
              <a:rPr lang="en-GB" sz="2000" dirty="0" smtClean="0"/>
              <a:t>59 (6), </a:t>
            </a:r>
            <a:r>
              <a:rPr lang="en-GB" sz="2000" dirty="0"/>
              <a:t>pp. 445 </a:t>
            </a:r>
            <a:r>
              <a:rPr lang="en-GB" sz="2000" dirty="0" smtClean="0"/>
              <a:t>– 454.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Finch, E. and </a:t>
            </a:r>
            <a:r>
              <a:rPr lang="en-GB" sz="2000" dirty="0" err="1" smtClean="0"/>
              <a:t>Fafinksi</a:t>
            </a:r>
            <a:r>
              <a:rPr lang="en-GB" sz="2000" dirty="0" smtClean="0"/>
              <a:t>. S. (2014) </a:t>
            </a:r>
            <a:r>
              <a:rPr lang="en-GB" sz="2000" b="1" dirty="0" smtClean="0"/>
              <a:t>Employability Skills for Law Students.  </a:t>
            </a:r>
            <a:r>
              <a:rPr lang="en-GB" sz="2000" dirty="0" smtClean="0"/>
              <a:t>Oxford: OUP.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Middleton, F. (2015) </a:t>
            </a:r>
            <a:r>
              <a:rPr lang="en-GB" sz="2000" b="1" dirty="0" smtClean="0"/>
              <a:t>Digital </a:t>
            </a:r>
            <a:r>
              <a:rPr lang="en-GB" sz="2000" b="1" dirty="0"/>
              <a:t>literacy and employability </a:t>
            </a:r>
            <a:r>
              <a:rPr lang="en-GB" sz="2000" b="1" dirty="0" smtClean="0"/>
              <a:t>activities </a:t>
            </a:r>
            <a:r>
              <a:rPr lang="en-GB" sz="2000" dirty="0"/>
              <a:t>Available </a:t>
            </a:r>
            <a:r>
              <a:rPr lang="en-GB" sz="2000" dirty="0" smtClean="0"/>
              <a:t>from:&lt; </a:t>
            </a:r>
            <a:r>
              <a:rPr lang="en-GB" sz="2000" dirty="0" smtClean="0">
                <a:hlinkClick r:id="rId4"/>
              </a:rPr>
              <a:t>http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www.sconul.ac.uk/sites/default/files/Employability_Case_Study_LeedsBeckettJan2015.pdf</a:t>
            </a:r>
            <a:r>
              <a:rPr lang="en-GB" sz="2000" dirty="0" smtClean="0"/>
              <a:t> &gt; [Accessed </a:t>
            </a:r>
            <a:r>
              <a:rPr lang="en-GB" sz="2000" dirty="0"/>
              <a:t>6 April 2016</a:t>
            </a:r>
            <a:r>
              <a:rPr lang="en-GB" sz="2000" dirty="0" smtClean="0"/>
              <a:t>].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Wiley, M. (2016) From the library to the workplace How information professionals can support the development of employability skills. </a:t>
            </a:r>
            <a:r>
              <a:rPr lang="en-GB" sz="2000" b="1" dirty="0"/>
              <a:t>SCONUL </a:t>
            </a:r>
            <a:r>
              <a:rPr lang="en-GB" sz="2000" b="1" dirty="0" smtClean="0"/>
              <a:t>Focus</a:t>
            </a:r>
            <a:r>
              <a:rPr lang="en-GB" sz="2000" dirty="0" smtClean="0"/>
              <a:t>,</a:t>
            </a:r>
            <a:r>
              <a:rPr lang="en-GB" sz="2000" b="1" dirty="0" smtClean="0"/>
              <a:t> </a:t>
            </a:r>
            <a:r>
              <a:rPr lang="en-GB" sz="2000" dirty="0"/>
              <a:t>64</a:t>
            </a:r>
            <a:r>
              <a:rPr lang="en-GB" sz="2000" dirty="0" smtClean="0"/>
              <a:t>. pp. 74-80.</a:t>
            </a:r>
            <a:endParaRPr lang="en-GB" sz="2000" u="sng" dirty="0"/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>
              <a:solidFill>
                <a:srgbClr val="27003A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>
              <a:solidFill>
                <a:srgbClr val="27003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600" b="1" dirty="0" smtClean="0"/>
          </a:p>
          <a:p>
            <a:endParaRPr lang="en-GB" sz="1600" dirty="0" smtClean="0">
              <a:solidFill>
                <a:srgbClr val="27003A"/>
              </a:solidFill>
            </a:endParaRPr>
          </a:p>
          <a:p>
            <a:endParaRPr lang="en-GB" sz="1600" dirty="0">
              <a:solidFill>
                <a:srgbClr val="27003A"/>
              </a:solidFill>
            </a:endParaRPr>
          </a:p>
          <a:p>
            <a:pPr eaLnBrk="1" hangingPunct="1"/>
            <a:endParaRPr lang="en-GB" sz="16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2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References : Images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8151" y="1144588"/>
            <a:ext cx="8528428" cy="5713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300" b="1" dirty="0" smtClean="0"/>
              <a:t>Analyzing Financial Data </a:t>
            </a:r>
            <a:r>
              <a:rPr lang="en-GB" sz="1300" dirty="0" smtClean="0"/>
              <a:t>(2010) [Online photograph]. Available from:  </a:t>
            </a:r>
            <a:r>
              <a:rPr lang="en-GB" sz="1300" dirty="0" smtClean="0">
                <a:hlinkClick r:id="rId4"/>
              </a:rPr>
              <a:t>https://commons.wikimedia.org/wiki/File:Analyzing_Financial_Data_(5099605109).jpg</a:t>
            </a:r>
            <a:r>
              <a:rPr lang="en-GB" sz="1300" dirty="0" smtClean="0"/>
              <a:t> [Accessed 4 May 2016].</a:t>
            </a:r>
            <a:endParaRPr lang="en-GB" sz="1300" b="1" dirty="0" smtClean="0"/>
          </a:p>
          <a:p>
            <a:pPr>
              <a:lnSpc>
                <a:spcPct val="90000"/>
              </a:lnSpc>
            </a:pPr>
            <a:r>
              <a:rPr lang="en-GB" sz="1300" b="1" dirty="0" smtClean="0"/>
              <a:t>Business Networking </a:t>
            </a:r>
            <a:r>
              <a:rPr lang="en-GB" sz="1300" dirty="0" smtClean="0"/>
              <a:t>(2016) [Online photograph]. Available from: </a:t>
            </a:r>
            <a:endParaRPr lang="en-GB" sz="1300" b="1" dirty="0" smtClean="0"/>
          </a:p>
          <a:p>
            <a:pPr>
              <a:lnSpc>
                <a:spcPct val="90000"/>
              </a:lnSpc>
            </a:pPr>
            <a:r>
              <a:rPr lang="en-GB" sz="1300" b="1" dirty="0" smtClean="0">
                <a:hlinkClick r:id="rId5"/>
              </a:rPr>
              <a:t>http://www.publicdomainpictures.net/view-image.php?image=147288&amp;picture=&amp;jazyk=CS</a:t>
            </a:r>
            <a:r>
              <a:rPr lang="en-GB" sz="1300" b="1" dirty="0" smtClean="0"/>
              <a:t>  </a:t>
            </a:r>
            <a:r>
              <a:rPr lang="en-GB" sz="1300" dirty="0" smtClean="0"/>
              <a:t>[Accessed 4 May 2016].</a:t>
            </a:r>
            <a:endParaRPr lang="en-GB" sz="1300" b="1" dirty="0" smtClean="0"/>
          </a:p>
          <a:p>
            <a:pPr>
              <a:lnSpc>
                <a:spcPct val="90000"/>
              </a:lnSpc>
            </a:pPr>
            <a:r>
              <a:rPr lang="en-GB" sz="1300" b="1" dirty="0" smtClean="0"/>
              <a:t>Collaboration </a:t>
            </a:r>
            <a:r>
              <a:rPr lang="en-GB" sz="1300" dirty="0"/>
              <a:t>(2010)</a:t>
            </a:r>
            <a:r>
              <a:rPr lang="en-GB" sz="1300" b="1" dirty="0"/>
              <a:t> </a:t>
            </a:r>
            <a:r>
              <a:rPr lang="en-GB" sz="1300" dirty="0"/>
              <a:t>[Online photograph]. Available from: </a:t>
            </a:r>
            <a:r>
              <a:rPr lang="en-GB" sz="1300" dirty="0">
                <a:hlinkClick r:id="rId6"/>
              </a:rPr>
              <a:t>https://www.flickr.com/photos/venessamiemis/4756760521</a:t>
            </a:r>
            <a:r>
              <a:rPr lang="en-GB" sz="1300" dirty="0"/>
              <a:t> [Accessed 13 April 2016].</a:t>
            </a:r>
            <a:endParaRPr lang="en-GB" sz="1300" dirty="0">
              <a:solidFill>
                <a:srgbClr val="27003A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300" b="1" dirty="0" smtClean="0"/>
              <a:t>Employment </a:t>
            </a:r>
            <a:r>
              <a:rPr lang="en-GB" sz="1300" dirty="0" smtClean="0"/>
              <a:t>(2015) [Online photograph]. Available from: </a:t>
            </a:r>
            <a:r>
              <a:rPr lang="en-GB" sz="1300" dirty="0" smtClean="0">
                <a:hlinkClick r:id="rId7"/>
              </a:rPr>
              <a:t>http://www.picserver.org/e/employment.html</a:t>
            </a:r>
            <a:r>
              <a:rPr lang="en-GB" sz="1300" dirty="0" smtClean="0"/>
              <a:t> [Accessed 13 April 2016].</a:t>
            </a:r>
          </a:p>
          <a:p>
            <a:pPr>
              <a:lnSpc>
                <a:spcPct val="90000"/>
              </a:lnSpc>
            </a:pPr>
            <a:r>
              <a:rPr lang="en-GB" sz="1300" b="1" dirty="0"/>
              <a:t>Girl Book Shelves Library Reading </a:t>
            </a:r>
            <a:r>
              <a:rPr lang="en-GB" sz="1300" dirty="0"/>
              <a:t> (2015) [Online photograph]. Available from: </a:t>
            </a:r>
            <a:r>
              <a:rPr lang="en-GB" sz="1300" dirty="0">
                <a:hlinkClick r:id="rId8"/>
              </a:rPr>
              <a:t>https://pixabay.com/en/girl-books-shelves-library-reading-995187/</a:t>
            </a:r>
            <a:r>
              <a:rPr lang="en-GB" sz="1300" dirty="0"/>
              <a:t> [Accessed 6 April 2016].</a:t>
            </a:r>
          </a:p>
          <a:p>
            <a:pPr>
              <a:lnSpc>
                <a:spcPct val="90000"/>
              </a:lnSpc>
            </a:pPr>
            <a:r>
              <a:rPr lang="en-GB" sz="1300" b="1" dirty="0" smtClean="0">
                <a:solidFill>
                  <a:srgbClr val="27003A"/>
                </a:solidFill>
              </a:rPr>
              <a:t>The Graduates </a:t>
            </a:r>
            <a:r>
              <a:rPr lang="en-GB" sz="1300" dirty="0" smtClean="0">
                <a:solidFill>
                  <a:srgbClr val="27003A"/>
                </a:solidFill>
              </a:rPr>
              <a:t>(2010) </a:t>
            </a:r>
            <a:r>
              <a:rPr lang="en-GB" sz="1300" dirty="0" smtClean="0"/>
              <a:t>[Online photograph]. Available from </a:t>
            </a:r>
            <a:r>
              <a:rPr lang="en-GB" sz="1300" dirty="0" smtClean="0">
                <a:solidFill>
                  <a:srgbClr val="27003A"/>
                </a:solidFill>
                <a:hlinkClick r:id="rId9"/>
              </a:rPr>
              <a:t>https://www.flickr.com/photos/sakeeb/4647211575</a:t>
            </a:r>
            <a:r>
              <a:rPr lang="en-GB" sz="1300" dirty="0" smtClean="0">
                <a:solidFill>
                  <a:srgbClr val="27003A"/>
                </a:solidFill>
              </a:rPr>
              <a:t> </a:t>
            </a:r>
            <a:r>
              <a:rPr lang="en-GB" sz="1300" dirty="0" smtClean="0"/>
              <a:t>[Accessed 13 April 2016].</a:t>
            </a:r>
          </a:p>
          <a:p>
            <a:pPr>
              <a:lnSpc>
                <a:spcPct val="90000"/>
              </a:lnSpc>
            </a:pPr>
            <a:r>
              <a:rPr lang="en-GB" sz="1300" b="1" dirty="0" err="1" smtClean="0"/>
              <a:t>Haitaka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jinja</a:t>
            </a:r>
            <a:r>
              <a:rPr lang="en-GB" sz="1300" b="1" dirty="0" smtClean="0"/>
              <a:t> shrine steps</a:t>
            </a:r>
            <a:r>
              <a:rPr lang="en-GB" sz="1300" b="1" dirty="0" smtClean="0">
                <a:solidFill>
                  <a:srgbClr val="27003A"/>
                </a:solidFill>
              </a:rPr>
              <a:t> </a:t>
            </a:r>
            <a:r>
              <a:rPr lang="en-GB" sz="1300" dirty="0" smtClean="0">
                <a:solidFill>
                  <a:srgbClr val="27003A"/>
                </a:solidFill>
              </a:rPr>
              <a:t>(2011) </a:t>
            </a:r>
            <a:r>
              <a:rPr lang="en-GB" sz="1300" dirty="0" smtClean="0"/>
              <a:t>[Online photograph]. Available from: </a:t>
            </a:r>
            <a:r>
              <a:rPr lang="en-GB" sz="1300" dirty="0" smtClean="0">
                <a:solidFill>
                  <a:srgbClr val="27003A"/>
                </a:solidFill>
                <a:hlinkClick r:id="rId10"/>
              </a:rPr>
              <a:t>https://commons.wikimedia.org/wiki/File:Haitaka_jinja_shrine_steps.jpg</a:t>
            </a:r>
            <a:r>
              <a:rPr lang="en-GB" sz="1300" dirty="0" smtClean="0">
                <a:solidFill>
                  <a:srgbClr val="27003A"/>
                </a:solidFill>
              </a:rPr>
              <a:t> </a:t>
            </a:r>
            <a:r>
              <a:rPr lang="en-GB" sz="1300" dirty="0" smtClean="0"/>
              <a:t>[Accessed 5 May 2016].</a:t>
            </a:r>
            <a:endParaRPr lang="en-GB" sz="1300" dirty="0" smtClean="0">
              <a:solidFill>
                <a:srgbClr val="27003A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300" b="1" dirty="0" smtClean="0"/>
              <a:t>Hand Congratulations Joy </a:t>
            </a:r>
            <a:r>
              <a:rPr lang="en-GB" sz="1300" dirty="0"/>
              <a:t>(</a:t>
            </a:r>
            <a:r>
              <a:rPr lang="en-GB" sz="1300" dirty="0" smtClean="0"/>
              <a:t>2015) </a:t>
            </a:r>
            <a:r>
              <a:rPr lang="en-GB" sz="1300" dirty="0"/>
              <a:t>[Online photograph]. Available from: </a:t>
            </a:r>
            <a:r>
              <a:rPr lang="en-GB" sz="1300" b="1" dirty="0"/>
              <a:t> </a:t>
            </a:r>
            <a:r>
              <a:rPr lang="en-GB" sz="1300" b="1" dirty="0" smtClean="0">
                <a:hlinkClick r:id="rId11"/>
              </a:rPr>
              <a:t>https</a:t>
            </a:r>
            <a:r>
              <a:rPr lang="en-GB" sz="1300" b="1" dirty="0">
                <a:hlinkClick r:id="rId11"/>
              </a:rPr>
              <a:t>://pixabay.com/en/hand-congratulations-presentation-648448</a:t>
            </a:r>
            <a:r>
              <a:rPr lang="en-GB" sz="1300" b="1" dirty="0" smtClean="0">
                <a:hlinkClick r:id="rId11"/>
              </a:rPr>
              <a:t>/</a:t>
            </a:r>
            <a:r>
              <a:rPr lang="en-GB" sz="1300" b="1" dirty="0" smtClean="0"/>
              <a:t>  </a:t>
            </a:r>
            <a:r>
              <a:rPr lang="en-GB" sz="1300" dirty="0" smtClean="0"/>
              <a:t>[</a:t>
            </a:r>
            <a:r>
              <a:rPr lang="en-GB" sz="1300" dirty="0"/>
              <a:t>Accessed </a:t>
            </a:r>
            <a:r>
              <a:rPr lang="en-GB" sz="1300" dirty="0" smtClean="0"/>
              <a:t>10 May 2016</a:t>
            </a:r>
            <a:r>
              <a:rPr lang="en-GB" sz="1300" dirty="0"/>
              <a:t>].</a:t>
            </a:r>
          </a:p>
          <a:p>
            <a:r>
              <a:rPr lang="en-GB" sz="1300" b="1" dirty="0" smtClean="0">
                <a:solidFill>
                  <a:srgbClr val="27003A"/>
                </a:solidFill>
              </a:rPr>
              <a:t>Newspapers B&amp;W  </a:t>
            </a:r>
            <a:r>
              <a:rPr lang="en-GB" sz="1300" dirty="0" smtClean="0">
                <a:solidFill>
                  <a:srgbClr val="27003A"/>
                </a:solidFill>
              </a:rPr>
              <a:t>(2011) (2016) </a:t>
            </a:r>
            <a:r>
              <a:rPr lang="en-GB" sz="1300" dirty="0" smtClean="0"/>
              <a:t>[Online photograph]. Available from:  </a:t>
            </a:r>
            <a:r>
              <a:rPr lang="en-GB" sz="1300" dirty="0" smtClean="0">
                <a:hlinkClick r:id="rId12"/>
              </a:rPr>
              <a:t>https://www.flickr.com/photos/62693815@N03/6276688407 </a:t>
            </a:r>
            <a:r>
              <a:rPr lang="en-GB" sz="1300" dirty="0" smtClean="0"/>
              <a:t>Accessed 5 May 2016].</a:t>
            </a:r>
          </a:p>
          <a:p>
            <a:r>
              <a:rPr lang="en-GB" sz="1300" b="1" dirty="0" smtClean="0"/>
              <a:t>Oh Yes its FREE</a:t>
            </a:r>
            <a:r>
              <a:rPr lang="en-GB" sz="1300" dirty="0" smtClean="0"/>
              <a:t> (2008) [Online photograph]. Available from:  </a:t>
            </a:r>
            <a:r>
              <a:rPr lang="en-GB" sz="1300" dirty="0" smtClean="0">
                <a:hlinkClick r:id="rId13"/>
              </a:rPr>
              <a:t>https://commons.wikimedia.org/wiki/File:Oh-Yes-its-FREE---iStock.gif</a:t>
            </a:r>
            <a:r>
              <a:rPr lang="en-GB" sz="1300" dirty="0" smtClean="0"/>
              <a:t> [Accessed 5 May 2016].</a:t>
            </a:r>
          </a:p>
          <a:p>
            <a:r>
              <a:rPr lang="en-GB" sz="1300" b="1" dirty="0" smtClean="0">
                <a:solidFill>
                  <a:srgbClr val="27003A"/>
                </a:solidFill>
              </a:rPr>
              <a:t>Social Media </a:t>
            </a:r>
            <a:r>
              <a:rPr lang="en-GB" sz="1300" dirty="0" smtClean="0">
                <a:solidFill>
                  <a:srgbClr val="27003A"/>
                </a:solidFill>
              </a:rPr>
              <a:t>(2014) </a:t>
            </a:r>
            <a:r>
              <a:rPr lang="en-GB" sz="1300" dirty="0" smtClean="0"/>
              <a:t>[Online photograph]. Available from: </a:t>
            </a:r>
            <a:r>
              <a:rPr lang="en-GB" sz="1300" dirty="0" smtClean="0">
                <a:solidFill>
                  <a:srgbClr val="27003A"/>
                </a:solidFill>
                <a:hlinkClick r:id="rId14"/>
              </a:rPr>
              <a:t>https://commons.wikimedia.org/wiki/File:Socialmedia-pm.png</a:t>
            </a:r>
            <a:r>
              <a:rPr lang="en-GB" sz="1300" dirty="0" smtClean="0"/>
              <a:t> [Accessed 13 April 2016].</a:t>
            </a:r>
          </a:p>
          <a:p>
            <a:r>
              <a:rPr lang="en-GB" sz="1300" b="1" dirty="0" smtClean="0"/>
              <a:t>Success Road Sign Traffic Sign </a:t>
            </a:r>
            <a:r>
              <a:rPr lang="en-GB" sz="1300" dirty="0"/>
              <a:t>(2008) [Online photograph]. Available from: </a:t>
            </a:r>
            <a:r>
              <a:rPr lang="en-GB" sz="1300" dirty="0" smtClean="0">
                <a:hlinkClick r:id="rId15"/>
              </a:rPr>
              <a:t>https</a:t>
            </a:r>
            <a:r>
              <a:rPr lang="en-GB" sz="1300" dirty="0">
                <a:hlinkClick r:id="rId15"/>
              </a:rPr>
              <a:t>://pixabay.com/en/success-road-sign-traffic-sign-479568</a:t>
            </a:r>
            <a:r>
              <a:rPr lang="en-GB" sz="1300" dirty="0" smtClean="0">
                <a:hlinkClick r:id="rId15"/>
              </a:rPr>
              <a:t>/</a:t>
            </a:r>
            <a:r>
              <a:rPr lang="en-GB" sz="1300" dirty="0" smtClean="0"/>
              <a:t> </a:t>
            </a:r>
            <a:r>
              <a:rPr lang="en-GB" sz="1300" dirty="0"/>
              <a:t>[Accessed 13 April 2016].</a:t>
            </a:r>
          </a:p>
          <a:p>
            <a:pPr marL="0" indent="0">
              <a:buNone/>
            </a:pPr>
            <a:endParaRPr lang="en-GB" sz="1300" dirty="0" smtClean="0"/>
          </a:p>
          <a:p>
            <a:endParaRPr lang="en-GB" sz="1300" dirty="0" smtClean="0"/>
          </a:p>
          <a:p>
            <a:endParaRPr lang="en-GB" sz="1300" dirty="0" smtClean="0"/>
          </a:p>
          <a:p>
            <a:endParaRPr lang="en-GB" sz="1300" dirty="0"/>
          </a:p>
          <a:p>
            <a:pPr marL="0" indent="0">
              <a:lnSpc>
                <a:spcPct val="90000"/>
              </a:lnSpc>
              <a:buNone/>
            </a:pPr>
            <a:endParaRPr lang="en-GB" sz="13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7" t="9252" r="11590" b="-9252"/>
          <a:stretch/>
        </p:blipFill>
        <p:spPr>
          <a:xfrm>
            <a:off x="4087562" y="805700"/>
            <a:ext cx="4851721" cy="390144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38299" y="76171"/>
            <a:ext cx="457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GB" sz="32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lnSpc>
                <a:spcPct val="900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Employability </a:t>
            </a:r>
            <a:r>
              <a:rPr lang="en-GB" sz="24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and Enterprise Fortnight</a:t>
            </a:r>
          </a:p>
          <a:p>
            <a:pPr>
              <a:lnSpc>
                <a:spcPct val="90000"/>
              </a:lnSpc>
            </a:pPr>
            <a:endParaRPr lang="en-GB" sz="2400" b="1" dirty="0">
              <a:latin typeface="+mj-lt"/>
              <a:cs typeface="Helvetica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GB" sz="2400" b="1" dirty="0" smtClean="0">
              <a:latin typeface="+mj-lt"/>
              <a:cs typeface="Helvetica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400" b="1" dirty="0" smtClean="0">
                <a:latin typeface="+mj-lt"/>
                <a:cs typeface="Helvetica" panose="020B0604020202020204" pitchFamily="34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  <a:t>Futures Fest</a:t>
            </a:r>
          </a:p>
          <a:p>
            <a:pPr lvl="1">
              <a:lnSpc>
                <a:spcPct val="90000"/>
              </a:lnSpc>
            </a:pPr>
            <a:endParaRPr lang="en-GB" sz="2400" dirty="0" smtClean="0">
              <a:latin typeface="+mj-lt"/>
              <a:cs typeface="Helvetica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GB" sz="2400" dirty="0">
              <a:latin typeface="+mj-lt"/>
              <a:cs typeface="Helvetica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400" b="1" dirty="0" smtClean="0">
                <a:solidFill>
                  <a:srgbClr val="7030A0"/>
                </a:solidFill>
                <a:latin typeface="+mj-lt"/>
                <a:cs typeface="Helvetica" panose="020B0604020202020204" pitchFamily="34" charset="0"/>
              </a:rPr>
              <a:t>Librarian involvement! </a:t>
            </a:r>
            <a:endParaRPr lang="en-GB" sz="2400" b="1" dirty="0">
              <a:solidFill>
                <a:srgbClr val="7030A0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t="17562"/>
          <a:stretch/>
        </p:blipFill>
        <p:spPr>
          <a:xfrm>
            <a:off x="1046487" y="3778559"/>
            <a:ext cx="2780017" cy="273909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933373" y="1463703"/>
            <a:ext cx="450143" cy="3804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1964420" y="2375968"/>
            <a:ext cx="450143" cy="3804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4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>
                <a:solidFill>
                  <a:srgbClr val="27003A"/>
                </a:solidFill>
              </a:rPr>
              <a:t>Employability session for Law </a:t>
            </a:r>
            <a:endParaRPr lang="en-GB" altLang="en-US" sz="3600" dirty="0">
              <a:solidFill>
                <a:srgbClr val="27003A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528011"/>
            <a:ext cx="5488154" cy="37899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5789" y="1490584"/>
            <a:ext cx="81867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Good quality </a:t>
            </a:r>
            <a:r>
              <a:rPr lang="en-GB" sz="2400" dirty="0"/>
              <a:t>freely available legal sources available to </a:t>
            </a:r>
            <a:r>
              <a:rPr lang="en-GB" sz="2400" dirty="0" smtClean="0"/>
              <a:t>students </a:t>
            </a:r>
            <a:r>
              <a:rPr lang="en-GB" sz="2400" dirty="0"/>
              <a:t>after they leave </a:t>
            </a:r>
            <a:r>
              <a:rPr lang="en-GB" sz="2400" dirty="0" smtClean="0"/>
              <a:t>university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How to search these effectively </a:t>
            </a:r>
            <a:endParaRPr lang="en-GB" sz="2400" dirty="0"/>
          </a:p>
        </p:txBody>
      </p:sp>
      <p:pic>
        <p:nvPicPr>
          <p:cNvPr id="37892" name="Picture 4" descr="https://upload.wikimedia.org/wikipedia/commons/5/58/Oh-Yes-its-FREE---iStoc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070" y="3199098"/>
            <a:ext cx="4520565" cy="31070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1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71512" y="490537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rgbClr val="27003A"/>
                </a:solidFill>
                <a:cs typeface="Arial" pitchFamily="34" charset="0"/>
              </a:rPr>
              <a:t>Digital identity/social media</a:t>
            </a:r>
            <a:endParaRPr lang="en-GB" altLang="en-US" sz="3600" dirty="0">
              <a:solidFill>
                <a:srgbClr val="27003A"/>
              </a:solidFill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55820"/>
            <a:ext cx="5969417" cy="3253791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2915180"/>
            <a:ext cx="6583694" cy="3703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313" y="1709555"/>
            <a:ext cx="8404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Discussion </a:t>
            </a:r>
            <a:r>
              <a:rPr lang="en-GB" sz="2400" dirty="0"/>
              <a:t>with students how their digital identity might represent </a:t>
            </a:r>
            <a:r>
              <a:rPr lang="en-GB" sz="2400" dirty="0" smtClean="0"/>
              <a:t>them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given on how to manage their social media</a:t>
            </a:r>
          </a:p>
          <a:p>
            <a:pPr>
              <a:lnSpc>
                <a:spcPct val="90000"/>
              </a:lnSpc>
            </a:pPr>
            <a:endParaRPr lang="en-GB" sz="2400" b="1" dirty="0" smtClean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1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The Employability LibGuide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27003A"/>
              </a:solidFill>
            </a:endParaRPr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1597" t="6520" r="21064" b="21065"/>
          <a:stretch/>
        </p:blipFill>
        <p:spPr>
          <a:xfrm>
            <a:off x="821494" y="1371601"/>
            <a:ext cx="6291694" cy="4469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6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The Employability LibGuide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27003A"/>
              </a:solidFill>
            </a:endParaRPr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570" t="6637" r="21519" b="22515"/>
          <a:stretch/>
        </p:blipFill>
        <p:spPr>
          <a:xfrm>
            <a:off x="527438" y="1332537"/>
            <a:ext cx="7943073" cy="546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Steps to Employment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 smtClean="0">
              <a:solidFill>
                <a:srgbClr val="27003A"/>
              </a:solidFill>
            </a:endParaRPr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21095" t="53304" r="41105" b="12632"/>
          <a:stretch/>
        </p:blipFill>
        <p:spPr>
          <a:xfrm>
            <a:off x="468313" y="1460308"/>
            <a:ext cx="7604126" cy="3854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4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333375"/>
            <a:ext cx="7775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3600" dirty="0" smtClean="0"/>
              <a:t>Steps to Employment</a:t>
            </a:r>
            <a:endParaRPr lang="en-GB" alt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207375" cy="4584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 smtClean="0">
              <a:solidFill>
                <a:srgbClr val="27003A"/>
              </a:solidFill>
            </a:endParaRPr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59081" t="53596" r="22660" b="11482"/>
          <a:stretch/>
        </p:blipFill>
        <p:spPr>
          <a:xfrm>
            <a:off x="1669078" y="1241425"/>
            <a:ext cx="4841849" cy="5209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9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heme/theme1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roduction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680</Words>
  <Application>Microsoft Office PowerPoint</Application>
  <PresentationFormat>On-screen Show (4:3)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Aharoni</vt:lpstr>
      <vt:lpstr>Arial</vt:lpstr>
      <vt:lpstr>Calibri</vt:lpstr>
      <vt:lpstr>Franklin Gothic Demi Cond</vt:lpstr>
      <vt:lpstr>FrankRuehl</vt:lpstr>
      <vt:lpstr>Gill Sans Ultra Bold</vt:lpstr>
      <vt:lpstr>Helvetica</vt:lpstr>
      <vt:lpstr>Times New Roman</vt:lpstr>
      <vt:lpstr>Wingdings</vt:lpstr>
      <vt:lpstr>Custom Design</vt:lpstr>
      <vt:lpstr>IntroductionSlide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Metropolitan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Backhouse</dc:creator>
  <cp:lastModifiedBy>Sheppard, Nick</cp:lastModifiedBy>
  <cp:revision>386</cp:revision>
  <cp:lastPrinted>2015-09-07T10:44:25Z</cp:lastPrinted>
  <dcterms:created xsi:type="dcterms:W3CDTF">2012-01-13T12:11:50Z</dcterms:created>
  <dcterms:modified xsi:type="dcterms:W3CDTF">2016-06-20T12:56:21Z</dcterms:modified>
</cp:coreProperties>
</file>