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22"/>
  </p:notesMasterIdLst>
  <p:sldIdLst>
    <p:sldId id="257" r:id="rId4"/>
    <p:sldId id="258" r:id="rId5"/>
    <p:sldId id="260" r:id="rId6"/>
    <p:sldId id="273" r:id="rId7"/>
    <p:sldId id="259" r:id="rId8"/>
    <p:sldId id="261" r:id="rId9"/>
    <p:sldId id="276" r:id="rId10"/>
    <p:sldId id="263" r:id="rId11"/>
    <p:sldId id="264" r:id="rId12"/>
    <p:sldId id="265" r:id="rId13"/>
    <p:sldId id="266" r:id="rId14"/>
    <p:sldId id="267" r:id="rId15"/>
    <p:sldId id="268" r:id="rId16"/>
    <p:sldId id="269" r:id="rId17"/>
    <p:sldId id="275" r:id="rId18"/>
    <p:sldId id="277" r:id="rId19"/>
    <p:sldId id="272" r:id="rId20"/>
    <p:sldId id="278"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9933"/>
    <a:srgbClr val="FF0066"/>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73" autoAdjust="0"/>
  </p:normalViewPr>
  <p:slideViewPr>
    <p:cSldViewPr snapToGrid="0">
      <p:cViewPr varScale="1">
        <p:scale>
          <a:sx n="113" d="100"/>
          <a:sy n="113" d="100"/>
        </p:scale>
        <p:origin x="456" y="90"/>
      </p:cViewPr>
      <p:guideLst/>
    </p:cSldViewPr>
  </p:slideViewPr>
  <p:outlineViewPr>
    <p:cViewPr>
      <p:scale>
        <a:sx n="33" d="100"/>
        <a:sy n="33" d="100"/>
      </p:scale>
      <p:origin x="0" y="-51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136DD-9BDD-4C0A-B623-4AEA13BD47E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C17ADB50-A4AB-4877-BDB6-3E986AC08DFA}">
      <dgm:prSet phldrT="[Text]"/>
      <dgm:spPr/>
      <dgm:t>
        <a:bodyPr/>
        <a:lstStyle/>
        <a:p>
          <a:r>
            <a:rPr lang="en-GB" dirty="0" smtClean="0"/>
            <a:t>Context of working with young dads</a:t>
          </a:r>
          <a:endParaRPr lang="en-GB" dirty="0"/>
        </a:p>
      </dgm:t>
    </dgm:pt>
    <dgm:pt modelId="{9A6F63B5-FF26-4A8E-8E6E-18C1D2F34397}" type="parTrans" cxnId="{574C3370-F3AD-44C1-ADA4-CABAF2AAC018}">
      <dgm:prSet/>
      <dgm:spPr/>
      <dgm:t>
        <a:bodyPr/>
        <a:lstStyle/>
        <a:p>
          <a:endParaRPr lang="en-GB"/>
        </a:p>
      </dgm:t>
    </dgm:pt>
    <dgm:pt modelId="{F4984A86-D6E2-46E8-9757-DCC553A54352}" type="sibTrans" cxnId="{574C3370-F3AD-44C1-ADA4-CABAF2AAC018}">
      <dgm:prSet/>
      <dgm:spPr/>
      <dgm:t>
        <a:bodyPr/>
        <a:lstStyle/>
        <a:p>
          <a:endParaRPr lang="en-GB"/>
        </a:p>
      </dgm:t>
    </dgm:pt>
    <dgm:pt modelId="{D5185B87-85E5-4DD4-944F-76DB35F0D578}">
      <dgm:prSet phldrT="[Text]"/>
      <dgm:spPr/>
      <dgm:t>
        <a:bodyPr/>
        <a:lstStyle/>
        <a:p>
          <a:r>
            <a:rPr lang="en-GB" dirty="0" smtClean="0"/>
            <a:t>Economic</a:t>
          </a:r>
          <a:r>
            <a:rPr lang="en-GB" baseline="0" dirty="0" smtClean="0"/>
            <a:t> situations</a:t>
          </a:r>
          <a:endParaRPr lang="en-GB" dirty="0"/>
        </a:p>
      </dgm:t>
    </dgm:pt>
    <dgm:pt modelId="{0A83E89A-F701-49B3-BCCD-71CB84741F84}" type="parTrans" cxnId="{11CB551C-E29C-41FA-AF66-785A22392489}">
      <dgm:prSet/>
      <dgm:spPr/>
      <dgm:t>
        <a:bodyPr/>
        <a:lstStyle/>
        <a:p>
          <a:endParaRPr lang="en-GB"/>
        </a:p>
      </dgm:t>
    </dgm:pt>
    <dgm:pt modelId="{3AA45936-7BB4-4CAD-AC4F-3734A6D17F71}" type="sibTrans" cxnId="{11CB551C-E29C-41FA-AF66-785A22392489}">
      <dgm:prSet/>
      <dgm:spPr/>
      <dgm:t>
        <a:bodyPr/>
        <a:lstStyle/>
        <a:p>
          <a:endParaRPr lang="en-GB"/>
        </a:p>
      </dgm:t>
    </dgm:pt>
    <dgm:pt modelId="{80F2AD32-F89B-4014-876A-3D5BE49BBF47}">
      <dgm:prSet phldrT="[Text]"/>
      <dgm:spPr/>
      <dgm:t>
        <a:bodyPr/>
        <a:lstStyle/>
        <a:p>
          <a:r>
            <a:rPr lang="en-GB" dirty="0" smtClean="0"/>
            <a:t>CJS</a:t>
          </a:r>
          <a:endParaRPr lang="en-GB" dirty="0"/>
        </a:p>
      </dgm:t>
    </dgm:pt>
    <dgm:pt modelId="{BF72DBCC-D6B6-4167-A242-F1E0868DC6CE}" type="parTrans" cxnId="{5ACDE7DB-D872-41AD-8CBA-155488ABB3B0}">
      <dgm:prSet/>
      <dgm:spPr/>
      <dgm:t>
        <a:bodyPr/>
        <a:lstStyle/>
        <a:p>
          <a:endParaRPr lang="en-GB"/>
        </a:p>
      </dgm:t>
    </dgm:pt>
    <dgm:pt modelId="{C44A7993-353A-41CA-AED4-06BDACBF1893}" type="sibTrans" cxnId="{5ACDE7DB-D872-41AD-8CBA-155488ABB3B0}">
      <dgm:prSet/>
      <dgm:spPr/>
      <dgm:t>
        <a:bodyPr/>
        <a:lstStyle/>
        <a:p>
          <a:endParaRPr lang="en-GB"/>
        </a:p>
      </dgm:t>
    </dgm:pt>
    <dgm:pt modelId="{E1595C55-CD63-4D2F-96BE-DE2FE974C8E6}">
      <dgm:prSet phldrT="[Text]"/>
      <dgm:spPr/>
      <dgm:t>
        <a:bodyPr/>
        <a:lstStyle/>
        <a:p>
          <a:r>
            <a:rPr lang="en-GB" dirty="0" smtClean="0"/>
            <a:t>Gender </a:t>
          </a:r>
          <a:endParaRPr lang="en-GB" dirty="0"/>
        </a:p>
      </dgm:t>
    </dgm:pt>
    <dgm:pt modelId="{F7D2E11F-0275-4447-BD12-CAE710817AB1}" type="parTrans" cxnId="{41D0A93C-A46E-46EA-9B05-5C7A89616BCF}">
      <dgm:prSet/>
      <dgm:spPr/>
      <dgm:t>
        <a:bodyPr/>
        <a:lstStyle/>
        <a:p>
          <a:endParaRPr lang="en-GB"/>
        </a:p>
      </dgm:t>
    </dgm:pt>
    <dgm:pt modelId="{1768B74A-C661-45C8-BA56-6E197C45C137}" type="sibTrans" cxnId="{41D0A93C-A46E-46EA-9B05-5C7A89616BCF}">
      <dgm:prSet/>
      <dgm:spPr/>
      <dgm:t>
        <a:bodyPr/>
        <a:lstStyle/>
        <a:p>
          <a:endParaRPr lang="en-GB"/>
        </a:p>
      </dgm:t>
    </dgm:pt>
    <dgm:pt modelId="{59C393B1-28B8-41B2-83E6-CD612CFAB9E7}">
      <dgm:prSet phldrT="[Text]"/>
      <dgm:spPr/>
      <dgm:t>
        <a:bodyPr/>
        <a:lstStyle/>
        <a:p>
          <a:r>
            <a:rPr lang="en-GB" dirty="0" smtClean="0"/>
            <a:t>Stereotypes</a:t>
          </a:r>
          <a:endParaRPr lang="en-GB" dirty="0"/>
        </a:p>
      </dgm:t>
    </dgm:pt>
    <dgm:pt modelId="{F2A6DAE0-9971-4C18-BE77-E1618E477E58}" type="sibTrans" cxnId="{58B98F6A-C76C-474D-B009-BFC5510BFC77}">
      <dgm:prSet/>
      <dgm:spPr/>
      <dgm:t>
        <a:bodyPr/>
        <a:lstStyle/>
        <a:p>
          <a:endParaRPr lang="en-GB"/>
        </a:p>
      </dgm:t>
    </dgm:pt>
    <dgm:pt modelId="{17EE6785-E37B-4854-B939-752248AA99F7}" type="parTrans" cxnId="{58B98F6A-C76C-474D-B009-BFC5510BFC77}">
      <dgm:prSet/>
      <dgm:spPr/>
      <dgm:t>
        <a:bodyPr/>
        <a:lstStyle/>
        <a:p>
          <a:endParaRPr lang="en-GB"/>
        </a:p>
      </dgm:t>
    </dgm:pt>
    <dgm:pt modelId="{12EC3259-BECA-4E12-9274-BF9C42338DC3}" type="pres">
      <dgm:prSet presAssocID="{E23136DD-9BDD-4C0A-B623-4AEA13BD47E9}" presName="Name0" presStyleCnt="0">
        <dgm:presLayoutVars>
          <dgm:chMax val="1"/>
          <dgm:dir/>
          <dgm:animLvl val="ctr"/>
          <dgm:resizeHandles val="exact"/>
        </dgm:presLayoutVars>
      </dgm:prSet>
      <dgm:spPr/>
      <dgm:t>
        <a:bodyPr/>
        <a:lstStyle/>
        <a:p>
          <a:endParaRPr lang="en-GB"/>
        </a:p>
      </dgm:t>
    </dgm:pt>
    <dgm:pt modelId="{4394B90F-FB36-49F1-AB45-36DA92934464}" type="pres">
      <dgm:prSet presAssocID="{C17ADB50-A4AB-4877-BDB6-3E986AC08DFA}" presName="centerShape" presStyleLbl="node0" presStyleIdx="0" presStyleCnt="1" custLinFactNeighborX="477" custLinFactNeighborY="477"/>
      <dgm:spPr/>
      <dgm:t>
        <a:bodyPr/>
        <a:lstStyle/>
        <a:p>
          <a:endParaRPr lang="en-GB"/>
        </a:p>
      </dgm:t>
    </dgm:pt>
    <dgm:pt modelId="{4C2F1D3A-85EE-4C12-BC7E-2AC36C6B5928}" type="pres">
      <dgm:prSet presAssocID="{D5185B87-85E5-4DD4-944F-76DB35F0D578}" presName="node" presStyleLbl="node1" presStyleIdx="0" presStyleCnt="4" custRadScaleRad="99952" custRadScaleInc="-1686">
        <dgm:presLayoutVars>
          <dgm:bulletEnabled val="1"/>
        </dgm:presLayoutVars>
      </dgm:prSet>
      <dgm:spPr/>
      <dgm:t>
        <a:bodyPr/>
        <a:lstStyle/>
        <a:p>
          <a:endParaRPr lang="en-GB"/>
        </a:p>
      </dgm:t>
    </dgm:pt>
    <dgm:pt modelId="{E9F26AF2-2F71-4BD6-86C6-0F6EF33DA58D}" type="pres">
      <dgm:prSet presAssocID="{D5185B87-85E5-4DD4-944F-76DB35F0D578}" presName="dummy" presStyleCnt="0"/>
      <dgm:spPr/>
    </dgm:pt>
    <dgm:pt modelId="{EA34C8BE-BFDC-4255-BF14-0DC33551921F}" type="pres">
      <dgm:prSet presAssocID="{3AA45936-7BB4-4CAD-AC4F-3734A6D17F71}" presName="sibTrans" presStyleLbl="sibTrans2D1" presStyleIdx="0" presStyleCnt="4" custLinFactNeighborX="763" custLinFactNeighborY="521"/>
      <dgm:spPr/>
      <dgm:t>
        <a:bodyPr/>
        <a:lstStyle/>
        <a:p>
          <a:endParaRPr lang="en-GB"/>
        </a:p>
      </dgm:t>
    </dgm:pt>
    <dgm:pt modelId="{68CFF217-107C-4BA7-9AF8-CB936EB6803D}" type="pres">
      <dgm:prSet presAssocID="{59C393B1-28B8-41B2-83E6-CD612CFAB9E7}" presName="node" presStyleLbl="node1" presStyleIdx="1" presStyleCnt="4">
        <dgm:presLayoutVars>
          <dgm:bulletEnabled val="1"/>
        </dgm:presLayoutVars>
      </dgm:prSet>
      <dgm:spPr/>
      <dgm:t>
        <a:bodyPr/>
        <a:lstStyle/>
        <a:p>
          <a:endParaRPr lang="en-GB"/>
        </a:p>
      </dgm:t>
    </dgm:pt>
    <dgm:pt modelId="{E315111C-7FEF-473C-B616-72CEEC3DE906}" type="pres">
      <dgm:prSet presAssocID="{59C393B1-28B8-41B2-83E6-CD612CFAB9E7}" presName="dummy" presStyleCnt="0"/>
      <dgm:spPr/>
    </dgm:pt>
    <dgm:pt modelId="{EF0BFB14-986D-4397-A8B5-4BA3373E91BA}" type="pres">
      <dgm:prSet presAssocID="{F2A6DAE0-9971-4C18-BE77-E1618E477E58}" presName="sibTrans" presStyleLbl="sibTrans2D1" presStyleIdx="1" presStyleCnt="4"/>
      <dgm:spPr/>
      <dgm:t>
        <a:bodyPr/>
        <a:lstStyle/>
        <a:p>
          <a:endParaRPr lang="en-GB"/>
        </a:p>
      </dgm:t>
    </dgm:pt>
    <dgm:pt modelId="{6FB42F31-638A-4253-A8A6-76EB2A138756}" type="pres">
      <dgm:prSet presAssocID="{80F2AD32-F89B-4014-876A-3D5BE49BBF47}" presName="node" presStyleLbl="node1" presStyleIdx="2" presStyleCnt="4">
        <dgm:presLayoutVars>
          <dgm:bulletEnabled val="1"/>
        </dgm:presLayoutVars>
      </dgm:prSet>
      <dgm:spPr/>
      <dgm:t>
        <a:bodyPr/>
        <a:lstStyle/>
        <a:p>
          <a:endParaRPr lang="en-GB"/>
        </a:p>
      </dgm:t>
    </dgm:pt>
    <dgm:pt modelId="{8A0D3B27-3B12-44C1-9717-A238ADF778DC}" type="pres">
      <dgm:prSet presAssocID="{80F2AD32-F89B-4014-876A-3D5BE49BBF47}" presName="dummy" presStyleCnt="0"/>
      <dgm:spPr/>
    </dgm:pt>
    <dgm:pt modelId="{A8E40CFB-3893-4860-A3FD-0CB33C182207}" type="pres">
      <dgm:prSet presAssocID="{C44A7993-353A-41CA-AED4-06BDACBF1893}" presName="sibTrans" presStyleLbl="sibTrans2D1" presStyleIdx="2" presStyleCnt="4"/>
      <dgm:spPr/>
      <dgm:t>
        <a:bodyPr/>
        <a:lstStyle/>
        <a:p>
          <a:endParaRPr lang="en-GB"/>
        </a:p>
      </dgm:t>
    </dgm:pt>
    <dgm:pt modelId="{1EF01950-A5DB-42E4-89EB-B43C90B78146}" type="pres">
      <dgm:prSet presAssocID="{E1595C55-CD63-4D2F-96BE-DE2FE974C8E6}" presName="node" presStyleLbl="node1" presStyleIdx="3" presStyleCnt="4">
        <dgm:presLayoutVars>
          <dgm:bulletEnabled val="1"/>
        </dgm:presLayoutVars>
      </dgm:prSet>
      <dgm:spPr/>
      <dgm:t>
        <a:bodyPr/>
        <a:lstStyle/>
        <a:p>
          <a:endParaRPr lang="en-GB"/>
        </a:p>
      </dgm:t>
    </dgm:pt>
    <dgm:pt modelId="{60812A49-09A0-44B4-A5FA-C0F0F44DE379}" type="pres">
      <dgm:prSet presAssocID="{E1595C55-CD63-4D2F-96BE-DE2FE974C8E6}" presName="dummy" presStyleCnt="0"/>
      <dgm:spPr/>
    </dgm:pt>
    <dgm:pt modelId="{2D326C08-1982-4596-A360-5746EAB29636}" type="pres">
      <dgm:prSet presAssocID="{1768B74A-C661-45C8-BA56-6E197C45C137}" presName="sibTrans" presStyleLbl="sibTrans2D1" presStyleIdx="3" presStyleCnt="4"/>
      <dgm:spPr/>
      <dgm:t>
        <a:bodyPr/>
        <a:lstStyle/>
        <a:p>
          <a:endParaRPr lang="en-GB"/>
        </a:p>
      </dgm:t>
    </dgm:pt>
  </dgm:ptLst>
  <dgm:cxnLst>
    <dgm:cxn modelId="{574C3370-F3AD-44C1-ADA4-CABAF2AAC018}" srcId="{E23136DD-9BDD-4C0A-B623-4AEA13BD47E9}" destId="{C17ADB50-A4AB-4877-BDB6-3E986AC08DFA}" srcOrd="0" destOrd="0" parTransId="{9A6F63B5-FF26-4A8E-8E6E-18C1D2F34397}" sibTransId="{F4984A86-D6E2-46E8-9757-DCC553A54352}"/>
    <dgm:cxn modelId="{FEC83361-BB3F-4728-A1B0-7D4E888AFA48}" type="presOf" srcId="{59C393B1-28B8-41B2-83E6-CD612CFAB9E7}" destId="{68CFF217-107C-4BA7-9AF8-CB936EB6803D}" srcOrd="0" destOrd="0" presId="urn:microsoft.com/office/officeart/2005/8/layout/radial6"/>
    <dgm:cxn modelId="{CC1B7EC7-FDE0-40B4-9ACA-7788DF78DA1E}" type="presOf" srcId="{1768B74A-C661-45C8-BA56-6E197C45C137}" destId="{2D326C08-1982-4596-A360-5746EAB29636}" srcOrd="0" destOrd="0" presId="urn:microsoft.com/office/officeart/2005/8/layout/radial6"/>
    <dgm:cxn modelId="{37081ADB-A60A-4BF0-ABE1-F0022519D8FD}" type="presOf" srcId="{D5185B87-85E5-4DD4-944F-76DB35F0D578}" destId="{4C2F1D3A-85EE-4C12-BC7E-2AC36C6B5928}" srcOrd="0" destOrd="0" presId="urn:microsoft.com/office/officeart/2005/8/layout/radial6"/>
    <dgm:cxn modelId="{C597B009-D0C9-45D1-8300-A6D20927A4B1}" type="presOf" srcId="{E1595C55-CD63-4D2F-96BE-DE2FE974C8E6}" destId="{1EF01950-A5DB-42E4-89EB-B43C90B78146}" srcOrd="0" destOrd="0" presId="urn:microsoft.com/office/officeart/2005/8/layout/radial6"/>
    <dgm:cxn modelId="{11CB551C-E29C-41FA-AF66-785A22392489}" srcId="{C17ADB50-A4AB-4877-BDB6-3E986AC08DFA}" destId="{D5185B87-85E5-4DD4-944F-76DB35F0D578}" srcOrd="0" destOrd="0" parTransId="{0A83E89A-F701-49B3-BCCD-71CB84741F84}" sibTransId="{3AA45936-7BB4-4CAD-AC4F-3734A6D17F71}"/>
    <dgm:cxn modelId="{F8A78B42-D336-43BB-9701-B0EFF71377A9}" type="presOf" srcId="{F2A6DAE0-9971-4C18-BE77-E1618E477E58}" destId="{EF0BFB14-986D-4397-A8B5-4BA3373E91BA}" srcOrd="0" destOrd="0" presId="urn:microsoft.com/office/officeart/2005/8/layout/radial6"/>
    <dgm:cxn modelId="{58B98F6A-C76C-474D-B009-BFC5510BFC77}" srcId="{C17ADB50-A4AB-4877-BDB6-3E986AC08DFA}" destId="{59C393B1-28B8-41B2-83E6-CD612CFAB9E7}" srcOrd="1" destOrd="0" parTransId="{17EE6785-E37B-4854-B939-752248AA99F7}" sibTransId="{F2A6DAE0-9971-4C18-BE77-E1618E477E58}"/>
    <dgm:cxn modelId="{5ACDE7DB-D872-41AD-8CBA-155488ABB3B0}" srcId="{C17ADB50-A4AB-4877-BDB6-3E986AC08DFA}" destId="{80F2AD32-F89B-4014-876A-3D5BE49BBF47}" srcOrd="2" destOrd="0" parTransId="{BF72DBCC-D6B6-4167-A242-F1E0868DC6CE}" sibTransId="{C44A7993-353A-41CA-AED4-06BDACBF1893}"/>
    <dgm:cxn modelId="{BC9F6D7F-D600-44F6-80A2-167BF95E1547}" type="presOf" srcId="{E23136DD-9BDD-4C0A-B623-4AEA13BD47E9}" destId="{12EC3259-BECA-4E12-9274-BF9C42338DC3}" srcOrd="0" destOrd="0" presId="urn:microsoft.com/office/officeart/2005/8/layout/radial6"/>
    <dgm:cxn modelId="{081EB8D7-BCEC-480E-9F7F-3B1AFA1008B1}" type="presOf" srcId="{80F2AD32-F89B-4014-876A-3D5BE49BBF47}" destId="{6FB42F31-638A-4253-A8A6-76EB2A138756}" srcOrd="0" destOrd="0" presId="urn:microsoft.com/office/officeart/2005/8/layout/radial6"/>
    <dgm:cxn modelId="{41D0A93C-A46E-46EA-9B05-5C7A89616BCF}" srcId="{C17ADB50-A4AB-4877-BDB6-3E986AC08DFA}" destId="{E1595C55-CD63-4D2F-96BE-DE2FE974C8E6}" srcOrd="3" destOrd="0" parTransId="{F7D2E11F-0275-4447-BD12-CAE710817AB1}" sibTransId="{1768B74A-C661-45C8-BA56-6E197C45C137}"/>
    <dgm:cxn modelId="{67316B92-5CAB-4B05-B02A-754945123339}" type="presOf" srcId="{C17ADB50-A4AB-4877-BDB6-3E986AC08DFA}" destId="{4394B90F-FB36-49F1-AB45-36DA92934464}" srcOrd="0" destOrd="0" presId="urn:microsoft.com/office/officeart/2005/8/layout/radial6"/>
    <dgm:cxn modelId="{0448B5E9-F8BE-4EFF-BD20-76CD27285C1A}" type="presOf" srcId="{C44A7993-353A-41CA-AED4-06BDACBF1893}" destId="{A8E40CFB-3893-4860-A3FD-0CB33C182207}" srcOrd="0" destOrd="0" presId="urn:microsoft.com/office/officeart/2005/8/layout/radial6"/>
    <dgm:cxn modelId="{420CC186-2D5B-4734-A70C-88700451205B}" type="presOf" srcId="{3AA45936-7BB4-4CAD-AC4F-3734A6D17F71}" destId="{EA34C8BE-BFDC-4255-BF14-0DC33551921F}" srcOrd="0" destOrd="0" presId="urn:microsoft.com/office/officeart/2005/8/layout/radial6"/>
    <dgm:cxn modelId="{D93CEA46-EA0C-4BA4-851F-A2437403C6F8}" type="presParOf" srcId="{12EC3259-BECA-4E12-9274-BF9C42338DC3}" destId="{4394B90F-FB36-49F1-AB45-36DA92934464}" srcOrd="0" destOrd="0" presId="urn:microsoft.com/office/officeart/2005/8/layout/radial6"/>
    <dgm:cxn modelId="{E1AB12BC-1B46-4F07-BAB2-16191A80A70A}" type="presParOf" srcId="{12EC3259-BECA-4E12-9274-BF9C42338DC3}" destId="{4C2F1D3A-85EE-4C12-BC7E-2AC36C6B5928}" srcOrd="1" destOrd="0" presId="urn:microsoft.com/office/officeart/2005/8/layout/radial6"/>
    <dgm:cxn modelId="{936A3438-1221-42B3-AC7F-C826D505C8D8}" type="presParOf" srcId="{12EC3259-BECA-4E12-9274-BF9C42338DC3}" destId="{E9F26AF2-2F71-4BD6-86C6-0F6EF33DA58D}" srcOrd="2" destOrd="0" presId="urn:microsoft.com/office/officeart/2005/8/layout/radial6"/>
    <dgm:cxn modelId="{E375B1C2-CDC9-43D5-AE02-DDA8EE8EF671}" type="presParOf" srcId="{12EC3259-BECA-4E12-9274-BF9C42338DC3}" destId="{EA34C8BE-BFDC-4255-BF14-0DC33551921F}" srcOrd="3" destOrd="0" presId="urn:microsoft.com/office/officeart/2005/8/layout/radial6"/>
    <dgm:cxn modelId="{CA9E976D-80CB-4F2B-A396-D5E8BBAD7E28}" type="presParOf" srcId="{12EC3259-BECA-4E12-9274-BF9C42338DC3}" destId="{68CFF217-107C-4BA7-9AF8-CB936EB6803D}" srcOrd="4" destOrd="0" presId="urn:microsoft.com/office/officeart/2005/8/layout/radial6"/>
    <dgm:cxn modelId="{3747F46B-B066-4F14-80AB-9A8BC18424DB}" type="presParOf" srcId="{12EC3259-BECA-4E12-9274-BF9C42338DC3}" destId="{E315111C-7FEF-473C-B616-72CEEC3DE906}" srcOrd="5" destOrd="0" presId="urn:microsoft.com/office/officeart/2005/8/layout/radial6"/>
    <dgm:cxn modelId="{2A985E93-6FE5-4D80-87F5-203921D92463}" type="presParOf" srcId="{12EC3259-BECA-4E12-9274-BF9C42338DC3}" destId="{EF0BFB14-986D-4397-A8B5-4BA3373E91BA}" srcOrd="6" destOrd="0" presId="urn:microsoft.com/office/officeart/2005/8/layout/radial6"/>
    <dgm:cxn modelId="{A0C3E126-28CA-4006-B200-995C821D228A}" type="presParOf" srcId="{12EC3259-BECA-4E12-9274-BF9C42338DC3}" destId="{6FB42F31-638A-4253-A8A6-76EB2A138756}" srcOrd="7" destOrd="0" presId="urn:microsoft.com/office/officeart/2005/8/layout/radial6"/>
    <dgm:cxn modelId="{56E45905-BA96-4406-B0C3-E5749B86EF16}" type="presParOf" srcId="{12EC3259-BECA-4E12-9274-BF9C42338DC3}" destId="{8A0D3B27-3B12-44C1-9717-A238ADF778DC}" srcOrd="8" destOrd="0" presId="urn:microsoft.com/office/officeart/2005/8/layout/radial6"/>
    <dgm:cxn modelId="{8FBD04E0-E962-4354-99F7-846BB0E383E8}" type="presParOf" srcId="{12EC3259-BECA-4E12-9274-BF9C42338DC3}" destId="{A8E40CFB-3893-4860-A3FD-0CB33C182207}" srcOrd="9" destOrd="0" presId="urn:microsoft.com/office/officeart/2005/8/layout/radial6"/>
    <dgm:cxn modelId="{5379ECC8-89B6-40A8-9DB9-EF64EE40AD8C}" type="presParOf" srcId="{12EC3259-BECA-4E12-9274-BF9C42338DC3}" destId="{1EF01950-A5DB-42E4-89EB-B43C90B78146}" srcOrd="10" destOrd="0" presId="urn:microsoft.com/office/officeart/2005/8/layout/radial6"/>
    <dgm:cxn modelId="{365A5AF3-6632-4F9E-97F4-D60928838286}" type="presParOf" srcId="{12EC3259-BECA-4E12-9274-BF9C42338DC3}" destId="{60812A49-09A0-44B4-A5FA-C0F0F44DE379}" srcOrd="11" destOrd="0" presId="urn:microsoft.com/office/officeart/2005/8/layout/radial6"/>
    <dgm:cxn modelId="{A67F994F-1C78-41EA-8727-C198E2375B88}" type="presParOf" srcId="{12EC3259-BECA-4E12-9274-BF9C42338DC3}" destId="{2D326C08-1982-4596-A360-5746EAB2963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FF59258-C32F-4983-B3B5-D306A6185B6D}" type="datetimeFigureOut">
              <a:rPr lang="en-GB" smtClean="0"/>
              <a:t>22/06/2016</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FFF3254-D497-40F1-BF37-D9729DA05FA6}" type="slidenum">
              <a:rPr lang="en-GB" smtClean="0"/>
              <a:t>‹#›</a:t>
            </a:fld>
            <a:endParaRPr lang="en-GB" dirty="0"/>
          </a:p>
        </p:txBody>
      </p:sp>
    </p:spTree>
    <p:extLst>
      <p:ext uri="{BB962C8B-B14F-4D97-AF65-F5344CB8AC3E}">
        <p14:creationId xmlns:p14="http://schemas.microsoft.com/office/powerpoint/2010/main" val="102103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FF3254-D497-40F1-BF37-D9729DA05FA6}" type="slidenum">
              <a:rPr lang="en-GB" smtClean="0"/>
              <a:t>1</a:t>
            </a:fld>
            <a:endParaRPr lang="en-GB" dirty="0"/>
          </a:p>
        </p:txBody>
      </p:sp>
    </p:spTree>
    <p:extLst>
      <p:ext uri="{BB962C8B-B14F-4D97-AF65-F5344CB8AC3E}">
        <p14:creationId xmlns:p14="http://schemas.microsoft.com/office/powerpoint/2010/main" val="3944562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FF3254-D497-40F1-BF37-D9729DA05FA6}" type="slidenum">
              <a:rPr lang="en-GB" smtClean="0"/>
              <a:t>10</a:t>
            </a:fld>
            <a:endParaRPr lang="en-GB" dirty="0"/>
          </a:p>
        </p:txBody>
      </p:sp>
    </p:spTree>
    <p:extLst>
      <p:ext uri="{BB962C8B-B14F-4D97-AF65-F5344CB8AC3E}">
        <p14:creationId xmlns:p14="http://schemas.microsoft.com/office/powerpoint/2010/main" val="4067782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DA894AC-B541-419B-A907-13D8C410CB08}"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380333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via http://www.123rf.com/ Copyright: </a:t>
            </a:r>
            <a:br>
              <a:rPr lang="en-GB" dirty="0" smtClean="0"/>
            </a:br>
            <a:r>
              <a:rPr lang="en-GB" sz="1200" b="1" i="0" kern="1200" dirty="0" smtClean="0">
                <a:solidFill>
                  <a:schemeClr val="tx1"/>
                </a:solidFill>
                <a:effectLst/>
                <a:latin typeface="+mn-lt"/>
                <a:ea typeface="+mn-ea"/>
                <a:cs typeface="+mn-cs"/>
              </a:rPr>
              <a:t>Anna Kondrateva </a:t>
            </a:r>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195802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Preliminary findings- fieldwork just completed</a:t>
            </a:r>
          </a:p>
          <a:p>
            <a:pPr algn="ctr"/>
            <a:endParaRPr lang="en-GB" sz="1200" dirty="0" smtClean="0"/>
          </a:p>
        </p:txBody>
      </p:sp>
      <p:sp>
        <p:nvSpPr>
          <p:cNvPr id="4" name="Slide Number Placeholder 3"/>
          <p:cNvSpPr>
            <a:spLocks noGrp="1"/>
          </p:cNvSpPr>
          <p:nvPr>
            <p:ph type="sldNum" sz="quarter" idx="10"/>
          </p:nvPr>
        </p:nvSpPr>
        <p:spPr/>
        <p:txBody>
          <a:bodyPr/>
          <a:lstStyle/>
          <a:p>
            <a:fld id="{DDA894AC-B541-419B-A907-13D8C410CB08}"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1107719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FF3254-D497-40F1-BF37-D9729DA05FA6}" type="slidenum">
              <a:rPr lang="en-GB" smtClean="0"/>
              <a:t>14</a:t>
            </a:fld>
            <a:endParaRPr lang="en-GB" dirty="0"/>
          </a:p>
        </p:txBody>
      </p:sp>
    </p:spTree>
    <p:extLst>
      <p:ext uri="{BB962C8B-B14F-4D97-AF65-F5344CB8AC3E}">
        <p14:creationId xmlns:p14="http://schemas.microsoft.com/office/powerpoint/2010/main" val="2503470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FF3254-D497-40F1-BF37-D9729DA05FA6}" type="slidenum">
              <a:rPr lang="en-GB" smtClean="0"/>
              <a:t>15</a:t>
            </a:fld>
            <a:endParaRPr lang="en-GB" dirty="0"/>
          </a:p>
        </p:txBody>
      </p:sp>
    </p:spTree>
    <p:extLst>
      <p:ext uri="{BB962C8B-B14F-4D97-AF65-F5344CB8AC3E}">
        <p14:creationId xmlns:p14="http://schemas.microsoft.com/office/powerpoint/2010/main" val="3505326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FF3254-D497-40F1-BF37-D9729DA05FA6}" type="slidenum">
              <a:rPr lang="en-GB" smtClean="0"/>
              <a:t>16</a:t>
            </a:fld>
            <a:endParaRPr lang="en-GB" dirty="0"/>
          </a:p>
        </p:txBody>
      </p:sp>
    </p:spTree>
    <p:extLst>
      <p:ext uri="{BB962C8B-B14F-4D97-AF65-F5344CB8AC3E}">
        <p14:creationId xmlns:p14="http://schemas.microsoft.com/office/powerpoint/2010/main" val="35923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FF3254-D497-40F1-BF37-D9729DA05FA6}" type="slidenum">
              <a:rPr lang="en-GB" smtClean="0"/>
              <a:t>17</a:t>
            </a:fld>
            <a:endParaRPr lang="en-GB" dirty="0"/>
          </a:p>
        </p:txBody>
      </p:sp>
    </p:spTree>
    <p:extLst>
      <p:ext uri="{BB962C8B-B14F-4D97-AF65-F5344CB8AC3E}">
        <p14:creationId xmlns:p14="http://schemas.microsoft.com/office/powerpoint/2010/main" val="2770080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FF3254-D497-40F1-BF37-D9729DA05FA6}" type="slidenum">
              <a:rPr lang="en-GB" smtClean="0"/>
              <a:t>18</a:t>
            </a:fld>
            <a:endParaRPr lang="en-GB" dirty="0"/>
          </a:p>
        </p:txBody>
      </p:sp>
    </p:spTree>
    <p:extLst>
      <p:ext uri="{BB962C8B-B14F-4D97-AF65-F5344CB8AC3E}">
        <p14:creationId xmlns:p14="http://schemas.microsoft.com/office/powerpoint/2010/main" val="2870270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FF3254-D497-40F1-BF37-D9729DA05FA6}" type="slidenum">
              <a:rPr lang="en-GB" smtClean="0"/>
              <a:t>2</a:t>
            </a:fld>
            <a:endParaRPr lang="en-GB" dirty="0"/>
          </a:p>
        </p:txBody>
      </p:sp>
    </p:spTree>
    <p:extLst>
      <p:ext uri="{BB962C8B-B14F-4D97-AF65-F5344CB8AC3E}">
        <p14:creationId xmlns:p14="http://schemas.microsoft.com/office/powerpoint/2010/main" val="407773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92044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58017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FF3254-D497-40F1-BF37-D9729DA05FA6}" type="slidenum">
              <a:rPr lang="en-GB" smtClean="0"/>
              <a:t>5</a:t>
            </a:fld>
            <a:endParaRPr lang="en-GB" dirty="0"/>
          </a:p>
        </p:txBody>
      </p:sp>
    </p:spTree>
    <p:extLst>
      <p:ext uri="{BB962C8B-B14F-4D97-AF65-F5344CB8AC3E}">
        <p14:creationId xmlns:p14="http://schemas.microsoft.com/office/powerpoint/2010/main" val="220630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383609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e.g. summer fun</a:t>
            </a:r>
            <a:r>
              <a:rPr lang="en-GB" baseline="0" dirty="0" smtClean="0"/>
              <a:t> day with Leeds group (joint bid)</a:t>
            </a:r>
          </a:p>
          <a:p>
            <a:r>
              <a:rPr lang="en-GB" baseline="0" dirty="0" smtClean="0"/>
              <a:t>Regular contact and support of groups- personal investment </a:t>
            </a:r>
            <a:endParaRPr lang="en-GB" dirty="0"/>
          </a:p>
        </p:txBody>
      </p:sp>
      <p:sp>
        <p:nvSpPr>
          <p:cNvPr id="4" name="Slide Number Placeholder 3"/>
          <p:cNvSpPr>
            <a:spLocks noGrp="1"/>
          </p:cNvSpPr>
          <p:nvPr>
            <p:ph type="sldNum" sz="quarter" idx="10"/>
          </p:nvPr>
        </p:nvSpPr>
        <p:spPr/>
        <p:txBody>
          <a:bodyPr/>
          <a:lstStyle/>
          <a:p>
            <a:fld id="{1FFF3254-D497-40F1-BF37-D9729DA05FA6}" type="slidenum">
              <a:rPr lang="en-GB" smtClean="0"/>
              <a:t>7</a:t>
            </a:fld>
            <a:endParaRPr lang="en-GB" dirty="0"/>
          </a:p>
        </p:txBody>
      </p:sp>
    </p:spTree>
    <p:extLst>
      <p:ext uri="{BB962C8B-B14F-4D97-AF65-F5344CB8AC3E}">
        <p14:creationId xmlns:p14="http://schemas.microsoft.com/office/powerpoint/2010/main" val="134593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FF3254-D497-40F1-BF37-D9729DA05FA6}" type="slidenum">
              <a:rPr lang="en-GB" smtClean="0"/>
              <a:t>8</a:t>
            </a:fld>
            <a:endParaRPr lang="en-GB" dirty="0"/>
          </a:p>
        </p:txBody>
      </p:sp>
    </p:spTree>
    <p:extLst>
      <p:ext uri="{BB962C8B-B14F-4D97-AF65-F5344CB8AC3E}">
        <p14:creationId xmlns:p14="http://schemas.microsoft.com/office/powerpoint/2010/main" val="1186169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Improving wellbeing- confidence building was the most noted aspect and was linked to improving young men’s self-esteem</a:t>
            </a:r>
          </a:p>
          <a:p>
            <a:r>
              <a:rPr lang="en-GB" dirty="0" smtClean="0"/>
              <a:t>	Value to families- positive role modelling or offering direct opportunities for father and child quality time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78568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44264" y="908720"/>
            <a:ext cx="854528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143341" y="1484315"/>
            <a:ext cx="10945284" cy="16573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144264" y="3356993"/>
            <a:ext cx="10847917"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66120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31801" y="333375"/>
            <a:ext cx="7584017"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431437" y="2060576"/>
            <a:ext cx="7680788" cy="24479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410908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35360" y="274638"/>
            <a:ext cx="11164821"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9"/>
          <p:cNvSpPr txBox="1">
            <a:spLocks/>
          </p:cNvSpPr>
          <p:nvPr userDrawn="1"/>
        </p:nvSpPr>
        <p:spPr>
          <a:xfrm>
            <a:off x="527382" y="1996211"/>
            <a:ext cx="10971708"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2800" dirty="0" smtClean="0"/>
          </a:p>
        </p:txBody>
      </p:sp>
      <p:sp>
        <p:nvSpPr>
          <p:cNvPr id="3" name="Content Placeholder 2"/>
          <p:cNvSpPr>
            <a:spLocks noGrp="1"/>
          </p:cNvSpPr>
          <p:nvPr>
            <p:ph sz="quarter" idx="10" hasCustomPrompt="1"/>
          </p:nvPr>
        </p:nvSpPr>
        <p:spPr>
          <a:xfrm>
            <a:off x="335360" y="1557339"/>
            <a:ext cx="11136973"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334434" y="2205038"/>
            <a:ext cx="11137900"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335360" y="3140969"/>
            <a:ext cx="11040533"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332447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274638"/>
            <a:ext cx="11164821"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31371" y="1600201"/>
            <a:ext cx="556302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6096000" y="1600201"/>
            <a:ext cx="54864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611806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Stationery_LBU_Temps_PPT_Wide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8" y="-13501"/>
            <a:ext cx="12238016" cy="6885004"/>
          </a:xfrm>
          <a:prstGeom prst="rect">
            <a:avLst/>
          </a:prstGeom>
        </p:spPr>
      </p:pic>
      <p:pic>
        <p:nvPicPr>
          <p:cNvPr id="3" name="Picture 2" descr="10020_MSO_LBU_Stationery_Temps_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00" y="-7380"/>
            <a:ext cx="12240000" cy="6872760"/>
          </a:xfrm>
          <a:prstGeom prst="rect">
            <a:avLst/>
          </a:prstGeom>
        </p:spPr>
      </p:pic>
    </p:spTree>
    <p:extLst>
      <p:ext uri="{BB962C8B-B14F-4D97-AF65-F5344CB8AC3E}">
        <p14:creationId xmlns:p14="http://schemas.microsoft.com/office/powerpoint/2010/main" val="256452144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LBU_Stationery_Temps_PP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000" y="-20856"/>
            <a:ext cx="12288000" cy="6899712"/>
          </a:xfrm>
          <a:prstGeom prst="rect">
            <a:avLst/>
          </a:prstGeom>
        </p:spPr>
      </p:pic>
    </p:spTree>
    <p:extLst>
      <p:ext uri="{BB962C8B-B14F-4D97-AF65-F5344CB8AC3E}">
        <p14:creationId xmlns:p14="http://schemas.microsoft.com/office/powerpoint/2010/main" val="3075230321"/>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00" y="-7380"/>
            <a:ext cx="12240000" cy="6872760"/>
          </a:xfrm>
          <a:prstGeom prst="rect">
            <a:avLst/>
          </a:prstGeom>
        </p:spPr>
      </p:pic>
    </p:spTree>
    <p:extLst>
      <p:ext uri="{BB962C8B-B14F-4D97-AF65-F5344CB8AC3E}">
        <p14:creationId xmlns:p14="http://schemas.microsoft.com/office/powerpoint/2010/main" val="2268298341"/>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hyperlink" Target="mailto:e.s.hanna@leedsbeckett.ac.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26.png"/><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Content Placeholder 2"/>
          <p:cNvSpPr>
            <a:spLocks noGrp="1"/>
          </p:cNvSpPr>
          <p:nvPr>
            <p:ph sz="quarter" idx="11"/>
          </p:nvPr>
        </p:nvSpPr>
        <p:spPr/>
        <p:txBody>
          <a:bodyPr/>
          <a:lstStyle/>
          <a:p>
            <a:r>
              <a:rPr lang="en-GB" dirty="0"/>
              <a:t>The use and value of group support for young </a:t>
            </a:r>
            <a:r>
              <a:rPr lang="en-GB" dirty="0" smtClean="0"/>
              <a:t>men who are fathers </a:t>
            </a:r>
            <a:endParaRPr lang="en-US" dirty="0"/>
          </a:p>
        </p:txBody>
      </p:sp>
      <p:sp>
        <p:nvSpPr>
          <p:cNvPr id="4" name="Content Placeholder 3"/>
          <p:cNvSpPr>
            <a:spLocks noGrp="1"/>
          </p:cNvSpPr>
          <p:nvPr>
            <p:ph sz="quarter" idx="12"/>
          </p:nvPr>
        </p:nvSpPr>
        <p:spPr/>
        <p:txBody>
          <a:bodyPr/>
          <a:lstStyle/>
          <a:p>
            <a:r>
              <a:rPr lang="en-US" dirty="0" smtClean="0"/>
              <a:t>Dr </a:t>
            </a:r>
            <a:r>
              <a:rPr lang="en-US" dirty="0" err="1" smtClean="0"/>
              <a:t>Esmée</a:t>
            </a:r>
            <a:r>
              <a:rPr lang="en-US" dirty="0" smtClean="0"/>
              <a:t> Hanna</a:t>
            </a:r>
          </a:p>
          <a:p>
            <a:r>
              <a:rPr lang="en-US" dirty="0" smtClean="0"/>
              <a:t>Centre for Men’s Health, Leeds Beckett University</a:t>
            </a:r>
          </a:p>
        </p:txBody>
      </p:sp>
      <p:sp>
        <p:nvSpPr>
          <p:cNvPr id="5" name="TextBox 4"/>
          <p:cNvSpPr txBox="1"/>
          <p:nvPr/>
        </p:nvSpPr>
        <p:spPr>
          <a:xfrm>
            <a:off x="4416904" y="6052842"/>
            <a:ext cx="5373111" cy="369332"/>
          </a:xfrm>
          <a:prstGeom prst="rect">
            <a:avLst/>
          </a:prstGeom>
          <a:noFill/>
        </p:spPr>
        <p:txBody>
          <a:bodyPr wrap="square" rtlCol="0">
            <a:spAutoFit/>
          </a:bodyPr>
          <a:lstStyle/>
          <a:p>
            <a:r>
              <a:rPr lang="en-GB" dirty="0" smtClean="0"/>
              <a:t>		@</a:t>
            </a:r>
            <a:r>
              <a:rPr lang="en-GB" dirty="0" err="1" smtClean="0"/>
              <a:t>DrEsmee</a:t>
            </a:r>
            <a:r>
              <a:rPr lang="en-GB" dirty="0" smtClean="0"/>
              <a:t>    #SYD2016 </a:t>
            </a:r>
            <a:endParaRPr lang="en-GB" dirty="0"/>
          </a:p>
        </p:txBody>
      </p:sp>
    </p:spTree>
    <p:extLst>
      <p:ext uri="{BB962C8B-B14F-4D97-AF65-F5344CB8AC3E}">
        <p14:creationId xmlns:p14="http://schemas.microsoft.com/office/powerpoint/2010/main" val="940568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78" y="145329"/>
            <a:ext cx="11164821" cy="1143000"/>
          </a:xfrm>
        </p:spPr>
        <p:txBody>
          <a:bodyPr/>
          <a:lstStyle/>
          <a:p>
            <a:r>
              <a:rPr lang="en-GB" dirty="0" smtClean="0"/>
              <a:t>Stakeholders….</a:t>
            </a:r>
            <a:endParaRPr lang="en-GB" dirty="0"/>
          </a:p>
        </p:txBody>
      </p:sp>
      <p:pic>
        <p:nvPicPr>
          <p:cNvPr id="4" name="Content Placeholder 3"/>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7967551" y="-134025"/>
            <a:ext cx="3357139" cy="1518173"/>
          </a:xfrm>
        </p:spPr>
      </p:pic>
      <p:sp>
        <p:nvSpPr>
          <p:cNvPr id="8" name="Rectangle 7"/>
          <p:cNvSpPr/>
          <p:nvPr/>
        </p:nvSpPr>
        <p:spPr>
          <a:xfrm>
            <a:off x="6660328" y="1378447"/>
            <a:ext cx="4664362" cy="769441"/>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chemeClr val="accent4"/>
                </a:solidFill>
              </a:rPr>
              <a:t>Resources</a:t>
            </a:r>
            <a:r>
              <a:rPr lang="en-US" b="1" dirty="0" smtClean="0">
                <a:ln/>
                <a:solidFill>
                  <a:schemeClr val="accent4"/>
                </a:solidFill>
              </a:rPr>
              <a:t> </a:t>
            </a:r>
            <a:endParaRPr lang="en-US" b="1" dirty="0">
              <a:ln/>
              <a:solidFill>
                <a:schemeClr val="accent4"/>
              </a:solidFill>
            </a:endParaRPr>
          </a:p>
        </p:txBody>
      </p:sp>
      <p:sp>
        <p:nvSpPr>
          <p:cNvPr id="10" name="Rectangle 9"/>
          <p:cNvSpPr/>
          <p:nvPr/>
        </p:nvSpPr>
        <p:spPr>
          <a:xfrm>
            <a:off x="406401" y="1619899"/>
            <a:ext cx="3228769" cy="769441"/>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chemeClr val="accent4"/>
                </a:solidFill>
              </a:rPr>
              <a:t>Facilitation</a:t>
            </a:r>
            <a:r>
              <a:rPr lang="en-US" b="1" dirty="0" smtClean="0">
                <a:ln/>
                <a:solidFill>
                  <a:schemeClr val="accent4"/>
                </a:solidFill>
              </a:rPr>
              <a:t> </a:t>
            </a:r>
            <a:endParaRPr lang="en-US" b="1" dirty="0">
              <a:ln/>
              <a:solidFill>
                <a:schemeClr val="accent4"/>
              </a:solidFill>
            </a:endParaRPr>
          </a:p>
        </p:txBody>
      </p:sp>
      <p:sp>
        <p:nvSpPr>
          <p:cNvPr id="12" name="Rectangle 11"/>
          <p:cNvSpPr/>
          <p:nvPr/>
        </p:nvSpPr>
        <p:spPr>
          <a:xfrm>
            <a:off x="647259" y="4930466"/>
            <a:ext cx="3583709" cy="769441"/>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chemeClr val="accent4"/>
                </a:solidFill>
              </a:rPr>
              <a:t>Recruitment</a:t>
            </a:r>
            <a:r>
              <a:rPr lang="en-US" b="1" dirty="0" smtClean="0">
                <a:ln/>
                <a:solidFill>
                  <a:schemeClr val="accent4"/>
                </a:solidFill>
              </a:rPr>
              <a:t> </a:t>
            </a:r>
            <a:endParaRPr lang="en-US" b="1" dirty="0">
              <a:ln/>
              <a:solidFill>
                <a:schemeClr val="accent4"/>
              </a:solidFill>
            </a:endParaRPr>
          </a:p>
        </p:txBody>
      </p:sp>
      <p:sp>
        <p:nvSpPr>
          <p:cNvPr id="13" name="Rectangle 12"/>
          <p:cNvSpPr/>
          <p:nvPr/>
        </p:nvSpPr>
        <p:spPr>
          <a:xfrm>
            <a:off x="6588879" y="4919700"/>
            <a:ext cx="229101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chemeClr val="accent4"/>
                </a:solidFill>
              </a:rPr>
              <a:t>Energy</a:t>
            </a:r>
            <a:r>
              <a:rPr lang="en-US" sz="5400" b="1" dirty="0" smtClean="0">
                <a:ln/>
                <a:solidFill>
                  <a:schemeClr val="accent4"/>
                </a:solidFill>
              </a:rPr>
              <a:t> </a:t>
            </a:r>
            <a:endParaRPr lang="en-US" sz="5400" b="1" dirty="0">
              <a:ln/>
              <a:solidFill>
                <a:schemeClr val="accent4"/>
              </a:solidFill>
            </a:endParaRPr>
          </a:p>
        </p:txBody>
      </p:sp>
      <p:sp>
        <p:nvSpPr>
          <p:cNvPr id="15" name="Bent Arrow 14"/>
          <p:cNvSpPr/>
          <p:nvPr/>
        </p:nvSpPr>
        <p:spPr>
          <a:xfrm rot="16200000">
            <a:off x="2854038" y="2119188"/>
            <a:ext cx="818078" cy="1402979"/>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6" name="Bent Arrow 15"/>
          <p:cNvSpPr/>
          <p:nvPr/>
        </p:nvSpPr>
        <p:spPr>
          <a:xfrm rot="10800000">
            <a:off x="4230969" y="4392752"/>
            <a:ext cx="1065213" cy="128678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7" name="Bent Arrow 16"/>
          <p:cNvSpPr/>
          <p:nvPr/>
        </p:nvSpPr>
        <p:spPr>
          <a:xfrm rot="5400000">
            <a:off x="6700379" y="4012493"/>
            <a:ext cx="1210729" cy="101786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8" name="Bent Arrow 17"/>
          <p:cNvSpPr/>
          <p:nvPr/>
        </p:nvSpPr>
        <p:spPr>
          <a:xfrm>
            <a:off x="5819724" y="1502196"/>
            <a:ext cx="1468582" cy="818079"/>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19" name="Picture 18"/>
          <p:cNvPicPr>
            <a:picLocks noChangeAspect="1"/>
          </p:cNvPicPr>
          <p:nvPr/>
        </p:nvPicPr>
        <p:blipFill>
          <a:blip r:embed="rId4"/>
          <a:stretch>
            <a:fillRect/>
          </a:stretch>
        </p:blipFill>
        <p:spPr>
          <a:xfrm>
            <a:off x="289178" y="2624175"/>
            <a:ext cx="1990725" cy="2295525"/>
          </a:xfrm>
          <a:prstGeom prst="rect">
            <a:avLst/>
          </a:prstGeom>
        </p:spPr>
      </p:pic>
      <p:sp>
        <p:nvSpPr>
          <p:cNvPr id="20" name="Rectangle 19"/>
          <p:cNvSpPr/>
          <p:nvPr/>
        </p:nvSpPr>
        <p:spPr>
          <a:xfrm>
            <a:off x="7967551" y="2646927"/>
            <a:ext cx="4269575"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chemeClr val="accent4"/>
                </a:solidFill>
              </a:rPr>
              <a:t>Sustainability</a:t>
            </a:r>
            <a:r>
              <a:rPr lang="en-US" sz="5400" b="1" dirty="0" smtClean="0">
                <a:ln/>
                <a:solidFill>
                  <a:schemeClr val="accent4"/>
                </a:solidFill>
              </a:rPr>
              <a:t> </a:t>
            </a:r>
            <a:endParaRPr lang="en-US" sz="5400" b="1" dirty="0">
              <a:ln/>
              <a:solidFill>
                <a:schemeClr val="accent4"/>
              </a:solidFill>
            </a:endParaRPr>
          </a:p>
        </p:txBody>
      </p:sp>
      <p:sp>
        <p:nvSpPr>
          <p:cNvPr id="21" name="Bent Arrow 20"/>
          <p:cNvSpPr/>
          <p:nvPr/>
        </p:nvSpPr>
        <p:spPr>
          <a:xfrm>
            <a:off x="6864381" y="2856416"/>
            <a:ext cx="1241366" cy="802877"/>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 name="Oval 2"/>
          <p:cNvSpPr/>
          <p:nvPr/>
        </p:nvSpPr>
        <p:spPr>
          <a:xfrm>
            <a:off x="3534794" y="2210724"/>
            <a:ext cx="3860801" cy="236450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000" dirty="0" smtClean="0"/>
              <a:t>Challenges</a:t>
            </a:r>
            <a:r>
              <a:rPr lang="en-GB" dirty="0" smtClean="0"/>
              <a:t> </a:t>
            </a:r>
            <a:endParaRPr lang="en-GB" dirty="0"/>
          </a:p>
        </p:txBody>
      </p:sp>
    </p:spTree>
    <p:extLst>
      <p:ext uri="{BB962C8B-B14F-4D97-AF65-F5344CB8AC3E}">
        <p14:creationId xmlns:p14="http://schemas.microsoft.com/office/powerpoint/2010/main" val="3586477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684" y="-228612"/>
            <a:ext cx="11164821" cy="1143000"/>
          </a:xfrm>
        </p:spPr>
        <p:txBody>
          <a:bodyPr>
            <a:normAutofit/>
          </a:bodyPr>
          <a:lstStyle/>
          <a:p>
            <a:r>
              <a:rPr lang="en-GB" dirty="0" smtClean="0"/>
              <a:t>How participants view the groups</a:t>
            </a:r>
            <a:endParaRPr lang="en-GB" dirty="0"/>
          </a:p>
        </p:txBody>
      </p:sp>
      <p:pic>
        <p:nvPicPr>
          <p:cNvPr id="1026" name="Picture 2"/>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1575990" y="4138109"/>
            <a:ext cx="828040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868" y="1146177"/>
            <a:ext cx="2895600"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http://thumb101.shutterstock.com/display_pic_with_logo/810352/170262077/stock-photo-education-concept-computer-keyboard-with-head-with-light-bulb-icon-and-word-new-skills-selected-170262077.jpg"/>
          <p:cNvPicPr/>
          <p:nvPr/>
        </p:nvPicPr>
        <p:blipFill>
          <a:blip r:embed="rId5">
            <a:extLst>
              <a:ext uri="{28A0092B-C50C-407E-A947-70E740481C1C}">
                <a14:useLocalDpi xmlns:a14="http://schemas.microsoft.com/office/drawing/2010/main" val="0"/>
              </a:ext>
            </a:extLst>
          </a:blip>
          <a:srcRect/>
          <a:stretch>
            <a:fillRect/>
          </a:stretch>
        </p:blipFill>
        <p:spPr bwMode="auto">
          <a:xfrm>
            <a:off x="1729781" y="3258251"/>
            <a:ext cx="2632075" cy="2015231"/>
          </a:xfrm>
          <a:prstGeom prst="rect">
            <a:avLst/>
          </a:prstGeom>
          <a:noFill/>
          <a:ln>
            <a:noFill/>
          </a:ln>
        </p:spPr>
      </p:pic>
      <p:pic>
        <p:nvPicPr>
          <p:cNvPr id="10" name="Picture 9" descr="https://upload.wikimedia.org/wikipedia/commons/7/72/%22Men_working_together%22_-_NARA_-_51500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7398" y="1014805"/>
            <a:ext cx="2632075" cy="1895475"/>
          </a:xfrm>
          <a:prstGeom prst="rect">
            <a:avLst/>
          </a:prstGeom>
          <a:noFill/>
          <a:ln>
            <a:noFill/>
          </a:ln>
        </p:spPr>
      </p:pic>
      <p:pic>
        <p:nvPicPr>
          <p:cNvPr id="11" name="Picture 10" descr="Image result for group support"/>
          <p:cNvPicPr/>
          <p:nvPr/>
        </p:nvPicPr>
        <p:blipFill>
          <a:blip r:embed="rId7">
            <a:extLst>
              <a:ext uri="{28A0092B-C50C-407E-A947-70E740481C1C}">
                <a14:useLocalDpi xmlns:a14="http://schemas.microsoft.com/office/drawing/2010/main" val="0"/>
              </a:ext>
            </a:extLst>
          </a:blip>
          <a:srcRect/>
          <a:stretch>
            <a:fillRect/>
          </a:stretch>
        </p:blipFill>
        <p:spPr bwMode="auto">
          <a:xfrm>
            <a:off x="4350504" y="4601528"/>
            <a:ext cx="2950091" cy="1651482"/>
          </a:xfrm>
          <a:prstGeom prst="rect">
            <a:avLst/>
          </a:prstGeom>
          <a:noFill/>
          <a:ln>
            <a:noFill/>
          </a:ln>
        </p:spPr>
      </p:pic>
      <p:pic>
        <p:nvPicPr>
          <p:cNvPr id="12" name="Picture 11" descr="http://www.wantedinrome.com/wp-content/uploads/2015/03/ff.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9152" y="2193225"/>
            <a:ext cx="3127593" cy="2066487"/>
          </a:xfrm>
          <a:prstGeom prst="rect">
            <a:avLst/>
          </a:prstGeom>
          <a:noFill/>
          <a:ln>
            <a:noFill/>
          </a:ln>
        </p:spPr>
      </p:pic>
      <p:pic>
        <p:nvPicPr>
          <p:cNvPr id="13" name="Picture 12" descr="http://elinorfish.com/wp-content/uploads/2010/12/no-stress.jpg"/>
          <p:cNvPicPr/>
          <p:nvPr/>
        </p:nvPicPr>
        <p:blipFill>
          <a:blip r:embed="rId9">
            <a:extLst>
              <a:ext uri="{28A0092B-C50C-407E-A947-70E740481C1C}">
                <a14:useLocalDpi xmlns:a14="http://schemas.microsoft.com/office/drawing/2010/main" val="0"/>
              </a:ext>
            </a:extLst>
          </a:blip>
          <a:srcRect/>
          <a:stretch>
            <a:fillRect/>
          </a:stretch>
        </p:blipFill>
        <p:spPr bwMode="auto">
          <a:xfrm>
            <a:off x="7466745" y="3226468"/>
            <a:ext cx="2754630" cy="1838325"/>
          </a:xfrm>
          <a:prstGeom prst="rect">
            <a:avLst/>
          </a:prstGeom>
          <a:noFill/>
          <a:ln>
            <a:noFill/>
          </a:ln>
        </p:spPr>
      </p:pic>
      <p:sp>
        <p:nvSpPr>
          <p:cNvPr id="3" name="Rectangle 2"/>
          <p:cNvSpPr/>
          <p:nvPr/>
        </p:nvSpPr>
        <p:spPr>
          <a:xfrm>
            <a:off x="-770337" y="6078220"/>
            <a:ext cx="10218978" cy="769441"/>
          </a:xfrm>
          <a:prstGeom prst="rect">
            <a:avLst/>
          </a:prstGeom>
          <a:noFill/>
        </p:spPr>
        <p:txBody>
          <a:bodyPr wrap="square" lIns="91440" tIns="45720" rIns="91440" bIns="45720">
            <a:spAutoFit/>
          </a:bodyPr>
          <a:lstStyle/>
          <a:p>
            <a:pPr algn="ctr"/>
            <a:r>
              <a:rPr lang="en-US" sz="4400" b="1" cap="none" spc="0" dirty="0" smtClean="0">
                <a:ln w="22225">
                  <a:solidFill>
                    <a:schemeClr val="accent2"/>
                  </a:solidFill>
                  <a:prstDash val="solid"/>
                </a:ln>
                <a:solidFill>
                  <a:schemeClr val="accent2">
                    <a:lumMod val="40000"/>
                    <a:lumOff val="60000"/>
                  </a:schemeClr>
                </a:solidFill>
                <a:effectLst/>
              </a:rPr>
              <a:t>Children were at the </a:t>
            </a:r>
            <a:r>
              <a:rPr lang="en-US" sz="4400" b="1" cap="none" spc="0" dirty="0" err="1" smtClean="0">
                <a:ln w="22225">
                  <a:solidFill>
                    <a:schemeClr val="accent2"/>
                  </a:solidFill>
                  <a:prstDash val="solid"/>
                </a:ln>
                <a:solidFill>
                  <a:schemeClr val="accent2">
                    <a:lumMod val="40000"/>
                    <a:lumOff val="60000"/>
                  </a:schemeClr>
                </a:solidFill>
                <a:effectLst/>
              </a:rPr>
              <a:t>centre</a:t>
            </a:r>
            <a:r>
              <a:rPr lang="en-US" sz="4400" b="1" cap="none" spc="0" dirty="0" smtClean="0">
                <a:ln w="22225">
                  <a:solidFill>
                    <a:schemeClr val="accent2"/>
                  </a:solidFill>
                  <a:prstDash val="solid"/>
                </a:ln>
                <a:solidFill>
                  <a:schemeClr val="accent2">
                    <a:lumMod val="40000"/>
                    <a:lumOff val="60000"/>
                  </a:schemeClr>
                </a:solidFill>
                <a:effectLst/>
              </a:rPr>
              <a:t>… </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2355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87" y="70506"/>
            <a:ext cx="11164821" cy="1143000"/>
          </a:xfrm>
        </p:spPr>
        <p:txBody>
          <a:bodyPr/>
          <a:lstStyle/>
          <a:p>
            <a:r>
              <a:rPr lang="en-GB" dirty="0" smtClean="0"/>
              <a:t>Participants- Contexts </a:t>
            </a:r>
            <a:endParaRPr lang="en-GB" dirty="0"/>
          </a:p>
        </p:txBody>
      </p:sp>
      <p:pic>
        <p:nvPicPr>
          <p:cNvPr id="8" name="Content Placeholder 7"/>
          <p:cNvPicPr>
            <a:picLocks noGrp="1" noChangeAspect="1"/>
          </p:cNvPicPr>
          <p:nvPr>
            <p:ph sz="quarter" idx="12"/>
          </p:nvPr>
        </p:nvPicPr>
        <p:blipFill>
          <a:blip r:embed="rId3"/>
          <a:stretch>
            <a:fillRect/>
          </a:stretch>
        </p:blipFill>
        <p:spPr>
          <a:xfrm>
            <a:off x="2880764" y="1138106"/>
            <a:ext cx="5107153" cy="3393419"/>
          </a:xfrm>
          <a:prstGeom prst="rect">
            <a:avLst/>
          </a:prstGeom>
        </p:spPr>
      </p:pic>
      <p:sp>
        <p:nvSpPr>
          <p:cNvPr id="3" name="TextBox 2"/>
          <p:cNvSpPr txBox="1"/>
          <p:nvPr/>
        </p:nvSpPr>
        <p:spPr>
          <a:xfrm>
            <a:off x="2402597" y="3550297"/>
            <a:ext cx="7560840" cy="1477328"/>
          </a:xfrm>
          <a:prstGeom prst="rect">
            <a:avLst/>
          </a:prstGeom>
          <a:effectLst>
            <a:glow rad="101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a:solidFill>
                  <a:prstClr val="white"/>
                </a:solidFill>
              </a:rPr>
              <a:t>Young men showed a </a:t>
            </a:r>
            <a:r>
              <a:rPr lang="en-GB" dirty="0" smtClean="0">
                <a:solidFill>
                  <a:prstClr val="white"/>
                </a:solidFill>
              </a:rPr>
              <a:t>awareness </a:t>
            </a:r>
            <a:r>
              <a:rPr lang="en-GB" dirty="0">
                <a:solidFill>
                  <a:prstClr val="white"/>
                </a:solidFill>
              </a:rPr>
              <a:t>of </a:t>
            </a:r>
            <a:r>
              <a:rPr lang="en-GB" dirty="0" smtClean="0">
                <a:solidFill>
                  <a:prstClr val="white"/>
                </a:solidFill>
              </a:rPr>
              <a:t>the landscape of parenting provision as being ‘for mums’.</a:t>
            </a:r>
          </a:p>
          <a:p>
            <a:r>
              <a:rPr lang="en-GB" dirty="0">
                <a:solidFill>
                  <a:prstClr val="white"/>
                </a:solidFill>
              </a:rPr>
              <a:t>Y</a:t>
            </a:r>
            <a:r>
              <a:rPr lang="en-GB" dirty="0" smtClean="0">
                <a:solidFill>
                  <a:prstClr val="white"/>
                </a:solidFill>
              </a:rPr>
              <a:t>oung </a:t>
            </a:r>
            <a:r>
              <a:rPr lang="en-GB" dirty="0">
                <a:solidFill>
                  <a:prstClr val="white"/>
                </a:solidFill>
              </a:rPr>
              <a:t>men </a:t>
            </a:r>
            <a:r>
              <a:rPr lang="en-GB" dirty="0" smtClean="0">
                <a:solidFill>
                  <a:prstClr val="white"/>
                </a:solidFill>
              </a:rPr>
              <a:t>also said they felt marginalised </a:t>
            </a:r>
            <a:r>
              <a:rPr lang="en-GB" dirty="0">
                <a:solidFill>
                  <a:prstClr val="white"/>
                </a:solidFill>
              </a:rPr>
              <a:t>by society </a:t>
            </a:r>
            <a:r>
              <a:rPr lang="en-GB" dirty="0" smtClean="0">
                <a:solidFill>
                  <a:prstClr val="white"/>
                </a:solidFill>
              </a:rPr>
              <a:t>and discussed  experiences of </a:t>
            </a:r>
            <a:r>
              <a:rPr lang="en-GB" dirty="0">
                <a:solidFill>
                  <a:prstClr val="white"/>
                </a:solidFill>
              </a:rPr>
              <a:t>material disadvantage. </a:t>
            </a:r>
          </a:p>
          <a:p>
            <a:endParaRPr lang="en-GB" dirty="0">
              <a:solidFill>
                <a:prstClr val="white"/>
              </a:solidFill>
            </a:endParaRPr>
          </a:p>
        </p:txBody>
      </p:sp>
      <p:sp>
        <p:nvSpPr>
          <p:cNvPr id="6" name="Rounded Rectangular Callout 5"/>
          <p:cNvSpPr/>
          <p:nvPr/>
        </p:nvSpPr>
        <p:spPr>
          <a:xfrm>
            <a:off x="7743810" y="437407"/>
            <a:ext cx="2745422" cy="2510855"/>
          </a:xfrm>
          <a:prstGeom prst="wedgeRoundRectCallout">
            <a:avLst>
              <a:gd name="adj1" fmla="val -33835"/>
              <a:gd name="adj2" fmla="val 73089"/>
              <a:gd name="adj3" fmla="val 16667"/>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400" i="1" dirty="0">
                <a:solidFill>
                  <a:srgbClr val="776294">
                    <a:lumMod val="75000"/>
                  </a:srgbClr>
                </a:solidFill>
              </a:rPr>
              <a:t>‘Then there’s a mum’s group and my girlfriend goes to like two or three mum’s groups per week, and she’s there all the time and she’s met loads of wee pals in there aye. It’s a shame because there’s hardly anything out there for dads but there’s load of things for mums’ (P2)</a:t>
            </a:r>
          </a:p>
        </p:txBody>
      </p:sp>
      <p:sp>
        <p:nvSpPr>
          <p:cNvPr id="7" name="Rounded Rectangular Callout 6"/>
          <p:cNvSpPr/>
          <p:nvPr/>
        </p:nvSpPr>
        <p:spPr>
          <a:xfrm>
            <a:off x="1183727" y="1208220"/>
            <a:ext cx="2767762" cy="2066880"/>
          </a:xfrm>
          <a:prstGeom prst="wedgeRoundRectCallout">
            <a:avLst>
              <a:gd name="adj1" fmla="val -9301"/>
              <a:gd name="adj2" fmla="val 70430"/>
              <a:gd name="adj3" fmla="val 16667"/>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i="1" dirty="0">
                <a:solidFill>
                  <a:prstClr val="white"/>
                </a:solidFill>
              </a:rPr>
              <a:t>‘So there is a lot more for women than men isn’t there. Even thoughts it’s coming up a bit and there is more stuff, there’s still more for women. Generally it should be 50/50 cos kids need their dad’ (P7)</a:t>
            </a:r>
          </a:p>
        </p:txBody>
      </p:sp>
      <p:sp>
        <p:nvSpPr>
          <p:cNvPr id="9" name="Rounded Rectangular Callout 8"/>
          <p:cNvSpPr/>
          <p:nvPr/>
        </p:nvSpPr>
        <p:spPr>
          <a:xfrm>
            <a:off x="4631077" y="5203390"/>
            <a:ext cx="4485444" cy="1340768"/>
          </a:xfrm>
          <a:prstGeom prst="wedgeRoundRectCallout">
            <a:avLst>
              <a:gd name="adj1" fmla="val -40835"/>
              <a:gd name="adj2" fmla="val -77718"/>
              <a:gd name="adj3" fmla="val 16667"/>
            </a:avLst>
          </a:prstGeom>
          <a:solidFill>
            <a:schemeClr val="tx2">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sz="1400" i="1" dirty="0">
                <a:solidFill>
                  <a:prstClr val="black">
                    <a:lumMod val="85000"/>
                    <a:lumOff val="15000"/>
                  </a:prstClr>
                </a:solidFill>
              </a:rPr>
              <a:t>‘Its kind of a shame really, if there was more people like [Young dads worker] and more places like this then maybe the world wouldn’t be so much as it is right now’ (P3</a:t>
            </a:r>
            <a:r>
              <a:rPr lang="en-GB" sz="1400" i="1" dirty="0" smtClean="0">
                <a:solidFill>
                  <a:prstClr val="black">
                    <a:lumMod val="85000"/>
                    <a:lumOff val="15000"/>
                  </a:prstClr>
                </a:solidFill>
              </a:rPr>
              <a:t>)</a:t>
            </a:r>
            <a:endParaRPr lang="en-GB" sz="1400" i="1" dirty="0">
              <a:solidFill>
                <a:prstClr val="black">
                  <a:lumMod val="85000"/>
                  <a:lumOff val="15000"/>
                </a:prstClr>
              </a:solidFill>
            </a:endParaRPr>
          </a:p>
        </p:txBody>
      </p:sp>
      <p:sp>
        <p:nvSpPr>
          <p:cNvPr id="4" name="Rounded Rectangular Callout 3"/>
          <p:cNvSpPr/>
          <p:nvPr/>
        </p:nvSpPr>
        <p:spPr>
          <a:xfrm>
            <a:off x="148089" y="5203390"/>
            <a:ext cx="2419519" cy="1440200"/>
          </a:xfrm>
          <a:prstGeom prst="wedgeRoundRectCallout">
            <a:avLst>
              <a:gd name="adj1" fmla="val 39033"/>
              <a:gd name="adj2" fmla="val -79091"/>
              <a:gd name="adj3" fmla="val 16667"/>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i="1" dirty="0" smtClean="0">
                <a:solidFill>
                  <a:prstClr val="black">
                    <a:lumMod val="85000"/>
                    <a:lumOff val="15000"/>
                  </a:prstClr>
                </a:solidFill>
              </a:rPr>
              <a:t>‘us lads, we are used to being slapped in the face’ (p9)</a:t>
            </a:r>
          </a:p>
          <a:p>
            <a:pPr algn="ctr"/>
            <a:endParaRPr lang="en-GB" dirty="0"/>
          </a:p>
        </p:txBody>
      </p:sp>
    </p:spTree>
    <p:extLst>
      <p:ext uri="{BB962C8B-B14F-4D97-AF65-F5344CB8AC3E}">
        <p14:creationId xmlns:p14="http://schemas.microsoft.com/office/powerpoint/2010/main" val="2850060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654365" y="2419243"/>
            <a:ext cx="4446473" cy="3336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344597" y="75045"/>
            <a:ext cx="11164821" cy="1143000"/>
          </a:xfrm>
        </p:spPr>
        <p:txBody>
          <a:bodyPr>
            <a:normAutofit fontScale="90000"/>
          </a:bodyPr>
          <a:lstStyle/>
          <a:p>
            <a:r>
              <a:rPr lang="en-GB" dirty="0" smtClean="0"/>
              <a:t>Participants- What they like about groups </a:t>
            </a:r>
            <a:endParaRPr lang="en-GB" dirty="0"/>
          </a:p>
        </p:txBody>
      </p:sp>
      <p:sp>
        <p:nvSpPr>
          <p:cNvPr id="5" name="Content Placeholder 4"/>
          <p:cNvSpPr>
            <a:spLocks noGrp="1"/>
          </p:cNvSpPr>
          <p:nvPr>
            <p:ph sz="quarter" idx="12"/>
          </p:nvPr>
        </p:nvSpPr>
        <p:spPr>
          <a:xfrm>
            <a:off x="1200727" y="646545"/>
            <a:ext cx="8855193" cy="5806791"/>
          </a:xfrm>
        </p:spPr>
        <p:txBody>
          <a:bodyPr/>
          <a:lstStyle/>
          <a:p>
            <a:endParaRPr lang="en-GB" dirty="0"/>
          </a:p>
          <a:p>
            <a:endParaRPr lang="en-GB" sz="1600" dirty="0">
              <a:solidFill>
                <a:schemeClr val="accent4">
                  <a:lumMod val="75000"/>
                </a:schemeClr>
              </a:solidFill>
            </a:endParaRPr>
          </a:p>
          <a:p>
            <a:endParaRPr lang="en-GB" dirty="0" smtClean="0"/>
          </a:p>
          <a:p>
            <a:endParaRPr lang="en-GB" dirty="0"/>
          </a:p>
          <a:p>
            <a:pPr algn="ctr"/>
            <a:endParaRPr lang="en-GB" dirty="0"/>
          </a:p>
          <a:p>
            <a:pPr algn="ctr"/>
            <a:endParaRPr lang="en-GB" dirty="0"/>
          </a:p>
          <a:p>
            <a:pPr algn="ctr"/>
            <a:endParaRPr lang="en-GB" dirty="0"/>
          </a:p>
          <a:p>
            <a:endParaRPr lang="en-GB" dirty="0"/>
          </a:p>
        </p:txBody>
      </p:sp>
      <p:sp>
        <p:nvSpPr>
          <p:cNvPr id="3" name="Rectangle 2"/>
          <p:cNvSpPr/>
          <p:nvPr/>
        </p:nvSpPr>
        <p:spPr>
          <a:xfrm rot="20472642">
            <a:off x="596072" y="1476058"/>
            <a:ext cx="3454792"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4"/>
                  </a:solidFill>
                  <a:prstDash val="solid"/>
                </a:ln>
                <a:solidFill>
                  <a:srgbClr val="0099CC"/>
                </a:solidFill>
                <a:effectLst/>
              </a:rPr>
              <a:t>Activities</a:t>
            </a: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Rectangle 3"/>
          <p:cNvSpPr/>
          <p:nvPr/>
        </p:nvSpPr>
        <p:spPr>
          <a:xfrm rot="21206830">
            <a:off x="7876" y="4274124"/>
            <a:ext cx="4092668" cy="1754326"/>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Space for dads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angle 5"/>
          <p:cNvSpPr/>
          <p:nvPr/>
        </p:nvSpPr>
        <p:spPr>
          <a:xfrm>
            <a:off x="3820345" y="5620627"/>
            <a:ext cx="4647426" cy="923330"/>
          </a:xfrm>
          <a:prstGeom prst="rect">
            <a:avLst/>
          </a:prstGeom>
          <a:noFill/>
        </p:spPr>
        <p:txBody>
          <a:bodyPr wrap="none" lIns="91440" tIns="45720" rIns="91440" bIns="45720">
            <a:spAutoFit/>
          </a:bodyPr>
          <a:lstStyle/>
          <a:p>
            <a:pPr algn="ctr"/>
            <a:r>
              <a:rPr lang="en-US" sz="5400" b="1" cap="none" spc="0" dirty="0" err="1" smtClean="0">
                <a:ln w="12700">
                  <a:solidFill>
                    <a:schemeClr val="accent3">
                      <a:lumMod val="50000"/>
                    </a:schemeClr>
                  </a:solidFill>
                  <a:prstDash val="solid"/>
                </a:ln>
                <a:solidFill>
                  <a:srgbClr val="FF9933"/>
                </a:solidFill>
                <a:effectLst>
                  <a:innerShdw blurRad="177800">
                    <a:schemeClr val="accent3">
                      <a:lumMod val="50000"/>
                    </a:schemeClr>
                  </a:innerShdw>
                </a:effectLst>
              </a:rPr>
              <a:t>Socialisation</a:t>
            </a: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Rectangle 6"/>
          <p:cNvSpPr/>
          <p:nvPr/>
        </p:nvSpPr>
        <p:spPr>
          <a:xfrm>
            <a:off x="7573127" y="1631025"/>
            <a:ext cx="184731"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0" name="Rectangle 9"/>
          <p:cNvSpPr/>
          <p:nvPr/>
        </p:nvSpPr>
        <p:spPr>
          <a:xfrm rot="353199">
            <a:off x="6810660" y="1282483"/>
            <a:ext cx="514756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Role modelling</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Rectangle 10"/>
          <p:cNvSpPr/>
          <p:nvPr/>
        </p:nvSpPr>
        <p:spPr>
          <a:xfrm rot="201344">
            <a:off x="8310106" y="4217030"/>
            <a:ext cx="2148670" cy="926388"/>
          </a:xfrm>
          <a:prstGeom prst="rect">
            <a:avLst/>
          </a:prstGeom>
          <a:noFill/>
        </p:spPr>
        <p:txBody>
          <a:bodyPr wrap="square" lIns="91440" tIns="45720" rIns="91440" bIns="45720">
            <a:spAutoFit/>
          </a:bodyPr>
          <a:lstStyle/>
          <a:p>
            <a:pPr algn="ctr"/>
            <a:r>
              <a:rPr lang="en-US" sz="5400" b="1" cap="none" spc="0" dirty="0" smtClean="0">
                <a:ln/>
                <a:solidFill>
                  <a:srgbClr val="FF0066"/>
                </a:solidFill>
                <a:effectLst>
                  <a:outerShdw blurRad="38100" dist="19050" dir="2700000" algn="tl" rotWithShape="0">
                    <a:schemeClr val="dk1">
                      <a:lumMod val="50000"/>
                      <a:alpha val="40000"/>
                    </a:schemeClr>
                  </a:outerShdw>
                </a:effectLst>
              </a:rPr>
              <a:t>Free</a:t>
            </a:r>
            <a:r>
              <a:rPr lang="en-U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endParaRPr 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2" name="Rectangle 11"/>
          <p:cNvSpPr/>
          <p:nvPr/>
        </p:nvSpPr>
        <p:spPr>
          <a:xfrm>
            <a:off x="8100838" y="2849477"/>
            <a:ext cx="3546217"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00CC66"/>
                </a:solidFill>
              </a:rPr>
              <a:t>N</a:t>
            </a:r>
            <a:r>
              <a:rPr lang="en-US" sz="5400" b="1" cap="none" spc="0" dirty="0" smtClean="0">
                <a:ln/>
                <a:solidFill>
                  <a:srgbClr val="00CC66"/>
                </a:solidFill>
                <a:effectLst/>
              </a:rPr>
              <a:t>ew skills</a:t>
            </a:r>
            <a:endParaRPr lang="en-US" sz="5400" b="1" cap="none" spc="0" dirty="0">
              <a:ln/>
              <a:solidFill>
                <a:srgbClr val="00CC66"/>
              </a:solidFill>
              <a:effectLst/>
            </a:endParaRPr>
          </a:p>
        </p:txBody>
      </p:sp>
      <p:sp>
        <p:nvSpPr>
          <p:cNvPr id="13" name="Rectangle 12"/>
          <p:cNvSpPr/>
          <p:nvPr/>
        </p:nvSpPr>
        <p:spPr>
          <a:xfrm>
            <a:off x="1096210" y="2951267"/>
            <a:ext cx="2454519" cy="923330"/>
          </a:xfrm>
          <a:prstGeom prst="rect">
            <a:avLst/>
          </a:prstGeom>
          <a:noFill/>
        </p:spPr>
        <p:txBody>
          <a:bodyPr wrap="none" lIns="91440" tIns="45720" rIns="91440" bIns="45720">
            <a:spAutoFit/>
          </a:bodyPr>
          <a:lstStyle/>
          <a:p>
            <a:pPr algn="ctr"/>
            <a:r>
              <a:rPr lang="en-US" sz="5400" b="0" cap="none" spc="0" dirty="0" smtClean="0">
                <a:ln w="0"/>
                <a:solidFill>
                  <a:schemeClr val="tx1">
                    <a:lumMod val="65000"/>
                    <a:lumOff val="35000"/>
                  </a:schemeClr>
                </a:solidFill>
                <a:effectLst>
                  <a:reflection blurRad="6350" stA="53000" endA="300" endPos="35500" dir="5400000" sy="-90000" algn="bl" rotWithShape="0"/>
                </a:effectLst>
              </a:rPr>
              <a:t>Advice</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Rectangle 7"/>
          <p:cNvSpPr/>
          <p:nvPr/>
        </p:nvSpPr>
        <p:spPr>
          <a:xfrm>
            <a:off x="3635896" y="1587522"/>
            <a:ext cx="4121962"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Welcoming </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923840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Impacts on their lives </a:t>
            </a:r>
            <a:endParaRPr lang="en-GB" dirty="0"/>
          </a:p>
        </p:txBody>
      </p:sp>
      <p:graphicFrame>
        <p:nvGraphicFramePr>
          <p:cNvPr id="3" name="Content Placeholder 2"/>
          <p:cNvGraphicFramePr>
            <a:graphicFrameLocks noGrp="1"/>
          </p:cNvGraphicFramePr>
          <p:nvPr>
            <p:ph sz="quarter" idx="12"/>
            <p:extLst/>
          </p:nvPr>
        </p:nvGraphicFramePr>
        <p:xfrm>
          <a:off x="2279576" y="1337953"/>
          <a:ext cx="7488832" cy="2768324"/>
        </p:xfrm>
        <a:graphic>
          <a:graphicData uri="http://schemas.openxmlformats.org/drawingml/2006/table">
            <a:tbl>
              <a:tblPr firstRow="1" bandRow="1">
                <a:tableStyleId>{5C22544A-7EE6-4342-B048-85BDC9FD1C3A}</a:tableStyleId>
              </a:tblPr>
              <a:tblGrid>
                <a:gridCol w="3744416"/>
                <a:gridCol w="3744416"/>
              </a:tblGrid>
              <a:tr h="372041">
                <a:tc>
                  <a:txBody>
                    <a:bodyPr/>
                    <a:lstStyle/>
                    <a:p>
                      <a:r>
                        <a:rPr lang="en-GB" dirty="0" smtClean="0"/>
                        <a:t>Wellbeing</a:t>
                      </a:r>
                      <a:r>
                        <a:rPr lang="en-GB" baseline="0" dirty="0" smtClean="0"/>
                        <a:t> </a:t>
                      </a:r>
                      <a:endParaRPr lang="en-GB" dirty="0"/>
                    </a:p>
                  </a:txBody>
                  <a:tcPr/>
                </a:tc>
                <a:tc>
                  <a:txBody>
                    <a:bodyPr/>
                    <a:lstStyle/>
                    <a:p>
                      <a:r>
                        <a:rPr lang="en-GB" dirty="0" smtClean="0"/>
                        <a:t>Parenting</a:t>
                      </a:r>
                      <a:endParaRPr lang="en-GB" dirty="0"/>
                    </a:p>
                  </a:txBody>
                  <a:tcPr/>
                </a:tc>
              </a:tr>
              <a:tr h="372041">
                <a:tc>
                  <a:txBody>
                    <a:bodyPr/>
                    <a:lstStyle/>
                    <a:p>
                      <a:r>
                        <a:rPr lang="en-GB" dirty="0" smtClean="0"/>
                        <a:t>Increased confidence</a:t>
                      </a:r>
                      <a:endParaRPr lang="en-GB" dirty="0"/>
                    </a:p>
                  </a:txBody>
                  <a:tcPr/>
                </a:tc>
                <a:tc>
                  <a:txBody>
                    <a:bodyPr/>
                    <a:lstStyle/>
                    <a:p>
                      <a:r>
                        <a:rPr lang="en-GB" dirty="0" smtClean="0"/>
                        <a:t>Bonding opportunities with children</a:t>
                      </a:r>
                      <a:endParaRPr lang="en-GB" dirty="0"/>
                    </a:p>
                  </a:txBody>
                  <a:tcPr/>
                </a:tc>
              </a:tr>
              <a:tr h="372041">
                <a:tc>
                  <a:txBody>
                    <a:bodyPr/>
                    <a:lstStyle/>
                    <a:p>
                      <a:r>
                        <a:rPr lang="en-GB" dirty="0" smtClean="0"/>
                        <a:t>Space</a:t>
                      </a:r>
                      <a:r>
                        <a:rPr lang="en-GB" baseline="0" dirty="0" smtClean="0"/>
                        <a:t> to relax/ de-stress </a:t>
                      </a:r>
                      <a:endParaRPr lang="en-GB" dirty="0"/>
                    </a:p>
                  </a:txBody>
                  <a:tcPr/>
                </a:tc>
                <a:tc>
                  <a:txBody>
                    <a:bodyPr/>
                    <a:lstStyle/>
                    <a:p>
                      <a:r>
                        <a:rPr lang="en-GB" dirty="0" smtClean="0"/>
                        <a:t>Getting advice from other dads </a:t>
                      </a:r>
                      <a:endParaRPr lang="en-GB" dirty="0"/>
                    </a:p>
                  </a:txBody>
                  <a:tcPr/>
                </a:tc>
              </a:tr>
              <a:tr h="372041">
                <a:tc>
                  <a:txBody>
                    <a:bodyPr/>
                    <a:lstStyle/>
                    <a:p>
                      <a:r>
                        <a:rPr lang="en-GB" dirty="0" smtClean="0"/>
                        <a:t>Learning new skills</a:t>
                      </a:r>
                    </a:p>
                  </a:txBody>
                  <a:tcPr/>
                </a:tc>
                <a:tc>
                  <a:txBody>
                    <a:bodyPr/>
                    <a:lstStyle/>
                    <a:p>
                      <a:r>
                        <a:rPr lang="en-GB" dirty="0" smtClean="0"/>
                        <a:t>Opportunity</a:t>
                      </a:r>
                      <a:r>
                        <a:rPr lang="en-GB" baseline="0" dirty="0" smtClean="0"/>
                        <a:t> to role model with dads who run the groups </a:t>
                      </a:r>
                      <a:endParaRPr lang="en-GB" dirty="0"/>
                    </a:p>
                  </a:txBody>
                  <a:tcPr/>
                </a:tc>
              </a:tr>
              <a:tr h="372041">
                <a:tc>
                  <a:txBody>
                    <a:bodyPr/>
                    <a:lstStyle/>
                    <a:p>
                      <a:r>
                        <a:rPr lang="en-GB" dirty="0" smtClean="0"/>
                        <a:t>Time for themselves </a:t>
                      </a:r>
                    </a:p>
                  </a:txBody>
                  <a:tcPr/>
                </a:tc>
                <a:tc>
                  <a:txBody>
                    <a:bodyPr/>
                    <a:lstStyle/>
                    <a:p>
                      <a:r>
                        <a:rPr lang="en-GB" dirty="0" smtClean="0"/>
                        <a:t>‘If dad’s life</a:t>
                      </a:r>
                      <a:r>
                        <a:rPr lang="en-GB" baseline="0" dirty="0" smtClean="0"/>
                        <a:t> is better the kid’s life is going to be better’ (P9)</a:t>
                      </a:r>
                      <a:endParaRPr lang="en-GB" dirty="0"/>
                    </a:p>
                  </a:txBody>
                  <a:tcPr/>
                </a:tc>
              </a:tr>
              <a:tr h="372041">
                <a:tc>
                  <a:txBody>
                    <a:bodyPr/>
                    <a:lstStyle/>
                    <a:p>
                      <a:r>
                        <a:rPr lang="en-GB" dirty="0" smtClean="0"/>
                        <a:t>Something</a:t>
                      </a:r>
                      <a:r>
                        <a:rPr lang="en-GB" baseline="0" dirty="0" smtClean="0"/>
                        <a:t> to look forward to</a:t>
                      </a:r>
                      <a:endParaRPr lang="en-GB" dirty="0" smtClean="0"/>
                    </a:p>
                  </a:txBody>
                  <a:tcPr/>
                </a:tc>
                <a:tc>
                  <a:txBody>
                    <a:bodyPr/>
                    <a:lstStyle/>
                    <a:p>
                      <a:r>
                        <a:rPr lang="en-GB" dirty="0" smtClean="0"/>
                        <a:t>Parenting practices </a:t>
                      </a:r>
                      <a:endParaRPr lang="en-GB" dirty="0"/>
                    </a:p>
                  </a:txBody>
                  <a:tcPr/>
                </a:tc>
              </a:tr>
            </a:tbl>
          </a:graphicData>
        </a:graphic>
      </p:graphicFrame>
      <p:sp>
        <p:nvSpPr>
          <p:cNvPr id="10" name="Cloud Callout 9"/>
          <p:cNvSpPr/>
          <p:nvPr/>
        </p:nvSpPr>
        <p:spPr>
          <a:xfrm>
            <a:off x="480037" y="4280096"/>
            <a:ext cx="3384376" cy="2417467"/>
          </a:xfrm>
          <a:prstGeom prst="cloudCallout">
            <a:avLst>
              <a:gd name="adj1" fmla="val 58058"/>
              <a:gd name="adj2" fmla="val -54664"/>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solidFill>
                  <a:prstClr val="white"/>
                </a:solidFill>
              </a:rPr>
              <a:t>	</a:t>
            </a:r>
            <a:r>
              <a:rPr lang="en-GB" sz="1200" dirty="0">
                <a:solidFill>
                  <a:srgbClr val="110B2F"/>
                </a:solidFill>
              </a:rPr>
              <a:t>Before meeting [young dads worker] I was with the kids 24/7. And obviously you get the little time away from them, so you get the time to yourself that you do need at times, and I look forward to having my own time now (P6)</a:t>
            </a:r>
          </a:p>
        </p:txBody>
      </p:sp>
      <p:sp>
        <p:nvSpPr>
          <p:cNvPr id="11" name="Cloud Callout 10"/>
          <p:cNvSpPr/>
          <p:nvPr/>
        </p:nvSpPr>
        <p:spPr>
          <a:xfrm>
            <a:off x="8979901" y="171916"/>
            <a:ext cx="2520280" cy="1268760"/>
          </a:xfrm>
          <a:prstGeom prst="cloudCallout">
            <a:avLst>
              <a:gd name="adj1" fmla="val -57672"/>
              <a:gd name="adj2" fmla="val 62543"/>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rgbClr val="110B2F"/>
                </a:solidFill>
              </a:rPr>
              <a:t>It is actually quite surprising that it is a guy running it (P5)</a:t>
            </a:r>
          </a:p>
        </p:txBody>
      </p:sp>
      <p:sp>
        <p:nvSpPr>
          <p:cNvPr id="12" name="Cloud Callout 11"/>
          <p:cNvSpPr/>
          <p:nvPr/>
        </p:nvSpPr>
        <p:spPr>
          <a:xfrm>
            <a:off x="0" y="390206"/>
            <a:ext cx="2664296" cy="1296144"/>
          </a:xfrm>
          <a:prstGeom prst="cloudCallout">
            <a:avLst>
              <a:gd name="adj1" fmla="val 37124"/>
              <a:gd name="adj2" fmla="val 671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prstClr val="white"/>
                </a:solidFill>
              </a:rPr>
              <a:t>I would get stressed all the time, like if things didn’t happen there and then it would niggle at me (p3)</a:t>
            </a:r>
          </a:p>
        </p:txBody>
      </p:sp>
      <p:sp>
        <p:nvSpPr>
          <p:cNvPr id="13" name="Cloud Callout 12"/>
          <p:cNvSpPr/>
          <p:nvPr/>
        </p:nvSpPr>
        <p:spPr>
          <a:xfrm>
            <a:off x="5917770" y="4643700"/>
            <a:ext cx="3600400" cy="1927329"/>
          </a:xfrm>
          <a:prstGeom prst="cloudCallout">
            <a:avLst>
              <a:gd name="adj1" fmla="val -32334"/>
              <a:gd name="adj2" fmla="val -720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prstClr val="white"/>
                </a:solidFill>
              </a:rPr>
              <a:t>The main thing I was hoping to get out of it was just being able to bond properly with the children. But I’ve gained so much more than that (P8)</a:t>
            </a:r>
          </a:p>
        </p:txBody>
      </p:sp>
    </p:spTree>
    <p:extLst>
      <p:ext uri="{BB962C8B-B14F-4D97-AF65-F5344CB8AC3E}">
        <p14:creationId xmlns:p14="http://schemas.microsoft.com/office/powerpoint/2010/main" val="1205779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What would the young men change?</a:t>
            </a:r>
            <a:endParaRPr lang="en-GB" dirty="0"/>
          </a:p>
        </p:txBody>
      </p:sp>
      <p:sp>
        <p:nvSpPr>
          <p:cNvPr id="8" name="Content Placeholder 7"/>
          <p:cNvSpPr>
            <a:spLocks noGrp="1"/>
          </p:cNvSpPr>
          <p:nvPr>
            <p:ph sz="quarter" idx="12"/>
          </p:nvPr>
        </p:nvSpPr>
        <p:spPr>
          <a:xfrm>
            <a:off x="498764" y="1320800"/>
            <a:ext cx="9557156" cy="4700488"/>
          </a:xfrm>
        </p:spPr>
        <p:txBody>
          <a:bodyPr/>
          <a:lstStyle/>
          <a:p>
            <a:pPr marL="342900" indent="-342900">
              <a:buFont typeface="Arial" panose="020B0604020202020204" pitchFamily="34" charset="0"/>
              <a:buChar char="•"/>
            </a:pPr>
            <a:endParaRPr lang="en-GB" dirty="0" smtClean="0"/>
          </a:p>
          <a:p>
            <a:endParaRPr lang="en-GB" dirty="0"/>
          </a:p>
        </p:txBody>
      </p:sp>
      <p:sp>
        <p:nvSpPr>
          <p:cNvPr id="4" name="TextBox 3"/>
          <p:cNvSpPr txBox="1"/>
          <p:nvPr/>
        </p:nvSpPr>
        <p:spPr>
          <a:xfrm>
            <a:off x="1237673" y="1634836"/>
            <a:ext cx="9273309" cy="2031325"/>
          </a:xfrm>
          <a:prstGeom prst="rect">
            <a:avLst/>
          </a:prstGeom>
          <a:noFill/>
        </p:spPr>
        <p:txBody>
          <a:bodyPr wrap="square" rtlCol="0">
            <a:spAutoFit/>
          </a:bodyPr>
          <a:lstStyle/>
          <a:p>
            <a:r>
              <a:rPr lang="en-GB" dirty="0" smtClean="0"/>
              <a:t>Not very much that they would like to change….groups viewed very positively </a:t>
            </a:r>
          </a:p>
          <a:p>
            <a:endParaRPr lang="en-GB" dirty="0"/>
          </a:p>
          <a:p>
            <a:r>
              <a:rPr lang="en-GB" dirty="0" smtClean="0"/>
              <a:t>Possible areas for consideration: 	</a:t>
            </a:r>
          </a:p>
          <a:p>
            <a:pPr marL="1200150" lvl="2" indent="-285750">
              <a:buFont typeface="Arial" panose="020B0604020202020204" pitchFamily="34" charset="0"/>
              <a:buChar char="•"/>
            </a:pPr>
            <a:r>
              <a:rPr lang="en-GB" dirty="0" smtClean="0"/>
              <a:t>Encourage more young dads to attend</a:t>
            </a:r>
          </a:p>
          <a:p>
            <a:pPr marL="1200150" lvl="2" indent="-285750">
              <a:buFont typeface="Arial" panose="020B0604020202020204" pitchFamily="34" charset="0"/>
              <a:buChar char="•"/>
            </a:pPr>
            <a:r>
              <a:rPr lang="en-GB" dirty="0" smtClean="0"/>
              <a:t>More time at activities</a:t>
            </a:r>
          </a:p>
          <a:p>
            <a:pPr marL="1200150" lvl="2" indent="-285750">
              <a:buFont typeface="Arial" panose="020B0604020202020204" pitchFamily="34" charset="0"/>
              <a:buChar char="•"/>
            </a:pPr>
            <a:r>
              <a:rPr lang="en-GB" dirty="0" smtClean="0"/>
              <a:t>More evenings per week</a:t>
            </a:r>
          </a:p>
          <a:p>
            <a:pPr marL="1200150" lvl="2" indent="-285750">
              <a:buFont typeface="Arial" panose="020B0604020202020204" pitchFamily="34" charset="0"/>
              <a:buChar char="•"/>
            </a:pPr>
            <a:r>
              <a:rPr lang="en-GB" dirty="0" smtClean="0"/>
              <a:t>Opportunities for holidays </a:t>
            </a:r>
            <a:endParaRPr lang="en-GB" dirty="0"/>
          </a:p>
        </p:txBody>
      </p:sp>
      <p:sp>
        <p:nvSpPr>
          <p:cNvPr id="6" name="Cloud Callout 5"/>
          <p:cNvSpPr/>
          <p:nvPr/>
        </p:nvSpPr>
        <p:spPr>
          <a:xfrm>
            <a:off x="4651369" y="2811458"/>
            <a:ext cx="5567955" cy="3935223"/>
          </a:xfrm>
          <a:prstGeom prst="cloudCallout">
            <a:avLst>
              <a:gd name="adj1" fmla="val -66949"/>
              <a:gd name="adj2" fmla="val 39733"/>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i="1" dirty="0">
                <a:solidFill>
                  <a:schemeClr val="tx1"/>
                </a:solidFill>
              </a:rPr>
              <a:t>Be something like a dads going away for like a week or something with the kids, just like a </a:t>
            </a:r>
            <a:r>
              <a:rPr lang="en-US" sz="1400" i="1" dirty="0" err="1">
                <a:solidFill>
                  <a:schemeClr val="tx1"/>
                </a:solidFill>
              </a:rPr>
              <a:t>dunno</a:t>
            </a:r>
            <a:r>
              <a:rPr lang="en-US" sz="1400" i="1" dirty="0">
                <a:solidFill>
                  <a:schemeClr val="tx1"/>
                </a:solidFill>
              </a:rPr>
              <a:t>, a residential thing, like everybody obviously chip in and like a tenner for you and a </a:t>
            </a:r>
            <a:r>
              <a:rPr lang="en-US" sz="1400" i="1" dirty="0" err="1">
                <a:solidFill>
                  <a:schemeClr val="tx1"/>
                </a:solidFill>
              </a:rPr>
              <a:t>bairn</a:t>
            </a:r>
            <a:r>
              <a:rPr lang="en-US" sz="1400" i="1" dirty="0">
                <a:solidFill>
                  <a:schemeClr val="tx1"/>
                </a:solidFill>
              </a:rPr>
              <a:t> towards a minibus or whatever and then just obviously go away, book somewhere up the north of Scotland somewhere maybe and take the </a:t>
            </a:r>
            <a:r>
              <a:rPr lang="en-US" sz="1400" i="1" dirty="0" err="1">
                <a:solidFill>
                  <a:schemeClr val="tx1"/>
                </a:solidFill>
              </a:rPr>
              <a:t>bairns</a:t>
            </a:r>
            <a:r>
              <a:rPr lang="en-US" sz="1400" i="1" dirty="0">
                <a:solidFill>
                  <a:schemeClr val="tx1"/>
                </a:solidFill>
              </a:rPr>
              <a:t> away for a week and just to have bonfires and BBQ’s if it’s sunny, Scotland could probably rain, just get away for a week or something (P2)</a:t>
            </a:r>
            <a:endParaRPr lang="en-GB" sz="1400" dirty="0">
              <a:solidFill>
                <a:schemeClr val="tx1"/>
              </a:solidFill>
            </a:endParaRPr>
          </a:p>
          <a:p>
            <a:pPr algn="ctr"/>
            <a:endParaRPr lang="en-GB" sz="1100" dirty="0">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291" y="1256146"/>
            <a:ext cx="2429952" cy="1619968"/>
          </a:xfrm>
          <a:prstGeom prst="rect">
            <a:avLst/>
          </a:prstGeom>
        </p:spPr>
      </p:pic>
      <p:pic>
        <p:nvPicPr>
          <p:cNvPr id="9" name="Picture 8"/>
          <p:cNvPicPr>
            <a:picLocks noChangeAspect="1"/>
          </p:cNvPicPr>
          <p:nvPr/>
        </p:nvPicPr>
        <p:blipFill>
          <a:blip r:embed="rId4"/>
          <a:stretch>
            <a:fillRect/>
          </a:stretch>
        </p:blipFill>
        <p:spPr>
          <a:xfrm>
            <a:off x="418592" y="3883359"/>
            <a:ext cx="3442428" cy="2137929"/>
          </a:xfrm>
          <a:prstGeom prst="rect">
            <a:avLst/>
          </a:prstGeom>
        </p:spPr>
      </p:pic>
    </p:spTree>
    <p:extLst>
      <p:ext uri="{BB962C8B-B14F-4D97-AF65-F5344CB8AC3E}">
        <p14:creationId xmlns:p14="http://schemas.microsoft.com/office/powerpoint/2010/main" val="22967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So what does this mean? </a:t>
            </a:r>
            <a:endParaRPr lang="en-GB" dirty="0"/>
          </a:p>
        </p:txBody>
      </p:sp>
      <p:sp>
        <p:nvSpPr>
          <p:cNvPr id="8" name="Content Placeholder 7"/>
          <p:cNvSpPr>
            <a:spLocks noGrp="1"/>
          </p:cNvSpPr>
          <p:nvPr>
            <p:ph sz="quarter" idx="12"/>
          </p:nvPr>
        </p:nvSpPr>
        <p:spPr>
          <a:xfrm>
            <a:off x="1631504" y="1268760"/>
            <a:ext cx="8424416" cy="4752528"/>
          </a:xfrm>
        </p:spPr>
        <p:txBody>
          <a:bodyPr/>
          <a:lstStyle/>
          <a:p>
            <a:pPr marL="342900" indent="-342900">
              <a:buFont typeface="Arial" panose="020B0604020202020204" pitchFamily="34" charset="0"/>
              <a:buChar char="•"/>
            </a:pPr>
            <a:endParaRPr lang="en-GB" dirty="0" smtClean="0"/>
          </a:p>
          <a:p>
            <a:endParaRPr lang="en-GB" dirty="0"/>
          </a:p>
        </p:txBody>
      </p:sp>
      <p:sp>
        <p:nvSpPr>
          <p:cNvPr id="2" name="TextBox 1"/>
          <p:cNvSpPr txBox="1"/>
          <p:nvPr/>
        </p:nvSpPr>
        <p:spPr>
          <a:xfrm>
            <a:off x="665018" y="1944111"/>
            <a:ext cx="9023928"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t>Need to be aware of young men potentially feeling excluded in other family settings</a:t>
            </a:r>
          </a:p>
          <a:p>
            <a:pPr marL="285750" indent="-285750">
              <a:buFont typeface="Arial" panose="020B0604020202020204" pitchFamily="34" charset="0"/>
              <a:buChar char="•"/>
            </a:pPr>
            <a:r>
              <a:rPr lang="en-GB" sz="2000" dirty="0" smtClean="0"/>
              <a:t>Groups can be a really good way of bringing young dads together</a:t>
            </a:r>
          </a:p>
          <a:p>
            <a:pPr marL="285750" indent="-285750">
              <a:buFont typeface="Arial" panose="020B0604020202020204" pitchFamily="34" charset="0"/>
              <a:buChar char="•"/>
            </a:pPr>
            <a:r>
              <a:rPr lang="en-GB" sz="2000" dirty="0" smtClean="0"/>
              <a:t>Can be positive outcomes in terms of wellbeing, confidence, connectedness and family aspects</a:t>
            </a:r>
          </a:p>
          <a:p>
            <a:pPr marL="285750" indent="-285750">
              <a:buFont typeface="Arial" panose="020B0604020202020204" pitchFamily="34" charset="0"/>
              <a:buChar char="•"/>
            </a:pPr>
            <a:r>
              <a:rPr lang="en-GB" sz="2000" dirty="0" smtClean="0"/>
              <a:t>Need to think through carefully how groups are organised and features of the group</a:t>
            </a:r>
          </a:p>
          <a:p>
            <a:pPr marL="285750" indent="-285750">
              <a:buFont typeface="Arial" panose="020B0604020202020204" pitchFamily="34" charset="0"/>
              <a:buChar char="•"/>
            </a:pPr>
            <a:r>
              <a:rPr lang="en-GB" sz="2000" dirty="0" smtClean="0"/>
              <a:t>Group settings can be in different formats as this research has shown</a:t>
            </a:r>
          </a:p>
          <a:p>
            <a:pPr marL="285750" indent="-285750">
              <a:buFont typeface="Arial" panose="020B0604020202020204" pitchFamily="34" charset="0"/>
              <a:buChar char="•"/>
            </a:pPr>
            <a:r>
              <a:rPr lang="en-GB" sz="2000" dirty="0" smtClean="0"/>
              <a:t>Is resource intensive and challenging work running groups</a:t>
            </a:r>
          </a:p>
          <a:p>
            <a:pPr marL="285750" indent="-285750">
              <a:buFont typeface="Arial" panose="020B0604020202020204" pitchFamily="34" charset="0"/>
              <a:buChar char="•"/>
            </a:pPr>
            <a:r>
              <a:rPr lang="en-GB" sz="2000" dirty="0" smtClean="0"/>
              <a:t>However, does seem to be a need and those who attend find it beneficial</a:t>
            </a:r>
          </a:p>
          <a:p>
            <a:pPr marL="285750" indent="-285750">
              <a:buFont typeface="Arial" panose="020B0604020202020204" pitchFamily="34" charset="0"/>
              <a:buChar char="•"/>
            </a:pPr>
            <a:r>
              <a:rPr lang="en-GB" sz="2000" dirty="0" smtClean="0"/>
              <a:t>Groups will however not be for everyone, so they are not the magic bullet</a:t>
            </a:r>
            <a:endParaRPr lang="en-GB"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5481" y="66018"/>
            <a:ext cx="2756920" cy="1767257"/>
          </a:xfrm>
          <a:prstGeom prst="rect">
            <a:avLst/>
          </a:prstGeom>
        </p:spPr>
      </p:pic>
      <p:pic>
        <p:nvPicPr>
          <p:cNvPr id="4" name="Picture 3"/>
          <p:cNvPicPr>
            <a:picLocks noChangeAspect="1"/>
          </p:cNvPicPr>
          <p:nvPr/>
        </p:nvPicPr>
        <p:blipFill>
          <a:blip r:embed="rId4"/>
          <a:stretch>
            <a:fillRect/>
          </a:stretch>
        </p:blipFill>
        <p:spPr>
          <a:xfrm>
            <a:off x="187243" y="5360233"/>
            <a:ext cx="1774577" cy="1478814"/>
          </a:xfrm>
          <a:prstGeom prst="rect">
            <a:avLst/>
          </a:prstGeom>
        </p:spPr>
      </p:pic>
      <p:sp>
        <p:nvSpPr>
          <p:cNvPr id="6" name="Rectangle 5"/>
          <p:cNvSpPr/>
          <p:nvPr/>
        </p:nvSpPr>
        <p:spPr>
          <a:xfrm>
            <a:off x="2047961" y="5950432"/>
            <a:ext cx="7739619" cy="487506"/>
          </a:xfrm>
          <a:prstGeom prst="rect">
            <a:avLst/>
          </a:prstGeom>
        </p:spPr>
        <p:txBody>
          <a:bodyPr wrap="none">
            <a:spAutoFit/>
          </a:bodyPr>
          <a:lstStyle/>
          <a:p>
            <a:pPr marL="63500" marR="746125" algn="just">
              <a:lnSpc>
                <a:spcPct val="107000"/>
              </a:lnSpc>
              <a:spcBef>
                <a:spcPts val="805"/>
              </a:spcBef>
              <a:spcAft>
                <a:spcPts val="0"/>
              </a:spcAft>
            </a:pPr>
            <a:r>
              <a:rPr lang="en-US" sz="2400" b="1" dirty="0" smtClean="0">
                <a:solidFill>
                  <a:srgbClr val="487187"/>
                </a:solidFill>
                <a:latin typeface="Corbel" panose="020B0503020204020204" pitchFamily="34" charset="0"/>
                <a:ea typeface="Corbel" panose="020B0503020204020204" pitchFamily="34" charset="0"/>
                <a:cs typeface="Corbel" panose="020B0503020204020204" pitchFamily="34" charset="0"/>
              </a:rPr>
              <a:t>…this </a:t>
            </a:r>
            <a:r>
              <a:rPr lang="en-US" sz="2400" b="1" dirty="0">
                <a:solidFill>
                  <a:srgbClr val="487187"/>
                </a:solidFill>
                <a:latin typeface="Corbel" panose="020B0503020204020204" pitchFamily="34" charset="0"/>
                <a:ea typeface="Corbel" panose="020B0503020204020204" pitchFamily="34" charset="0"/>
                <a:cs typeface="Corbel" panose="020B0503020204020204" pitchFamily="34" charset="0"/>
              </a:rPr>
              <a:t>is a good place to come to focus on dads (P9)</a:t>
            </a:r>
            <a:endParaRPr lang="en-GB" sz="2400" dirty="0">
              <a:effectLst/>
              <a:latin typeface="Corbel" panose="020B0503020204020204" pitchFamily="34" charset="0"/>
              <a:ea typeface="Corbel" panose="020B0503020204020204" pitchFamily="34" charset="0"/>
              <a:cs typeface="Corbel" panose="020B0503020204020204" pitchFamily="34" charset="0"/>
            </a:endParaRPr>
          </a:p>
        </p:txBody>
      </p:sp>
    </p:spTree>
    <p:extLst>
      <p:ext uri="{BB962C8B-B14F-4D97-AF65-F5344CB8AC3E}">
        <p14:creationId xmlns:p14="http://schemas.microsoft.com/office/powerpoint/2010/main" val="366675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31437" y="1335186"/>
            <a:ext cx="7680788" cy="3173315"/>
          </a:xfrm>
        </p:spPr>
        <p:txBody>
          <a:bodyPr/>
          <a:lstStyle/>
          <a:p>
            <a:endParaRPr lang="en-GB" dirty="0" smtClean="0">
              <a:hlinkClick r:id="rId3"/>
            </a:endParaRPr>
          </a:p>
          <a:p>
            <a:endParaRPr lang="en-GB" dirty="0">
              <a:hlinkClick r:id="rId3"/>
            </a:endParaRPr>
          </a:p>
          <a:p>
            <a:pPr algn="ctr"/>
            <a:r>
              <a:rPr lang="en-GB" sz="2800" dirty="0" smtClean="0">
                <a:hlinkClick r:id="rId3"/>
              </a:rPr>
              <a:t>e.s.hanna@leedsbeckett.ac.uk</a:t>
            </a:r>
            <a:endParaRPr lang="en-GB" sz="2800" dirty="0" smtClean="0"/>
          </a:p>
          <a:p>
            <a:endParaRPr lang="en-GB" dirty="0"/>
          </a:p>
          <a:p>
            <a:r>
              <a:rPr lang="en-GB" dirty="0" smtClean="0"/>
              <a:t>								: </a:t>
            </a:r>
            <a:r>
              <a:rPr lang="en-GB" sz="2600" dirty="0" smtClean="0"/>
              <a:t>@DrEsmee</a:t>
            </a:r>
          </a:p>
          <a:p>
            <a:endParaRPr lang="en-GB" dirty="0"/>
          </a:p>
          <a:p>
            <a:endParaRPr lang="en-GB" dirty="0"/>
          </a:p>
        </p:txBody>
      </p:sp>
      <p:pic>
        <p:nvPicPr>
          <p:cNvPr id="2" name="Picture 1"/>
          <p:cNvPicPr>
            <a:picLocks noChangeAspect="1"/>
          </p:cNvPicPr>
          <p:nvPr/>
        </p:nvPicPr>
        <p:blipFill>
          <a:blip r:embed="rId4"/>
          <a:stretch>
            <a:fillRect/>
          </a:stretch>
        </p:blipFill>
        <p:spPr>
          <a:xfrm>
            <a:off x="2832212" y="2986580"/>
            <a:ext cx="1308801" cy="493482"/>
          </a:xfrm>
          <a:prstGeom prst="rect">
            <a:avLst/>
          </a:prstGeom>
        </p:spPr>
      </p:pic>
    </p:spTree>
    <p:extLst>
      <p:ext uri="{BB962C8B-B14F-4D97-AF65-F5344CB8AC3E}">
        <p14:creationId xmlns:p14="http://schemas.microsoft.com/office/powerpoint/2010/main" val="3388244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lgn="ctr"/>
            <a:r>
              <a:rPr lang="en-GB" dirty="0" smtClean="0"/>
              <a:t>Seeing Dads differently Event </a:t>
            </a:r>
            <a:endParaRPr lang="en-GB" dirty="0"/>
          </a:p>
        </p:txBody>
      </p:sp>
      <p:sp>
        <p:nvSpPr>
          <p:cNvPr id="3" name="Content Placeholder 2"/>
          <p:cNvSpPr>
            <a:spLocks noGrp="1"/>
          </p:cNvSpPr>
          <p:nvPr>
            <p:ph sz="quarter" idx="11"/>
          </p:nvPr>
        </p:nvSpPr>
        <p:spPr/>
        <p:txBody>
          <a:bodyPr/>
          <a:lstStyle/>
          <a:p>
            <a:pPr algn="ctr"/>
            <a:r>
              <a:rPr lang="en-GB" sz="2800" dirty="0" smtClean="0"/>
              <a:t>12</a:t>
            </a:r>
            <a:r>
              <a:rPr lang="en-GB" sz="2800" baseline="30000" dirty="0" smtClean="0"/>
              <a:t>th</a:t>
            </a:r>
            <a:r>
              <a:rPr lang="en-GB" sz="2800" dirty="0" smtClean="0"/>
              <a:t> November 2016, Leeds</a:t>
            </a:r>
          </a:p>
          <a:p>
            <a:pPr algn="ctr"/>
            <a:endParaRPr lang="en-GB" sz="2800" dirty="0" smtClean="0"/>
          </a:p>
          <a:p>
            <a:pPr algn="ctr"/>
            <a:r>
              <a:rPr lang="en-GB" dirty="0" smtClean="0"/>
              <a:t>More details soon…. </a:t>
            </a:r>
          </a:p>
          <a:p>
            <a:pPr algn="ctr"/>
            <a:endParaRPr lang="en-GB" dirty="0"/>
          </a:p>
          <a:p>
            <a:endParaRPr lang="en-GB" dirty="0"/>
          </a:p>
        </p:txBody>
      </p:sp>
    </p:spTree>
    <p:extLst>
      <p:ext uri="{BB962C8B-B14F-4D97-AF65-F5344CB8AC3E}">
        <p14:creationId xmlns:p14="http://schemas.microsoft.com/office/powerpoint/2010/main" val="1373867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r>
              <a:rPr lang="en-US" dirty="0" smtClean="0"/>
              <a:t>The project….</a:t>
            </a:r>
            <a:endParaRPr lang="en-US" dirty="0"/>
          </a:p>
        </p:txBody>
      </p:sp>
      <p:sp>
        <p:nvSpPr>
          <p:cNvPr id="6" name="Content Placeholder 5"/>
          <p:cNvSpPr>
            <a:spLocks noGrp="1"/>
          </p:cNvSpPr>
          <p:nvPr>
            <p:ph sz="quarter" idx="11"/>
          </p:nvPr>
        </p:nvSpPr>
        <p:spPr>
          <a:xfrm>
            <a:off x="226920" y="2060576"/>
            <a:ext cx="7680788" cy="2447925"/>
          </a:xfrm>
        </p:spPr>
        <p:txBody>
          <a:bodyPr/>
          <a:lstStyle/>
          <a:p>
            <a:pPr marL="342900" indent="-342900">
              <a:buFont typeface="Arial" panose="020B0604020202020204" pitchFamily="34" charset="0"/>
              <a:buChar char="•"/>
            </a:pPr>
            <a:r>
              <a:rPr lang="en-US" dirty="0" smtClean="0"/>
              <a:t>Supporting Young Dad’s (SYD) research project</a:t>
            </a:r>
          </a:p>
          <a:p>
            <a:endParaRPr lang="en-US" dirty="0" smtClean="0"/>
          </a:p>
          <a:p>
            <a:pPr marL="342900" indent="-342900">
              <a:buFont typeface="Arial" panose="020B0604020202020204" pitchFamily="34" charset="0"/>
              <a:buChar char="•"/>
            </a:pPr>
            <a:r>
              <a:rPr lang="en-US" dirty="0" smtClean="0"/>
              <a:t>Project was funded by an Early Career Fellowship at Leeds Beckett University</a:t>
            </a:r>
          </a:p>
          <a:p>
            <a:endParaRPr lang="en-US" dirty="0" smtClean="0"/>
          </a:p>
          <a:p>
            <a:pPr marL="342900" indent="-342900">
              <a:buFont typeface="Arial" panose="020B0604020202020204" pitchFamily="34" charset="0"/>
              <a:buChar char="•"/>
            </a:pPr>
            <a:r>
              <a:rPr lang="en-US" dirty="0" smtClean="0"/>
              <a:t>Project was a collaborative endeavour with the community organisations</a:t>
            </a:r>
            <a:r>
              <a:rPr lang="en-US" dirty="0"/>
              <a:t> </a:t>
            </a:r>
            <a:r>
              <a:rPr lang="en-US" dirty="0" smtClean="0"/>
              <a:t>who provide group support for young dads</a:t>
            </a:r>
          </a:p>
          <a:p>
            <a:endParaRPr lang="en-US" dirty="0" smtClean="0"/>
          </a:p>
          <a:p>
            <a:pPr marL="342900" indent="-342900">
              <a:buFont typeface="Arial" panose="020B0604020202020204" pitchFamily="34" charset="0"/>
              <a:buChar char="•"/>
            </a:pPr>
            <a:r>
              <a:rPr lang="en-US" dirty="0" smtClean="0"/>
              <a:t>The research builds on the ethos of the CommUNIty</a:t>
            </a:r>
            <a:r>
              <a:rPr lang="en-US" dirty="0"/>
              <a:t> </a:t>
            </a:r>
            <a:r>
              <a:rPr lang="en-US" dirty="0" smtClean="0"/>
              <a:t>initiative at Leeds Beckett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5440" y="2447925"/>
            <a:ext cx="2060576" cy="206057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5440" y="460792"/>
            <a:ext cx="2146017" cy="1167983"/>
          </a:xfrm>
          <a:prstGeom prst="rect">
            <a:avLst/>
          </a:prstGeom>
        </p:spPr>
      </p:pic>
      <p:sp>
        <p:nvSpPr>
          <p:cNvPr id="8" name="Notched Right Arrow 7"/>
          <p:cNvSpPr/>
          <p:nvPr/>
        </p:nvSpPr>
        <p:spPr>
          <a:xfrm rot="19446899">
            <a:off x="7867488" y="4547480"/>
            <a:ext cx="1873226" cy="469338"/>
          </a:xfrm>
          <a:prstGeom prst="notchedRightArrow">
            <a:avLst/>
          </a:prstGeom>
          <a:solidFill>
            <a:schemeClr val="accent4">
              <a:lumMod val="20000"/>
              <a:lumOff val="80000"/>
            </a:schemeClr>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Notched Right Arrow 8"/>
          <p:cNvSpPr/>
          <p:nvPr/>
        </p:nvSpPr>
        <p:spPr>
          <a:xfrm rot="19084030">
            <a:off x="7339789" y="2148979"/>
            <a:ext cx="2427423" cy="477430"/>
          </a:xfrm>
          <a:prstGeom prst="notchedRightArrow">
            <a:avLst/>
          </a:prstGeom>
          <a:solidFill>
            <a:schemeClr val="accent4">
              <a:lumMod val="20000"/>
              <a:lumOff val="80000"/>
            </a:schemeClr>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8661" y="333375"/>
            <a:ext cx="1113404" cy="1588731"/>
          </a:xfrm>
          <a:prstGeom prst="rect">
            <a:avLst/>
          </a:prstGeom>
          <a:solidFill>
            <a:schemeClr val="accent1">
              <a:lumMod val="75000"/>
            </a:schemeClr>
          </a:solidFill>
        </p:spPr>
      </p:pic>
    </p:spTree>
    <p:extLst>
      <p:ext uri="{BB962C8B-B14F-4D97-AF65-F5344CB8AC3E}">
        <p14:creationId xmlns:p14="http://schemas.microsoft.com/office/powerpoint/2010/main" val="27641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827" y="4993935"/>
            <a:ext cx="1311924" cy="1837267"/>
          </a:xfrm>
          <a:prstGeom prst="rect">
            <a:avLst/>
          </a:prstGeom>
        </p:spPr>
      </p:pic>
      <p:sp>
        <p:nvSpPr>
          <p:cNvPr id="2" name="Title 1"/>
          <p:cNvSpPr>
            <a:spLocks noGrp="1"/>
          </p:cNvSpPr>
          <p:nvPr>
            <p:ph type="title"/>
          </p:nvPr>
        </p:nvSpPr>
        <p:spPr/>
        <p:txBody>
          <a:bodyPr>
            <a:normAutofit/>
          </a:bodyPr>
          <a:lstStyle/>
          <a:p>
            <a:r>
              <a:rPr lang="en-GB" dirty="0" smtClean="0"/>
              <a:t>My work… </a:t>
            </a:r>
            <a:endParaRPr lang="en-GB" dirty="0"/>
          </a:p>
        </p:txBody>
      </p:sp>
      <p:sp>
        <p:nvSpPr>
          <p:cNvPr id="4" name="TextBox 3"/>
          <p:cNvSpPr txBox="1"/>
          <p:nvPr/>
        </p:nvSpPr>
        <p:spPr>
          <a:xfrm>
            <a:off x="2878667" y="1332938"/>
            <a:ext cx="6231467" cy="1477328"/>
          </a:xfrm>
          <a:prstGeom prst="rect">
            <a:avLst/>
          </a:prstGeom>
          <a:noFill/>
        </p:spPr>
        <p:txBody>
          <a:bodyPr wrap="square" rtlCol="0">
            <a:spAutoFit/>
          </a:bodyPr>
          <a:lstStyle/>
          <a:p>
            <a:r>
              <a:rPr lang="en-GB" dirty="0" smtClean="0"/>
              <a:t>Research centre focusing on men’s health and gendered analyses of health</a:t>
            </a:r>
          </a:p>
          <a:p>
            <a:endParaRPr lang="en-GB" dirty="0" smtClean="0"/>
          </a:p>
          <a:p>
            <a:r>
              <a:rPr lang="en-GB" dirty="0" smtClean="0"/>
              <a:t>Research a variety of areas including wellbeing in fatherhood and men as fathers</a:t>
            </a:r>
            <a:endParaRPr lang="en-GB" dirty="0"/>
          </a:p>
        </p:txBody>
      </p:sp>
      <p:pic>
        <p:nvPicPr>
          <p:cNvPr id="6" name="Picture 5"/>
          <p:cNvPicPr>
            <a:picLocks noChangeAspect="1"/>
          </p:cNvPicPr>
          <p:nvPr/>
        </p:nvPicPr>
        <p:blipFill>
          <a:blip r:embed="rId4"/>
          <a:stretch>
            <a:fillRect/>
          </a:stretch>
        </p:blipFill>
        <p:spPr>
          <a:xfrm>
            <a:off x="9222198" y="2545810"/>
            <a:ext cx="1706269" cy="2384954"/>
          </a:xfrm>
          <a:prstGeom prst="rect">
            <a:avLst/>
          </a:prstGeom>
        </p:spPr>
      </p:pic>
      <p:sp>
        <p:nvSpPr>
          <p:cNvPr id="7" name="TextBox 6"/>
          <p:cNvSpPr txBox="1"/>
          <p:nvPr/>
        </p:nvSpPr>
        <p:spPr>
          <a:xfrm>
            <a:off x="2920570" y="3129902"/>
            <a:ext cx="5240867" cy="1477328"/>
          </a:xfrm>
          <a:prstGeom prst="rect">
            <a:avLst/>
          </a:prstGeom>
          <a:noFill/>
        </p:spPr>
        <p:txBody>
          <a:bodyPr wrap="square" rtlCol="0">
            <a:spAutoFit/>
          </a:bodyPr>
          <a:lstStyle/>
          <a:p>
            <a:r>
              <a:rPr lang="en-GB" dirty="0" smtClean="0"/>
              <a:t>Sociologist by background and my previous research has focused on young people…but on a very different topic…..</a:t>
            </a:r>
          </a:p>
          <a:p>
            <a:endParaRPr lang="en-GB" dirty="0"/>
          </a:p>
          <a:p>
            <a:endParaRPr lang="en-GB" dirty="0"/>
          </a:p>
        </p:txBody>
      </p:sp>
      <p:sp>
        <p:nvSpPr>
          <p:cNvPr id="9" name="TextBox 8"/>
          <p:cNvSpPr txBox="1"/>
          <p:nvPr/>
        </p:nvSpPr>
        <p:spPr>
          <a:xfrm>
            <a:off x="606294" y="4244233"/>
            <a:ext cx="6761163" cy="923330"/>
          </a:xfrm>
          <a:prstGeom prst="rect">
            <a:avLst/>
          </a:prstGeom>
          <a:noFill/>
        </p:spPr>
        <p:txBody>
          <a:bodyPr wrap="square" rtlCol="0">
            <a:spAutoFit/>
          </a:bodyPr>
          <a:lstStyle/>
          <a:p>
            <a:r>
              <a:rPr lang="en-GB" dirty="0" smtClean="0"/>
              <a:t>The main theme  in all my work is about giving voices to those who may not be heard in society and producing work which works towards equality in the broadest sense </a:t>
            </a:r>
            <a:endParaRPr lang="en-GB" dirty="0"/>
          </a:p>
        </p:txBody>
      </p:sp>
      <p:pic>
        <p:nvPicPr>
          <p:cNvPr id="10" name="Picture 9"/>
          <p:cNvPicPr>
            <a:picLocks noChangeAspect="1"/>
          </p:cNvPicPr>
          <p:nvPr/>
        </p:nvPicPr>
        <p:blipFill>
          <a:blip r:embed="rId5"/>
          <a:stretch>
            <a:fillRect/>
          </a:stretch>
        </p:blipFill>
        <p:spPr>
          <a:xfrm>
            <a:off x="9045069" y="771232"/>
            <a:ext cx="1935162" cy="1037383"/>
          </a:xfrm>
          <a:prstGeom prst="rect">
            <a:avLst/>
          </a:prstGeom>
        </p:spPr>
      </p:pic>
      <p:pic>
        <p:nvPicPr>
          <p:cNvPr id="12" name="Picture 11"/>
          <p:cNvPicPr>
            <a:picLocks noChangeAspect="1"/>
          </p:cNvPicPr>
          <p:nvPr/>
        </p:nvPicPr>
        <p:blipFill>
          <a:blip r:embed="rId6"/>
          <a:stretch>
            <a:fillRect/>
          </a:stretch>
        </p:blipFill>
        <p:spPr>
          <a:xfrm>
            <a:off x="5461001" y="5146811"/>
            <a:ext cx="2633134" cy="1531517"/>
          </a:xfrm>
          <a:prstGeom prst="rect">
            <a:avLst/>
          </a:prstGeom>
        </p:spPr>
      </p:pic>
      <p:pic>
        <p:nvPicPr>
          <p:cNvPr id="3" name="Content Placeholder 2"/>
          <p:cNvPicPr>
            <a:picLocks noGrp="1" noChangeAspect="1"/>
          </p:cNvPicPr>
          <p:nvPr>
            <p:ph sz="quarter" idx="12"/>
          </p:nvPr>
        </p:nvPicPr>
        <p:blipFill>
          <a:blip r:embed="rId7"/>
          <a:stretch>
            <a:fillRect/>
          </a:stretch>
        </p:blipFill>
        <p:spPr>
          <a:xfrm>
            <a:off x="343827" y="1578228"/>
            <a:ext cx="1935163" cy="1935163"/>
          </a:xfrm>
          <a:prstGeom prst="rect">
            <a:avLst/>
          </a:prstGeom>
        </p:spPr>
      </p:pic>
    </p:spTree>
    <p:extLst>
      <p:ext uri="{BB962C8B-B14F-4D97-AF65-F5344CB8AC3E}">
        <p14:creationId xmlns:p14="http://schemas.microsoft.com/office/powerpoint/2010/main" val="138078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Research about young fathers </a:t>
            </a:r>
            <a:endParaRPr lang="en-GB" dirty="0"/>
          </a:p>
        </p:txBody>
      </p:sp>
      <p:pic>
        <p:nvPicPr>
          <p:cNvPr id="3" name="Content Placeholder 2"/>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335360" y="1827212"/>
            <a:ext cx="2917102" cy="4387321"/>
          </a:xfrm>
        </p:spPr>
      </p:pic>
      <p:sp>
        <p:nvSpPr>
          <p:cNvPr id="4" name="TextBox 3"/>
          <p:cNvSpPr txBox="1"/>
          <p:nvPr/>
        </p:nvSpPr>
        <p:spPr>
          <a:xfrm>
            <a:off x="3911600" y="3701959"/>
            <a:ext cx="6680200" cy="923330"/>
          </a:xfrm>
          <a:prstGeom prst="rect">
            <a:avLst/>
          </a:prstGeom>
          <a:noFill/>
        </p:spPr>
        <p:txBody>
          <a:bodyPr wrap="square" rtlCol="0">
            <a:spAutoFit/>
          </a:bodyPr>
          <a:lstStyle/>
          <a:p>
            <a:r>
              <a:rPr lang="en-GB" dirty="0" smtClean="0"/>
              <a:t>Some previous research has suggested that groups are a good way of supporting young men who are fathers </a:t>
            </a:r>
          </a:p>
          <a:p>
            <a:r>
              <a:rPr lang="en-GB" dirty="0" smtClean="0"/>
              <a:t>(e.g. </a:t>
            </a:r>
            <a:r>
              <a:rPr lang="en-GB" dirty="0" err="1" smtClean="0"/>
              <a:t>Barnados</a:t>
            </a:r>
            <a:r>
              <a:rPr lang="en-GB" dirty="0" smtClean="0"/>
              <a:t>, 2012</a:t>
            </a:r>
            <a:r>
              <a:rPr lang="en-GB" dirty="0"/>
              <a:t>;</a:t>
            </a:r>
            <a:r>
              <a:rPr lang="en-GB" dirty="0" smtClean="0"/>
              <a:t> Sherriff, 2007)</a:t>
            </a:r>
            <a:endParaRPr lang="en-GB" dirty="0"/>
          </a:p>
        </p:txBody>
      </p:sp>
      <p:sp>
        <p:nvSpPr>
          <p:cNvPr id="6" name="TextBox 5"/>
          <p:cNvSpPr txBox="1"/>
          <p:nvPr/>
        </p:nvSpPr>
        <p:spPr>
          <a:xfrm>
            <a:off x="3911600" y="1913468"/>
            <a:ext cx="7501467" cy="2031325"/>
          </a:xfrm>
          <a:prstGeom prst="rect">
            <a:avLst/>
          </a:prstGeom>
          <a:noFill/>
        </p:spPr>
        <p:txBody>
          <a:bodyPr wrap="square" rtlCol="0">
            <a:spAutoFit/>
          </a:bodyPr>
          <a:lstStyle/>
          <a:p>
            <a:r>
              <a:rPr lang="en-GB" dirty="0" smtClean="0"/>
              <a:t>We know that the transitions of becoming an adult and a parent can be really difficult (e.g. Neale and Lau Clayton, 2011/Following Young Fathers Research Project)</a:t>
            </a:r>
          </a:p>
          <a:p>
            <a:endParaRPr lang="en-GB" dirty="0"/>
          </a:p>
          <a:p>
            <a:r>
              <a:rPr lang="en-GB" dirty="0" smtClean="0"/>
              <a:t>Young men often suspicious of services or professionals and may have had bad experiences with services in the past (Ferguson, 2016)</a:t>
            </a:r>
          </a:p>
          <a:p>
            <a:endParaRPr lang="en-GB" dirty="0"/>
          </a:p>
        </p:txBody>
      </p:sp>
      <p:sp>
        <p:nvSpPr>
          <p:cNvPr id="7" name="TextBox 6"/>
          <p:cNvSpPr txBox="1"/>
          <p:nvPr/>
        </p:nvSpPr>
        <p:spPr>
          <a:xfrm>
            <a:off x="3911600" y="4809954"/>
            <a:ext cx="5926667" cy="923330"/>
          </a:xfrm>
          <a:prstGeom prst="rect">
            <a:avLst/>
          </a:prstGeom>
          <a:noFill/>
        </p:spPr>
        <p:txBody>
          <a:bodyPr wrap="square" rtlCol="0">
            <a:spAutoFit/>
          </a:bodyPr>
          <a:lstStyle/>
          <a:p>
            <a:r>
              <a:rPr lang="en-GB" dirty="0" smtClean="0"/>
              <a:t>Important that we capture young men’s views in research so we can find out more about what works (or doesn’t work) </a:t>
            </a:r>
            <a:endParaRPr lang="en-GB" dirty="0"/>
          </a:p>
        </p:txBody>
      </p:sp>
    </p:spTree>
    <p:extLst>
      <p:ext uri="{BB962C8B-B14F-4D97-AF65-F5344CB8AC3E}">
        <p14:creationId xmlns:p14="http://schemas.microsoft.com/office/powerpoint/2010/main" val="349930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Young Fathers and the third sector</a:t>
            </a:r>
            <a:endParaRPr lang="en-GB" dirty="0"/>
          </a:p>
        </p:txBody>
      </p:sp>
      <p:pic>
        <p:nvPicPr>
          <p:cNvPr id="2" name="Picture 1"/>
          <p:cNvPicPr>
            <a:picLocks noChangeAspect="1"/>
          </p:cNvPicPr>
          <p:nvPr/>
        </p:nvPicPr>
        <p:blipFill>
          <a:blip r:embed="rId3"/>
          <a:stretch>
            <a:fillRect/>
          </a:stretch>
        </p:blipFill>
        <p:spPr>
          <a:xfrm>
            <a:off x="3720771" y="1708678"/>
            <a:ext cx="3621186" cy="2416931"/>
          </a:xfrm>
          <a:prstGeom prst="rect">
            <a:avLst/>
          </a:prstGeom>
        </p:spPr>
      </p:pic>
      <p:sp>
        <p:nvSpPr>
          <p:cNvPr id="4" name="Content Placeholder 3"/>
          <p:cNvSpPr>
            <a:spLocks noGrp="1"/>
          </p:cNvSpPr>
          <p:nvPr>
            <p:ph sz="quarter" idx="12"/>
          </p:nvPr>
        </p:nvSpPr>
        <p:spPr>
          <a:xfrm>
            <a:off x="497201" y="1708678"/>
            <a:ext cx="3136123" cy="2304972"/>
          </a:xfrm>
        </p:spPr>
        <p:txBody>
          <a:bodyPr/>
          <a:lstStyle/>
          <a:p>
            <a:r>
              <a:rPr lang="en-GB" dirty="0" smtClean="0"/>
              <a:t>Community groups can often be a valuable source of support and a good way of bringing people together around common interests or identities </a:t>
            </a:r>
            <a:endParaRPr lang="en-GB" dirty="0"/>
          </a:p>
        </p:txBody>
      </p:sp>
      <p:sp>
        <p:nvSpPr>
          <p:cNvPr id="5" name="TextBox 4"/>
          <p:cNvSpPr txBox="1"/>
          <p:nvPr/>
        </p:nvSpPr>
        <p:spPr>
          <a:xfrm>
            <a:off x="7767034" y="3260670"/>
            <a:ext cx="4054110" cy="923330"/>
          </a:xfrm>
          <a:prstGeom prst="rect">
            <a:avLst/>
          </a:prstGeom>
          <a:noFill/>
        </p:spPr>
        <p:txBody>
          <a:bodyPr wrap="square" rtlCol="0">
            <a:spAutoFit/>
          </a:bodyPr>
          <a:lstStyle/>
          <a:p>
            <a:r>
              <a:rPr lang="en-GB" dirty="0" smtClean="0"/>
              <a:t>However we do not know very much about community based initiatives for young fathers</a:t>
            </a:r>
            <a:endParaRPr lang="en-GB" dirty="0"/>
          </a:p>
        </p:txBody>
      </p:sp>
      <p:sp>
        <p:nvSpPr>
          <p:cNvPr id="6" name="Curved Up Arrow 5"/>
          <p:cNvSpPr/>
          <p:nvPr/>
        </p:nvSpPr>
        <p:spPr>
          <a:xfrm>
            <a:off x="1808569" y="3795719"/>
            <a:ext cx="2411427" cy="776563"/>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7" name="Curved Down Arrow 6"/>
          <p:cNvSpPr/>
          <p:nvPr/>
        </p:nvSpPr>
        <p:spPr>
          <a:xfrm rot="2525547">
            <a:off x="7175380" y="2110759"/>
            <a:ext cx="1864258" cy="702484"/>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2395243" y="4914403"/>
            <a:ext cx="5915277" cy="1477328"/>
          </a:xfrm>
          <a:prstGeom prst="rect">
            <a:avLst/>
          </a:prstGeom>
          <a:noFill/>
        </p:spPr>
        <p:txBody>
          <a:bodyPr wrap="square" rtlCol="0">
            <a:spAutoFit/>
          </a:bodyPr>
          <a:lstStyle/>
          <a:p>
            <a:r>
              <a:rPr lang="en-GB" dirty="0" smtClean="0"/>
              <a:t>Some evidence emerging around positive impact of initiatives for fathers, but this is for ‘average’ age fathers rather than younger men </a:t>
            </a:r>
          </a:p>
          <a:p>
            <a:r>
              <a:rPr lang="en-GB" dirty="0" smtClean="0"/>
              <a:t>e.g. Salford </a:t>
            </a:r>
            <a:r>
              <a:rPr lang="en-GB" dirty="0" err="1" smtClean="0"/>
              <a:t>Dadz</a:t>
            </a:r>
            <a:r>
              <a:rPr lang="en-GB" dirty="0" smtClean="0"/>
              <a:t> research by Robertson et al., (2014,2015)</a:t>
            </a:r>
            <a:endParaRPr lang="en-GB" dirty="0"/>
          </a:p>
        </p:txBody>
      </p:sp>
      <p:pic>
        <p:nvPicPr>
          <p:cNvPr id="10" name="Picture 9"/>
          <p:cNvPicPr>
            <a:picLocks noChangeAspect="1"/>
          </p:cNvPicPr>
          <p:nvPr/>
        </p:nvPicPr>
        <p:blipFill>
          <a:blip r:embed="rId4"/>
          <a:stretch>
            <a:fillRect/>
          </a:stretch>
        </p:blipFill>
        <p:spPr>
          <a:xfrm>
            <a:off x="335360" y="5264505"/>
            <a:ext cx="1476165" cy="1471057"/>
          </a:xfrm>
          <a:prstGeom prst="rect">
            <a:avLst/>
          </a:prstGeom>
        </p:spPr>
      </p:pic>
      <p:sp>
        <p:nvSpPr>
          <p:cNvPr id="13" name="Right Arrow 12"/>
          <p:cNvSpPr/>
          <p:nvPr/>
        </p:nvSpPr>
        <p:spPr>
          <a:xfrm rot="10800000">
            <a:off x="1844985" y="5552023"/>
            <a:ext cx="550258" cy="8960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ight Arrow 13"/>
          <p:cNvSpPr/>
          <p:nvPr/>
        </p:nvSpPr>
        <p:spPr>
          <a:xfrm rot="8069646">
            <a:off x="7901425" y="4657647"/>
            <a:ext cx="1256042" cy="2803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331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ular Callout 10"/>
          <p:cNvSpPr/>
          <p:nvPr/>
        </p:nvSpPr>
        <p:spPr>
          <a:xfrm>
            <a:off x="323142" y="5030770"/>
            <a:ext cx="2834925" cy="1413933"/>
          </a:xfrm>
          <a:prstGeom prst="wedgeRectCallout">
            <a:avLst>
              <a:gd name="adj1" fmla="val -2018"/>
              <a:gd name="adj2" fmla="val -1033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3"/>
          <a:stretch>
            <a:fillRect/>
          </a:stretch>
        </p:blipFill>
        <p:spPr>
          <a:xfrm>
            <a:off x="476014" y="-64488"/>
            <a:ext cx="2047053" cy="1443846"/>
          </a:xfrm>
          <a:prstGeom prst="rect">
            <a:avLst/>
          </a:prstGeom>
        </p:spPr>
      </p:pic>
      <p:pic>
        <p:nvPicPr>
          <p:cNvPr id="21" name="Picture 20"/>
          <p:cNvPicPr>
            <a:picLocks noChangeAspect="1"/>
          </p:cNvPicPr>
          <p:nvPr/>
        </p:nvPicPr>
        <p:blipFill>
          <a:blip r:embed="rId4"/>
          <a:stretch>
            <a:fillRect/>
          </a:stretch>
        </p:blipFill>
        <p:spPr>
          <a:xfrm>
            <a:off x="8133994" y="3681437"/>
            <a:ext cx="1783724" cy="1100321"/>
          </a:xfrm>
          <a:prstGeom prst="rect">
            <a:avLst/>
          </a:prstGeom>
        </p:spPr>
      </p:pic>
      <p:sp>
        <p:nvSpPr>
          <p:cNvPr id="2" name="Title 1"/>
          <p:cNvSpPr>
            <a:spLocks noGrp="1"/>
          </p:cNvSpPr>
          <p:nvPr>
            <p:ph type="title"/>
          </p:nvPr>
        </p:nvSpPr>
        <p:spPr>
          <a:xfrm>
            <a:off x="323142" y="-161541"/>
            <a:ext cx="11164821" cy="1143000"/>
          </a:xfrm>
        </p:spPr>
        <p:txBody>
          <a:bodyPr/>
          <a:lstStyle/>
          <a:p>
            <a:pPr algn="ctr"/>
            <a:r>
              <a:rPr lang="en-US" dirty="0" smtClean="0"/>
              <a:t>Methodology</a:t>
            </a:r>
            <a:endParaRPr lang="en-US" dirty="0"/>
          </a:p>
        </p:txBody>
      </p:sp>
      <p:sp>
        <p:nvSpPr>
          <p:cNvPr id="5" name="Content Placeholder 4"/>
          <p:cNvSpPr>
            <a:spLocks noGrp="1"/>
          </p:cNvSpPr>
          <p:nvPr>
            <p:ph sz="quarter" idx="12"/>
          </p:nvPr>
        </p:nvSpPr>
        <p:spPr>
          <a:xfrm>
            <a:off x="958170" y="1947191"/>
            <a:ext cx="8064896" cy="4248472"/>
          </a:xfrm>
        </p:spPr>
        <p:txBody>
          <a:bodyPr/>
          <a:lstStyle/>
          <a:p>
            <a:r>
              <a:rPr lang="en-US" sz="2400" dirty="0" smtClean="0"/>
              <a:t>Stakeholder Interviews	</a:t>
            </a:r>
            <a:r>
              <a:rPr lang="en-US" sz="3200" dirty="0" smtClean="0"/>
              <a:t>	+	</a:t>
            </a:r>
            <a:r>
              <a:rPr lang="en-US" dirty="0" smtClean="0"/>
              <a:t>	</a:t>
            </a:r>
            <a:r>
              <a:rPr lang="en-US" sz="2400" dirty="0" smtClean="0"/>
              <a:t>Participant Interviews </a:t>
            </a:r>
            <a:endParaRPr lang="en-US" sz="2400" dirty="0"/>
          </a:p>
        </p:txBody>
      </p:sp>
      <p:pic>
        <p:nvPicPr>
          <p:cNvPr id="3" name="Picture 2"/>
          <p:cNvPicPr>
            <a:picLocks noChangeAspect="1"/>
          </p:cNvPicPr>
          <p:nvPr/>
        </p:nvPicPr>
        <p:blipFill>
          <a:blip r:embed="rId5"/>
          <a:stretch>
            <a:fillRect/>
          </a:stretch>
        </p:blipFill>
        <p:spPr>
          <a:xfrm>
            <a:off x="3219214" y="3353287"/>
            <a:ext cx="3063442" cy="2149784"/>
          </a:xfrm>
          <a:prstGeom prst="rect">
            <a:avLst/>
          </a:prstGeom>
        </p:spPr>
      </p:pic>
      <p:sp>
        <p:nvSpPr>
          <p:cNvPr id="4" name="Right Arrow 3"/>
          <p:cNvSpPr/>
          <p:nvPr/>
        </p:nvSpPr>
        <p:spPr>
          <a:xfrm rot="2234394">
            <a:off x="2762785" y="2890505"/>
            <a:ext cx="1129240" cy="4431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Down Arrow 5"/>
          <p:cNvSpPr/>
          <p:nvPr/>
        </p:nvSpPr>
        <p:spPr>
          <a:xfrm rot="2516101">
            <a:off x="5970554" y="2545293"/>
            <a:ext cx="397355" cy="11507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323142" y="766659"/>
            <a:ext cx="10710057" cy="892552"/>
          </a:xfrm>
          <a:prstGeom prst="rect">
            <a:avLst/>
          </a:prstGeom>
          <a:noFill/>
        </p:spPr>
        <p:txBody>
          <a:bodyPr wrap="square" rtlCol="0">
            <a:spAutoFit/>
          </a:bodyPr>
          <a:lstStyle/>
          <a:p>
            <a:endParaRPr lang="en-GB" sz="2400" dirty="0" smtClean="0"/>
          </a:p>
          <a:p>
            <a:r>
              <a:rPr lang="en-GB" sz="2400" dirty="0" smtClean="0"/>
              <a:t>Qualitative research </a:t>
            </a:r>
            <a:r>
              <a:rPr lang="en-GB" dirty="0" smtClean="0"/>
              <a:t>		       </a:t>
            </a:r>
            <a:r>
              <a:rPr lang="en-GB" sz="2800" dirty="0" smtClean="0"/>
              <a:t>Explored 2 projects </a:t>
            </a:r>
            <a:endParaRPr lang="en-GB" sz="2800" dirty="0"/>
          </a:p>
        </p:txBody>
      </p:sp>
      <p:pic>
        <p:nvPicPr>
          <p:cNvPr id="8" name="Picture 7"/>
          <p:cNvPicPr>
            <a:picLocks noChangeAspect="1"/>
          </p:cNvPicPr>
          <p:nvPr/>
        </p:nvPicPr>
        <p:blipFill>
          <a:blip r:embed="rId6"/>
          <a:stretch>
            <a:fillRect/>
          </a:stretch>
        </p:blipFill>
        <p:spPr>
          <a:xfrm>
            <a:off x="8809820" y="356494"/>
            <a:ext cx="3028370" cy="2382837"/>
          </a:xfrm>
          <a:prstGeom prst="rect">
            <a:avLst/>
          </a:prstGeom>
        </p:spPr>
      </p:pic>
      <p:sp>
        <p:nvSpPr>
          <p:cNvPr id="9" name="TextBox 8"/>
          <p:cNvSpPr txBox="1"/>
          <p:nvPr/>
        </p:nvSpPr>
        <p:spPr>
          <a:xfrm>
            <a:off x="8543819" y="450393"/>
            <a:ext cx="2251699" cy="1477328"/>
          </a:xfrm>
          <a:prstGeom prst="rect">
            <a:avLst/>
          </a:prstGeom>
          <a:noFill/>
        </p:spPr>
        <p:txBody>
          <a:bodyPr wrap="square" rtlCol="0">
            <a:spAutoFit/>
          </a:bodyPr>
          <a:lstStyle/>
          <a:p>
            <a:endParaRPr lang="en-GB" dirty="0" smtClean="0"/>
          </a:p>
          <a:p>
            <a:r>
              <a:rPr lang="en-GB" dirty="0"/>
              <a:t>	</a:t>
            </a:r>
            <a:r>
              <a:rPr lang="en-GB" dirty="0" smtClean="0"/>
              <a:t>Edinburgh </a:t>
            </a:r>
          </a:p>
          <a:p>
            <a:r>
              <a:rPr lang="en-GB" dirty="0" smtClean="0"/>
              <a:t>		 </a:t>
            </a:r>
          </a:p>
          <a:p>
            <a:endParaRPr lang="en-GB" dirty="0"/>
          </a:p>
          <a:p>
            <a:endParaRPr lang="en-GB" dirty="0"/>
          </a:p>
        </p:txBody>
      </p:sp>
      <p:sp>
        <p:nvSpPr>
          <p:cNvPr id="10" name="TextBox 9"/>
          <p:cNvSpPr txBox="1"/>
          <p:nvPr/>
        </p:nvSpPr>
        <p:spPr>
          <a:xfrm>
            <a:off x="11033199" y="1337136"/>
            <a:ext cx="923731" cy="369332"/>
          </a:xfrm>
          <a:prstGeom prst="rect">
            <a:avLst/>
          </a:prstGeom>
          <a:noFill/>
        </p:spPr>
        <p:txBody>
          <a:bodyPr wrap="square" rtlCol="0">
            <a:spAutoFit/>
          </a:bodyPr>
          <a:lstStyle/>
          <a:p>
            <a:r>
              <a:rPr lang="en-GB" dirty="0" smtClean="0"/>
              <a:t>Leeds</a:t>
            </a:r>
            <a:endParaRPr lang="en-GB" dirty="0"/>
          </a:p>
        </p:txBody>
      </p:sp>
      <p:cxnSp>
        <p:nvCxnSpPr>
          <p:cNvPr id="12" name="Curved Connector 11"/>
          <p:cNvCxnSpPr/>
          <p:nvPr/>
        </p:nvCxnSpPr>
        <p:spPr>
          <a:xfrm flipV="1">
            <a:off x="8543819" y="961845"/>
            <a:ext cx="964075" cy="29233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urved Connector 14"/>
          <p:cNvCxnSpPr/>
          <p:nvPr/>
        </p:nvCxnSpPr>
        <p:spPr>
          <a:xfrm>
            <a:off x="8543819" y="1337136"/>
            <a:ext cx="2489380" cy="471861"/>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Down Arrow 18"/>
          <p:cNvSpPr/>
          <p:nvPr/>
        </p:nvSpPr>
        <p:spPr>
          <a:xfrm>
            <a:off x="7836715" y="2555864"/>
            <a:ext cx="367049" cy="74469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p:cNvSpPr txBox="1"/>
          <p:nvPr/>
        </p:nvSpPr>
        <p:spPr>
          <a:xfrm>
            <a:off x="7417837" y="3144416"/>
            <a:ext cx="3989038" cy="646331"/>
          </a:xfrm>
          <a:prstGeom prst="rect">
            <a:avLst/>
          </a:prstGeom>
          <a:noFill/>
        </p:spPr>
        <p:txBody>
          <a:bodyPr wrap="square" rtlCol="0">
            <a:spAutoFit/>
          </a:bodyPr>
          <a:lstStyle/>
          <a:p>
            <a:endParaRPr lang="en-GB" dirty="0" smtClean="0"/>
          </a:p>
          <a:p>
            <a:r>
              <a:rPr lang="en-GB" dirty="0" smtClean="0"/>
              <a:t>Plus visual methods with participants </a:t>
            </a:r>
            <a:endParaRPr lang="en-GB" dirty="0"/>
          </a:p>
        </p:txBody>
      </p:sp>
      <p:sp>
        <p:nvSpPr>
          <p:cNvPr id="23" name="TextBox 22"/>
          <p:cNvSpPr txBox="1"/>
          <p:nvPr/>
        </p:nvSpPr>
        <p:spPr>
          <a:xfrm>
            <a:off x="476014" y="5328653"/>
            <a:ext cx="2901973" cy="707886"/>
          </a:xfrm>
          <a:prstGeom prst="rect">
            <a:avLst/>
          </a:prstGeom>
          <a:noFill/>
        </p:spPr>
        <p:txBody>
          <a:bodyPr wrap="square" rtlCol="0">
            <a:spAutoFit/>
          </a:bodyPr>
          <a:lstStyle/>
          <a:p>
            <a:r>
              <a:rPr lang="en-GB" sz="2000" dirty="0" smtClean="0"/>
              <a:t>Total of 13 interviews conducted (4 </a:t>
            </a:r>
            <a:r>
              <a:rPr lang="en-GB" sz="2000" dirty="0" err="1" smtClean="0"/>
              <a:t>Sr</a:t>
            </a:r>
            <a:r>
              <a:rPr lang="en-GB" sz="2000" dirty="0" smtClean="0"/>
              <a:t>, 9 Pt)</a:t>
            </a:r>
            <a:endParaRPr lang="en-GB" sz="2000" dirty="0"/>
          </a:p>
        </p:txBody>
      </p:sp>
      <p:sp>
        <p:nvSpPr>
          <p:cNvPr id="24" name="TextBox 23"/>
          <p:cNvSpPr txBox="1"/>
          <p:nvPr/>
        </p:nvSpPr>
        <p:spPr>
          <a:xfrm>
            <a:off x="5459105" y="5600124"/>
            <a:ext cx="4329404" cy="1200329"/>
          </a:xfrm>
          <a:prstGeom prst="rect">
            <a:avLst/>
          </a:prstGeom>
          <a:noFill/>
        </p:spPr>
        <p:txBody>
          <a:bodyPr wrap="square" rtlCol="0">
            <a:spAutoFit/>
          </a:bodyPr>
          <a:lstStyle/>
          <a:p>
            <a:r>
              <a:rPr lang="en-GB" dirty="0" smtClean="0"/>
              <a:t>Data was analysed for key themes around the use and value of the groups, exploring the experience of the group from the two perspectives </a:t>
            </a:r>
            <a:endParaRPr lang="en-GB" dirty="0"/>
          </a:p>
        </p:txBody>
      </p:sp>
    </p:spTree>
    <p:extLst>
      <p:ext uri="{BB962C8B-B14F-4D97-AF65-F5344CB8AC3E}">
        <p14:creationId xmlns:p14="http://schemas.microsoft.com/office/powerpoint/2010/main" val="206430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Experience of conducting the research</a:t>
            </a:r>
            <a:endParaRPr lang="en-GB" dirty="0"/>
          </a:p>
        </p:txBody>
      </p:sp>
      <p:pic>
        <p:nvPicPr>
          <p:cNvPr id="6" name="Content Placeholder 5"/>
          <p:cNvPicPr>
            <a:picLocks noGrp="1" noChangeAspect="1"/>
          </p:cNvPicPr>
          <p:nvPr>
            <p:ph sz="quarter" idx="12"/>
          </p:nvPr>
        </p:nvPicPr>
        <p:blipFill>
          <a:blip r:embed="rId3"/>
          <a:stretch>
            <a:fillRect/>
          </a:stretch>
        </p:blipFill>
        <p:spPr>
          <a:xfrm>
            <a:off x="8155711" y="1605464"/>
            <a:ext cx="2907506" cy="1910347"/>
          </a:xfrm>
          <a:prstGeom prst="rect">
            <a:avLst/>
          </a:prstGeom>
        </p:spPr>
      </p:pic>
      <p:sp>
        <p:nvSpPr>
          <p:cNvPr id="7" name="TextBox 6"/>
          <p:cNvSpPr txBox="1"/>
          <p:nvPr/>
        </p:nvSpPr>
        <p:spPr>
          <a:xfrm>
            <a:off x="665018" y="1417638"/>
            <a:ext cx="7656946" cy="5909310"/>
          </a:xfrm>
          <a:prstGeom prst="rect">
            <a:avLst/>
          </a:prstGeom>
          <a:noFill/>
        </p:spPr>
        <p:txBody>
          <a:bodyPr wrap="square" rtlCol="0">
            <a:spAutoFit/>
          </a:bodyPr>
          <a:lstStyle/>
          <a:p>
            <a:r>
              <a:rPr lang="en-GB" dirty="0" smtClean="0"/>
              <a:t>Working with key stakeholders helped with getting access to talk to the young men </a:t>
            </a:r>
          </a:p>
          <a:p>
            <a:endParaRPr lang="en-GB" dirty="0"/>
          </a:p>
          <a:p>
            <a:r>
              <a:rPr lang="en-GB" dirty="0" smtClean="0"/>
              <a:t>Try to approach research in a reciprocal manner, i.e. not just about researchers getting something </a:t>
            </a:r>
          </a:p>
          <a:p>
            <a:endParaRPr lang="en-GB" dirty="0"/>
          </a:p>
          <a:p>
            <a:r>
              <a:rPr lang="en-GB" dirty="0" smtClean="0"/>
              <a:t>Flexibility important in doing the interviews (individual versus group interviews) </a:t>
            </a:r>
          </a:p>
          <a:p>
            <a:endParaRPr lang="en-GB" dirty="0"/>
          </a:p>
          <a:p>
            <a:r>
              <a:rPr lang="en-GB" dirty="0" smtClean="0"/>
              <a:t>No issue in being a woman asking the young men about their experiences- very enjoyable experience</a:t>
            </a:r>
          </a:p>
          <a:p>
            <a:r>
              <a:rPr lang="en-GB" dirty="0"/>
              <a:t>	</a:t>
            </a:r>
            <a:r>
              <a:rPr lang="en-GB" dirty="0" smtClean="0"/>
              <a:t>		</a:t>
            </a:r>
          </a:p>
          <a:p>
            <a:r>
              <a:rPr lang="en-GB" dirty="0"/>
              <a:t>	</a:t>
            </a:r>
            <a:r>
              <a:rPr lang="en-GB" dirty="0" smtClean="0"/>
              <a:t>		This research good reminder of importance of 			asking young people what they want and 				involving them in research </a:t>
            </a:r>
          </a:p>
          <a:p>
            <a:r>
              <a:rPr lang="en-GB" dirty="0"/>
              <a:t>	</a:t>
            </a:r>
            <a:r>
              <a:rPr lang="en-GB" dirty="0" smtClean="0"/>
              <a:t>		</a:t>
            </a:r>
          </a:p>
          <a:p>
            <a:r>
              <a:rPr lang="en-GB" dirty="0"/>
              <a:t>	</a:t>
            </a:r>
            <a:r>
              <a:rPr lang="en-GB" dirty="0" smtClean="0"/>
              <a:t>		</a:t>
            </a:r>
          </a:p>
          <a:p>
            <a:endParaRPr lang="en-GB" dirty="0"/>
          </a:p>
          <a:p>
            <a:endParaRPr lang="en-GB" dirty="0" smtClean="0"/>
          </a:p>
          <a:p>
            <a:endParaRPr lang="en-GB" dirty="0"/>
          </a:p>
          <a:p>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182" y="4575538"/>
            <a:ext cx="3147436" cy="2094583"/>
          </a:xfrm>
          <a:prstGeom prst="rect">
            <a:avLst/>
          </a:prstGeom>
        </p:spPr>
      </p:pic>
      <p:pic>
        <p:nvPicPr>
          <p:cNvPr id="9" name="Picture 8"/>
          <p:cNvPicPr>
            <a:picLocks noChangeAspect="1"/>
          </p:cNvPicPr>
          <p:nvPr/>
        </p:nvPicPr>
        <p:blipFill>
          <a:blip r:embed="rId5"/>
          <a:stretch>
            <a:fillRect/>
          </a:stretch>
        </p:blipFill>
        <p:spPr>
          <a:xfrm>
            <a:off x="8251429" y="3703637"/>
            <a:ext cx="3024374" cy="1367127"/>
          </a:xfrm>
          <a:prstGeom prst="rect">
            <a:avLst/>
          </a:prstGeom>
        </p:spPr>
      </p:pic>
    </p:spTree>
    <p:extLst>
      <p:ext uri="{BB962C8B-B14F-4D97-AF65-F5344CB8AC3E}">
        <p14:creationId xmlns:p14="http://schemas.microsoft.com/office/powerpoint/2010/main" val="322125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366" y="0"/>
            <a:ext cx="11164821" cy="1143000"/>
          </a:xfrm>
        </p:spPr>
        <p:txBody>
          <a:bodyPr/>
          <a:lstStyle/>
          <a:p>
            <a:r>
              <a:rPr lang="en-GB" dirty="0" smtClean="0"/>
              <a:t>Stakeholders </a:t>
            </a:r>
            <a:endParaRPr lang="en-GB" dirty="0"/>
          </a:p>
        </p:txBody>
      </p:sp>
      <p:graphicFrame>
        <p:nvGraphicFramePr>
          <p:cNvPr id="2" name="Content Placeholder 1"/>
          <p:cNvGraphicFramePr>
            <a:graphicFrameLocks noGrp="1"/>
          </p:cNvGraphicFramePr>
          <p:nvPr>
            <p:ph sz="quarter" idx="12"/>
            <p:extLst>
              <p:ext uri="{D42A27DB-BD31-4B8C-83A1-F6EECF244321}">
                <p14:modId xmlns:p14="http://schemas.microsoft.com/office/powerpoint/2010/main" val="2450182124"/>
              </p:ext>
            </p:extLst>
          </p:nvPr>
        </p:nvGraphicFramePr>
        <p:xfrm>
          <a:off x="457200" y="513184"/>
          <a:ext cx="10571584" cy="5626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580885" y="80530"/>
            <a:ext cx="3312368" cy="4801314"/>
          </a:xfrm>
          <a:prstGeom prst="rect">
            <a:avLst/>
          </a:prstGeom>
          <a:noFill/>
        </p:spPr>
        <p:txBody>
          <a:bodyPr wrap="square" rtlCol="0">
            <a:spAutoFit/>
          </a:bodyPr>
          <a:lstStyle/>
          <a:p>
            <a:r>
              <a:rPr lang="en-GB" dirty="0" smtClean="0">
                <a:solidFill>
                  <a:prstClr val="black"/>
                </a:solidFill>
              </a:rPr>
              <a:t>“Young </a:t>
            </a:r>
            <a:r>
              <a:rPr lang="en-GB" dirty="0">
                <a:solidFill>
                  <a:prstClr val="black"/>
                </a:solidFill>
              </a:rPr>
              <a:t>dads saying the only time they got services was almost like two fold; one was when or get any attention, was one when they were at risk of anti-social behaviour, and the other time when they were deemed to be the culprits as it were of unintended teenage pregnancy. So it was all very negative so what we did was work up a scheme, a project really, to engage specifically young dads, so young dad’s facing young </a:t>
            </a:r>
            <a:r>
              <a:rPr lang="en-GB" dirty="0" smtClean="0">
                <a:solidFill>
                  <a:prstClr val="black"/>
                </a:solidFill>
              </a:rPr>
              <a:t>dads” </a:t>
            </a:r>
            <a:r>
              <a:rPr lang="en-GB" dirty="0">
                <a:solidFill>
                  <a:prstClr val="black"/>
                </a:solidFill>
              </a:rPr>
              <a:t>(Stakeholder 1)</a:t>
            </a:r>
          </a:p>
          <a:p>
            <a:endParaRPr lang="en-GB" dirty="0">
              <a:solidFill>
                <a:prstClr val="black"/>
              </a:solidFill>
            </a:endParaRPr>
          </a:p>
        </p:txBody>
      </p:sp>
      <p:sp>
        <p:nvSpPr>
          <p:cNvPr id="4" name="TextBox 3"/>
          <p:cNvSpPr txBox="1"/>
          <p:nvPr/>
        </p:nvSpPr>
        <p:spPr>
          <a:xfrm>
            <a:off x="0" y="3961276"/>
            <a:ext cx="3240360" cy="3139321"/>
          </a:xfrm>
          <a:prstGeom prst="rect">
            <a:avLst/>
          </a:prstGeom>
          <a:noFill/>
        </p:spPr>
        <p:txBody>
          <a:bodyPr wrap="square" rtlCol="0">
            <a:spAutoFit/>
          </a:bodyPr>
          <a:lstStyle/>
          <a:p>
            <a:pPr algn="just"/>
            <a:r>
              <a:rPr lang="en-GB" dirty="0" smtClean="0">
                <a:solidFill>
                  <a:prstClr val="black"/>
                </a:solidFill>
              </a:rPr>
              <a:t>“Some </a:t>
            </a:r>
            <a:r>
              <a:rPr lang="en-GB" dirty="0">
                <a:solidFill>
                  <a:prstClr val="black"/>
                </a:solidFill>
              </a:rPr>
              <a:t>of these dad’s lives are pretty crazy, pretty busy lives. Chaotic. As long as we can let them know that we are here, the play group is here at the weekend and through the week and it’s not far from your house. It won’t cost you anything to get, it’s </a:t>
            </a:r>
            <a:r>
              <a:rPr lang="en-GB" dirty="0" smtClean="0">
                <a:solidFill>
                  <a:prstClr val="black"/>
                </a:solidFill>
              </a:rPr>
              <a:t>free” </a:t>
            </a:r>
            <a:r>
              <a:rPr lang="en-GB" dirty="0">
                <a:solidFill>
                  <a:prstClr val="black"/>
                </a:solidFill>
              </a:rPr>
              <a:t>(Stakeholder 3)</a:t>
            </a:r>
          </a:p>
          <a:p>
            <a:endParaRPr lang="en-GB" dirty="0">
              <a:solidFill>
                <a:prstClr val="black"/>
              </a:solidFill>
            </a:endParaRPr>
          </a:p>
        </p:txBody>
      </p:sp>
      <p:sp>
        <p:nvSpPr>
          <p:cNvPr id="6" name="TextBox 5"/>
          <p:cNvSpPr txBox="1"/>
          <p:nvPr/>
        </p:nvSpPr>
        <p:spPr>
          <a:xfrm>
            <a:off x="179245" y="1198583"/>
            <a:ext cx="3732245" cy="1200329"/>
          </a:xfrm>
          <a:prstGeom prst="rect">
            <a:avLst/>
          </a:prstGeom>
          <a:noFill/>
        </p:spPr>
        <p:txBody>
          <a:bodyPr wrap="square" rtlCol="0">
            <a:spAutoFit/>
          </a:bodyPr>
          <a:lstStyle/>
          <a:p>
            <a:r>
              <a:rPr lang="en-GB" dirty="0" smtClean="0"/>
              <a:t>The context of young men’s lives were seen as important points for consideration in setting up and running the groups… </a:t>
            </a:r>
            <a:endParaRPr lang="en-GB" dirty="0"/>
          </a:p>
        </p:txBody>
      </p:sp>
      <p:pic>
        <p:nvPicPr>
          <p:cNvPr id="9" name="Picture 8"/>
          <p:cNvPicPr>
            <a:picLocks noChangeAspect="1"/>
          </p:cNvPicPr>
          <p:nvPr/>
        </p:nvPicPr>
        <p:blipFill>
          <a:blip r:embed="rId8"/>
          <a:stretch>
            <a:fillRect/>
          </a:stretch>
        </p:blipFill>
        <p:spPr>
          <a:xfrm>
            <a:off x="1374749" y="2454495"/>
            <a:ext cx="1341236" cy="1365622"/>
          </a:xfrm>
          <a:prstGeom prst="rect">
            <a:avLst/>
          </a:prstGeom>
        </p:spPr>
      </p:pic>
      <p:pic>
        <p:nvPicPr>
          <p:cNvPr id="10" name="Picture 9"/>
          <p:cNvPicPr>
            <a:picLocks noChangeAspect="1"/>
          </p:cNvPicPr>
          <p:nvPr/>
        </p:nvPicPr>
        <p:blipFill>
          <a:blip r:embed="rId9"/>
          <a:stretch>
            <a:fillRect/>
          </a:stretch>
        </p:blipFill>
        <p:spPr>
          <a:xfrm>
            <a:off x="6671324" y="133055"/>
            <a:ext cx="1334607" cy="876890"/>
          </a:xfrm>
          <a:prstGeom prst="rect">
            <a:avLst/>
          </a:prstGeom>
        </p:spPr>
      </p:pic>
      <p:pic>
        <p:nvPicPr>
          <p:cNvPr id="11" name="Picture 10"/>
          <p:cNvPicPr>
            <a:picLocks noChangeAspect="1"/>
          </p:cNvPicPr>
          <p:nvPr/>
        </p:nvPicPr>
        <p:blipFill>
          <a:blip r:embed="rId10"/>
          <a:stretch>
            <a:fillRect/>
          </a:stretch>
        </p:blipFill>
        <p:spPr>
          <a:xfrm>
            <a:off x="3911490" y="5578635"/>
            <a:ext cx="965323" cy="1074092"/>
          </a:xfrm>
          <a:prstGeom prst="rect">
            <a:avLst/>
          </a:prstGeom>
        </p:spPr>
      </p:pic>
      <p:pic>
        <p:nvPicPr>
          <p:cNvPr id="12" name="Picture 11"/>
          <p:cNvPicPr>
            <a:picLocks noChangeAspect="1"/>
          </p:cNvPicPr>
          <p:nvPr/>
        </p:nvPicPr>
        <p:blipFill>
          <a:blip r:embed="rId11"/>
          <a:stretch>
            <a:fillRect/>
          </a:stretch>
        </p:blipFill>
        <p:spPr>
          <a:xfrm>
            <a:off x="7638734" y="4621314"/>
            <a:ext cx="1538307" cy="922984"/>
          </a:xfrm>
          <a:prstGeom prst="rect">
            <a:avLst/>
          </a:prstGeom>
        </p:spPr>
      </p:pic>
    </p:spTree>
    <p:extLst>
      <p:ext uri="{BB962C8B-B14F-4D97-AF65-F5344CB8AC3E}">
        <p14:creationId xmlns:p14="http://schemas.microsoft.com/office/powerpoint/2010/main" val="47635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Callout 11"/>
          <p:cNvSpPr/>
          <p:nvPr/>
        </p:nvSpPr>
        <p:spPr>
          <a:xfrm>
            <a:off x="6767631" y="1375120"/>
            <a:ext cx="5424369" cy="3843914"/>
          </a:xfrm>
          <a:prstGeom prst="wedgeEllipseCallout">
            <a:avLst>
              <a:gd name="adj1" fmla="val -57260"/>
              <a:gd name="adj2" fmla="val -37974"/>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GB" i="1" dirty="0">
                <a:solidFill>
                  <a:schemeClr val="tx1">
                    <a:lumMod val="85000"/>
                    <a:lumOff val="15000"/>
                  </a:schemeClr>
                </a:solidFill>
              </a:rPr>
              <a:t>I </a:t>
            </a:r>
            <a:r>
              <a:rPr lang="en-GB" i="1" dirty="0" smtClean="0">
                <a:solidFill>
                  <a:schemeClr val="tx1">
                    <a:lumMod val="85000"/>
                    <a:lumOff val="15000"/>
                  </a:schemeClr>
                </a:solidFill>
              </a:rPr>
              <a:t>think in some incidences the dads can become quite socially 	isolated, and I think there is a real value in them. Sort of coming together…so they can kind of swap notes on life if you like…its something that can allow them to gradually form friendships and bonds hopefully, which I have seen happen which is wonderful (Stakeholder 2)</a:t>
            </a:r>
            <a:endParaRPr lang="en-GB" dirty="0">
              <a:solidFill>
                <a:schemeClr val="tx1">
                  <a:lumMod val="85000"/>
                  <a:lumOff val="15000"/>
                </a:schemeClr>
              </a:solidFill>
            </a:endParaRPr>
          </a:p>
        </p:txBody>
      </p:sp>
      <p:sp>
        <p:nvSpPr>
          <p:cNvPr id="5" name="Title 4"/>
          <p:cNvSpPr>
            <a:spLocks noGrp="1"/>
          </p:cNvSpPr>
          <p:nvPr>
            <p:ph type="title"/>
          </p:nvPr>
        </p:nvSpPr>
        <p:spPr>
          <a:xfrm>
            <a:off x="279942" y="145878"/>
            <a:ext cx="11164821" cy="1143000"/>
          </a:xfrm>
        </p:spPr>
        <p:txBody>
          <a:bodyPr>
            <a:normAutofit/>
          </a:bodyPr>
          <a:lstStyle/>
          <a:p>
            <a:r>
              <a:rPr lang="en-GB" dirty="0" smtClean="0"/>
              <a:t>Stakeholders- Value of group work</a:t>
            </a:r>
            <a:endParaRPr lang="en-GB" dirty="0"/>
          </a:p>
        </p:txBody>
      </p:sp>
      <p:sp>
        <p:nvSpPr>
          <p:cNvPr id="2" name="Rectangle 1"/>
          <p:cNvSpPr/>
          <p:nvPr/>
        </p:nvSpPr>
        <p:spPr>
          <a:xfrm>
            <a:off x="1433307" y="1660528"/>
            <a:ext cx="491673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Relationships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3126294"/>
            <a:ext cx="1357106" cy="103339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95" y="4663756"/>
            <a:ext cx="1355527" cy="94361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95" y="1692583"/>
            <a:ext cx="1329116" cy="1020762"/>
          </a:xfrm>
          <a:prstGeom prst="rect">
            <a:avLst/>
          </a:prstGeom>
        </p:spPr>
      </p:pic>
      <p:sp>
        <p:nvSpPr>
          <p:cNvPr id="9" name="Rectangle 8"/>
          <p:cNvSpPr/>
          <p:nvPr/>
        </p:nvSpPr>
        <p:spPr>
          <a:xfrm>
            <a:off x="1517051" y="3126293"/>
            <a:ext cx="3634649"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Wellbeing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0" name="Rectangle 9"/>
          <p:cNvSpPr/>
          <p:nvPr/>
        </p:nvSpPr>
        <p:spPr>
          <a:xfrm>
            <a:off x="1129483" y="4592058"/>
            <a:ext cx="7377207" cy="923330"/>
          </a:xfrm>
          <a:prstGeom prst="rect">
            <a:avLst/>
          </a:prstGeom>
          <a:noFill/>
        </p:spPr>
        <p:txBody>
          <a:bodyPr wrap="squar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Supporting families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91815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Beckett Theme">
  <a:themeElements>
    <a:clrScheme name="BeckettColours">
      <a:dk1>
        <a:sysClr val="windowText" lastClr="000000"/>
      </a:dk1>
      <a:lt1>
        <a:sysClr val="window" lastClr="FFFFFF"/>
      </a:lt1>
      <a:dk2>
        <a:srgbClr val="110B2F"/>
      </a:dk2>
      <a:lt2>
        <a:srgbClr val="EEECE1"/>
      </a:lt2>
      <a:accent1>
        <a:srgbClr val="120B2E"/>
      </a:accent1>
      <a:accent2>
        <a:srgbClr val="261744"/>
      </a:accent2>
      <a:accent3>
        <a:srgbClr val="392568"/>
      </a:accent3>
      <a:accent4>
        <a:srgbClr val="725A8F"/>
      </a:accent4>
      <a:accent5>
        <a:srgbClr val="C1A9C5"/>
      </a:accent5>
      <a:accent6>
        <a:srgbClr val="FFFEFE"/>
      </a:accent6>
      <a:hlink>
        <a:srgbClr val="CC006A"/>
      </a:hlink>
      <a:folHlink>
        <a:srgbClr val="009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1364</Words>
  <Application>Microsoft Office PowerPoint</Application>
  <PresentationFormat>Widescreen</PresentationFormat>
  <Paragraphs>170</Paragraphs>
  <Slides>18</Slides>
  <Notes>18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Corbel</vt:lpstr>
      <vt:lpstr>Beckett Theme</vt:lpstr>
      <vt:lpstr>New Topic Slide</vt:lpstr>
      <vt:lpstr>Custom Design</vt:lpstr>
      <vt:lpstr>PowerPoint Presentation</vt:lpstr>
      <vt:lpstr>PowerPoint Presentation</vt:lpstr>
      <vt:lpstr>My work… </vt:lpstr>
      <vt:lpstr>Research about young fathers </vt:lpstr>
      <vt:lpstr>Young Fathers and the third sector</vt:lpstr>
      <vt:lpstr>Methodology</vt:lpstr>
      <vt:lpstr>Experience of conducting the research</vt:lpstr>
      <vt:lpstr>Stakeholders </vt:lpstr>
      <vt:lpstr>Stakeholders- Value of group work</vt:lpstr>
      <vt:lpstr>Stakeholders….</vt:lpstr>
      <vt:lpstr>How participants view the groups</vt:lpstr>
      <vt:lpstr>Participants- Contexts </vt:lpstr>
      <vt:lpstr>Participants- What they like about groups </vt:lpstr>
      <vt:lpstr>Impacts on their lives </vt:lpstr>
      <vt:lpstr>What would the young men change?</vt:lpstr>
      <vt:lpstr>So what does this mean? </vt:lpstr>
      <vt:lpstr>PowerPoint Presentation</vt:lpstr>
      <vt:lpstr>PowerPoint Presentation</vt:lpstr>
    </vt:vector>
  </TitlesOfParts>
  <Company>Leeds Beckett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 Esmee</dc:creator>
  <cp:lastModifiedBy>Hanna, Esmee</cp:lastModifiedBy>
  <cp:revision>126</cp:revision>
  <cp:lastPrinted>2016-06-22T13:16:00Z</cp:lastPrinted>
  <dcterms:created xsi:type="dcterms:W3CDTF">2016-06-21T13:46:20Z</dcterms:created>
  <dcterms:modified xsi:type="dcterms:W3CDTF">2016-06-22T16:42:03Z</dcterms:modified>
</cp:coreProperties>
</file>