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1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257" r:id="rId5"/>
    <p:sldId id="278" r:id="rId6"/>
    <p:sldId id="279" r:id="rId7"/>
    <p:sldId id="288" r:id="rId8"/>
    <p:sldId id="283" r:id="rId9"/>
    <p:sldId id="284" r:id="rId10"/>
    <p:sldId id="282" r:id="rId11"/>
    <p:sldId id="289" r:id="rId12"/>
    <p:sldId id="285" r:id="rId13"/>
    <p:sldId id="286" r:id="rId14"/>
    <p:sldId id="287" r:id="rId15"/>
    <p:sldId id="281" r:id="rId16"/>
    <p:sldId id="291" r:id="rId17"/>
    <p:sldId id="292" r:id="rId18"/>
    <p:sldId id="295" r:id="rId19"/>
    <p:sldId id="293" r:id="rId20"/>
    <p:sldId id="294" r:id="rId21"/>
    <p:sldId id="280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gwe01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8142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722" y="78"/>
      </p:cViewPr>
      <p:guideLst>
        <p:guide orient="horz" pos="2156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3366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0066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1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24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14D7-2F81-AF45-868D-BCDA31FF4B2C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4787E-CBC2-6445-9151-D0868739E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E0C5-3346-D947-AB52-467022429160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15B5-37D9-4049-A688-66970D54C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3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5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7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8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5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15B5-37D9-4049-A688-66970D54C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/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chemeClr val="tx2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White, 40pt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rgbClr val="414042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869" y="2942757"/>
            <a:ext cx="7589463" cy="30934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8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87900" y="2867865"/>
            <a:ext cx="3795713" cy="31011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2" y="2875522"/>
            <a:ext cx="3988641" cy="30934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rgbClr val="414042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chemeClr val="accent2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869" y="2001463"/>
            <a:ext cx="7589463" cy="30934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42B2CE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97869" y="1986336"/>
            <a:ext cx="3795713" cy="31011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7359" y="1993993"/>
            <a:ext cx="3988641" cy="30934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869" y="2292816"/>
            <a:ext cx="7589463" cy="30934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1B8FD0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38281" y="2367335"/>
            <a:ext cx="3795713" cy="410219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869" y="2374993"/>
            <a:ext cx="3988641" cy="40945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1B8FD0"/>
                </a:solidFill>
              </a:defRPr>
            </a:lvl1pPr>
            <a:lvl2pPr marL="457154" indent="0">
              <a:buNone/>
              <a:defRPr sz="1600" baseline="0"/>
            </a:lvl2pPr>
          </a:lstStyle>
          <a:p>
            <a:pPr lvl="0"/>
            <a:r>
              <a:rPr lang="en-GB" dirty="0" smtClean="0"/>
              <a:t>Heading: Arial Bold, Gold (Accent 1), Size 20</a:t>
            </a:r>
          </a:p>
          <a:p>
            <a:pPr lvl="1"/>
            <a:r>
              <a:rPr lang="en-GB" dirty="0" smtClean="0"/>
              <a:t>Generic text or bullet points, Arial, Black (Text 1), No smaller than 16pt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9" y="319088"/>
            <a:ext cx="7585307" cy="14066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000" b="1" baseline="0">
                <a:solidFill>
                  <a:srgbClr val="1B8FD0"/>
                </a:solidFill>
              </a:defRPr>
            </a:lvl1pPr>
            <a:lvl2pPr marL="457154" indent="0">
              <a:buNone/>
              <a:defRPr/>
            </a:lvl2pPr>
            <a:lvl3pPr marL="914307" indent="0">
              <a:buNone/>
              <a:defRPr/>
            </a:lvl3pPr>
            <a:lvl4pPr marL="1371461" indent="0">
              <a:buNone/>
              <a:defRPr/>
            </a:lvl4pPr>
            <a:lvl5pPr marL="1828614" indent="0">
              <a:buNone/>
              <a:defRPr/>
            </a:lvl5pPr>
          </a:lstStyle>
          <a:p>
            <a:pPr lvl="0"/>
            <a:r>
              <a:rPr lang="en-GB" dirty="0" smtClean="0"/>
              <a:t>Title: Arial Bold, </a:t>
            </a:r>
            <a:br>
              <a:rPr lang="en-GB" dirty="0" smtClean="0"/>
            </a:br>
            <a:r>
              <a:rPr lang="en-GB" dirty="0" smtClean="0"/>
              <a:t>White, 40pt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0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53_IHW_Temps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8928"/>
            <a:ext cx="9180000" cy="68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7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1" indent="-228577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53_IHW_Temps_PPT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8928"/>
            <a:ext cx="9180000" cy="68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7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1" indent="-228577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53_IHW_Temps_PPT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8928"/>
            <a:ext cx="9180000" cy="68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7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1" indent="-228577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53_IHW_Temps_PPT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8928"/>
            <a:ext cx="9180000" cy="68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4" indent="-228577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1" indent="-228577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solidFill>
                <a:srgbClr val="FFFFFF"/>
              </a:solidFill>
              <a:latin typeface="Calibri"/>
              <a:ea typeface="Calibri"/>
              <a:cs typeface="Arial"/>
            </a:endParaRPr>
          </a:p>
          <a:p>
            <a:r>
              <a:rPr lang="en-GB" dirty="0" smtClean="0">
                <a:solidFill>
                  <a:srgbClr val="FFFFFF"/>
                </a:solidFill>
                <a:ea typeface="Calibri"/>
                <a:cs typeface="Arial"/>
              </a:rPr>
              <a:t>Health </a:t>
            </a:r>
            <a:r>
              <a:rPr lang="en-GB" dirty="0">
                <a:solidFill>
                  <a:srgbClr val="FFFFFF"/>
                </a:solidFill>
                <a:ea typeface="Calibri"/>
                <a:cs typeface="Arial"/>
              </a:rPr>
              <a:t>Trainers </a:t>
            </a:r>
            <a:r>
              <a:rPr lang="en-US" dirty="0">
                <a:solidFill>
                  <a:srgbClr val="FFFFFF"/>
                </a:solidFill>
                <a:ea typeface="Calibri"/>
                <a:cs typeface="Arial"/>
              </a:rPr>
              <a:t>–</a:t>
            </a:r>
            <a:r>
              <a:rPr lang="en-GB" dirty="0">
                <a:solidFill>
                  <a:srgbClr val="FFFFFF"/>
                </a:solidFill>
                <a:ea typeface="Calibri"/>
                <a:cs typeface="Arial"/>
              </a:rPr>
              <a:t> person centred or target </a:t>
            </a:r>
            <a:r>
              <a:rPr lang="en-GB" dirty="0" smtClean="0">
                <a:solidFill>
                  <a:srgbClr val="FFFFFF"/>
                </a:solidFill>
                <a:ea typeface="Calibri"/>
                <a:cs typeface="Arial"/>
              </a:rPr>
              <a:t>driven?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7868" y="2435290"/>
            <a:ext cx="6638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Jenny Woodward, </a:t>
            </a:r>
            <a:r>
              <a:rPr lang="en-GB" sz="3200" b="1" dirty="0" smtClean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Judy White &amp; </a:t>
            </a:r>
          </a:p>
          <a:p>
            <a:r>
              <a:rPr lang="en-GB" sz="3200" b="1" dirty="0" smtClean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Dr </a:t>
            </a:r>
            <a:r>
              <a:rPr lang="en-GB" sz="3200" b="1" dirty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Anne-Marie </a:t>
            </a:r>
            <a:r>
              <a:rPr lang="en-GB" sz="3200" b="1" dirty="0" err="1" smtClean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Bagnall</a:t>
            </a:r>
            <a:r>
              <a:rPr lang="en-GB" sz="3200" b="1" dirty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,</a:t>
            </a:r>
            <a:endParaRPr lang="en-GB" sz="3200" b="1" dirty="0" smtClean="0">
              <a:solidFill>
                <a:srgbClr val="FFFFFF"/>
              </a:solidFill>
              <a:latin typeface="+mj-lt"/>
              <a:ea typeface="Calibri"/>
              <a:cs typeface="Arial"/>
            </a:endParaRPr>
          </a:p>
          <a:p>
            <a:r>
              <a:rPr lang="en-GB" sz="3200" b="1" dirty="0" smtClean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Centre </a:t>
            </a:r>
            <a:r>
              <a:rPr lang="en-GB" sz="3200" b="1" dirty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for Health Promotion </a:t>
            </a:r>
            <a:r>
              <a:rPr lang="en-GB" sz="3200" b="1" dirty="0" smtClean="0">
                <a:solidFill>
                  <a:srgbClr val="FFFFFF"/>
                </a:solidFill>
                <a:latin typeface="+mj-lt"/>
                <a:ea typeface="Calibri"/>
                <a:cs typeface="Arial"/>
              </a:rPr>
              <a:t>Research</a:t>
            </a:r>
            <a:endParaRPr lang="en-GB" sz="3200" b="1" dirty="0">
              <a:solidFill>
                <a:srgbClr val="FFFFFF"/>
              </a:solidFill>
              <a:latin typeface="+mj-lt"/>
              <a:ea typeface="Calibri"/>
              <a:cs typeface="Arial"/>
            </a:endParaRPr>
          </a:p>
          <a:p>
            <a:endParaRPr lang="en-GB" sz="3200" dirty="0">
              <a:solidFill>
                <a:srgbClr val="FFFFFF"/>
              </a:solidFill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eanne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844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 accessible places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Actively promote the service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Work with volunteers / champions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 groups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Work with partners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7869" y="-2896"/>
            <a:ext cx="7585307" cy="14066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Community Engagement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Fishermen – often poor health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East Riding – 2 Health Trainers based at </a:t>
            </a:r>
            <a:r>
              <a:rPr lang="en-US" sz="2400" dirty="0" err="1" smtClean="0"/>
              <a:t>Harbour</a:t>
            </a:r>
            <a:r>
              <a:rPr lang="en-US" sz="2400" dirty="0" smtClean="0"/>
              <a:t> Office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Offered free health checks, gave our information and advice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7869" y="-2896"/>
            <a:ext cx="7585307" cy="14066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East Riding Fishermen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Fisherman_health_check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15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7869" y="319088"/>
            <a:ext cx="7585307" cy="388470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Does it work?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Clients by deprivation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quintile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1431424"/>
              </p:ext>
            </p:extLst>
          </p:nvPr>
        </p:nvGraphicFramePr>
        <p:xfrm>
          <a:off x="629721" y="238086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3712" y="2660866"/>
            <a:ext cx="3988641" cy="3653777"/>
          </a:xfrm>
        </p:spPr>
        <p:txBody>
          <a:bodyPr/>
          <a:lstStyle/>
          <a:p>
            <a:r>
              <a:rPr lang="en-US" sz="2400" dirty="0" smtClean="0"/>
              <a:t>Demographics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66% White British, 10% Asian / Asian British, 4% Black / Black British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68% women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Most common age between 45 and 55 years or 36 – 45 years</a:t>
            </a:r>
          </a:p>
          <a:p>
            <a:pPr marL="342900" indent="-342900">
              <a:buFont typeface="Arial"/>
              <a:buChar char="•"/>
            </a:pPr>
            <a:endParaRPr lang="en-US" u="sng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Who are health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rainers supporting?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64017" y="2647748"/>
            <a:ext cx="3988641" cy="3653777"/>
          </a:xfrm>
          <a:prstGeom prst="rect">
            <a:avLst/>
          </a:prstGeom>
        </p:spPr>
        <p:txBody>
          <a:bodyPr vert="horz"/>
          <a:lstStyle>
            <a:lvl1pPr marL="0" indent="0" algn="l" defTabSz="457154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457154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8" indent="-228577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1" indent="-228577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5" indent="-228577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9" indent="-228577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3" indent="-228577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People with particular needs including those;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ith Long Term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with</a:t>
            </a:r>
            <a:r>
              <a:rPr lang="en-US" sz="2400" dirty="0"/>
              <a:t> </a:t>
            </a:r>
            <a:r>
              <a:rPr lang="en-US" sz="2400" dirty="0" smtClean="0"/>
              <a:t>mild/moderate mental health problems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Who are lonely or socially isolated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Have caring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Personal Health Plans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92325"/>
            <a:ext cx="7589463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More than 59% of clients who saw a Health Trainer, developed a Personal Health Plan (PHP)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13% were signposted to another service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49% of clients who set a PHP achieved their goals fully, 23% part completed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4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Lifestyle changes (Q1)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47497"/>
            <a:ext cx="9144001" cy="37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Mental Health &amp; Wellbeing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710213"/>
            <a:ext cx="7589463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Self-efficacy – increase of 13%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Self-confidence – increase of 25%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Self-reported general health – up 20%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9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7869" y="319088"/>
            <a:ext cx="7585307" cy="4403473"/>
          </a:xfrm>
        </p:spPr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</a:rPr>
              <a:t>Why does it work?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Clients’ view of 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Offer 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friendly, approachable, non-judgmental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Have empathy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the issues they face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the local area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Speak the same language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8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arnsley Chatting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>
            <a:fillRect/>
          </a:stretch>
        </p:blipFill>
        <p:spPr>
          <a:xfrm>
            <a:off x="4787900" y="2778425"/>
            <a:ext cx="3795713" cy="310113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3712" y="2696642"/>
            <a:ext cx="3988641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 Health Trainer Service (HTS)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vidence of effectiveness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K</a:t>
            </a:r>
            <a:r>
              <a:rPr lang="en-US" sz="2400" dirty="0" smtClean="0"/>
              <a:t>ey success factors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Current issues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future?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Today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A client from Bradford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20773"/>
            <a:ext cx="7589463" cy="3093477"/>
          </a:xfrm>
        </p:spPr>
        <p:txBody>
          <a:bodyPr/>
          <a:lstStyle/>
          <a:p>
            <a:r>
              <a:rPr lang="en-GB" sz="2400" dirty="0"/>
              <a:t>“I think it was the way the health trainer came across. She came across friendly, like someone you’d meet like a friend to have a chat with. She was talking to me at my own level and she wasn’t talking to me on a clinical way or in a doctor way if you know what I mean and I just found that easier. I found that I had a rapport with her and that I could tell her things and that I wasn’t worried about telling her anything and I felt that she were easy to talk to</a:t>
            </a:r>
            <a:r>
              <a:rPr lang="en-GB" sz="2400" dirty="0" smtClean="0"/>
              <a:t>.”</a:t>
            </a:r>
            <a:endParaRPr lang="en-GB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7869" y="319088"/>
            <a:ext cx="7585307" cy="49580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The future?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</a:rPr>
              <a:t>Threats to the HTS ethos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B8FD0"/>
                </a:solidFill>
              </a:rPr>
              <a:t>Insecure, short-term funding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B8FD0"/>
                </a:solidFill>
              </a:rPr>
              <a:t>Pressure to become ‘target driven’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B8FD0"/>
                </a:solidFill>
              </a:rPr>
              <a:t>Pressure to become more issue specific (e.g. weight management)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B8FD0"/>
                </a:solidFill>
              </a:rPr>
              <a:t>Tendency to ‘reinvent the wheel’ – new lifestyle services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B8FD0"/>
                </a:solidFill>
              </a:rPr>
              <a:t>‘</a:t>
            </a:r>
            <a:r>
              <a:rPr lang="en-US" sz="2400" dirty="0" err="1">
                <a:solidFill>
                  <a:srgbClr val="1B8FD0"/>
                </a:solidFill>
              </a:rPr>
              <a:t>P</a:t>
            </a:r>
            <a:r>
              <a:rPr lang="en-US" sz="2400" dirty="0" err="1" smtClean="0">
                <a:solidFill>
                  <a:srgbClr val="1B8FD0"/>
                </a:solidFill>
              </a:rPr>
              <a:t>rofessionalisation</a:t>
            </a:r>
            <a:r>
              <a:rPr lang="en-US" sz="2400" dirty="0" smtClean="0">
                <a:solidFill>
                  <a:srgbClr val="1B8FD0"/>
                </a:solidFill>
              </a:rPr>
              <a:t>’ of the work-force</a:t>
            </a:r>
            <a:endParaRPr lang="en-US" sz="2400" dirty="0">
              <a:solidFill>
                <a:srgbClr val="1B8F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Reasons for optimism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56543"/>
            <a:ext cx="7589463" cy="229857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Well evidenced service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Skills / abilities much needed in public health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Flexible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Strong advocates from enlightened primary care and public health individuals / organisations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7287" y="4968512"/>
            <a:ext cx="8538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“GPs are really good at doing the medical stuff… We have less time in our ten minutes to deal with the much wider psycho-social issues and it’s been fantastic having the back-up of the health trainers and their coaching approach to the wider issues.” A Sheffield GP.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153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7869" y="482375"/>
            <a:ext cx="7585307" cy="14066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References</a:t>
            </a:r>
          </a:p>
          <a:p>
            <a:r>
              <a:rPr lang="en-US" sz="3200" dirty="0" err="1" smtClean="0">
                <a:solidFill>
                  <a:srgbClr val="FFFFFF"/>
                </a:solidFill>
              </a:rPr>
              <a:t>www.healthtrainersengland.com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02114"/>
            <a:ext cx="7589463" cy="3675314"/>
          </a:xfrm>
        </p:spPr>
        <p:txBody>
          <a:bodyPr/>
          <a:lstStyle/>
          <a:p>
            <a:r>
              <a:rPr lang="en-US" sz="2400" dirty="0" smtClean="0"/>
              <a:t>White, J. Woodward, J. South, J. (2013) Addressing inequalities in health – what is the contribution of health trainers. Perspectives in Public Health, Vol. 133, No. 4</a:t>
            </a:r>
          </a:p>
          <a:p>
            <a:r>
              <a:rPr lang="en-US" sz="2400" dirty="0" smtClean="0"/>
              <a:t>RSPH Indicators of Change. The adaption of the health trainer service in England. February 2015.</a:t>
            </a:r>
          </a:p>
          <a:p>
            <a:r>
              <a:rPr lang="en-US" sz="2400" dirty="0" err="1" smtClean="0"/>
              <a:t>Bagnall</a:t>
            </a:r>
            <a:r>
              <a:rPr lang="en-US" sz="2400" dirty="0" smtClean="0"/>
              <a:t>, AM. </a:t>
            </a:r>
            <a:r>
              <a:rPr lang="en-US" sz="2400" dirty="0" err="1" smtClean="0"/>
              <a:t>Trigwell</a:t>
            </a:r>
            <a:r>
              <a:rPr lang="en-US" sz="2400" dirty="0" smtClean="0"/>
              <a:t>, J. White, J. Health Trainers End of Year Review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April 2013 –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March 2014</a:t>
            </a:r>
          </a:p>
          <a:p>
            <a:r>
              <a:rPr lang="en-US" sz="2400" dirty="0" smtClean="0"/>
              <a:t>RSPH Health Trainers Half Year Review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April –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</a:rPr>
              <a:t>Data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7869" y="2674437"/>
            <a:ext cx="7589463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Synthesis of eight Health Trainer Service evaluations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Data Collection Reporting System (DCRS) – 1377 health trainers, 97,248 clients in 2014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Hosts of Yorkshire &amp; Humber Regional Health Trainer hub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Issue – lack of central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7869" y="319088"/>
            <a:ext cx="7585307" cy="4349808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The Health Trainer Service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u="sng" dirty="0" smtClean="0">
                <a:solidFill>
                  <a:srgbClr val="FFFFFF"/>
                </a:solidFill>
              </a:rPr>
              <a:t>Why</a:t>
            </a:r>
            <a:r>
              <a:rPr lang="en-US" dirty="0" smtClean="0">
                <a:solidFill>
                  <a:srgbClr val="FFFFFF"/>
                </a:solidFill>
              </a:rPr>
              <a:t> did the Health Trainer Service come about?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56549"/>
            <a:ext cx="7589463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Rising rates of avoidable ‘lifestyle-related’ health issues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Concerns re costs of treatment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Recognition that ‘medical model’ / primary care unable to cope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Belief in potential power of ‘lay workers’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Tackling inequalities a priority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u="sng" dirty="0" smtClean="0">
                <a:solidFill>
                  <a:srgbClr val="FFFFFF"/>
                </a:solidFill>
              </a:rPr>
              <a:t>How</a:t>
            </a:r>
            <a:r>
              <a:rPr lang="en-US" dirty="0" smtClean="0">
                <a:solidFill>
                  <a:srgbClr val="FFFFFF"/>
                </a:solidFill>
              </a:rPr>
              <a:t> did the HTS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come about?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3713" y="2682254"/>
            <a:ext cx="7589463" cy="384704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Choosing Health: making healthier choices easier (DH, 2004)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Community-based workforce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Offering </a:t>
            </a:r>
            <a:r>
              <a:rPr lang="en-US" sz="2400" dirty="0" err="1"/>
              <a:t>personalised</a:t>
            </a:r>
            <a:r>
              <a:rPr lang="en-US" sz="2400" dirty="0"/>
              <a:t> support to people living in disadvantage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“Support from next door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Aimed to </a:t>
            </a:r>
            <a:r>
              <a:rPr lang="en-US" sz="2400" u="sng" dirty="0" smtClean="0"/>
              <a:t>empower</a:t>
            </a:r>
            <a:r>
              <a:rPr lang="en-US" sz="2400" dirty="0" smtClean="0"/>
              <a:t> people to take control of their health, to </a:t>
            </a:r>
            <a:r>
              <a:rPr lang="en-US" sz="2400" u="sng" dirty="0" smtClean="0"/>
              <a:t>build community capacity </a:t>
            </a:r>
            <a:r>
              <a:rPr lang="en-US" sz="2400" dirty="0" smtClean="0"/>
              <a:t>and to </a:t>
            </a:r>
            <a:r>
              <a:rPr lang="en-US" sz="2400" u="sng" dirty="0" smtClean="0"/>
              <a:t>reduce inequalities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901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mira walking with client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22" r="-43122"/>
          <a:stretch>
            <a:fillRect/>
          </a:stretch>
        </p:blipFill>
        <p:spPr>
          <a:xfrm>
            <a:off x="4555382" y="2790611"/>
            <a:ext cx="4730779" cy="364925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3712" y="2678754"/>
            <a:ext cx="3988641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One to one support – 6-8 sessions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Tailored / </a:t>
            </a:r>
            <a:r>
              <a:rPr lang="en-US" sz="2400" dirty="0" err="1" smtClean="0"/>
              <a:t>personalised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Help clients to set </a:t>
            </a:r>
            <a:r>
              <a:rPr lang="en-US" sz="2400" dirty="0"/>
              <a:t>and monitor </a:t>
            </a:r>
            <a:r>
              <a:rPr lang="en-US" sz="2400" dirty="0" smtClean="0"/>
              <a:t>their own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goals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Not issue specific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Refer or signpost onto other local services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u="sng" dirty="0" smtClean="0">
                <a:solidFill>
                  <a:srgbClr val="FFFFFF"/>
                </a:solidFill>
              </a:rPr>
              <a:t>What</a:t>
            </a:r>
            <a:r>
              <a:rPr lang="en-US" dirty="0" smtClean="0">
                <a:solidFill>
                  <a:srgbClr val="FFFFFF"/>
                </a:solidFill>
              </a:rPr>
              <a:t> does a health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rainer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do?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38661"/>
            <a:ext cx="7589463" cy="3093477"/>
          </a:xfrm>
        </p:spPr>
        <p:txBody>
          <a:bodyPr/>
          <a:lstStyle/>
          <a:p>
            <a:r>
              <a:rPr lang="en-US" sz="2400" dirty="0" smtClean="0"/>
              <a:t>Aim to recruit people who can provide ‘support from next door’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32% from most deprived areas in England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40% live in same areas as their clients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Two thirds are female, most aged between 26 and 45 years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have similar health conditions to their clients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869" y="14992"/>
            <a:ext cx="7585307" cy="14066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Who </a:t>
            </a:r>
            <a:r>
              <a:rPr lang="en-US" u="sng" dirty="0" smtClean="0">
                <a:solidFill>
                  <a:srgbClr val="FFFFFF"/>
                </a:solidFill>
              </a:rPr>
              <a:t>are</a:t>
            </a:r>
            <a:r>
              <a:rPr lang="en-US" dirty="0" smtClean="0">
                <a:solidFill>
                  <a:srgbClr val="FFFFFF"/>
                </a:solidFill>
              </a:rPr>
              <a:t> health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rainers?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69" y="2638661"/>
            <a:ext cx="7589463" cy="309347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Psycho-social model – use motivational interviewing, goal setting, action planning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Aim to move clients from being passive recipients of healthcare – to active participants in their health</a:t>
            </a:r>
          </a:p>
          <a:p>
            <a:endParaRPr lang="en-US" sz="2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869" y="14992"/>
            <a:ext cx="7585307" cy="1406617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Empowering approach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225_IntRepresentativesConference">
  <a:themeElements>
    <a:clrScheme name="IHW">
      <a:dk1>
        <a:srgbClr val="414042"/>
      </a:dk1>
      <a:lt1>
        <a:sysClr val="window" lastClr="FFFFFF"/>
      </a:lt1>
      <a:dk2>
        <a:srgbClr val="414042"/>
      </a:dk2>
      <a:lt2>
        <a:srgbClr val="EEECE1"/>
      </a:lt2>
      <a:accent1>
        <a:srgbClr val="1B8FD0"/>
      </a:accent1>
      <a:accent2>
        <a:srgbClr val="42B2CE"/>
      </a:accent2>
      <a:accent3>
        <a:srgbClr val="BBB0A6"/>
      </a:accent3>
      <a:accent4>
        <a:srgbClr val="E9E3DC"/>
      </a:accent4>
      <a:accent5>
        <a:srgbClr val="FFFFFF"/>
      </a:accent5>
      <a:accent6>
        <a:srgbClr val="FFFFFF"/>
      </a:accent6>
      <a:hlink>
        <a:srgbClr val="FFFFFF"/>
      </a:hlink>
      <a:folHlink>
        <a:srgbClr val="1B8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9225_IntRepresentativesConference">
  <a:themeElements>
    <a:clrScheme name="IHW">
      <a:dk1>
        <a:srgbClr val="414042"/>
      </a:dk1>
      <a:lt1>
        <a:sysClr val="window" lastClr="FFFFFF"/>
      </a:lt1>
      <a:dk2>
        <a:srgbClr val="414042"/>
      </a:dk2>
      <a:lt2>
        <a:srgbClr val="EEECE1"/>
      </a:lt2>
      <a:accent1>
        <a:srgbClr val="1B8FD0"/>
      </a:accent1>
      <a:accent2>
        <a:srgbClr val="42B2CE"/>
      </a:accent2>
      <a:accent3>
        <a:srgbClr val="BBB0A6"/>
      </a:accent3>
      <a:accent4>
        <a:srgbClr val="E9E3DC"/>
      </a:accent4>
      <a:accent5>
        <a:srgbClr val="FFFFFF"/>
      </a:accent5>
      <a:accent6>
        <a:srgbClr val="FFFFFF"/>
      </a:accent6>
      <a:hlink>
        <a:srgbClr val="FFFFFF"/>
      </a:hlink>
      <a:folHlink>
        <a:srgbClr val="1B8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9225_IntRepresentativesConference">
  <a:themeElements>
    <a:clrScheme name="IHW">
      <a:dk1>
        <a:srgbClr val="414042"/>
      </a:dk1>
      <a:lt1>
        <a:sysClr val="window" lastClr="FFFFFF"/>
      </a:lt1>
      <a:dk2>
        <a:srgbClr val="414042"/>
      </a:dk2>
      <a:lt2>
        <a:srgbClr val="EEECE1"/>
      </a:lt2>
      <a:accent1>
        <a:srgbClr val="1B8FD0"/>
      </a:accent1>
      <a:accent2>
        <a:srgbClr val="42B2CE"/>
      </a:accent2>
      <a:accent3>
        <a:srgbClr val="BBB0A6"/>
      </a:accent3>
      <a:accent4>
        <a:srgbClr val="E9E3DC"/>
      </a:accent4>
      <a:accent5>
        <a:srgbClr val="FFFFFF"/>
      </a:accent5>
      <a:accent6>
        <a:srgbClr val="FFFFFF"/>
      </a:accent6>
      <a:hlink>
        <a:srgbClr val="FFFFFF"/>
      </a:hlink>
      <a:folHlink>
        <a:srgbClr val="1B8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9225_IntRepresentativesConference">
  <a:themeElements>
    <a:clrScheme name="IHW">
      <a:dk1>
        <a:srgbClr val="414042"/>
      </a:dk1>
      <a:lt1>
        <a:sysClr val="window" lastClr="FFFFFF"/>
      </a:lt1>
      <a:dk2>
        <a:srgbClr val="414042"/>
      </a:dk2>
      <a:lt2>
        <a:srgbClr val="EEECE1"/>
      </a:lt2>
      <a:accent1>
        <a:srgbClr val="1B8FD0"/>
      </a:accent1>
      <a:accent2>
        <a:srgbClr val="42B2CE"/>
      </a:accent2>
      <a:accent3>
        <a:srgbClr val="BBB0A6"/>
      </a:accent3>
      <a:accent4>
        <a:srgbClr val="E9E3DC"/>
      </a:accent4>
      <a:accent5>
        <a:srgbClr val="FFFFFF"/>
      </a:accent5>
      <a:accent6>
        <a:srgbClr val="FFFFFF"/>
      </a:accent6>
      <a:hlink>
        <a:srgbClr val="FFFFFF"/>
      </a:hlink>
      <a:folHlink>
        <a:srgbClr val="1B8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893</Words>
  <Application>Microsoft Office PowerPoint</Application>
  <PresentationFormat>On-screen Show (4:3)</PresentationFormat>
  <Paragraphs>129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9225_IntRepresentativesConference</vt:lpstr>
      <vt:lpstr>1_9225_IntRepresentativesConference</vt:lpstr>
      <vt:lpstr>2_9225_IntRepresentativesConference</vt:lpstr>
      <vt:lpstr>3_9225_IntRepresentativesConference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Woodward, Jennifer</cp:lastModifiedBy>
  <cp:revision>96</cp:revision>
  <cp:lastPrinted>2014-12-09T13:35:17Z</cp:lastPrinted>
  <dcterms:created xsi:type="dcterms:W3CDTF">2013-09-04T11:46:36Z</dcterms:created>
  <dcterms:modified xsi:type="dcterms:W3CDTF">2016-06-27T11:02:57Z</dcterms:modified>
</cp:coreProperties>
</file>