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65" r:id="rId4"/>
    <p:sldId id="257" r:id="rId5"/>
    <p:sldId id="266" r:id="rId6"/>
    <p:sldId id="259" r:id="rId7"/>
    <p:sldId id="258" r:id="rId8"/>
    <p:sldId id="260" r:id="rId9"/>
    <p:sldId id="267" r:id="rId10"/>
    <p:sldId id="268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-81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26852-BFD4-4654-8DE3-62E8EE515C84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F108-C2FE-46D5-86A2-872C1E446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CF108-C2FE-46D5-86A2-872C1E446F6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CF108-C2FE-46D5-86A2-872C1E446F6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36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CF108-C2FE-46D5-86A2-872C1E446F6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591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CF108-C2FE-46D5-86A2-872C1E446F6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498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5D62-F470-48FC-A6E1-F9F32177956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AB4E-21E9-43E5-A236-A3DDCB44F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1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5D62-F470-48FC-A6E1-F9F32177956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AB4E-21E9-43E5-A236-A3DDCB44F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23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5D62-F470-48FC-A6E1-F9F32177956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AB4E-21E9-43E5-A236-A3DDCB44F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98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5D62-F470-48FC-A6E1-F9F32177956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AB4E-21E9-43E5-A236-A3DDCB44F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17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5D62-F470-48FC-A6E1-F9F32177956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AB4E-21E9-43E5-A236-A3DDCB44F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67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5D62-F470-48FC-A6E1-F9F32177956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AB4E-21E9-43E5-A236-A3DDCB44F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02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5D62-F470-48FC-A6E1-F9F32177956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AB4E-21E9-43E5-A236-A3DDCB44F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65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5D62-F470-48FC-A6E1-F9F32177956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AB4E-21E9-43E5-A236-A3DDCB44F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6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5D62-F470-48FC-A6E1-F9F32177956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AB4E-21E9-43E5-A236-A3DDCB44F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84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5D62-F470-48FC-A6E1-F9F32177956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AB4E-21E9-43E5-A236-A3DDCB44F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59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5D62-F470-48FC-A6E1-F9F32177956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AB4E-21E9-43E5-A236-A3DDCB44F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48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35D62-F470-48FC-A6E1-F9F321779561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DAB4E-21E9-43E5-A236-A3DDCB44F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61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sycnet.apa.org/doi/10.1037/a0039456" TargetMode="External"/><Relationship Id="rId2" Type="http://schemas.openxmlformats.org/officeDocument/2006/relationships/hyperlink" Target="http://www.bps.org.uk/system/files/Public%20files/inf206-guidelines-for-internet-mediated-research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us.bath.ac.uk/9388/" TargetMode="External"/><Relationship Id="rId5" Type="http://schemas.openxmlformats.org/officeDocument/2006/relationships/hyperlink" Target="http://www.bath.ac.uk/view/person_id/1176.html" TargetMode="External"/><Relationship Id="rId4" Type="http://schemas.openxmlformats.org/officeDocument/2006/relationships/hyperlink" Target="http://www.bath.ac.uk/view/person_id/1302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.s.hanna@leedsbeckett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Researching male infertility online: Bringing researcher emotions into the </a:t>
            </a:r>
            <a:r>
              <a:rPr lang="en-GB" dirty="0" smtClean="0"/>
              <a:t>debate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</a:t>
            </a:r>
            <a:r>
              <a:rPr lang="en-GB" dirty="0" err="1" smtClean="0"/>
              <a:t>Esmée</a:t>
            </a:r>
            <a:r>
              <a:rPr lang="en-GB" dirty="0" smtClean="0"/>
              <a:t> Hanna</a:t>
            </a:r>
          </a:p>
          <a:p>
            <a:r>
              <a:rPr lang="en-GB" dirty="0" smtClean="0"/>
              <a:t>Centre for Men’s Health, Leeds Beckett University</a:t>
            </a:r>
            <a:endParaRPr lang="en-GB" dirty="0"/>
          </a:p>
        </p:txBody>
      </p:sp>
      <p:pic>
        <p:nvPicPr>
          <p:cNvPr id="4" name="Picture 3" descr="Leeds_Beckett_26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92997"/>
            <a:ext cx="2808312" cy="14916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127816" y="5377189"/>
            <a:ext cx="2905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@</a:t>
            </a:r>
            <a:r>
              <a:rPr lang="en-GB" sz="2800" dirty="0" err="1" smtClean="0"/>
              <a:t>DrEsmee</a:t>
            </a:r>
            <a:r>
              <a:rPr lang="en-GB" sz="2800" dirty="0" smtClean="0"/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929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076" y="2536166"/>
            <a:ext cx="2256924" cy="35282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mean for reproduction research?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671" y="1989527"/>
            <a:ext cx="10515600" cy="4351338"/>
          </a:xfrm>
        </p:spPr>
        <p:txBody>
          <a:bodyPr/>
          <a:lstStyle/>
          <a:p>
            <a:r>
              <a:rPr lang="en-GB" dirty="0" smtClean="0"/>
              <a:t>Tacitly, other researchers have discussed the emotive experience of online research in relation to reproduction- these voices need capturing more however </a:t>
            </a:r>
          </a:p>
          <a:p>
            <a:r>
              <a:rPr lang="en-GB" dirty="0" smtClean="0"/>
              <a:t>Raises for me questions about researcher emotion within reproduction research, and how much we consider this as an important methodological aspect </a:t>
            </a:r>
          </a:p>
          <a:p>
            <a:r>
              <a:rPr lang="en-GB" dirty="0" smtClean="0"/>
              <a:t>Should we be thinking further about how we support researchers conducting reproduction research both on- and off- line?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52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</a:t>
            </a:r>
            <a:r>
              <a:rPr lang="en-GB" dirty="0" smtClean="0"/>
              <a:t>lthough </a:t>
            </a:r>
            <a:r>
              <a:rPr lang="en-GB" dirty="0"/>
              <a:t>online research can sometimes be portrayed as an ‘easy’ option </a:t>
            </a:r>
            <a:r>
              <a:rPr lang="en-GB" dirty="0" smtClean="0"/>
              <a:t>for accessing </a:t>
            </a:r>
            <a:r>
              <a:rPr lang="en-GB" dirty="0"/>
              <a:t>naturalistic accounts, the experience of conducting such research </a:t>
            </a:r>
            <a:r>
              <a:rPr lang="en-GB" dirty="0" smtClean="0"/>
              <a:t>is </a:t>
            </a:r>
            <a:r>
              <a:rPr lang="en-GB" dirty="0"/>
              <a:t>not always emotionally ‘easy</a:t>
            </a:r>
            <a:r>
              <a:rPr lang="en-GB" dirty="0" smtClean="0"/>
              <a:t>’ </a:t>
            </a:r>
          </a:p>
          <a:p>
            <a:r>
              <a:rPr lang="en-GB" dirty="0" smtClean="0"/>
              <a:t>Emotions </a:t>
            </a:r>
            <a:r>
              <a:rPr lang="en-GB" dirty="0"/>
              <a:t>in research are </a:t>
            </a:r>
            <a:r>
              <a:rPr lang="en-GB" dirty="0" smtClean="0"/>
              <a:t>however not </a:t>
            </a:r>
            <a:r>
              <a:rPr lang="en-GB" dirty="0"/>
              <a:t>inherently </a:t>
            </a:r>
            <a:r>
              <a:rPr lang="en-GB" dirty="0" smtClean="0"/>
              <a:t>problematic, </a:t>
            </a:r>
            <a:r>
              <a:rPr lang="en-GB" dirty="0"/>
              <a:t>emotions are part of human life and thus an important means for understanding the lives of social </a:t>
            </a:r>
            <a:r>
              <a:rPr lang="en-GB" dirty="0" smtClean="0"/>
              <a:t>actors </a:t>
            </a:r>
            <a:endParaRPr lang="en-GB" dirty="0"/>
          </a:p>
          <a:p>
            <a:r>
              <a:rPr lang="en-GB" dirty="0" smtClean="0"/>
              <a:t>Researchers can also usefully adopt methods to protect their own wellbeing in relation to the feelings arising from online research </a:t>
            </a:r>
          </a:p>
          <a:p>
            <a:r>
              <a:rPr lang="en-GB" dirty="0" smtClean="0"/>
              <a:t>We </a:t>
            </a:r>
            <a:r>
              <a:rPr lang="en-GB" dirty="0"/>
              <a:t>do not seek to argue for </a:t>
            </a:r>
            <a:r>
              <a:rPr lang="en-GB" dirty="0" smtClean="0"/>
              <a:t>detachment in online reproduction research, </a:t>
            </a:r>
            <a:r>
              <a:rPr lang="en-GB" dirty="0"/>
              <a:t>rather </a:t>
            </a:r>
            <a:r>
              <a:rPr lang="en-GB" dirty="0" smtClean="0"/>
              <a:t>that </a:t>
            </a:r>
            <a:r>
              <a:rPr lang="en-GB" dirty="0"/>
              <a:t>researchers should adopt a careful consideration of why online narratives may evoke powerful feelings, as these emotions may be a useful tool for </a:t>
            </a:r>
            <a:r>
              <a:rPr lang="en-GB" dirty="0" smtClean="0"/>
              <a:t>examining the reproductive </a:t>
            </a:r>
            <a:r>
              <a:rPr lang="en-GB" dirty="0"/>
              <a:t>experiences of those whose lives we seek </a:t>
            </a:r>
            <a:r>
              <a:rPr lang="en-GB" dirty="0" smtClean="0"/>
              <a:t>to understand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Leeds_Beckett_26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430" y="365125"/>
            <a:ext cx="1946580" cy="910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05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299" y="1328468"/>
            <a:ext cx="11783682" cy="54001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1800" dirty="0" err="1"/>
              <a:t>Bellas</a:t>
            </a:r>
            <a:r>
              <a:rPr lang="en-GB" sz="1800" dirty="0"/>
              <a:t>, M.L (1999) Emotional </a:t>
            </a:r>
            <a:r>
              <a:rPr lang="en-GB" sz="1800" dirty="0" err="1"/>
              <a:t>Labor</a:t>
            </a:r>
            <a:r>
              <a:rPr lang="en-GB" sz="1800" dirty="0"/>
              <a:t> in Academia: The Case of Professors. Annals of the American Academy of Political and Social Science 561: 91–110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r>
              <a:rPr lang="en-GB" sz="1800" dirty="0" smtClean="0"/>
              <a:t>Blakely, K. (2007). Reflections on the role of emotion in feminist research. </a:t>
            </a:r>
            <a:r>
              <a:rPr lang="en-GB" sz="1800" i="1" dirty="0" smtClean="0"/>
              <a:t>International journal of qualitative methods. </a:t>
            </a:r>
            <a:r>
              <a:rPr lang="en-GB" sz="1800" dirty="0" smtClean="0"/>
              <a:t>6 (2): 59-68</a:t>
            </a:r>
          </a:p>
          <a:p>
            <a:pPr marL="0" indent="0">
              <a:buNone/>
            </a:pPr>
            <a:r>
              <a:rPr lang="en-GB" sz="1800" dirty="0" smtClean="0"/>
              <a:t>BPS. Ethics guidelines for internet mediated research. [Online]. </a:t>
            </a:r>
            <a:r>
              <a:rPr lang="en-GB" sz="1800" dirty="0" smtClean="0">
                <a:hlinkClick r:id="rId2"/>
              </a:rPr>
              <a:t>http://www.bps.org.uk/system/files/Public%20files/inf206-guidelines-for-internet-mediated-research.pdf</a:t>
            </a:r>
            <a:r>
              <a:rPr lang="en-GB" sz="1800" dirty="0" smtClean="0"/>
              <a:t> </a:t>
            </a:r>
          </a:p>
          <a:p>
            <a:pPr marL="0" indent="0">
              <a:buNone/>
            </a:pPr>
            <a:r>
              <a:rPr lang="en-GB" sz="1800" dirty="0" smtClean="0"/>
              <a:t>Carroll, K. (2012). Infertile? The emotional labour of sensitive and feminist research methodologies. </a:t>
            </a:r>
            <a:r>
              <a:rPr lang="en-GB" sz="1800" i="1" dirty="0" smtClean="0"/>
              <a:t>Qualitative Research. </a:t>
            </a:r>
            <a:r>
              <a:rPr lang="en-GB" sz="1200" b="1" dirty="0"/>
              <a:t> </a:t>
            </a:r>
            <a:r>
              <a:rPr lang="en-GB" sz="1800" dirty="0"/>
              <a:t>doi:10.1177/1468794112455039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Day</a:t>
            </a:r>
            <a:r>
              <a:rPr lang="en-GB" sz="1800" dirty="0"/>
              <a:t>, K. and Keys, T. (2008) Starving in cyberspace: a discourse analysis of pro-eating-disorder websites. Journal of Gender Studies. 17 (1): </a:t>
            </a:r>
            <a:r>
              <a:rPr lang="en-GB" sz="1800" dirty="0" smtClean="0"/>
              <a:t>1-15</a:t>
            </a:r>
          </a:p>
          <a:p>
            <a:pPr marL="0" indent="0">
              <a:buNone/>
            </a:pPr>
            <a:r>
              <a:rPr lang="en-GB" sz="1800" dirty="0"/>
              <a:t>Epstein, Y.M., Rosenberg, H.S., Grant, T.V. and </a:t>
            </a:r>
            <a:r>
              <a:rPr lang="en-GB" sz="1800" dirty="0" err="1"/>
              <a:t>Hemenway</a:t>
            </a:r>
            <a:r>
              <a:rPr lang="en-GB" sz="1800" dirty="0"/>
              <a:t>, </a:t>
            </a:r>
            <a:r>
              <a:rPr lang="en-GB" sz="1800" dirty="0" smtClean="0"/>
              <a:t>N. (2002). </a:t>
            </a:r>
            <a:r>
              <a:rPr lang="en-GB" sz="1800" dirty="0"/>
              <a:t>Use of the internet as the only outlet for talking about infertility. </a:t>
            </a:r>
            <a:r>
              <a:rPr lang="en-GB" sz="1800" i="1" dirty="0"/>
              <a:t>Fertility and sterility</a:t>
            </a:r>
            <a:r>
              <a:rPr lang="en-GB" sz="1800" dirty="0"/>
              <a:t>, </a:t>
            </a:r>
            <a:r>
              <a:rPr lang="en-GB" sz="1800" i="1" dirty="0"/>
              <a:t>78</a:t>
            </a:r>
            <a:r>
              <a:rPr lang="en-GB" sz="1800" dirty="0"/>
              <a:t>(3), pp.507-514.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err="1" smtClean="0"/>
              <a:t>Eysenbach</a:t>
            </a:r>
            <a:r>
              <a:rPr lang="en-GB" sz="1800" dirty="0"/>
              <a:t>, G and Till, J (2001) Ethical issues in qualitative research on internet communities. </a:t>
            </a:r>
            <a:r>
              <a:rPr lang="en-GB" sz="1800" i="1" dirty="0"/>
              <a:t>BMJ</a:t>
            </a:r>
            <a:r>
              <a:rPr lang="en-GB" sz="1800" dirty="0"/>
              <a:t>. 323: 1103</a:t>
            </a:r>
          </a:p>
          <a:p>
            <a:pPr marL="0" indent="0">
              <a:buNone/>
            </a:pPr>
            <a:r>
              <a:rPr lang="en-GB" sz="1800" dirty="0"/>
              <a:t>Flynn, M and </a:t>
            </a:r>
            <a:r>
              <a:rPr lang="en-GB" sz="1800" dirty="0" err="1"/>
              <a:t>Stana</a:t>
            </a:r>
            <a:r>
              <a:rPr lang="en-GB" sz="1800" dirty="0"/>
              <a:t>, A. (2012). Social Support in a Men's Online Eating Disorder Forum. International Journal of Men's Health.  11: </a:t>
            </a:r>
            <a:r>
              <a:rPr lang="en-GB" sz="1800" dirty="0" smtClean="0"/>
              <a:t>150-169</a:t>
            </a:r>
          </a:p>
          <a:p>
            <a:pPr marL="0" indent="0">
              <a:buNone/>
            </a:pPr>
            <a:r>
              <a:rPr lang="en-GB" sz="1800" dirty="0"/>
              <a:t>Gough, B. (2015). Men’s depression talk online: A qualitative analysis of accountability and authenticity in help-seeking and support formulations.  </a:t>
            </a:r>
            <a:r>
              <a:rPr lang="en-GB" sz="1800" i="1" dirty="0"/>
              <a:t>Psychology of Men &amp; Masculinity</a:t>
            </a:r>
            <a:r>
              <a:rPr lang="en-GB" sz="1800" dirty="0"/>
              <a:t>, </a:t>
            </a:r>
            <a:r>
              <a:rPr lang="en-GB" sz="1800" dirty="0">
                <a:hlinkClick r:id="rId3"/>
              </a:rPr>
              <a:t>http://dx.doi.org/10.1037/a0039456</a:t>
            </a:r>
            <a:r>
              <a:rPr lang="en-GB" sz="1800" dirty="0"/>
              <a:t> </a:t>
            </a:r>
          </a:p>
          <a:p>
            <a:pPr marL="0" indent="0">
              <a:buNone/>
            </a:pPr>
            <a:r>
              <a:rPr lang="en-GB" sz="1800" dirty="0"/>
              <a:t>Hall, </a:t>
            </a:r>
            <a:r>
              <a:rPr lang="en-GB" sz="1800" dirty="0" smtClean="0"/>
              <a:t>M. (2015). </a:t>
            </a:r>
            <a:r>
              <a:rPr lang="en-GB" sz="1800" dirty="0"/>
              <a:t>‘When there’s no underbrush the tree looks taller’: A discourse analysis of men’s online groin shaving talk. </a:t>
            </a:r>
            <a:r>
              <a:rPr lang="en-GB" sz="1800" i="1" dirty="0"/>
              <a:t>Sexualities</a:t>
            </a:r>
            <a:r>
              <a:rPr lang="en-GB" sz="1800" dirty="0"/>
              <a:t>, </a:t>
            </a:r>
            <a:r>
              <a:rPr lang="en-GB" sz="1800" i="1" dirty="0"/>
              <a:t>18</a:t>
            </a:r>
            <a:r>
              <a:rPr lang="en-GB" sz="1800" dirty="0"/>
              <a:t>(8), pp.997-1017.</a:t>
            </a:r>
          </a:p>
          <a:p>
            <a:pPr marL="0" indent="0">
              <a:buNone/>
            </a:pPr>
            <a:r>
              <a:rPr lang="en-GB" sz="1800" dirty="0" smtClean="0"/>
              <a:t>Hanna, E and Gough, B. (2016a). Searching for help online: An analysis of peer-to-peer posts on a male-only infertility forum. </a:t>
            </a:r>
            <a:r>
              <a:rPr lang="en-GB" sz="1800" i="1" dirty="0" smtClean="0"/>
              <a:t>Journal of Health Psychology. </a:t>
            </a:r>
            <a:r>
              <a:rPr lang="en-GB" sz="1800" dirty="0" smtClean="0"/>
              <a:t>DOI: 10.1177/1359105316644038</a:t>
            </a:r>
          </a:p>
          <a:p>
            <a:pPr marL="0" indent="0">
              <a:buNone/>
            </a:pPr>
            <a:r>
              <a:rPr lang="en-GB" sz="1800" dirty="0" smtClean="0"/>
              <a:t>Hanna, E and Gough, B. (2016b). Emoting infertility online: A qualitative analysis of men’s forum posts. </a:t>
            </a:r>
            <a:r>
              <a:rPr lang="en-GB" sz="1800" i="1" dirty="0" smtClean="0"/>
              <a:t>Health. </a:t>
            </a:r>
            <a:r>
              <a:rPr lang="en-GB" sz="1800" dirty="0" smtClean="0"/>
              <a:t>DOI:10.1177/1363459316649765</a:t>
            </a:r>
          </a:p>
          <a:p>
            <a:pPr marL="0" indent="0">
              <a:buNone/>
            </a:pPr>
            <a:r>
              <a:rPr lang="en-GB" sz="1800" dirty="0"/>
              <a:t>Hinton, L., </a:t>
            </a:r>
            <a:r>
              <a:rPr lang="en-GB" sz="1800" dirty="0" err="1"/>
              <a:t>Kurinczuk</a:t>
            </a:r>
            <a:r>
              <a:rPr lang="en-GB" sz="1800" dirty="0"/>
              <a:t>, J.J. and </a:t>
            </a:r>
            <a:r>
              <a:rPr lang="en-GB" sz="1800" dirty="0" err="1"/>
              <a:t>Ziebland</a:t>
            </a:r>
            <a:r>
              <a:rPr lang="en-GB" sz="1800" dirty="0"/>
              <a:t>, </a:t>
            </a:r>
            <a:r>
              <a:rPr lang="en-GB" sz="1800" dirty="0" smtClean="0"/>
              <a:t>S. (2010). </a:t>
            </a:r>
            <a:r>
              <a:rPr lang="en-GB" sz="1800" dirty="0"/>
              <a:t>Infertility; isolation and the Internet: A qualitative interview study. </a:t>
            </a:r>
            <a:r>
              <a:rPr lang="en-GB" sz="1800" i="1" dirty="0"/>
              <a:t>Patient education and counseling</a:t>
            </a:r>
            <a:r>
              <a:rPr lang="en-GB" sz="1800" dirty="0"/>
              <a:t>,</a:t>
            </a:r>
            <a:r>
              <a:rPr lang="en-GB" sz="1800" i="1" dirty="0"/>
              <a:t>81</a:t>
            </a:r>
            <a:r>
              <a:rPr lang="en-GB" sz="1800" dirty="0"/>
              <a:t>(3), pp.436-441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r>
              <a:rPr lang="en-GB" sz="1800" dirty="0" smtClean="0"/>
              <a:t>Holland, J. (2007). Emotions and research. </a:t>
            </a:r>
            <a:r>
              <a:rPr lang="en-GB" sz="1800" i="1" dirty="0" smtClean="0"/>
              <a:t>International journal of social research methodology. </a:t>
            </a:r>
            <a:r>
              <a:rPr lang="en-GB" sz="1800" dirty="0" smtClean="0"/>
              <a:t>10 (3): 195-209</a:t>
            </a:r>
          </a:p>
          <a:p>
            <a:pPr marL="0" indent="0">
              <a:buNone/>
            </a:pPr>
            <a:r>
              <a:rPr lang="en-GB" sz="1800" dirty="0"/>
              <a:t>Kaufmann, G, </a:t>
            </a:r>
            <a:r>
              <a:rPr lang="en-GB" sz="1800" dirty="0" err="1"/>
              <a:t>Devland</a:t>
            </a:r>
            <a:r>
              <a:rPr lang="en-GB" sz="1800" dirty="0"/>
              <a:t>, G, Wessel, E, </a:t>
            </a:r>
            <a:r>
              <a:rPr lang="en-GB" sz="1800" dirty="0" err="1"/>
              <a:t>Overskeid</a:t>
            </a:r>
            <a:r>
              <a:rPr lang="en-GB" sz="1800" dirty="0"/>
              <a:t>, G and </a:t>
            </a:r>
            <a:r>
              <a:rPr lang="en-GB" sz="1800" dirty="0" err="1"/>
              <a:t>Magnussen</a:t>
            </a:r>
            <a:r>
              <a:rPr lang="en-GB" sz="1800" dirty="0"/>
              <a:t>, </a:t>
            </a:r>
            <a:r>
              <a:rPr lang="en-GB" sz="1800" dirty="0" smtClean="0"/>
              <a:t>S. (2003</a:t>
            </a:r>
            <a:r>
              <a:rPr lang="en-GB" sz="1800" dirty="0"/>
              <a:t>) The importance of being earnest: Displayed emotions and witness credibility. </a:t>
            </a:r>
            <a:r>
              <a:rPr lang="en-GB" sz="1800" i="1" dirty="0"/>
              <a:t>Applied Cognitive Psychology.</a:t>
            </a:r>
            <a:r>
              <a:rPr lang="en-GB" sz="1800" dirty="0"/>
              <a:t> 17: </a:t>
            </a:r>
            <a:r>
              <a:rPr lang="en-GB" sz="1800" dirty="0" smtClean="0"/>
              <a:t>21-34</a:t>
            </a:r>
          </a:p>
          <a:p>
            <a:pPr marL="0" indent="0">
              <a:buNone/>
            </a:pPr>
            <a:r>
              <a:rPr lang="en-GB" sz="1800" dirty="0" err="1"/>
              <a:t>Kozinets</a:t>
            </a:r>
            <a:r>
              <a:rPr lang="en-GB" sz="1800" dirty="0"/>
              <a:t>, </a:t>
            </a:r>
            <a:r>
              <a:rPr lang="en-GB" sz="1800" dirty="0" smtClean="0"/>
              <a:t>R.V. (2010_.</a:t>
            </a:r>
            <a:r>
              <a:rPr lang="en-GB" sz="1800" dirty="0"/>
              <a:t> </a:t>
            </a:r>
            <a:r>
              <a:rPr lang="en-GB" sz="1800" i="1" dirty="0" err="1"/>
              <a:t>Netnography</a:t>
            </a:r>
            <a:r>
              <a:rPr lang="en-GB" sz="1800" i="1" dirty="0"/>
              <a:t>: Doing ethnographic research online</a:t>
            </a:r>
            <a:r>
              <a:rPr lang="en-GB" sz="1800" dirty="0"/>
              <a:t>. Sage publications.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Langer, R and Beckman, S. (2005).Sensitive research topics: </a:t>
            </a:r>
            <a:r>
              <a:rPr lang="en-GB" sz="1800" dirty="0" err="1"/>
              <a:t>netnography</a:t>
            </a:r>
            <a:r>
              <a:rPr lang="en-GB" sz="1800" dirty="0"/>
              <a:t> revisited. Qualitative Market Research: An International Journal. 8 (2): 189 – </a:t>
            </a:r>
            <a:r>
              <a:rPr lang="en-GB" sz="1800" dirty="0" smtClean="0"/>
              <a:t>203</a:t>
            </a:r>
          </a:p>
          <a:p>
            <a:pPr marL="0" indent="0">
              <a:buNone/>
            </a:pPr>
            <a:r>
              <a:rPr lang="en-GB" sz="1800" dirty="0"/>
              <a:t>Malik, S and Coulson, N. (2008). The male experience of infertility: a thematic analysis of an online infertility support group bulletin board. </a:t>
            </a:r>
            <a:r>
              <a:rPr lang="en-GB" sz="1800" i="1" dirty="0"/>
              <a:t>Journal of reproductive and infant psychology, </a:t>
            </a:r>
            <a:r>
              <a:rPr lang="en-GB" sz="1800" dirty="0"/>
              <a:t>26 (1), 18-30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>
                <a:hlinkClick r:id="rId4"/>
              </a:rPr>
              <a:t>Rodham, K.</a:t>
            </a:r>
            <a:r>
              <a:rPr lang="en-GB" sz="1800" dirty="0"/>
              <a:t> and </a:t>
            </a:r>
            <a:r>
              <a:rPr lang="en-GB" sz="1800" dirty="0">
                <a:hlinkClick r:id="rId5"/>
              </a:rPr>
              <a:t>Gavin, J.</a:t>
            </a:r>
            <a:r>
              <a:rPr lang="en-GB" sz="1800" dirty="0"/>
              <a:t> (2006). </a:t>
            </a:r>
            <a:r>
              <a:rPr lang="en-GB" sz="1800" dirty="0">
                <a:hlinkClick r:id="rId6"/>
              </a:rPr>
              <a:t>The ethics of using the Internet to gather qualitative research data.</a:t>
            </a:r>
            <a:r>
              <a:rPr lang="en-GB" sz="1800" dirty="0"/>
              <a:t> Research Ethics Review. 2 (3): </a:t>
            </a:r>
            <a:r>
              <a:rPr lang="en-GB" sz="1800" dirty="0" smtClean="0"/>
              <a:t>92-97</a:t>
            </a:r>
          </a:p>
          <a:p>
            <a:pPr marL="0" indent="0">
              <a:buNone/>
            </a:pPr>
            <a:r>
              <a:rPr lang="en-GB" sz="1800" dirty="0" err="1" smtClean="0"/>
              <a:t>Roseneil</a:t>
            </a:r>
            <a:r>
              <a:rPr lang="en-GB" sz="1800" dirty="0"/>
              <a:t>, </a:t>
            </a:r>
            <a:r>
              <a:rPr lang="en-GB" sz="1800" dirty="0" smtClean="0"/>
              <a:t>S. (2006). </a:t>
            </a:r>
            <a:r>
              <a:rPr lang="en-GB" sz="1800" dirty="0"/>
              <a:t>The ambivalences of Angel's ‘arrangement’: a psychosocial lens on the contemporary condition of personal life. </a:t>
            </a:r>
            <a:r>
              <a:rPr lang="en-GB" sz="1800" i="1" dirty="0"/>
              <a:t>The Sociological Review</a:t>
            </a:r>
            <a:r>
              <a:rPr lang="en-GB" sz="1800" dirty="0"/>
              <a:t>, </a:t>
            </a:r>
            <a:r>
              <a:rPr lang="en-GB" sz="1800" i="1" dirty="0"/>
              <a:t>54</a:t>
            </a:r>
            <a:r>
              <a:rPr lang="en-GB" sz="1800" dirty="0"/>
              <a:t>(4), pp.847-869.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28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Thank you for listening!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hlinkClick r:id="rId2"/>
              </a:rPr>
              <a:t>e.s.hanna@leedsbeckett.ac.uk</a:t>
            </a:r>
            <a:r>
              <a:rPr lang="en-GB" dirty="0" smtClean="0"/>
              <a:t> 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Twitter: @</a:t>
            </a:r>
            <a:r>
              <a:rPr lang="en-GB" dirty="0" err="1" smtClean="0"/>
              <a:t>DrEsmee</a:t>
            </a:r>
            <a:r>
              <a:rPr lang="en-GB" dirty="0" smtClean="0"/>
              <a:t> </a:t>
            </a:r>
          </a:p>
          <a:p>
            <a:pPr marL="0" indent="0" algn="ctr">
              <a:buNone/>
            </a:pPr>
            <a:r>
              <a:rPr lang="en-GB" dirty="0" smtClean="0"/>
              <a:t>Blog: dresmee.wordpress.com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Leeds_Beckett_26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71995"/>
            <a:ext cx="2980313" cy="1635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13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Researching reproduction online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Online spaces are used in researching a variety of other ‘sensitive’ men’s health topics, such as depression (Gough, 2015), male grooming (Hall, 2015), eating disorders (Day &amp; Keys, 2008; Flynn &amp; </a:t>
            </a:r>
            <a:r>
              <a:rPr lang="en-GB" dirty="0" err="1" smtClean="0"/>
              <a:t>Stana</a:t>
            </a:r>
            <a:r>
              <a:rPr lang="en-GB" dirty="0" smtClean="0"/>
              <a:t>, 2012)</a:t>
            </a:r>
          </a:p>
          <a:p>
            <a:r>
              <a:rPr lang="en-GB" dirty="0" smtClean="0"/>
              <a:t>Such spaces are viewed as a useful means for accessing men where they are, and as offering naturalistic access which may not be otherwise available to some communities (</a:t>
            </a:r>
            <a:r>
              <a:rPr lang="en-GB" dirty="0" err="1" smtClean="0"/>
              <a:t>Kozinets</a:t>
            </a:r>
            <a:r>
              <a:rPr lang="en-GB" dirty="0" smtClean="0"/>
              <a:t>, 2015; Langer &amp; Beckman, 2005)</a:t>
            </a:r>
          </a:p>
          <a:p>
            <a:r>
              <a:rPr lang="en-GB" dirty="0" smtClean="0"/>
              <a:t>Increasing use of online forums as way to research those experiencing infertility (Hinton et al., 2010; Epstein et al., 2002; Malik and Coulson, 2008) allowing naturalistic enquiry and access to population beyond clinics</a:t>
            </a:r>
          </a:p>
          <a:p>
            <a:r>
              <a:rPr lang="en-GB" dirty="0" smtClean="0"/>
              <a:t>Some precedence around online forums and male infertility (i.e. Malik and Coulson, 2008)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906" y="149609"/>
            <a:ext cx="2162894" cy="160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Online methods = Ethics?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Much of the methodological focus about researching online has been about ethics, rather than the ‘how to’ of conducting online research</a:t>
            </a:r>
          </a:p>
          <a:p>
            <a:r>
              <a:rPr lang="en-GB" dirty="0" smtClean="0"/>
              <a:t>Ethical discussions have therefore focused around covert/overt researching, openness of forums,  anonymity/confidentiality </a:t>
            </a:r>
          </a:p>
          <a:p>
            <a:r>
              <a:rPr lang="en-GB" dirty="0" smtClean="0"/>
              <a:t>Ethical positions around online work now ‘stabilising’ (</a:t>
            </a:r>
            <a:r>
              <a:rPr lang="en-GB" dirty="0" err="1"/>
              <a:t>Eysenbach</a:t>
            </a:r>
            <a:r>
              <a:rPr lang="en-GB" dirty="0"/>
              <a:t> and Till, </a:t>
            </a:r>
            <a:r>
              <a:rPr lang="en-GB" dirty="0" smtClean="0"/>
              <a:t>2001;Rodham </a:t>
            </a:r>
            <a:r>
              <a:rPr lang="en-GB" dirty="0"/>
              <a:t>and Gavin, </a:t>
            </a:r>
            <a:r>
              <a:rPr lang="en-GB" dirty="0" smtClean="0"/>
              <a:t>2006; BPS ethical guidance)</a:t>
            </a:r>
          </a:p>
          <a:p>
            <a:r>
              <a:rPr lang="en-GB" dirty="0" smtClean="0"/>
              <a:t>Yet there has been no major engagement around the experience of researching online from the researchers perspective and the potential emotive nature of this type of work 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084" y="60745"/>
            <a:ext cx="3167621" cy="170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5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</a:t>
            </a:r>
            <a:r>
              <a:rPr lang="en-GB" dirty="0"/>
              <a:t> </a:t>
            </a:r>
            <a:r>
              <a:rPr lang="en-GB" dirty="0" smtClean="0"/>
              <a:t>Background to our research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recently completed a qualitative project around the experiences of male infertility online (Hanna &amp; Gough, 2016a; 2016b) </a:t>
            </a:r>
          </a:p>
          <a:p>
            <a:r>
              <a:rPr lang="en-GB" dirty="0" smtClean="0"/>
              <a:t>Research was positioned as broadly feminist in standpoint, seeing gender equity tied to the dismantling of reproduction as solely a site of women’s labour</a:t>
            </a:r>
          </a:p>
          <a:p>
            <a:r>
              <a:rPr lang="en-GB" dirty="0"/>
              <a:t>T</a:t>
            </a:r>
            <a:r>
              <a:rPr lang="en-GB" dirty="0" smtClean="0"/>
              <a:t>ook a psychosocial approach to our analysis; that is we explored social </a:t>
            </a:r>
            <a:r>
              <a:rPr lang="en-GB" i="1" dirty="0" smtClean="0"/>
              <a:t>and</a:t>
            </a:r>
            <a:r>
              <a:rPr lang="en-GB" dirty="0" smtClean="0"/>
              <a:t> individual understandings of male infertility (</a:t>
            </a:r>
            <a:r>
              <a:rPr lang="en-GB" dirty="0" err="1" smtClean="0"/>
              <a:t>Roseneil</a:t>
            </a:r>
            <a:r>
              <a:rPr lang="en-GB" dirty="0" smtClean="0"/>
              <a:t>, 2006)</a:t>
            </a:r>
          </a:p>
          <a:p>
            <a:r>
              <a:rPr lang="en-GB" dirty="0" smtClean="0"/>
              <a:t>During the project the emotional aspects of researching in this way emerged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0" y="118222"/>
            <a:ext cx="2362874" cy="157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927" y="961755"/>
            <a:ext cx="1457865" cy="7289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Researcher emotions within reproduction research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Qualitative research has been seen to be the most emotional intensive methodology within social research, and emotions can have personal and professional impacts (Holland, 2007)</a:t>
            </a:r>
          </a:p>
          <a:p>
            <a:r>
              <a:rPr lang="en-GB" dirty="0" smtClean="0"/>
              <a:t>It is suggested that ‘emotionally engaged research opens up space for new questions, ideas and interpretations. (Blakeley, 2007:65) but ethical care needs to extend to researchers regarding emotions </a:t>
            </a:r>
          </a:p>
          <a:p>
            <a:r>
              <a:rPr lang="en-GB" dirty="0" smtClean="0"/>
              <a:t>Has been some engagement within reproduction around researcher emotions (</a:t>
            </a:r>
            <a:r>
              <a:rPr lang="en-GB" i="1" dirty="0" smtClean="0"/>
              <a:t>c.f. </a:t>
            </a:r>
            <a:r>
              <a:rPr lang="en-GB" dirty="0" smtClean="0"/>
              <a:t>Carroll, 2012) however this often frames itself as significant in relation to feminist and/or sensitive research methods, rather than particular to reproduction research </a:t>
            </a:r>
          </a:p>
          <a:p>
            <a:r>
              <a:rPr lang="en-GB" dirty="0"/>
              <a:t>R</a:t>
            </a:r>
            <a:r>
              <a:rPr lang="en-GB" dirty="0" smtClean="0"/>
              <a:t>eproduction research by its very nature is likely to be sensitive so should repro-researchers be more at the front of the researcher emotions debate?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23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Empathy from afar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a qualitative researcher being able to engage with research participants, to actively listen to their stories is my ‘norm’ for research</a:t>
            </a:r>
          </a:p>
          <a:p>
            <a:r>
              <a:rPr lang="en-GB" dirty="0" smtClean="0"/>
              <a:t>There is then a </a:t>
            </a:r>
            <a:r>
              <a:rPr lang="en-GB" dirty="0"/>
              <a:t>challenge of empathising but not being able to convey such empathy within a ‘one way’ </a:t>
            </a:r>
            <a:r>
              <a:rPr lang="en-GB" dirty="0" smtClean="0"/>
              <a:t>online research relationship</a:t>
            </a:r>
          </a:p>
          <a:p>
            <a:r>
              <a:rPr lang="en-GB" dirty="0" smtClean="0"/>
              <a:t>Men on the forum conveyed highly emotive stories, charting distress, anger, despair, hurt, anguish in relation to infertility</a:t>
            </a:r>
          </a:p>
          <a:p>
            <a:r>
              <a:rPr lang="en-GB" dirty="0" smtClean="0"/>
              <a:t>The online </a:t>
            </a:r>
            <a:r>
              <a:rPr lang="en-GB" smtClean="0"/>
              <a:t>researcher is </a:t>
            </a:r>
            <a:r>
              <a:rPr lang="en-GB" dirty="0" smtClean="0"/>
              <a:t>therefore ‘absorbing’ such emotion, yet not able to offer demonstrative expression of this to the research subject which is particular tension within the online research dynamic </a:t>
            </a:r>
          </a:p>
        </p:txBody>
      </p:sp>
    </p:spTree>
    <p:extLst>
      <p:ext uri="{BB962C8B-B14F-4D97-AF65-F5344CB8AC3E}">
        <p14:creationId xmlns:p14="http://schemas.microsoft.com/office/powerpoint/2010/main" val="110487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happened next?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smtClean="0"/>
              <a:t>Forums often use narrative presentation (original post of ‘their story’, return visits to update and engagements from others) </a:t>
            </a:r>
          </a:p>
          <a:p>
            <a:pPr algn="just"/>
            <a:r>
              <a:rPr lang="en-GB" dirty="0"/>
              <a:t>Reproduction </a:t>
            </a:r>
            <a:r>
              <a:rPr lang="en-GB" dirty="0" smtClean="0"/>
              <a:t>is part </a:t>
            </a:r>
            <a:r>
              <a:rPr lang="en-GB" dirty="0"/>
              <a:t>of the life </a:t>
            </a:r>
            <a:r>
              <a:rPr lang="en-GB" dirty="0" smtClean="0"/>
              <a:t>course that has </a:t>
            </a:r>
            <a:r>
              <a:rPr lang="en-GB" dirty="0"/>
              <a:t>visible outcomes, i.e. conception, and for topics such as </a:t>
            </a:r>
            <a:r>
              <a:rPr lang="en-GB" dirty="0" smtClean="0"/>
              <a:t>this the </a:t>
            </a:r>
            <a:r>
              <a:rPr lang="en-GB" dirty="0"/>
              <a:t>sense of ‘what happened’ may be more apparent a question </a:t>
            </a:r>
            <a:r>
              <a:rPr lang="en-GB" dirty="0" smtClean="0"/>
              <a:t>than in other research</a:t>
            </a:r>
          </a:p>
          <a:p>
            <a:pPr marL="0" indent="0" algn="just">
              <a:buNone/>
            </a:pPr>
            <a:r>
              <a:rPr lang="en-GB" i="1" dirty="0" smtClean="0"/>
              <a:t>“Hey [Posters name], What happened? I love to hear other peoples stories but they never seem to conclude! I hope it ended well for you”  (Forum Poster 1)</a:t>
            </a:r>
            <a:endParaRPr lang="en-GB" dirty="0" smtClean="0"/>
          </a:p>
          <a:p>
            <a:pPr algn="just"/>
            <a:r>
              <a:rPr lang="en-GB" dirty="0" smtClean="0"/>
              <a:t>Whilst </a:t>
            </a:r>
            <a:r>
              <a:rPr lang="en-GB" dirty="0"/>
              <a:t>with time the sense of wondering faded, during the data coding and analysis phase, the question of why men disappeared from the forum, or how they stories unfolded remained quite </a:t>
            </a:r>
            <a:r>
              <a:rPr lang="en-GB" dirty="0" smtClean="0"/>
              <a:t>omnipresent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43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Detachment for whom?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Men often using online forums to share their feelings and experiences with an externalised/remote audience</a:t>
            </a:r>
          </a:p>
          <a:p>
            <a:pPr marL="0" indent="0">
              <a:buNone/>
            </a:pPr>
            <a:r>
              <a:rPr lang="en-GB" i="1" dirty="0"/>
              <a:t>‘Despite the emphasis on emotional detachment and neutrality, researchers can become deeply involved in their subjects’ lives, particularly when there is sustained contact between researchers and subjects’ (</a:t>
            </a:r>
            <a:r>
              <a:rPr lang="en-GB" i="1" dirty="0" err="1"/>
              <a:t>Bellas</a:t>
            </a:r>
            <a:r>
              <a:rPr lang="en-GB" i="1" dirty="0"/>
              <a:t>, 1999: 104</a:t>
            </a:r>
            <a:r>
              <a:rPr lang="en-GB" i="1" dirty="0" smtClean="0"/>
              <a:t>)</a:t>
            </a:r>
            <a:endParaRPr lang="en-GB" dirty="0" smtClean="0"/>
          </a:p>
          <a:p>
            <a:r>
              <a:rPr lang="en-GB" dirty="0" smtClean="0"/>
              <a:t>Would argue that online research can itself involve sustained (distanced) contact, particularly when reproduction experiences are often presented narratively (i.e. as a journey through diagnosis to treatment and +/- outcomes) </a:t>
            </a:r>
          </a:p>
          <a:p>
            <a:r>
              <a:rPr lang="en-GB" dirty="0"/>
              <a:t>It has been suggested that written testimonies can have the equivalent power of highly emotive congruent verbal testimonies (Kaufmann at al., 2003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The process of ‘gathering’ data may therefore also involve emotion work for researchers, being distanced via the virtual world, may not detach us from participants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3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we manage emotional work online?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 adopted a number of strategies to manage the experience: </a:t>
            </a:r>
          </a:p>
          <a:p>
            <a:pPr lvl="1"/>
            <a:r>
              <a:rPr lang="en-GB" dirty="0" smtClean="0"/>
              <a:t>Rationed how much time I spent on the analysis </a:t>
            </a:r>
          </a:p>
          <a:p>
            <a:pPr lvl="1"/>
            <a:r>
              <a:rPr lang="en-GB" dirty="0" smtClean="0"/>
              <a:t>Debriefed with co-author</a:t>
            </a:r>
          </a:p>
          <a:p>
            <a:r>
              <a:rPr lang="en-GB" dirty="0" smtClean="0"/>
              <a:t>I also sought to utilise the emotion of the experience positively</a:t>
            </a:r>
          </a:p>
          <a:p>
            <a:r>
              <a:rPr lang="en-GB" dirty="0" smtClean="0"/>
              <a:t>We need greater </a:t>
            </a:r>
            <a:r>
              <a:rPr lang="en-GB" dirty="0"/>
              <a:t>understanding and support around infertility for men. T</a:t>
            </a:r>
            <a:r>
              <a:rPr lang="en-GB" dirty="0" smtClean="0"/>
              <a:t>he </a:t>
            </a:r>
            <a:r>
              <a:rPr lang="en-GB" dirty="0"/>
              <a:t>sadness I felt for </a:t>
            </a:r>
            <a:r>
              <a:rPr lang="en-GB" dirty="0" smtClean="0"/>
              <a:t>their distress was </a:t>
            </a:r>
            <a:r>
              <a:rPr lang="en-GB" dirty="0"/>
              <a:t>a useful reminder of why we should seek to evidence areas which have been </a:t>
            </a:r>
            <a:r>
              <a:rPr lang="en-GB" dirty="0" smtClean="0"/>
              <a:t>overlooked such as </a:t>
            </a:r>
            <a:r>
              <a:rPr lang="en-GB" dirty="0"/>
              <a:t>men’s experiences of infertility often </a:t>
            </a:r>
            <a:r>
              <a:rPr lang="en-GB" dirty="0" smtClean="0"/>
              <a:t>have</a:t>
            </a:r>
          </a:p>
          <a:p>
            <a:r>
              <a:rPr lang="en-GB" dirty="0" smtClean="0"/>
              <a:t>Researcher emotion can be a personal driver for research agendas and impact and harnessed to </a:t>
            </a:r>
            <a:r>
              <a:rPr lang="en-GB" dirty="0"/>
              <a:t>move forward debates in important </a:t>
            </a:r>
            <a:r>
              <a:rPr lang="en-GB" dirty="0" smtClean="0"/>
              <a:t>areas within reproduction research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928" y="5620559"/>
            <a:ext cx="1483744" cy="111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41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1288</Words>
  <Application>Microsoft Office PowerPoint</Application>
  <PresentationFormat>Custom</PresentationFormat>
  <Paragraphs>88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Researching male infertility online: Bringing researcher emotions into the debate</vt:lpstr>
      <vt:lpstr>Researching reproduction online </vt:lpstr>
      <vt:lpstr> Online methods = Ethics? </vt:lpstr>
      <vt:lpstr>   Background to our research </vt:lpstr>
      <vt:lpstr>Researcher emotions within reproduction research </vt:lpstr>
      <vt:lpstr>Empathy from afar </vt:lpstr>
      <vt:lpstr>What happened next? </vt:lpstr>
      <vt:lpstr>Detachment for whom? </vt:lpstr>
      <vt:lpstr>How can we manage emotional work online?</vt:lpstr>
      <vt:lpstr>What does this mean for reproduction research? </vt:lpstr>
      <vt:lpstr>Conclusions </vt:lpstr>
      <vt:lpstr>References </vt:lpstr>
      <vt:lpstr>Thank you for listening! </vt:lpstr>
    </vt:vector>
  </TitlesOfParts>
  <Company>Leeds Beckett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Hanna, Esmee</dc:creator>
  <cp:lastModifiedBy>Esmée Hanna</cp:lastModifiedBy>
  <cp:revision>248</cp:revision>
  <dcterms:created xsi:type="dcterms:W3CDTF">2016-08-31T10:08:48Z</dcterms:created>
  <dcterms:modified xsi:type="dcterms:W3CDTF">2016-09-16T15:52:29Z</dcterms:modified>
</cp:coreProperties>
</file>