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70" r:id="rId15"/>
    <p:sldId id="279" r:id="rId16"/>
    <p:sldId id="280" r:id="rId17"/>
    <p:sldId id="281" r:id="rId18"/>
    <p:sldId id="269" r:id="rId19"/>
    <p:sldId id="271" r:id="rId20"/>
    <p:sldId id="272" r:id="rId21"/>
    <p:sldId id="274" r:id="rId22"/>
    <p:sldId id="275" r:id="rId23"/>
    <p:sldId id="276" r:id="rId24"/>
    <p:sldId id="273"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1139" autoAdjust="0"/>
  </p:normalViewPr>
  <p:slideViewPr>
    <p:cSldViewPr snapToGrid="0">
      <p:cViewPr varScale="1">
        <p:scale>
          <a:sx n="71" d="100"/>
          <a:sy n="71" d="100"/>
        </p:scale>
        <p:origin x="84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48548-42A0-48CF-8CF1-631675CBDB5C}" type="datetimeFigureOut">
              <a:rPr lang="en-GB" smtClean="0"/>
              <a:t>03/06/2016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C1869-0064-40C7-8527-48FC06C94308}" type="slidenum">
              <a:rPr lang="en-GB" smtClean="0"/>
              <a:t>‹#›</a:t>
            </a:fld>
            <a:endParaRPr lang="en-GB"/>
          </a:p>
        </p:txBody>
      </p:sp>
    </p:spTree>
    <p:extLst>
      <p:ext uri="{BB962C8B-B14F-4D97-AF65-F5344CB8AC3E}">
        <p14:creationId xmlns:p14="http://schemas.microsoft.com/office/powerpoint/2010/main" val="1478132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http://www.swansea.ac.uk/personnel/jobs/details.php?nPostingID=3265&amp;nPostingTargetID=5650&amp;option=52&amp;sort=DESC&amp;respnr=1&amp;ID=QHUFK026203F3VBQB7VLO8NXD&amp;LOV4=7815&amp;JOBADLG=UK&amp;Resultsperpage=20&amp;lg=UK&amp;mask=suext#accept </a:t>
            </a:r>
            <a:endParaRPr lang="en-GB" dirty="0"/>
          </a:p>
        </p:txBody>
      </p:sp>
      <p:sp>
        <p:nvSpPr>
          <p:cNvPr id="4" name="Slide Number Placeholder 3"/>
          <p:cNvSpPr>
            <a:spLocks noGrp="1"/>
          </p:cNvSpPr>
          <p:nvPr>
            <p:ph type="sldNum" sz="quarter" idx="10"/>
          </p:nvPr>
        </p:nvSpPr>
        <p:spPr/>
        <p:txBody>
          <a:bodyPr/>
          <a:lstStyle/>
          <a:p>
            <a:fld id="{57CC1869-0064-40C7-8527-48FC06C94308}" type="slidenum">
              <a:rPr lang="en-GB" smtClean="0"/>
              <a:t>18</a:t>
            </a:fld>
            <a:endParaRPr lang="en-GB"/>
          </a:p>
        </p:txBody>
      </p:sp>
    </p:spTree>
    <p:extLst>
      <p:ext uri="{BB962C8B-B14F-4D97-AF65-F5344CB8AC3E}">
        <p14:creationId xmlns:p14="http://schemas.microsoft.com/office/powerpoint/2010/main" val="321587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15 </a:t>
            </a:r>
            <a:r>
              <a:rPr lang="en-GB" dirty="0" err="1" smtClean="0"/>
              <a:t>mins</a:t>
            </a:r>
            <a:r>
              <a:rPr lang="en-GB" dirty="0" smtClean="0"/>
              <a:t> presentation</a:t>
            </a:r>
          </a:p>
          <a:p>
            <a:r>
              <a:rPr lang="en-GB" dirty="0" smtClean="0"/>
              <a:t>15 </a:t>
            </a:r>
            <a:r>
              <a:rPr lang="en-GB" dirty="0" err="1" smtClean="0"/>
              <a:t>mins</a:t>
            </a:r>
            <a:r>
              <a:rPr lang="en-GB" dirty="0" smtClean="0"/>
              <a:t> task</a:t>
            </a:r>
          </a:p>
          <a:p>
            <a:r>
              <a:rPr lang="en-GB" dirty="0" smtClean="0"/>
              <a:t>20 </a:t>
            </a:r>
            <a:r>
              <a:rPr lang="en-GB" dirty="0" err="1" smtClean="0"/>
              <a:t>mins</a:t>
            </a:r>
            <a:r>
              <a:rPr lang="en-GB" dirty="0" smtClean="0"/>
              <a:t> feedback</a:t>
            </a:r>
          </a:p>
          <a:p>
            <a:r>
              <a:rPr lang="en-GB" dirty="0" smtClean="0"/>
              <a:t>10 </a:t>
            </a:r>
            <a:r>
              <a:rPr lang="en-GB" dirty="0" err="1" smtClean="0"/>
              <a:t>mins</a:t>
            </a:r>
            <a:r>
              <a:rPr lang="en-GB" dirty="0" smtClean="0"/>
              <a:t> questions/discussion</a:t>
            </a:r>
            <a:endParaRPr lang="en-GB" dirty="0"/>
          </a:p>
        </p:txBody>
      </p:sp>
      <p:sp>
        <p:nvSpPr>
          <p:cNvPr id="4" name="Slide Number Placeholder 3"/>
          <p:cNvSpPr>
            <a:spLocks noGrp="1"/>
          </p:cNvSpPr>
          <p:nvPr>
            <p:ph type="sldNum" sz="quarter" idx="10"/>
          </p:nvPr>
        </p:nvSpPr>
        <p:spPr/>
        <p:txBody>
          <a:bodyPr/>
          <a:lstStyle/>
          <a:p>
            <a:fld id="{57CC1869-0064-40C7-8527-48FC06C94308}" type="slidenum">
              <a:rPr lang="en-GB" smtClean="0"/>
              <a:t>24</a:t>
            </a:fld>
            <a:endParaRPr lang="en-GB"/>
          </a:p>
        </p:txBody>
      </p:sp>
    </p:spTree>
    <p:extLst>
      <p:ext uri="{BB962C8B-B14F-4D97-AF65-F5344CB8AC3E}">
        <p14:creationId xmlns:p14="http://schemas.microsoft.com/office/powerpoint/2010/main" val="378629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3925211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2480790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10700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2354848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1889420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1331256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9C52DF-7AC9-4C88-9FCD-D08B9E2515B7}" type="datetimeFigureOut">
              <a:rPr lang="en-GB" smtClean="0"/>
              <a:t>03/06/2016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434664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9C52DF-7AC9-4C88-9FCD-D08B9E2515B7}" type="datetimeFigureOut">
              <a:rPr lang="en-GB" smtClean="0"/>
              <a:t>03/06/2016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99379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9C52DF-7AC9-4C88-9FCD-D08B9E2515B7}" type="datetimeFigureOut">
              <a:rPr lang="en-GB" smtClean="0"/>
              <a:t>03/06/2016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379371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C52DF-7AC9-4C88-9FCD-D08B9E2515B7}" type="datetimeFigureOut">
              <a:rPr lang="en-GB" smtClean="0"/>
              <a:t>03/06/2016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3505434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C52DF-7AC9-4C88-9FCD-D08B9E2515B7}" type="datetimeFigureOut">
              <a:rPr lang="en-GB" smtClean="0"/>
              <a:t>03/06/2016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4025563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2128437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C52DF-7AC9-4C88-9FCD-D08B9E2515B7}" type="datetimeFigureOut">
              <a:rPr lang="en-GB" smtClean="0"/>
              <a:t>03/06/2016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3507106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1438766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3287135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9C52DF-7AC9-4C88-9FCD-D08B9E2515B7}" type="datetimeFigureOut">
              <a:rPr lang="en-GB" smtClean="0"/>
              <a:t>03/06/2016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297349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49C52DF-7AC9-4C88-9FCD-D08B9E2515B7}" type="datetimeFigureOut">
              <a:rPr lang="en-GB" smtClean="0"/>
              <a:t>03/06/2016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3112602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49C52DF-7AC9-4C88-9FCD-D08B9E2515B7}" type="datetimeFigureOut">
              <a:rPr lang="en-GB" smtClean="0"/>
              <a:t>03/06/2016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9794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49C52DF-7AC9-4C88-9FCD-D08B9E2515B7}" type="datetimeFigureOut">
              <a:rPr lang="en-GB" smtClean="0"/>
              <a:t>03/06/2016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277574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C52DF-7AC9-4C88-9FCD-D08B9E2515B7}" type="datetimeFigureOut">
              <a:rPr lang="en-GB" smtClean="0"/>
              <a:t>03/06/2016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222818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C52DF-7AC9-4C88-9FCD-D08B9E2515B7}" type="datetimeFigureOut">
              <a:rPr lang="en-GB" smtClean="0"/>
              <a:t>03/06/2016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203971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9C52DF-7AC9-4C88-9FCD-D08B9E2515B7}" type="datetimeFigureOut">
              <a:rPr lang="en-GB" smtClean="0"/>
              <a:t>03/06/2016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2F9DDB-4134-4E68-B3C9-A464CE441091}" type="slidenum">
              <a:rPr lang="en-GB" smtClean="0"/>
              <a:t>‹#›</a:t>
            </a:fld>
            <a:endParaRPr lang="en-GB"/>
          </a:p>
        </p:txBody>
      </p:sp>
    </p:spTree>
    <p:extLst>
      <p:ext uri="{BB962C8B-B14F-4D97-AF65-F5344CB8AC3E}">
        <p14:creationId xmlns:p14="http://schemas.microsoft.com/office/powerpoint/2010/main" val="1400277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C52DF-7AC9-4C88-9FCD-D08B9E2515B7}" type="datetimeFigureOut">
              <a:rPr lang="en-GB" smtClean="0"/>
              <a:t>03/06/2016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F9DDB-4134-4E68-B3C9-A464CE441091}" type="slidenum">
              <a:rPr lang="en-GB" smtClean="0"/>
              <a:t>‹#›</a:t>
            </a:fld>
            <a:endParaRPr lang="en-GB"/>
          </a:p>
        </p:txBody>
      </p:sp>
    </p:spTree>
    <p:extLst>
      <p:ext uri="{BB962C8B-B14F-4D97-AF65-F5344CB8AC3E}">
        <p14:creationId xmlns:p14="http://schemas.microsoft.com/office/powerpoint/2010/main" val="29801095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C52DF-7AC9-4C88-9FCD-D08B9E2515B7}" type="datetimeFigureOut">
              <a:rPr lang="en-GB" smtClean="0"/>
              <a:t>03/06/2016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F9DDB-4134-4E68-B3C9-A464CE441091}" type="slidenum">
              <a:rPr lang="en-GB" smtClean="0"/>
              <a:t>‹#›</a:t>
            </a:fld>
            <a:endParaRPr lang="en-GB"/>
          </a:p>
        </p:txBody>
      </p:sp>
    </p:spTree>
    <p:extLst>
      <p:ext uri="{BB962C8B-B14F-4D97-AF65-F5344CB8AC3E}">
        <p14:creationId xmlns:p14="http://schemas.microsoft.com/office/powerpoint/2010/main" val="29684628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b.bayjo@leedsbeckett.ac.uk" TargetMode="Externa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unsplash.com/license" TargetMode="External"/><Relationship Id="rId3" Type="http://schemas.openxmlformats.org/officeDocument/2006/relationships/hyperlink" Target="https://www.flickr.com/photos/simon_cousins/3218673286/" TargetMode="External"/><Relationship Id="rId7" Type="http://schemas.openxmlformats.org/officeDocument/2006/relationships/hyperlink" Target="https://www.flickr.com/photos/56218409@N03/15371262455/in/photolist-pqiJNt-9grzfE-fUnHWJ-2FNUzm-9tQh9o-9tMj4F-9tMiYv-gDQZRE-4cqfT-9PBH3p-oDUmkG-bTQwfx-4Dstpc-qyvtPJ-bTQwf4-56eXRT-6CrL7s-wTgzo-2eVMS6-5DeuzB-i6cpkf-5JE9tz-qD9gxe-5huQJc-4rXNeM-dYLSDd-5nRsb3-bEVLmG-8nxop8-fnEd4A-8nAwed-8nAwhf-5HDioH-8nxooF-8nxom2-8nAwgm-8nAwhG-8nAwi5-8nxonr-65QC9A-bEVLmS-hpes3n-kxuvjm-6okjAW-dNyrae-9SScHJ-nKcRBA-6Vmcpf-7GZn1X-kjUazw"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s://www.flickr.com/photos/seeminglee/8714831084" TargetMode="External"/><Relationship Id="rId5" Type="http://schemas.openxmlformats.org/officeDocument/2006/relationships/hyperlink" Target="https://www.flickr.com/photos/mjhagen/2973212926/" TargetMode="External"/><Relationship Id="rId4" Type="http://schemas.openxmlformats.org/officeDocument/2006/relationships/hyperlink" Target="https://www.flickr.com/photos/21022123@N04/23470337759/"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07740"/>
            <a:ext cx="9144000" cy="939758"/>
          </a:xfrm>
          <a:solidFill>
            <a:schemeClr val="bg1"/>
          </a:solidFill>
        </p:spPr>
        <p:txBody>
          <a:bodyPr>
            <a:normAutofit fontScale="90000"/>
          </a:bodyPr>
          <a:lstStyle/>
          <a:p>
            <a:r>
              <a:rPr lang="en-GB" sz="7200" dirty="0" smtClean="0"/>
              <a:t>Open Access in Practice</a:t>
            </a:r>
            <a:endParaRPr lang="en-GB" sz="7200" dirty="0"/>
          </a:p>
        </p:txBody>
      </p:sp>
      <p:sp>
        <p:nvSpPr>
          <p:cNvPr id="3" name="Subtitle 2"/>
          <p:cNvSpPr>
            <a:spLocks noGrp="1"/>
          </p:cNvSpPr>
          <p:nvPr>
            <p:ph type="subTitle" idx="1"/>
          </p:nvPr>
        </p:nvSpPr>
        <p:spPr>
          <a:xfrm>
            <a:off x="1524000" y="3079524"/>
            <a:ext cx="9144000" cy="1655762"/>
          </a:xfrm>
          <a:solidFill>
            <a:schemeClr val="bg1"/>
          </a:solidFill>
        </p:spPr>
        <p:txBody>
          <a:bodyPr>
            <a:normAutofit fontScale="85000" lnSpcReduction="20000"/>
          </a:bodyPr>
          <a:lstStyle/>
          <a:p>
            <a:r>
              <a:rPr lang="en-GB" sz="3500" dirty="0" smtClean="0"/>
              <a:t>Jennifer Bayjoo</a:t>
            </a:r>
          </a:p>
          <a:p>
            <a:r>
              <a:rPr lang="en-GB" sz="3000" dirty="0" smtClean="0"/>
              <a:t>@epicbayj </a:t>
            </a:r>
          </a:p>
          <a:p>
            <a:r>
              <a:rPr lang="en-GB" sz="3000" dirty="0" smtClean="0">
                <a:hlinkClick r:id="rId3"/>
              </a:rPr>
              <a:t>j.b.bayjoo@leedsbeckett.ac.uk</a:t>
            </a:r>
            <a:endParaRPr lang="en-GB" sz="3000" dirty="0" smtClean="0"/>
          </a:p>
          <a:p>
            <a:r>
              <a:rPr lang="en-GB" sz="3000" dirty="0" smtClean="0"/>
              <a:t>NLPN 4</a:t>
            </a:r>
            <a:r>
              <a:rPr lang="en-GB" sz="3000" baseline="30000" dirty="0" smtClean="0"/>
              <a:t>th</a:t>
            </a:r>
            <a:r>
              <a:rPr lang="en-GB" sz="3000" dirty="0" smtClean="0"/>
              <a:t> June </a:t>
            </a:r>
            <a:r>
              <a:rPr lang="en-GB" sz="3000" dirty="0" err="1" smtClean="0"/>
              <a:t>MadLab</a:t>
            </a:r>
            <a:endParaRPr lang="en-GB" sz="3000" dirty="0"/>
          </a:p>
        </p:txBody>
      </p:sp>
    </p:spTree>
    <p:extLst>
      <p:ext uri="{BB962C8B-B14F-4D97-AF65-F5344CB8AC3E}">
        <p14:creationId xmlns:p14="http://schemas.microsoft.com/office/powerpoint/2010/main" val="2505115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3896" y="2007312"/>
            <a:ext cx="4553338" cy="1325563"/>
          </a:xfrm>
        </p:spPr>
        <p:txBody>
          <a:bodyPr>
            <a:noAutofit/>
          </a:bodyPr>
          <a:lstStyle/>
          <a:p>
            <a:pPr algn="ctr"/>
            <a:r>
              <a:rPr lang="en-GB" sz="8000" b="1" dirty="0" smtClean="0">
                <a:solidFill>
                  <a:schemeClr val="bg1"/>
                </a:solidFill>
                <a:latin typeface="+mn-lt"/>
              </a:rPr>
              <a:t>Gold OA</a:t>
            </a:r>
            <a:endParaRPr lang="en-GB" sz="8000" b="1" dirty="0">
              <a:solidFill>
                <a:schemeClr val="bg1"/>
              </a:solidFill>
              <a:latin typeface="+mn-lt"/>
            </a:endParaRPr>
          </a:p>
        </p:txBody>
      </p:sp>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3734633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5" name="Title 1"/>
          <p:cNvSpPr>
            <a:spLocks noGrp="1"/>
          </p:cNvSpPr>
          <p:nvPr>
            <p:ph type="title"/>
          </p:nvPr>
        </p:nvSpPr>
        <p:spPr>
          <a:xfrm>
            <a:off x="485195" y="1035699"/>
            <a:ext cx="5150496" cy="4422709"/>
          </a:xfrm>
        </p:spPr>
        <p:txBody>
          <a:bodyPr>
            <a:noAutofit/>
          </a:bodyPr>
          <a:lstStyle/>
          <a:p>
            <a:pPr algn="ctr"/>
            <a:r>
              <a:rPr lang="en-GB" sz="8000" b="1" dirty="0" smtClean="0">
                <a:solidFill>
                  <a:schemeClr val="bg1"/>
                </a:solidFill>
                <a:latin typeface="+mn-lt"/>
              </a:rPr>
              <a:t>Research Excellence Framework</a:t>
            </a:r>
            <a:br>
              <a:rPr lang="en-GB" sz="8000" b="1" dirty="0" smtClean="0">
                <a:solidFill>
                  <a:schemeClr val="bg1"/>
                </a:solidFill>
                <a:latin typeface="+mn-lt"/>
              </a:rPr>
            </a:br>
            <a:r>
              <a:rPr lang="en-GB" sz="8000" b="1" dirty="0" smtClean="0">
                <a:solidFill>
                  <a:schemeClr val="bg1"/>
                </a:solidFill>
                <a:latin typeface="+mn-lt"/>
              </a:rPr>
              <a:t>(REF)</a:t>
            </a:r>
            <a:endParaRPr lang="en-GB" sz="8000" b="1" dirty="0">
              <a:solidFill>
                <a:schemeClr val="bg1"/>
              </a:solidFill>
              <a:latin typeface="+mn-lt"/>
            </a:endParaRPr>
          </a:p>
        </p:txBody>
      </p:sp>
    </p:spTree>
    <p:extLst>
      <p:ext uri="{BB962C8B-B14F-4D97-AF65-F5344CB8AC3E}">
        <p14:creationId xmlns:p14="http://schemas.microsoft.com/office/powerpoint/2010/main" val="2387408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5" name="Title 1"/>
          <p:cNvSpPr>
            <a:spLocks noGrp="1"/>
          </p:cNvSpPr>
          <p:nvPr>
            <p:ph type="title"/>
          </p:nvPr>
        </p:nvSpPr>
        <p:spPr>
          <a:xfrm>
            <a:off x="3620280" y="755780"/>
            <a:ext cx="8416209" cy="1150158"/>
          </a:xfrm>
        </p:spPr>
        <p:txBody>
          <a:bodyPr>
            <a:noAutofit/>
          </a:bodyPr>
          <a:lstStyle/>
          <a:p>
            <a:pPr algn="ctr"/>
            <a:r>
              <a:rPr lang="en-GB" sz="8000" b="1" dirty="0" smtClean="0">
                <a:solidFill>
                  <a:schemeClr val="bg1"/>
                </a:solidFill>
                <a:latin typeface="+mn-lt"/>
              </a:rPr>
              <a:t>Practical Session</a:t>
            </a:r>
            <a:endParaRPr lang="en-GB" sz="8000" b="1" dirty="0">
              <a:solidFill>
                <a:schemeClr val="bg1"/>
              </a:solidFill>
              <a:latin typeface="+mn-lt"/>
            </a:endParaRPr>
          </a:p>
        </p:txBody>
      </p:sp>
    </p:spTree>
    <p:extLst>
      <p:ext uri="{BB962C8B-B14F-4D97-AF65-F5344CB8AC3E}">
        <p14:creationId xmlns:p14="http://schemas.microsoft.com/office/powerpoint/2010/main" val="3223923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278" y="273082"/>
            <a:ext cx="4844143" cy="1325563"/>
          </a:xfrm>
        </p:spPr>
        <p:txBody>
          <a:bodyPr/>
          <a:lstStyle/>
          <a:p>
            <a:r>
              <a:rPr lang="en-GB" dirty="0" smtClean="0"/>
              <a:t>1. Angry Academic</a:t>
            </a:r>
            <a:endParaRPr lang="en-GB"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7223" r="14735"/>
          <a:stretch/>
        </p:blipFill>
        <p:spPr>
          <a:xfrm>
            <a:off x="457199" y="2243579"/>
            <a:ext cx="3632509" cy="2816997"/>
          </a:xfrm>
        </p:spPr>
      </p:pic>
      <p:sp>
        <p:nvSpPr>
          <p:cNvPr id="6" name="Rectangle 5"/>
          <p:cNvSpPr/>
          <p:nvPr/>
        </p:nvSpPr>
        <p:spPr>
          <a:xfrm>
            <a:off x="4382278" y="1469376"/>
            <a:ext cx="6096000" cy="5124673"/>
          </a:xfrm>
          <a:prstGeom prst="rect">
            <a:avLst/>
          </a:prstGeom>
        </p:spPr>
        <p:txBody>
          <a:bodyPr>
            <a:spAutoFit/>
          </a:bodyPr>
          <a:lstStyle/>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Hi</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This journal article is mine but it hasn’t been published yet.  I don’t even know when or what the vol/issue number will be and I don’t see why I have to upload it now, this will just be confusing. Please amend your repository rules and don’t search for unpublished journal articles. This isn’t the formal process and I will not accept this upload unless you can give me a good reason.</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Thanks,</a:t>
            </a:r>
          </a:p>
          <a:p>
            <a:pPr>
              <a:lnSpc>
                <a:spcPct val="107000"/>
              </a:lnSpc>
              <a:spcAft>
                <a:spcPts val="800"/>
              </a:spcAft>
            </a:pPr>
            <a:r>
              <a:rPr lang="en-GB" sz="2400" dirty="0">
                <a:latin typeface="Calibri" panose="020F0502020204030204" pitchFamily="34" charset="0"/>
                <a:ea typeface="Calibri" panose="020F0502020204030204" pitchFamily="34" charset="0"/>
                <a:cs typeface="Times New Roman" panose="02020603050405020304" pitchFamily="18" charset="0"/>
              </a:rPr>
              <a:t>Harry</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2605204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262" y="267637"/>
            <a:ext cx="6243735" cy="1325563"/>
          </a:xfrm>
        </p:spPr>
        <p:txBody>
          <a:bodyPr>
            <a:normAutofit/>
          </a:bodyPr>
          <a:lstStyle/>
          <a:p>
            <a:r>
              <a:rPr lang="en-GB" sz="4000" dirty="0"/>
              <a:t>2</a:t>
            </a:r>
            <a:r>
              <a:rPr lang="en-GB" sz="4000" dirty="0" smtClean="0"/>
              <a:t>. Student looking for article</a:t>
            </a:r>
            <a:endParaRPr lang="en-GB" sz="4000" dirty="0"/>
          </a:p>
        </p:txBody>
      </p:sp>
      <p:sp>
        <p:nvSpPr>
          <p:cNvPr id="4" name="Rectangle 3"/>
          <p:cNvSpPr/>
          <p:nvPr/>
        </p:nvSpPr>
        <p:spPr>
          <a:xfrm>
            <a:off x="4057262" y="1314672"/>
            <a:ext cx="6096000" cy="5324535"/>
          </a:xfrm>
          <a:prstGeom prst="rect">
            <a:avLst/>
          </a:prstGeom>
        </p:spPr>
        <p:txBody>
          <a:bodyPr>
            <a:spAutoFit/>
          </a:bodyPr>
          <a:lstStyle/>
          <a:p>
            <a:r>
              <a:rPr lang="en-GB" sz="2000" dirty="0"/>
              <a:t>Dear repository,</a:t>
            </a:r>
          </a:p>
          <a:p>
            <a:r>
              <a:rPr lang="en-GB" sz="2000" dirty="0"/>
              <a:t>I am </a:t>
            </a:r>
            <a:r>
              <a:rPr lang="en-GB" sz="2000" dirty="0" smtClean="0"/>
              <a:t>a ug student </a:t>
            </a:r>
            <a:r>
              <a:rPr lang="en-GB" sz="2000" dirty="0"/>
              <a:t>at Leeds Beckett University and I am trying to read an article for my course that I saw on the library website. I clicked the link and it said restricted to staff.</a:t>
            </a:r>
          </a:p>
          <a:p>
            <a:r>
              <a:rPr lang="en-GB" sz="2000" dirty="0"/>
              <a:t>Is there any way I can see it or get a copy? Do you have it in paper version? </a:t>
            </a:r>
          </a:p>
          <a:p>
            <a:endParaRPr lang="en-GB" sz="2000" b="1" dirty="0" smtClean="0"/>
          </a:p>
          <a:p>
            <a:r>
              <a:rPr lang="en-GB" sz="2000" b="1" dirty="0" smtClean="0"/>
              <a:t>Musgrave</a:t>
            </a:r>
            <a:r>
              <a:rPr lang="en-GB" sz="2000" b="1" dirty="0"/>
              <a:t>, J and Woodward, S Ecological Systems Theory Approach to CSR: Contextual perspectives from meeting planners. Event Management: an international journal. ISSN </a:t>
            </a:r>
            <a:r>
              <a:rPr lang="en-GB" sz="2000" b="1" dirty="0" smtClean="0"/>
              <a:t>1943-4308</a:t>
            </a:r>
          </a:p>
          <a:p>
            <a:endParaRPr lang="en-GB" sz="2000" b="1" dirty="0"/>
          </a:p>
          <a:p>
            <a:r>
              <a:rPr lang="en-GB" sz="2000" dirty="0"/>
              <a:t>My coursework deadline is next week so any help would be great.</a:t>
            </a:r>
          </a:p>
          <a:p>
            <a:r>
              <a:rPr lang="en-GB" sz="2000" dirty="0"/>
              <a:t>Thanks,</a:t>
            </a:r>
          </a:p>
          <a:p>
            <a:r>
              <a:rPr lang="en-GB" sz="2000" dirty="0"/>
              <a:t>Leslie</a:t>
            </a:r>
          </a:p>
        </p:txBody>
      </p:sp>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6629" r="44266"/>
          <a:stretch/>
        </p:blipFill>
        <p:spPr>
          <a:xfrm>
            <a:off x="335901" y="1679509"/>
            <a:ext cx="3475429" cy="3387531"/>
          </a:xfrm>
          <a:prstGeom prst="rect">
            <a:avLst/>
          </a:prstGeom>
        </p:spPr>
      </p:pic>
    </p:spTree>
    <p:extLst>
      <p:ext uri="{BB962C8B-B14F-4D97-AF65-F5344CB8AC3E}">
        <p14:creationId xmlns:p14="http://schemas.microsoft.com/office/powerpoint/2010/main" val="20281936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0224" y="393117"/>
            <a:ext cx="7839269" cy="1325563"/>
          </a:xfrm>
        </p:spPr>
        <p:txBody>
          <a:bodyPr>
            <a:normAutofit/>
          </a:bodyPr>
          <a:lstStyle/>
          <a:p>
            <a:r>
              <a:rPr lang="en-GB" sz="4000" dirty="0"/>
              <a:t>3</a:t>
            </a:r>
            <a:r>
              <a:rPr lang="en-GB" sz="4000" dirty="0" smtClean="0"/>
              <a:t>. Academic wants to delete Twitter</a:t>
            </a:r>
            <a:endParaRPr lang="en-GB" sz="4000" dirty="0"/>
          </a:p>
        </p:txBody>
      </p:sp>
      <p:sp>
        <p:nvSpPr>
          <p:cNvPr id="4" name="Rectangle 3"/>
          <p:cNvSpPr/>
          <p:nvPr/>
        </p:nvSpPr>
        <p:spPr>
          <a:xfrm>
            <a:off x="3348136" y="1847715"/>
            <a:ext cx="6096000" cy="3299045"/>
          </a:xfrm>
          <a:prstGeom prst="rect">
            <a:avLst/>
          </a:prstGeom>
        </p:spPr>
        <p:txBody>
          <a:bodyPr>
            <a:spAutoFit/>
          </a:bodyPr>
          <a:lstStyle/>
          <a:p>
            <a:pPr>
              <a:lnSpc>
                <a:spcPct val="107000"/>
              </a:lnSpc>
              <a:spcAft>
                <a:spcPts val="800"/>
              </a:spcAft>
            </a:pPr>
            <a:r>
              <a:rPr lang="en-GB" sz="2800" dirty="0">
                <a:latin typeface="Calibri" panose="020F0502020204030204" pitchFamily="34" charset="0"/>
                <a:ea typeface="Calibri" panose="020F0502020204030204" pitchFamily="34" charset="0"/>
                <a:cs typeface="Times New Roman" panose="02020603050405020304" pitchFamily="18" charset="0"/>
              </a:rPr>
              <a:t>You are contacted on the phone by a retiring academic who would like to delete her Twitter account. Your colleagues have helped her in the past and so she thinks you would know about this sort of thing, but she just can’t find the button to click.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157" r="10812"/>
          <a:stretch/>
        </p:blipFill>
        <p:spPr>
          <a:xfrm>
            <a:off x="578498" y="2256041"/>
            <a:ext cx="2461727" cy="2482391"/>
          </a:xfrm>
          <a:prstGeom prst="rect">
            <a:avLst/>
          </a:prstGeom>
        </p:spPr>
      </p:pic>
    </p:spTree>
    <p:extLst>
      <p:ext uri="{BB962C8B-B14F-4D97-AF65-F5344CB8AC3E}">
        <p14:creationId xmlns:p14="http://schemas.microsoft.com/office/powerpoint/2010/main" val="59214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2820" y="318472"/>
            <a:ext cx="6019800" cy="1325563"/>
          </a:xfrm>
        </p:spPr>
        <p:txBody>
          <a:bodyPr>
            <a:normAutofit/>
          </a:bodyPr>
          <a:lstStyle/>
          <a:p>
            <a:r>
              <a:rPr lang="en-GB" sz="4000" dirty="0" smtClean="0"/>
              <a:t>4. New staff copyright query</a:t>
            </a:r>
            <a:endParaRPr lang="en-GB" sz="4000" dirty="0"/>
          </a:p>
        </p:txBody>
      </p:sp>
      <p:sp>
        <p:nvSpPr>
          <p:cNvPr id="4" name="Rectangle 3"/>
          <p:cNvSpPr/>
          <p:nvPr/>
        </p:nvSpPr>
        <p:spPr>
          <a:xfrm>
            <a:off x="3282820" y="1431591"/>
            <a:ext cx="6096000" cy="5447645"/>
          </a:xfrm>
          <a:prstGeom prst="rect">
            <a:avLst/>
          </a:prstGeom>
        </p:spPr>
        <p:txBody>
          <a:bodyPr>
            <a:spAutoFit/>
          </a:bodyPr>
          <a:lstStyle/>
          <a:p>
            <a:r>
              <a:rPr lang="en-GB" sz="2400" dirty="0">
                <a:latin typeface="Calibri" panose="020F0502020204030204" pitchFamily="34" charset="0"/>
              </a:rPr>
              <a:t>Good afternoon,</a:t>
            </a:r>
            <a:endParaRPr lang="en-GB" sz="2400" dirty="0"/>
          </a:p>
          <a:p>
            <a:r>
              <a:rPr lang="en-GB" sz="2400" dirty="0">
                <a:latin typeface="Calibri" panose="020F0502020204030204" pitchFamily="34" charset="0"/>
              </a:rPr>
              <a:t>I have just started at Beckett and been asked to upload my journal articles. I never did this at my old uni and I have no idea where to start. Wouldn’t this breach publisher copyright? I’m pretty sure they own the articles and I can’t send them around</a:t>
            </a:r>
            <a:r>
              <a:rPr lang="en-GB" sz="2400" dirty="0" smtClean="0">
                <a:latin typeface="Calibri" panose="020F0502020204030204" pitchFamily="34" charset="0"/>
              </a:rPr>
              <a:t>.</a:t>
            </a:r>
          </a:p>
          <a:p>
            <a:endParaRPr lang="en-GB" sz="2400" dirty="0"/>
          </a:p>
          <a:p>
            <a:r>
              <a:rPr lang="en-GB" sz="2400" dirty="0">
                <a:latin typeface="Calibri" panose="020F0502020204030204" pitchFamily="34" charset="0"/>
              </a:rPr>
              <a:t>Perhaps I have this wrong? Are you the right people to contact? Sorry, I haven’t even been in the library yet so I’m not sure how it all works.</a:t>
            </a:r>
            <a:endParaRPr lang="en-GB" sz="2400" dirty="0"/>
          </a:p>
          <a:p>
            <a:r>
              <a:rPr lang="en-GB" sz="2400" dirty="0">
                <a:latin typeface="Calibri" panose="020F0502020204030204" pitchFamily="34" charset="0"/>
              </a:rPr>
              <a:t>Best wishes,</a:t>
            </a:r>
            <a:endParaRPr lang="en-GB" sz="2400" dirty="0"/>
          </a:p>
          <a:p>
            <a:r>
              <a:rPr lang="en-GB" sz="2400" dirty="0" smtClean="0">
                <a:latin typeface="Calibri" panose="020F0502020204030204" pitchFamily="34" charset="0"/>
              </a:rPr>
              <a:t>Ross</a:t>
            </a:r>
            <a:endParaRPr lang="en-GB" sz="2400" dirty="0"/>
          </a:p>
          <a:p>
            <a:r>
              <a:rPr lang="en-GB" dirty="0"/>
              <a:t/>
            </a:r>
            <a:br>
              <a:rPr lang="en-GB" dirty="0"/>
            </a:br>
            <a:endParaRPr lang="en-GB"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8543" r="12673"/>
          <a:stretch/>
        </p:blipFill>
        <p:spPr>
          <a:xfrm>
            <a:off x="494523" y="2416629"/>
            <a:ext cx="2552740" cy="2567861"/>
          </a:xfrm>
          <a:prstGeom prst="rect">
            <a:avLst/>
          </a:prstGeom>
        </p:spPr>
      </p:pic>
      <p:sp>
        <p:nvSpPr>
          <p:cNvPr id="7"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4146631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5" name="Title 1"/>
          <p:cNvSpPr>
            <a:spLocks noGrp="1"/>
          </p:cNvSpPr>
          <p:nvPr>
            <p:ph type="title"/>
          </p:nvPr>
        </p:nvSpPr>
        <p:spPr>
          <a:xfrm>
            <a:off x="7203231" y="4254758"/>
            <a:ext cx="4655975" cy="2371821"/>
          </a:xfrm>
        </p:spPr>
        <p:txBody>
          <a:bodyPr>
            <a:noAutofit/>
          </a:bodyPr>
          <a:lstStyle/>
          <a:p>
            <a:pPr algn="ctr"/>
            <a:r>
              <a:rPr lang="en-GB" sz="6600" b="1" dirty="0" smtClean="0">
                <a:solidFill>
                  <a:schemeClr val="bg1"/>
                </a:solidFill>
                <a:latin typeface="+mn-lt"/>
              </a:rPr>
              <a:t>What comes next?</a:t>
            </a:r>
            <a:endParaRPr lang="en-GB" sz="6600" b="1" dirty="0">
              <a:solidFill>
                <a:schemeClr val="bg1"/>
              </a:solidFill>
              <a:latin typeface="+mn-lt"/>
            </a:endParaRPr>
          </a:p>
        </p:txBody>
      </p:sp>
    </p:spTree>
    <p:extLst>
      <p:ext uri="{BB962C8B-B14F-4D97-AF65-F5344CB8AC3E}">
        <p14:creationId xmlns:p14="http://schemas.microsoft.com/office/powerpoint/2010/main" val="3473376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6" name="Title 1"/>
          <p:cNvSpPr>
            <a:spLocks noGrp="1"/>
          </p:cNvSpPr>
          <p:nvPr>
            <p:ph type="title"/>
          </p:nvPr>
        </p:nvSpPr>
        <p:spPr>
          <a:xfrm>
            <a:off x="578497" y="1138335"/>
            <a:ext cx="4655975" cy="3071617"/>
          </a:xfrm>
          <a:solidFill>
            <a:schemeClr val="bg1">
              <a:alpha val="28000"/>
            </a:schemeClr>
          </a:solidFill>
        </p:spPr>
        <p:txBody>
          <a:bodyPr>
            <a:noAutofit/>
          </a:bodyPr>
          <a:lstStyle/>
          <a:p>
            <a:pPr algn="ctr"/>
            <a:r>
              <a:rPr lang="en-GB" sz="4800" b="1" dirty="0">
                <a:solidFill>
                  <a:schemeClr val="bg1"/>
                </a:solidFill>
                <a:latin typeface="+mn-lt"/>
              </a:rPr>
              <a:t>Head </a:t>
            </a:r>
            <a:r>
              <a:rPr lang="en-GB" sz="4800" b="1" dirty="0" smtClean="0">
                <a:solidFill>
                  <a:schemeClr val="bg1"/>
                </a:solidFill>
                <a:latin typeface="+mn-lt"/>
              </a:rPr>
              <a:t>of </a:t>
            </a:r>
            <a:r>
              <a:rPr lang="en-GB" sz="4800" b="1" dirty="0">
                <a:solidFill>
                  <a:schemeClr val="bg1"/>
                </a:solidFill>
                <a:latin typeface="+mn-lt"/>
              </a:rPr>
              <a:t>Library Content and Scholarly Communications</a:t>
            </a:r>
          </a:p>
        </p:txBody>
      </p:sp>
    </p:spTree>
    <p:extLst>
      <p:ext uri="{BB962C8B-B14F-4D97-AF65-F5344CB8AC3E}">
        <p14:creationId xmlns:p14="http://schemas.microsoft.com/office/powerpoint/2010/main" val="472169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2724536" y="1912776"/>
            <a:ext cx="4655975" cy="2371821"/>
          </a:xfrm>
        </p:spPr>
        <p:txBody>
          <a:bodyPr>
            <a:noAutofit/>
          </a:bodyPr>
          <a:lstStyle/>
          <a:p>
            <a:pPr algn="ctr"/>
            <a:r>
              <a:rPr lang="en-GB" sz="6600" b="1" dirty="0" smtClean="0">
                <a:solidFill>
                  <a:schemeClr val="bg1"/>
                </a:solidFill>
                <a:latin typeface="+mn-lt"/>
              </a:rPr>
              <a:t>What have we learnt?</a:t>
            </a:r>
            <a:endParaRPr lang="en-GB" sz="6600" b="1" dirty="0">
              <a:solidFill>
                <a:schemeClr val="bg1"/>
              </a:solidFill>
              <a:latin typeface="+mn-lt"/>
            </a:endParaRPr>
          </a:p>
        </p:txBody>
      </p:sp>
      <p:sp>
        <p:nvSpPr>
          <p:cNvPr id="6"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443459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81603" y="483876"/>
            <a:ext cx="6393025" cy="727792"/>
          </a:xfrm>
          <a:noFill/>
        </p:spPr>
        <p:txBody>
          <a:bodyPr/>
          <a:lstStyle/>
          <a:p>
            <a:pPr algn="ctr"/>
            <a:r>
              <a:rPr lang="en-GB" b="1" dirty="0" smtClean="0"/>
              <a:t>What are we going to do?</a:t>
            </a:r>
            <a:endParaRPr lang="en-GB" b="1" dirty="0"/>
          </a:p>
        </p:txBody>
      </p:sp>
      <p:sp>
        <p:nvSpPr>
          <p:cNvPr id="4" name="TextBox 3"/>
          <p:cNvSpPr txBox="1"/>
          <p:nvPr/>
        </p:nvSpPr>
        <p:spPr>
          <a:xfrm>
            <a:off x="5057967" y="1657062"/>
            <a:ext cx="2040294" cy="646331"/>
          </a:xfrm>
          <a:prstGeom prst="rect">
            <a:avLst/>
          </a:prstGeom>
          <a:solidFill>
            <a:srgbClr val="FF0000"/>
          </a:solidFill>
        </p:spPr>
        <p:txBody>
          <a:bodyPr wrap="square" rtlCol="0">
            <a:spAutoFit/>
          </a:bodyPr>
          <a:lstStyle/>
          <a:p>
            <a:pPr algn="ctr"/>
            <a:r>
              <a:rPr lang="en-GB" sz="3600" dirty="0" smtClean="0">
                <a:solidFill>
                  <a:schemeClr val="bg1"/>
                </a:solidFill>
              </a:rPr>
              <a:t>About me</a:t>
            </a:r>
            <a:endParaRPr lang="en-GB" sz="3600" dirty="0">
              <a:solidFill>
                <a:schemeClr val="bg1"/>
              </a:solidFill>
            </a:endParaRPr>
          </a:p>
        </p:txBody>
      </p:sp>
      <p:sp>
        <p:nvSpPr>
          <p:cNvPr id="5" name="TextBox 4"/>
          <p:cNvSpPr txBox="1"/>
          <p:nvPr/>
        </p:nvSpPr>
        <p:spPr>
          <a:xfrm>
            <a:off x="4677743" y="2565823"/>
            <a:ext cx="2800741" cy="646331"/>
          </a:xfrm>
          <a:prstGeom prst="rect">
            <a:avLst/>
          </a:prstGeom>
          <a:solidFill>
            <a:srgbClr val="FFC000"/>
          </a:solidFill>
        </p:spPr>
        <p:txBody>
          <a:bodyPr wrap="square" rtlCol="0">
            <a:spAutoFit/>
          </a:bodyPr>
          <a:lstStyle/>
          <a:p>
            <a:pPr algn="ctr"/>
            <a:r>
              <a:rPr lang="en-GB" sz="3600" dirty="0" smtClean="0">
                <a:solidFill>
                  <a:schemeClr val="bg1"/>
                </a:solidFill>
              </a:rPr>
              <a:t>Research role</a:t>
            </a:r>
            <a:endParaRPr lang="en-GB" sz="3600" dirty="0">
              <a:solidFill>
                <a:schemeClr val="bg1"/>
              </a:solidFill>
            </a:endParaRPr>
          </a:p>
        </p:txBody>
      </p:sp>
      <p:sp>
        <p:nvSpPr>
          <p:cNvPr id="6" name="TextBox 5"/>
          <p:cNvSpPr txBox="1"/>
          <p:nvPr/>
        </p:nvSpPr>
        <p:spPr>
          <a:xfrm>
            <a:off x="4362834" y="3474583"/>
            <a:ext cx="3430558" cy="646331"/>
          </a:xfrm>
          <a:prstGeom prst="rect">
            <a:avLst/>
          </a:prstGeom>
          <a:solidFill>
            <a:srgbClr val="00B050"/>
          </a:solidFill>
        </p:spPr>
        <p:txBody>
          <a:bodyPr wrap="square" rtlCol="0">
            <a:spAutoFit/>
          </a:bodyPr>
          <a:lstStyle/>
          <a:p>
            <a:pPr algn="ctr"/>
            <a:r>
              <a:rPr lang="en-GB" sz="3600" dirty="0" smtClean="0">
                <a:solidFill>
                  <a:schemeClr val="bg1"/>
                </a:solidFill>
              </a:rPr>
              <a:t>Quick intro to OA</a:t>
            </a:r>
            <a:endParaRPr lang="en-GB" sz="3600" dirty="0">
              <a:solidFill>
                <a:schemeClr val="bg1"/>
              </a:solidFill>
            </a:endParaRPr>
          </a:p>
        </p:txBody>
      </p:sp>
      <p:sp>
        <p:nvSpPr>
          <p:cNvPr id="7" name="TextBox 6"/>
          <p:cNvSpPr txBox="1"/>
          <p:nvPr/>
        </p:nvSpPr>
        <p:spPr>
          <a:xfrm>
            <a:off x="3523467" y="4505604"/>
            <a:ext cx="5109291" cy="646331"/>
          </a:xfrm>
          <a:prstGeom prst="rect">
            <a:avLst/>
          </a:prstGeom>
          <a:solidFill>
            <a:srgbClr val="00B0F0"/>
          </a:solidFill>
        </p:spPr>
        <p:txBody>
          <a:bodyPr wrap="square" rtlCol="0">
            <a:spAutoFit/>
          </a:bodyPr>
          <a:lstStyle/>
          <a:p>
            <a:pPr algn="ctr"/>
            <a:r>
              <a:rPr lang="en-GB" sz="3600" dirty="0" smtClean="0">
                <a:solidFill>
                  <a:schemeClr val="bg1"/>
                </a:solidFill>
              </a:rPr>
              <a:t>Practical session (whoop!)</a:t>
            </a:r>
            <a:endParaRPr lang="en-GB" sz="3600" dirty="0">
              <a:solidFill>
                <a:schemeClr val="bg1"/>
              </a:solidFill>
            </a:endParaRPr>
          </a:p>
        </p:txBody>
      </p:sp>
      <p:sp>
        <p:nvSpPr>
          <p:cNvPr id="8" name="TextBox 7"/>
          <p:cNvSpPr txBox="1"/>
          <p:nvPr/>
        </p:nvSpPr>
        <p:spPr>
          <a:xfrm>
            <a:off x="2641334" y="5536625"/>
            <a:ext cx="6873556" cy="646331"/>
          </a:xfrm>
          <a:prstGeom prst="rect">
            <a:avLst/>
          </a:prstGeom>
          <a:solidFill>
            <a:srgbClr val="7030A0"/>
          </a:solidFill>
        </p:spPr>
        <p:txBody>
          <a:bodyPr wrap="square" rtlCol="0">
            <a:spAutoFit/>
          </a:bodyPr>
          <a:lstStyle/>
          <a:p>
            <a:pPr algn="ctr"/>
            <a:r>
              <a:rPr lang="en-GB" sz="3600" dirty="0" smtClean="0">
                <a:solidFill>
                  <a:schemeClr val="bg1"/>
                </a:solidFill>
              </a:rPr>
              <a:t>Feedback, questions and discussion</a:t>
            </a:r>
            <a:endParaRPr lang="en-GB" sz="3600" dirty="0">
              <a:solidFill>
                <a:schemeClr val="bg1"/>
              </a:solidFill>
            </a:endParaRPr>
          </a:p>
        </p:txBody>
      </p:sp>
      <p:sp>
        <p:nvSpPr>
          <p:cNvPr id="10"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261135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5" name="Title 1"/>
          <p:cNvSpPr>
            <a:spLocks noGrp="1"/>
          </p:cNvSpPr>
          <p:nvPr>
            <p:ph type="title"/>
          </p:nvPr>
        </p:nvSpPr>
        <p:spPr>
          <a:xfrm>
            <a:off x="2040292" y="1520891"/>
            <a:ext cx="8798769" cy="2371821"/>
          </a:xfrm>
        </p:spPr>
        <p:txBody>
          <a:bodyPr>
            <a:noAutofit/>
          </a:bodyPr>
          <a:lstStyle/>
          <a:p>
            <a:pPr algn="ctr"/>
            <a:r>
              <a:rPr lang="en-GB" sz="6600" b="1" dirty="0" smtClean="0">
                <a:latin typeface="+mn-lt"/>
              </a:rPr>
              <a:t>Theory vs Practice</a:t>
            </a:r>
            <a:endParaRPr lang="en-GB" sz="6600" b="1" dirty="0">
              <a:latin typeface="+mn-lt"/>
            </a:endParaRPr>
          </a:p>
        </p:txBody>
      </p:sp>
    </p:spTree>
    <p:extLst>
      <p:ext uri="{BB962C8B-B14F-4D97-AF65-F5344CB8AC3E}">
        <p14:creationId xmlns:p14="http://schemas.microsoft.com/office/powerpoint/2010/main" val="2094853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5" name="Title 1"/>
          <p:cNvSpPr>
            <a:spLocks noGrp="1"/>
          </p:cNvSpPr>
          <p:nvPr>
            <p:ph type="title"/>
          </p:nvPr>
        </p:nvSpPr>
        <p:spPr>
          <a:xfrm>
            <a:off x="650031" y="273082"/>
            <a:ext cx="5862737" cy="2371821"/>
          </a:xfrm>
        </p:spPr>
        <p:txBody>
          <a:bodyPr>
            <a:noAutofit/>
          </a:bodyPr>
          <a:lstStyle/>
          <a:p>
            <a:pPr algn="ctr"/>
            <a:r>
              <a:rPr lang="en-GB" sz="6600" b="1" dirty="0" smtClean="0">
                <a:solidFill>
                  <a:schemeClr val="bg1"/>
                </a:solidFill>
                <a:latin typeface="+mn-lt"/>
              </a:rPr>
              <a:t>Communication</a:t>
            </a:r>
            <a:endParaRPr lang="en-GB" sz="6600" b="1" dirty="0">
              <a:solidFill>
                <a:schemeClr val="bg1"/>
              </a:solidFill>
              <a:latin typeface="+mn-lt"/>
            </a:endParaRPr>
          </a:p>
        </p:txBody>
      </p:sp>
    </p:spTree>
    <p:extLst>
      <p:ext uri="{BB962C8B-B14F-4D97-AF65-F5344CB8AC3E}">
        <p14:creationId xmlns:p14="http://schemas.microsoft.com/office/powerpoint/2010/main" val="914313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28733" y="1420748"/>
            <a:ext cx="5862737" cy="2371821"/>
          </a:xfrm>
        </p:spPr>
        <p:txBody>
          <a:bodyPr>
            <a:noAutofit/>
          </a:bodyPr>
          <a:lstStyle/>
          <a:p>
            <a:pPr algn="ctr"/>
            <a:r>
              <a:rPr lang="en-GB" sz="6600" b="1" dirty="0" smtClean="0">
                <a:solidFill>
                  <a:schemeClr val="bg1"/>
                </a:solidFill>
                <a:latin typeface="+mn-lt"/>
              </a:rPr>
              <a:t>Dream big</a:t>
            </a:r>
            <a:endParaRPr lang="en-GB" sz="6600" b="1" dirty="0">
              <a:solidFill>
                <a:schemeClr val="bg1"/>
              </a:solidFill>
              <a:latin typeface="+mn-lt"/>
            </a:endParaRPr>
          </a:p>
        </p:txBody>
      </p:sp>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2280162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38064" y="1070301"/>
            <a:ext cx="9604312" cy="4770537"/>
          </a:xfrm>
          <a:prstGeom prst="rect">
            <a:avLst/>
          </a:prstGeom>
          <a:noFill/>
        </p:spPr>
        <p:txBody>
          <a:bodyPr wrap="square">
            <a:spAutoFit/>
          </a:bodyPr>
          <a:lstStyle/>
          <a:p>
            <a:pPr lvl="0"/>
            <a:r>
              <a:rPr lang="en-GB" sz="2400" dirty="0" smtClean="0">
                <a:solidFill>
                  <a:schemeClr val="bg1"/>
                </a:solidFill>
                <a:hlinkClick r:id="rId3"/>
              </a:rPr>
              <a:t>Phone </a:t>
            </a:r>
            <a:r>
              <a:rPr lang="en-GB" sz="2400" dirty="0">
                <a:solidFill>
                  <a:schemeClr val="bg1"/>
                </a:solidFill>
              </a:rPr>
              <a:t>by </a:t>
            </a:r>
            <a:r>
              <a:rPr lang="en-GB" sz="2400" dirty="0" smtClean="0">
                <a:solidFill>
                  <a:schemeClr val="bg1"/>
                </a:solidFill>
              </a:rPr>
              <a:t>Simon Cousins is </a:t>
            </a:r>
            <a:r>
              <a:rPr lang="en-GB" sz="2400" dirty="0">
                <a:solidFill>
                  <a:schemeClr val="bg1"/>
                </a:solidFill>
              </a:rPr>
              <a:t>licensed under CC BY 2.0</a:t>
            </a:r>
            <a:r>
              <a:rPr lang="en-GB" sz="2400" dirty="0" smtClean="0">
                <a:solidFill>
                  <a:schemeClr val="bg1"/>
                </a:solidFill>
              </a:rPr>
              <a:t>.</a:t>
            </a:r>
          </a:p>
          <a:p>
            <a:r>
              <a:rPr lang="en-GB" sz="2400" dirty="0" smtClean="0">
                <a:solidFill>
                  <a:schemeClr val="bg1"/>
                </a:solidFill>
                <a:hlinkClick r:id="rId4"/>
              </a:rPr>
              <a:t>One Euro Coin </a:t>
            </a:r>
            <a:r>
              <a:rPr lang="en-GB" sz="2400" dirty="0" smtClean="0">
                <a:solidFill>
                  <a:schemeClr val="bg1"/>
                </a:solidFill>
              </a:rPr>
              <a:t>by </a:t>
            </a:r>
            <a:r>
              <a:rPr lang="en-GB" sz="2400" dirty="0">
                <a:solidFill>
                  <a:schemeClr val="bg1"/>
                </a:solidFill>
              </a:rPr>
              <a:t>Mike </a:t>
            </a:r>
            <a:r>
              <a:rPr lang="en-GB" sz="2400" dirty="0" smtClean="0">
                <a:solidFill>
                  <a:schemeClr val="bg1"/>
                </a:solidFill>
              </a:rPr>
              <a:t>Steele is </a:t>
            </a:r>
            <a:r>
              <a:rPr lang="en-GB" sz="2400" dirty="0">
                <a:solidFill>
                  <a:schemeClr val="bg1"/>
                </a:solidFill>
              </a:rPr>
              <a:t>licensed under CC BY 2.0.</a:t>
            </a:r>
          </a:p>
          <a:p>
            <a:r>
              <a:rPr lang="en-GB" sz="2400" dirty="0" smtClean="0">
                <a:solidFill>
                  <a:schemeClr val="bg1"/>
                </a:solidFill>
                <a:hlinkClick r:id="rId5"/>
              </a:rPr>
              <a:t>Scream </a:t>
            </a:r>
            <a:r>
              <a:rPr lang="en-GB" sz="2400" dirty="0" smtClean="0">
                <a:solidFill>
                  <a:schemeClr val="bg1"/>
                </a:solidFill>
              </a:rPr>
              <a:t>by </a:t>
            </a:r>
            <a:r>
              <a:rPr lang="en-GB" sz="2400" dirty="0">
                <a:solidFill>
                  <a:schemeClr val="bg1"/>
                </a:solidFill>
              </a:rPr>
              <a:t>Mingo </a:t>
            </a:r>
            <a:r>
              <a:rPr lang="en-GB" sz="2400" dirty="0" smtClean="0">
                <a:solidFill>
                  <a:schemeClr val="bg1"/>
                </a:solidFill>
              </a:rPr>
              <a:t>Hagen is </a:t>
            </a:r>
            <a:r>
              <a:rPr lang="en-GB" sz="2400" dirty="0">
                <a:solidFill>
                  <a:schemeClr val="bg1"/>
                </a:solidFill>
              </a:rPr>
              <a:t>licensed under CC BY 2.0.</a:t>
            </a:r>
          </a:p>
          <a:p>
            <a:r>
              <a:rPr lang="ja-JP" altLang="en-US" sz="2400" dirty="0">
                <a:solidFill>
                  <a:schemeClr val="bg1"/>
                </a:solidFill>
                <a:hlinkClick r:id="rId6"/>
              </a:rPr>
              <a:t>“長跑 </a:t>
            </a:r>
            <a:r>
              <a:rPr lang="en-GB" sz="2400" dirty="0">
                <a:solidFill>
                  <a:schemeClr val="bg1"/>
                </a:solidFill>
                <a:hlinkClick r:id="rId6"/>
              </a:rPr>
              <a:t>Long Run (Marathon</a:t>
            </a:r>
            <a:r>
              <a:rPr lang="en-GB" sz="2400" dirty="0" smtClean="0">
                <a:solidFill>
                  <a:schemeClr val="bg1"/>
                </a:solidFill>
                <a:hlinkClick r:id="rId6"/>
              </a:rPr>
              <a:t>)” </a:t>
            </a:r>
            <a:r>
              <a:rPr lang="en-GB" sz="2400" dirty="0" smtClean="0">
                <a:solidFill>
                  <a:schemeClr val="bg1"/>
                </a:solidFill>
              </a:rPr>
              <a:t>by See-Ming Lee is </a:t>
            </a:r>
            <a:r>
              <a:rPr lang="en-GB" sz="2400" dirty="0">
                <a:solidFill>
                  <a:schemeClr val="bg1"/>
                </a:solidFill>
              </a:rPr>
              <a:t>licensed under CC BY 2.0</a:t>
            </a:r>
            <a:r>
              <a:rPr lang="en-GB" sz="2400" dirty="0" smtClean="0">
                <a:solidFill>
                  <a:schemeClr val="bg1"/>
                </a:solidFill>
              </a:rPr>
              <a:t>.</a:t>
            </a:r>
          </a:p>
          <a:p>
            <a:r>
              <a:rPr lang="en-GB" sz="2400" dirty="0" smtClean="0">
                <a:solidFill>
                  <a:schemeClr val="bg1"/>
                </a:solidFill>
                <a:hlinkClick r:id="rId7"/>
              </a:rPr>
              <a:t>Any Questions? </a:t>
            </a:r>
            <a:r>
              <a:rPr lang="en-GB" sz="2400" dirty="0" smtClean="0">
                <a:solidFill>
                  <a:schemeClr val="bg1"/>
                </a:solidFill>
              </a:rPr>
              <a:t>By Matthias Ripp </a:t>
            </a:r>
            <a:r>
              <a:rPr lang="en-GB" sz="2400" dirty="0">
                <a:solidFill>
                  <a:schemeClr val="bg1"/>
                </a:solidFill>
              </a:rPr>
              <a:t>is licensed under CC BY 2.0.</a:t>
            </a:r>
          </a:p>
          <a:p>
            <a:endParaRPr lang="en-GB" sz="2400" dirty="0">
              <a:solidFill>
                <a:schemeClr val="bg1"/>
              </a:solidFill>
            </a:endParaRPr>
          </a:p>
          <a:p>
            <a:r>
              <a:rPr lang="en-GB" sz="2400" dirty="0" smtClean="0">
                <a:solidFill>
                  <a:schemeClr val="bg1"/>
                </a:solidFill>
              </a:rPr>
              <a:t>Images of Harry Potter, Leslie Knope, Lady Grantham and Ross Geller are nicked from the Internet. Yes, I am a bad librarian.</a:t>
            </a:r>
          </a:p>
          <a:p>
            <a:endParaRPr lang="en-GB" sz="2400" dirty="0" smtClean="0">
              <a:solidFill>
                <a:schemeClr val="bg1"/>
              </a:solidFill>
            </a:endParaRPr>
          </a:p>
          <a:p>
            <a:pPr lvl="0"/>
            <a:r>
              <a:rPr lang="en-GB" sz="2400" dirty="0">
                <a:solidFill>
                  <a:schemeClr val="bg1"/>
                </a:solidFill>
              </a:rPr>
              <a:t>All other images are free of any copyright restrictions and are available from </a:t>
            </a:r>
            <a:r>
              <a:rPr lang="en-GB" sz="2400" dirty="0">
                <a:solidFill>
                  <a:schemeClr val="bg1"/>
                </a:solidFill>
                <a:hlinkClick r:id="rId8"/>
              </a:rPr>
              <a:t>Unsplash.</a:t>
            </a:r>
            <a:endParaRPr lang="en-GB" sz="2400" dirty="0">
              <a:solidFill>
                <a:schemeClr val="bg1"/>
              </a:solidFill>
            </a:endParaRPr>
          </a:p>
          <a:p>
            <a:endParaRPr lang="en-GB" sz="2000" dirty="0" smtClean="0">
              <a:solidFill>
                <a:schemeClr val="bg1"/>
              </a:solidFill>
            </a:endParaRPr>
          </a:p>
          <a:p>
            <a:endParaRPr lang="en-GB" sz="2000" dirty="0">
              <a:solidFill>
                <a:schemeClr val="bg1"/>
              </a:solidFill>
            </a:endParaRPr>
          </a:p>
        </p:txBody>
      </p:sp>
      <p:sp>
        <p:nvSpPr>
          <p:cNvPr id="3" name="Title 1"/>
          <p:cNvSpPr>
            <a:spLocks noGrp="1"/>
          </p:cNvSpPr>
          <p:nvPr>
            <p:ph type="title"/>
          </p:nvPr>
        </p:nvSpPr>
        <p:spPr>
          <a:xfrm>
            <a:off x="538064" y="177282"/>
            <a:ext cx="4789716" cy="769451"/>
          </a:xfrm>
        </p:spPr>
        <p:txBody>
          <a:bodyPr>
            <a:noAutofit/>
          </a:bodyPr>
          <a:lstStyle/>
          <a:p>
            <a:pPr algn="ctr"/>
            <a:r>
              <a:rPr lang="en-GB" sz="4800" b="1" dirty="0" smtClean="0">
                <a:solidFill>
                  <a:schemeClr val="bg1"/>
                </a:solidFill>
                <a:latin typeface="+mn-lt"/>
              </a:rPr>
              <a:t>Image References</a:t>
            </a:r>
            <a:endParaRPr lang="en-GB" sz="4800" b="1" dirty="0">
              <a:solidFill>
                <a:schemeClr val="bg1"/>
              </a:solidFill>
              <a:latin typeface="+mn-lt"/>
            </a:endParaRPr>
          </a:p>
        </p:txBody>
      </p:sp>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12861859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5" name="Title 1"/>
          <p:cNvSpPr>
            <a:spLocks noGrp="1"/>
          </p:cNvSpPr>
          <p:nvPr>
            <p:ph type="title"/>
          </p:nvPr>
        </p:nvSpPr>
        <p:spPr>
          <a:xfrm>
            <a:off x="6170150" y="4046899"/>
            <a:ext cx="5862737" cy="1163370"/>
          </a:xfrm>
        </p:spPr>
        <p:txBody>
          <a:bodyPr>
            <a:noAutofit/>
          </a:bodyPr>
          <a:lstStyle/>
          <a:p>
            <a:pPr algn="ctr"/>
            <a:r>
              <a:rPr lang="en-GB" sz="6600" b="1" dirty="0" smtClean="0">
                <a:solidFill>
                  <a:schemeClr val="bg1"/>
                </a:solidFill>
                <a:latin typeface="+mn-lt"/>
              </a:rPr>
              <a:t>Any questions?</a:t>
            </a:r>
            <a:endParaRPr lang="en-GB" sz="6600" b="1" dirty="0">
              <a:solidFill>
                <a:schemeClr val="bg1"/>
              </a:solidFill>
              <a:latin typeface="+mn-lt"/>
            </a:endParaRPr>
          </a:p>
        </p:txBody>
      </p:sp>
    </p:spTree>
    <p:extLst>
      <p:ext uri="{BB962C8B-B14F-4D97-AF65-F5344CB8AC3E}">
        <p14:creationId xmlns:p14="http://schemas.microsoft.com/office/powerpoint/2010/main" val="25289809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1735" y="5532437"/>
            <a:ext cx="6710265" cy="1325563"/>
          </a:xfrm>
          <a:solidFill>
            <a:schemeClr val="bg1">
              <a:alpha val="38000"/>
            </a:schemeClr>
          </a:solidFill>
        </p:spPr>
        <p:txBody>
          <a:bodyPr/>
          <a:lstStyle/>
          <a:p>
            <a:r>
              <a:rPr lang="en-GB" dirty="0" smtClean="0"/>
              <a:t>Grad Trainee 2013-14 MMU</a:t>
            </a:r>
            <a:endParaRPr lang="en-GB" dirty="0"/>
          </a:p>
        </p:txBody>
      </p:sp>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2783708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4862480"/>
            <a:ext cx="10515600" cy="1325563"/>
          </a:xfrm>
        </p:spPr>
        <p:txBody>
          <a:bodyPr/>
          <a:lstStyle/>
          <a:p>
            <a:r>
              <a:rPr lang="en-GB" b="1" dirty="0" smtClean="0">
                <a:solidFill>
                  <a:schemeClr val="bg1"/>
                </a:solidFill>
                <a:latin typeface="+mn-lt"/>
              </a:rPr>
              <a:t>Information Services Librarian 2015-now</a:t>
            </a:r>
            <a:endParaRPr lang="en-GB" b="1" dirty="0">
              <a:solidFill>
                <a:schemeClr val="bg1"/>
              </a:solidFill>
              <a:latin typeface="+mn-lt"/>
            </a:endParaRPr>
          </a:p>
        </p:txBody>
      </p:sp>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201567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8" name="Title 1"/>
          <p:cNvSpPr>
            <a:spLocks noGrp="1"/>
          </p:cNvSpPr>
          <p:nvPr>
            <p:ph type="title"/>
          </p:nvPr>
        </p:nvSpPr>
        <p:spPr>
          <a:xfrm>
            <a:off x="6223519" y="4050716"/>
            <a:ext cx="5707224" cy="1325563"/>
          </a:xfrm>
        </p:spPr>
        <p:txBody>
          <a:bodyPr>
            <a:normAutofit fontScale="90000"/>
          </a:bodyPr>
          <a:lstStyle/>
          <a:p>
            <a:r>
              <a:rPr lang="en-GB" b="1" dirty="0" smtClean="0">
                <a:solidFill>
                  <a:schemeClr val="bg1"/>
                </a:solidFill>
                <a:latin typeface="+mn-lt"/>
              </a:rPr>
              <a:t>What does working in Research </a:t>
            </a:r>
            <a:r>
              <a:rPr lang="en-GB" b="1" dirty="0">
                <a:solidFill>
                  <a:schemeClr val="bg1"/>
                </a:solidFill>
                <a:latin typeface="+mn-lt"/>
              </a:rPr>
              <a:t>S</a:t>
            </a:r>
            <a:r>
              <a:rPr lang="en-GB" b="1" dirty="0" smtClean="0">
                <a:solidFill>
                  <a:schemeClr val="bg1"/>
                </a:solidFill>
                <a:latin typeface="+mn-lt"/>
              </a:rPr>
              <a:t>ervices mean</a:t>
            </a:r>
            <a:r>
              <a:rPr lang="en-GB" b="1" dirty="0" smtClean="0">
                <a:solidFill>
                  <a:schemeClr val="bg1"/>
                </a:solidFill>
                <a:latin typeface="+mn-lt"/>
              </a:rPr>
              <a:t>?</a:t>
            </a:r>
            <a:endParaRPr lang="en-GB" b="1" dirty="0">
              <a:solidFill>
                <a:schemeClr val="bg1"/>
              </a:solidFill>
              <a:latin typeface="+mn-lt"/>
            </a:endParaRPr>
          </a:p>
        </p:txBody>
      </p:sp>
    </p:spTree>
    <p:extLst>
      <p:ext uri="{BB962C8B-B14F-4D97-AF65-F5344CB8AC3E}">
        <p14:creationId xmlns:p14="http://schemas.microsoft.com/office/powerpoint/2010/main" val="2727220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
        <p:nvSpPr>
          <p:cNvPr id="5" name="Title 1"/>
          <p:cNvSpPr>
            <a:spLocks noGrp="1"/>
          </p:cNvSpPr>
          <p:nvPr>
            <p:ph type="title"/>
          </p:nvPr>
        </p:nvSpPr>
        <p:spPr>
          <a:xfrm>
            <a:off x="111969" y="1680740"/>
            <a:ext cx="4348064" cy="1325563"/>
          </a:xfrm>
        </p:spPr>
        <p:txBody>
          <a:bodyPr>
            <a:noAutofit/>
          </a:bodyPr>
          <a:lstStyle/>
          <a:p>
            <a:pPr algn="ctr"/>
            <a:r>
              <a:rPr lang="en-GB" sz="5400" b="1" dirty="0" smtClean="0">
                <a:solidFill>
                  <a:schemeClr val="bg1"/>
                </a:solidFill>
                <a:latin typeface="+mn-lt"/>
              </a:rPr>
              <a:t>Do you even code though?</a:t>
            </a:r>
            <a:endParaRPr lang="en-GB" sz="5400" b="1" dirty="0">
              <a:solidFill>
                <a:schemeClr val="bg1"/>
              </a:solidFill>
              <a:latin typeface="+mn-lt"/>
            </a:endParaRPr>
          </a:p>
        </p:txBody>
      </p:sp>
    </p:spTree>
    <p:extLst>
      <p:ext uri="{BB962C8B-B14F-4D97-AF65-F5344CB8AC3E}">
        <p14:creationId xmlns:p14="http://schemas.microsoft.com/office/powerpoint/2010/main" val="1024320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11969" y="2557818"/>
            <a:ext cx="3853542" cy="1325563"/>
          </a:xfrm>
        </p:spPr>
        <p:txBody>
          <a:bodyPr>
            <a:noAutofit/>
          </a:bodyPr>
          <a:lstStyle/>
          <a:p>
            <a:pPr algn="ctr"/>
            <a:r>
              <a:rPr lang="en-GB" sz="8000" b="1" dirty="0" smtClean="0">
                <a:solidFill>
                  <a:schemeClr val="bg1"/>
                </a:solidFill>
                <a:latin typeface="+mn-lt"/>
              </a:rPr>
              <a:t>Open Access (OA)</a:t>
            </a:r>
            <a:endParaRPr lang="en-GB" sz="8000" b="1" dirty="0">
              <a:solidFill>
                <a:schemeClr val="bg1"/>
              </a:solidFill>
              <a:latin typeface="+mn-lt"/>
            </a:endParaRPr>
          </a:p>
        </p:txBody>
      </p:sp>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3126977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4635468"/>
            <a:ext cx="3909527" cy="1476084"/>
          </a:xfrm>
          <a:noFill/>
        </p:spPr>
        <p:txBody>
          <a:bodyPr>
            <a:noAutofit/>
          </a:bodyPr>
          <a:lstStyle/>
          <a:p>
            <a:pPr algn="ctr"/>
            <a:r>
              <a:rPr lang="en-GB" sz="6600" b="1" dirty="0" smtClean="0">
                <a:solidFill>
                  <a:schemeClr val="bg1"/>
                </a:solidFill>
                <a:latin typeface="+mn-lt"/>
              </a:rPr>
              <a:t>Where’s the money?</a:t>
            </a:r>
            <a:endParaRPr lang="en-GB" sz="6600" b="1" dirty="0">
              <a:solidFill>
                <a:schemeClr val="bg1"/>
              </a:solidFill>
              <a:latin typeface="+mn-lt"/>
            </a:endParaRPr>
          </a:p>
        </p:txBody>
      </p:sp>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2018698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548467" y="701026"/>
            <a:ext cx="4553338" cy="1325563"/>
          </a:xfrm>
        </p:spPr>
        <p:txBody>
          <a:bodyPr>
            <a:noAutofit/>
          </a:bodyPr>
          <a:lstStyle/>
          <a:p>
            <a:pPr algn="ctr"/>
            <a:r>
              <a:rPr lang="en-GB" sz="8000" b="1" dirty="0" smtClean="0">
                <a:solidFill>
                  <a:schemeClr val="bg1"/>
                </a:solidFill>
                <a:latin typeface="+mn-lt"/>
              </a:rPr>
              <a:t>Green OA</a:t>
            </a:r>
            <a:endParaRPr lang="en-GB" sz="8000" b="1" dirty="0">
              <a:solidFill>
                <a:schemeClr val="bg1"/>
              </a:solidFill>
              <a:latin typeface="+mn-lt"/>
            </a:endParaRPr>
          </a:p>
        </p:txBody>
      </p:sp>
      <p:sp>
        <p:nvSpPr>
          <p:cNvPr id="5" name="Title 1"/>
          <p:cNvSpPr txBox="1">
            <a:spLocks/>
          </p:cNvSpPr>
          <p:nvPr/>
        </p:nvSpPr>
        <p:spPr>
          <a:xfrm>
            <a:off x="9336832" y="0"/>
            <a:ext cx="2855168" cy="546165"/>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smtClean="0"/>
              <a:t>@epicbayj #nlpnopen</a:t>
            </a:r>
            <a:endParaRPr lang="en-GB" sz="2800" dirty="0"/>
          </a:p>
        </p:txBody>
      </p:sp>
    </p:spTree>
    <p:extLst>
      <p:ext uri="{BB962C8B-B14F-4D97-AF65-F5344CB8AC3E}">
        <p14:creationId xmlns:p14="http://schemas.microsoft.com/office/powerpoint/2010/main" val="425282112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1416</TotalTime>
  <Words>608</Words>
  <Application>Microsoft Office PowerPoint</Application>
  <PresentationFormat>Widescreen</PresentationFormat>
  <Paragraphs>93</Paragraphs>
  <Slides>24</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ＭＳ Ｐゴシック</vt:lpstr>
      <vt:lpstr>Arial</vt:lpstr>
      <vt:lpstr>Calibri</vt:lpstr>
      <vt:lpstr>Calibri Light</vt:lpstr>
      <vt:lpstr>Times New Roman</vt:lpstr>
      <vt:lpstr>Custom Design</vt:lpstr>
      <vt:lpstr>Office Theme</vt:lpstr>
      <vt:lpstr>Open Access in Practice</vt:lpstr>
      <vt:lpstr>What are we going to do?</vt:lpstr>
      <vt:lpstr>Grad Trainee 2013-14 MMU</vt:lpstr>
      <vt:lpstr>Information Services Librarian 2015-now</vt:lpstr>
      <vt:lpstr>What does working in Research Services mean?</vt:lpstr>
      <vt:lpstr>Do you even code though?</vt:lpstr>
      <vt:lpstr>Open Access (OA)</vt:lpstr>
      <vt:lpstr>Where’s the money?</vt:lpstr>
      <vt:lpstr>Green OA</vt:lpstr>
      <vt:lpstr>Gold OA</vt:lpstr>
      <vt:lpstr>Research Excellence Framework (REF)</vt:lpstr>
      <vt:lpstr>Practical Session</vt:lpstr>
      <vt:lpstr>1. Angry Academic</vt:lpstr>
      <vt:lpstr>2. Student looking for article</vt:lpstr>
      <vt:lpstr>3. Academic wants to delete Twitter</vt:lpstr>
      <vt:lpstr>4. New staff copyright query</vt:lpstr>
      <vt:lpstr>What comes next?</vt:lpstr>
      <vt:lpstr>Head of Library Content and Scholarly Communications</vt:lpstr>
      <vt:lpstr>What have we learnt?</vt:lpstr>
      <vt:lpstr>Theory vs Practice</vt:lpstr>
      <vt:lpstr>Communication</vt:lpstr>
      <vt:lpstr>Dream big</vt:lpstr>
      <vt:lpstr>Image References</vt:lpstr>
      <vt:lpstr>Any questions?</vt:lpstr>
    </vt:vector>
  </TitlesOfParts>
  <Company>Leeds Beckett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access in Practice</dc:title>
  <dc:creator>Bayjoo, Jennifer</dc:creator>
  <cp:lastModifiedBy>Bayjoo, Jennifer</cp:lastModifiedBy>
  <cp:revision>40</cp:revision>
  <dcterms:created xsi:type="dcterms:W3CDTF">2016-05-24T15:16:01Z</dcterms:created>
  <dcterms:modified xsi:type="dcterms:W3CDTF">2016-06-03T14:29:57Z</dcterms:modified>
</cp:coreProperties>
</file>