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9450CF-046D-4D36-AFCD-11D7752EB761}" type="datetimeFigureOut">
              <a:rPr lang="en-GB" smtClean="0"/>
              <a:pPr/>
              <a:t>28/09/2016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695CE2-1F6E-47CF-BF8E-606D8092C21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9450CF-046D-4D36-AFCD-11D7752EB761}" type="datetimeFigureOut">
              <a:rPr lang="en-GB" smtClean="0"/>
              <a:pPr/>
              <a:t>28/09/2016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695CE2-1F6E-47CF-BF8E-606D8092C21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9450CF-046D-4D36-AFCD-11D7752EB761}" type="datetimeFigureOut">
              <a:rPr lang="en-GB" smtClean="0"/>
              <a:pPr/>
              <a:t>28/09/2016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695CE2-1F6E-47CF-BF8E-606D8092C21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9450CF-046D-4D36-AFCD-11D7752EB761}" type="datetimeFigureOut">
              <a:rPr lang="en-GB" smtClean="0"/>
              <a:pPr/>
              <a:t>28/09/2016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695CE2-1F6E-47CF-BF8E-606D8092C21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9450CF-046D-4D36-AFCD-11D7752EB761}" type="datetimeFigureOut">
              <a:rPr lang="en-GB" smtClean="0"/>
              <a:pPr/>
              <a:t>28/09/2016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695CE2-1F6E-47CF-BF8E-606D8092C21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9450CF-046D-4D36-AFCD-11D7752EB761}" type="datetimeFigureOut">
              <a:rPr lang="en-GB" smtClean="0"/>
              <a:pPr/>
              <a:t>28/09/2016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695CE2-1F6E-47CF-BF8E-606D8092C21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9450CF-046D-4D36-AFCD-11D7752EB761}" type="datetimeFigureOut">
              <a:rPr lang="en-GB" smtClean="0"/>
              <a:pPr/>
              <a:t>28/09/2016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695CE2-1F6E-47CF-BF8E-606D8092C21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9450CF-046D-4D36-AFCD-11D7752EB761}" type="datetimeFigureOut">
              <a:rPr lang="en-GB" smtClean="0"/>
              <a:pPr/>
              <a:t>28/09/2016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695CE2-1F6E-47CF-BF8E-606D8092C21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450CF-046D-4D36-AFCD-11D7752EB761}" type="datetimeFigureOut">
              <a:rPr lang="en-GB" smtClean="0"/>
              <a:pPr/>
              <a:t>28/09/2016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695CE2-1F6E-47CF-BF8E-606D8092C21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450CF-046D-4D36-AFCD-11D7752EB761}" type="datetimeFigureOut">
              <a:rPr lang="en-GB" smtClean="0"/>
              <a:pPr/>
              <a:t>28/09/2016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695CE2-1F6E-47CF-BF8E-606D8092C21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450CF-046D-4D36-AFCD-11D7752EB761}" type="datetimeFigureOut">
              <a:rPr lang="en-GB" smtClean="0"/>
              <a:pPr/>
              <a:t>28/09/2016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695CE2-1F6E-47CF-BF8E-606D8092C21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450CF-046D-4D36-AFCD-11D7752EB761}" type="datetimeFigureOut">
              <a:rPr lang="en-GB" smtClean="0"/>
              <a:pPr/>
              <a:t>28/09/2016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95CE2-1F6E-47CF-BF8E-606D8092C21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2736303"/>
          </a:xfrm>
        </p:spPr>
        <p:txBody>
          <a:bodyPr>
            <a:normAutofit/>
          </a:bodyPr>
          <a:lstStyle/>
          <a:p>
            <a:r>
              <a:rPr lang="en-GB" sz="3200" b="1" dirty="0" smtClean="0"/>
              <a:t>The Changing Landscape of Higher Education – challenges and opportunities for youth and community work education.</a:t>
            </a:r>
            <a:endParaRPr lang="en-GB" sz="3200" b="1" dirty="0"/>
          </a:p>
        </p:txBody>
      </p:sp>
      <p:sp>
        <p:nvSpPr>
          <p:cNvPr id="3" name="Subtitle 2"/>
          <p:cNvSpPr>
            <a:spLocks noGrp="1"/>
          </p:cNvSpPr>
          <p:nvPr>
            <p:ph type="subTitle" idx="1"/>
          </p:nvPr>
        </p:nvSpPr>
        <p:spPr/>
        <p:txBody>
          <a:bodyPr/>
          <a:lstStyle/>
          <a:p>
            <a:r>
              <a:rPr lang="en-GB" dirty="0" smtClean="0"/>
              <a:t>Alan Smith</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t>Internal factors – paranoia / inertia</a:t>
            </a:r>
            <a:endParaRPr lang="en-GB" dirty="0"/>
          </a:p>
        </p:txBody>
      </p:sp>
      <p:sp>
        <p:nvSpPr>
          <p:cNvPr id="3" name="Content Placeholder 2"/>
          <p:cNvSpPr>
            <a:spLocks noGrp="1"/>
          </p:cNvSpPr>
          <p:nvPr>
            <p:ph idx="1"/>
          </p:nvPr>
        </p:nvSpPr>
        <p:spPr>
          <a:xfrm>
            <a:off x="179512" y="1600200"/>
            <a:ext cx="8712968" cy="4525963"/>
          </a:xfrm>
        </p:spPr>
        <p:txBody>
          <a:bodyPr>
            <a:normAutofit lnSpcReduction="10000"/>
          </a:bodyPr>
          <a:lstStyle/>
          <a:p>
            <a:pPr>
              <a:buNone/>
            </a:pPr>
            <a:r>
              <a:rPr lang="en-GB" dirty="0" smtClean="0"/>
              <a:t>	To achieve the SNC becomes the market driver, courses which interview take longer and are less competitive internally </a:t>
            </a:r>
            <a:r>
              <a:rPr lang="en-GB" sz="2800" i="1" dirty="0" smtClean="0"/>
              <a:t>(Personal History needs time to tell ...)</a:t>
            </a:r>
          </a:p>
          <a:p>
            <a:pPr>
              <a:buNone/>
            </a:pPr>
            <a:endParaRPr lang="en-GB" dirty="0" smtClean="0"/>
          </a:p>
          <a:p>
            <a:pPr>
              <a:buNone/>
            </a:pPr>
            <a:r>
              <a:rPr lang="en-GB" dirty="0" smtClean="0"/>
              <a:t>	Manipulation of Key Information Sets (KIS data) to ‘add up’ to the agreed sector norm, as opposed to the ‘actual’ experience </a:t>
            </a:r>
            <a:r>
              <a:rPr lang="en-GB" sz="2800" i="1" dirty="0" smtClean="0"/>
              <a:t>(This may achieve </a:t>
            </a:r>
            <a:r>
              <a:rPr lang="en-GB" sz="2800" i="1" dirty="0" err="1" smtClean="0"/>
              <a:t>graduateness</a:t>
            </a:r>
            <a:r>
              <a:rPr lang="en-GB" sz="2800" i="1" dirty="0" smtClean="0"/>
              <a:t>, but creates a generic and diluted professional identity)</a:t>
            </a:r>
            <a:endParaRPr lang="en-GB" sz="28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where does that leave my research?</a:t>
            </a:r>
            <a:endParaRPr lang="en-GB" dirty="0"/>
          </a:p>
        </p:txBody>
      </p:sp>
      <p:sp>
        <p:nvSpPr>
          <p:cNvPr id="3" name="Content Placeholder 2"/>
          <p:cNvSpPr>
            <a:spLocks noGrp="1"/>
          </p:cNvSpPr>
          <p:nvPr>
            <p:ph idx="1"/>
          </p:nvPr>
        </p:nvSpPr>
        <p:spPr>
          <a:xfrm>
            <a:off x="251520" y="1600200"/>
            <a:ext cx="8435280" cy="4525963"/>
          </a:xfrm>
        </p:spPr>
        <p:txBody>
          <a:bodyPr>
            <a:normAutofit lnSpcReduction="10000"/>
          </a:bodyPr>
          <a:lstStyle/>
          <a:p>
            <a:pPr>
              <a:buNone/>
            </a:pPr>
            <a:r>
              <a:rPr lang="en-GB" dirty="0" smtClean="0"/>
              <a:t>	These multiple policy changes seem to offer competing challenges to a profession that is founded in it’s ‘working class traditions’ (Nicholls, 2012)</a:t>
            </a:r>
          </a:p>
          <a:p>
            <a:pPr>
              <a:buNone/>
            </a:pPr>
            <a:endParaRPr lang="en-GB" dirty="0" smtClean="0"/>
          </a:p>
          <a:p>
            <a:pPr>
              <a:buNone/>
            </a:pPr>
            <a:r>
              <a:rPr lang="en-GB" dirty="0" smtClean="0"/>
              <a:t>	Youth and Community Work courses have a view of the trajectory, the ‘community of practice’ but have lost ‘ownership’ of the start of the journey, cohorts have and will change.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where does that leave my research?</a:t>
            </a:r>
            <a:endParaRPr lang="en-GB" dirty="0"/>
          </a:p>
        </p:txBody>
      </p:sp>
      <p:sp>
        <p:nvSpPr>
          <p:cNvPr id="3" name="Content Placeholder 2"/>
          <p:cNvSpPr>
            <a:spLocks noGrp="1"/>
          </p:cNvSpPr>
          <p:nvPr>
            <p:ph idx="1"/>
          </p:nvPr>
        </p:nvSpPr>
        <p:spPr>
          <a:xfrm>
            <a:off x="251520" y="1600200"/>
            <a:ext cx="8435280" cy="4525963"/>
          </a:xfrm>
        </p:spPr>
        <p:txBody>
          <a:bodyPr>
            <a:normAutofit/>
          </a:bodyPr>
          <a:lstStyle/>
          <a:p>
            <a:pPr>
              <a:buNone/>
            </a:pPr>
            <a:r>
              <a:rPr lang="en-GB" dirty="0" smtClean="0"/>
              <a:t>	The fundamental elements of the ‘profession’ remain intact, and the opportunity to practice them remains, but is in a process of change.</a:t>
            </a:r>
          </a:p>
          <a:p>
            <a:pPr>
              <a:buNone/>
            </a:pPr>
            <a:endParaRPr lang="en-GB" dirty="0" smtClean="0"/>
          </a:p>
          <a:p>
            <a:pPr>
              <a:buNone/>
            </a:pPr>
            <a:r>
              <a:rPr lang="en-GB" dirty="0" smtClean="0"/>
              <a:t>	Our graduates need to engage in that ‘local-global interplay’ and create a new ‘shared history’ that ‘transforms process and practice’ which in itself represents ‘Identity Formation’.</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Bibliography</a:t>
            </a:r>
            <a:endParaRPr lang="en-GB" dirty="0"/>
          </a:p>
        </p:txBody>
      </p:sp>
      <p:sp>
        <p:nvSpPr>
          <p:cNvPr id="3" name="Content Placeholder 2"/>
          <p:cNvSpPr>
            <a:spLocks noGrp="1"/>
          </p:cNvSpPr>
          <p:nvPr>
            <p:ph idx="1"/>
          </p:nvPr>
        </p:nvSpPr>
        <p:spPr>
          <a:xfrm>
            <a:off x="179512" y="1600200"/>
            <a:ext cx="8507288" cy="4525963"/>
          </a:xfrm>
        </p:spPr>
        <p:txBody>
          <a:bodyPr>
            <a:normAutofit lnSpcReduction="10000"/>
          </a:bodyPr>
          <a:lstStyle/>
          <a:p>
            <a:pPr>
              <a:buNone/>
            </a:pPr>
            <a:r>
              <a:rPr lang="en-GB" dirty="0" smtClean="0"/>
              <a:t>	</a:t>
            </a:r>
            <a:r>
              <a:rPr lang="en-GB" sz="2800" dirty="0" err="1" smtClean="0"/>
              <a:t>Fook</a:t>
            </a:r>
            <a:r>
              <a:rPr lang="en-GB" sz="2800" dirty="0" smtClean="0"/>
              <a:t>, J., Ryan, M. &amp; Hawkins, L. (2000) </a:t>
            </a:r>
            <a:r>
              <a:rPr lang="en-GB" sz="2800" i="1" dirty="0" smtClean="0"/>
              <a:t>Professional Expertise: Practice, theory and education for working in uncertainty</a:t>
            </a:r>
            <a:r>
              <a:rPr lang="en-GB" sz="2800" dirty="0" smtClean="0"/>
              <a:t>  London: Whiting and Birch Ltd</a:t>
            </a:r>
          </a:p>
          <a:p>
            <a:pPr>
              <a:buNone/>
            </a:pPr>
            <a:endParaRPr lang="en-GB" sz="2800" dirty="0" smtClean="0"/>
          </a:p>
          <a:p>
            <a:pPr>
              <a:buNone/>
            </a:pPr>
            <a:r>
              <a:rPr lang="en-GB" sz="2800" dirty="0" smtClean="0"/>
              <a:t>	Nicholls, D. (2012) </a:t>
            </a:r>
            <a:r>
              <a:rPr lang="en-GB" sz="2800" i="1" dirty="0" smtClean="0"/>
              <a:t>For Youth Workers and Youth Work: Speaking out for a better future</a:t>
            </a:r>
            <a:r>
              <a:rPr lang="en-GB" sz="2800" dirty="0" smtClean="0"/>
              <a:t>  Bristol: Policy Press</a:t>
            </a:r>
          </a:p>
          <a:p>
            <a:pPr>
              <a:buNone/>
            </a:pPr>
            <a:endParaRPr lang="en-GB" sz="2800" dirty="0" smtClean="0"/>
          </a:p>
          <a:p>
            <a:pPr>
              <a:buNone/>
            </a:pPr>
            <a:r>
              <a:rPr lang="en-GB" sz="2800" dirty="0" smtClean="0"/>
              <a:t>	Wenger, E. (2008) </a:t>
            </a:r>
            <a:r>
              <a:rPr lang="en-GB" sz="2800" i="1" dirty="0" smtClean="0"/>
              <a:t>Communities of Practice: Learning, Meaning and Identity</a:t>
            </a:r>
            <a:r>
              <a:rPr lang="en-GB" sz="2800" dirty="0" smtClean="0"/>
              <a:t>  New York: Cambridge University Press</a:t>
            </a:r>
            <a:endParaRPr lang="en-GB"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introduction to my research</a:t>
            </a:r>
            <a:endParaRPr lang="en-GB" dirty="0"/>
          </a:p>
        </p:txBody>
      </p:sp>
      <p:sp>
        <p:nvSpPr>
          <p:cNvPr id="3" name="Content Placeholder 2"/>
          <p:cNvSpPr>
            <a:spLocks noGrp="1"/>
          </p:cNvSpPr>
          <p:nvPr>
            <p:ph idx="1"/>
          </p:nvPr>
        </p:nvSpPr>
        <p:spPr>
          <a:xfrm>
            <a:off x="179512" y="1600200"/>
            <a:ext cx="8496944" cy="4525963"/>
          </a:xfrm>
        </p:spPr>
        <p:txBody>
          <a:bodyPr/>
          <a:lstStyle/>
          <a:p>
            <a:pPr algn="just">
              <a:buNone/>
            </a:pPr>
            <a:r>
              <a:rPr lang="en-GB" dirty="0" smtClean="0"/>
              <a:t>	My research is focused on how youth and community work students construct their professional identity. As a starting point, it draws on the work of Etienne Wenger (2008) in </a:t>
            </a:r>
            <a:r>
              <a:rPr lang="en-GB" i="1" dirty="0" smtClean="0"/>
              <a:t>Communities of Practice: Learning, Meaning and Identity</a:t>
            </a:r>
            <a:r>
              <a:rPr lang="en-GB" dirty="0" smtClean="0"/>
              <a:t> and in particular on ‘Identity in Practice’ (Pp 149 – 221)</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Identity in Practice</a:t>
            </a:r>
            <a:endParaRPr lang="en-GB" dirty="0"/>
          </a:p>
        </p:txBody>
      </p:sp>
      <p:sp>
        <p:nvSpPr>
          <p:cNvPr id="8" name="Content Placeholder 7"/>
          <p:cNvSpPr>
            <a:spLocks noGrp="1"/>
          </p:cNvSpPr>
          <p:nvPr>
            <p:ph idx="1"/>
          </p:nvPr>
        </p:nvSpPr>
        <p:spPr/>
        <p:txBody>
          <a:bodyPr/>
          <a:lstStyle/>
          <a:p>
            <a:pPr>
              <a:buNone/>
            </a:pPr>
            <a:r>
              <a:rPr lang="en-GB" dirty="0" smtClean="0"/>
              <a:t>As a starting point:</a:t>
            </a:r>
          </a:p>
          <a:p>
            <a:pPr>
              <a:buNone/>
            </a:pPr>
            <a:r>
              <a:rPr lang="en-GB" dirty="0" smtClean="0"/>
              <a:t>  </a:t>
            </a:r>
            <a:r>
              <a:rPr lang="en-GB" sz="2800" dirty="0" smtClean="0"/>
              <a:t>“Who we are lies in the way we live day to day, not just in what we think or say about ourselves ... Identity in practice is defined socially ... it is produced as a lived experience of participation in specific communities.” (Pg. 151)</a:t>
            </a:r>
          </a:p>
          <a:p>
            <a:pPr>
              <a:buNone/>
            </a:pPr>
            <a:r>
              <a:rPr lang="en-GB" sz="2800" dirty="0" smtClean="0"/>
              <a:t>   “As trajectories, our identities incorporate the past and the future in the very process of negotiating the present.” (Pg. 155)</a:t>
            </a:r>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rmAutofit/>
          </a:bodyPr>
          <a:lstStyle/>
          <a:p>
            <a:r>
              <a:rPr lang="en-GB" sz="3200" b="1" dirty="0" smtClean="0"/>
              <a:t>Identity Formation </a:t>
            </a:r>
            <a:r>
              <a:rPr lang="en-GB" sz="3200" dirty="0" smtClean="0"/>
              <a:t>(adapted from Wenger, 2008)</a:t>
            </a:r>
            <a:endParaRPr lang="en-GB" sz="3200" dirty="0"/>
          </a:p>
        </p:txBody>
      </p:sp>
      <p:sp>
        <p:nvSpPr>
          <p:cNvPr id="5" name="Content Placeholder 4"/>
          <p:cNvSpPr>
            <a:spLocks noGrp="1"/>
          </p:cNvSpPr>
          <p:nvPr>
            <p:ph idx="1"/>
          </p:nvPr>
        </p:nvSpPr>
        <p:spPr/>
        <p:txBody>
          <a:bodyPr/>
          <a:lstStyle/>
          <a:p>
            <a:pPr>
              <a:buNone/>
            </a:pPr>
            <a:endParaRPr lang="en-GB" dirty="0" smtClean="0"/>
          </a:p>
          <a:p>
            <a:pPr>
              <a:buNone/>
            </a:pPr>
            <a:endParaRPr lang="en-GB" dirty="0"/>
          </a:p>
        </p:txBody>
      </p:sp>
      <p:graphicFrame>
        <p:nvGraphicFramePr>
          <p:cNvPr id="6" name="Table 5"/>
          <p:cNvGraphicFramePr>
            <a:graphicFrameLocks noGrp="1"/>
          </p:cNvGraphicFramePr>
          <p:nvPr/>
        </p:nvGraphicFramePr>
        <p:xfrm>
          <a:off x="179511" y="1196752"/>
          <a:ext cx="8856984" cy="5212080"/>
        </p:xfrm>
        <a:graphic>
          <a:graphicData uri="http://schemas.openxmlformats.org/drawingml/2006/table">
            <a:tbl>
              <a:tblPr firstRow="1" bandRow="1">
                <a:tableStyleId>{5C22544A-7EE6-4342-B048-85BDC9FD1C3A}</a:tableStyleId>
              </a:tblPr>
              <a:tblGrid>
                <a:gridCol w="2952328"/>
                <a:gridCol w="2952328"/>
                <a:gridCol w="2952328"/>
              </a:tblGrid>
              <a:tr h="5112568">
                <a:tc>
                  <a:txBody>
                    <a:bodyPr/>
                    <a:lstStyle/>
                    <a:p>
                      <a:r>
                        <a:rPr lang="en-GB" sz="2400" b="0" dirty="0" smtClean="0">
                          <a:solidFill>
                            <a:schemeClr val="tx1"/>
                          </a:solidFill>
                        </a:rPr>
                        <a:t>Personal</a:t>
                      </a:r>
                      <a:r>
                        <a:rPr lang="en-GB" sz="2400" b="0" baseline="0" dirty="0" smtClean="0">
                          <a:solidFill>
                            <a:schemeClr val="tx1"/>
                          </a:solidFill>
                        </a:rPr>
                        <a:t> History</a:t>
                      </a:r>
                    </a:p>
                    <a:p>
                      <a:endParaRPr lang="en-GB" sz="2400" b="0" baseline="0" dirty="0" smtClean="0">
                        <a:solidFill>
                          <a:schemeClr val="tx1"/>
                        </a:solidFill>
                      </a:endParaRPr>
                    </a:p>
                    <a:p>
                      <a:r>
                        <a:rPr lang="en-GB" sz="2400" b="0" baseline="0" dirty="0" smtClean="0">
                          <a:solidFill>
                            <a:schemeClr val="tx1"/>
                          </a:solidFill>
                        </a:rPr>
                        <a:t>Education</a:t>
                      </a:r>
                    </a:p>
                    <a:p>
                      <a:endParaRPr lang="en-GB" sz="2400" b="0" baseline="0" dirty="0" smtClean="0">
                        <a:solidFill>
                          <a:schemeClr val="tx1"/>
                        </a:solidFill>
                      </a:endParaRPr>
                    </a:p>
                    <a:p>
                      <a:r>
                        <a:rPr lang="en-GB" sz="2400" b="0" baseline="0" dirty="0" smtClean="0">
                          <a:solidFill>
                            <a:schemeClr val="tx1"/>
                          </a:solidFill>
                        </a:rPr>
                        <a:t>Community / Communities</a:t>
                      </a:r>
                    </a:p>
                    <a:p>
                      <a:endParaRPr lang="en-GB" sz="2400" b="0" baseline="0" dirty="0" smtClean="0">
                        <a:solidFill>
                          <a:schemeClr val="tx1"/>
                        </a:solidFill>
                      </a:endParaRPr>
                    </a:p>
                    <a:p>
                      <a:r>
                        <a:rPr lang="en-GB" sz="2400" b="0" baseline="0" dirty="0" smtClean="0">
                          <a:solidFill>
                            <a:schemeClr val="tx1"/>
                          </a:solidFill>
                        </a:rPr>
                        <a:t>Lived experience of chosen practice</a:t>
                      </a:r>
                    </a:p>
                    <a:p>
                      <a:endParaRPr lang="en-GB" sz="2400" b="0" baseline="0" dirty="0" smtClean="0">
                        <a:solidFill>
                          <a:schemeClr val="tx1"/>
                        </a:solidFill>
                      </a:endParaRPr>
                    </a:p>
                    <a:p>
                      <a:r>
                        <a:rPr lang="en-GB" sz="2400" b="0" baseline="0" dirty="0" smtClean="0">
                          <a:solidFill>
                            <a:schemeClr val="tx1"/>
                          </a:solidFill>
                        </a:rPr>
                        <a:t>Investment in future (self and profession)</a:t>
                      </a:r>
                    </a:p>
                    <a:p>
                      <a:endParaRPr lang="en-GB" sz="2400" b="0" baseline="0" dirty="0" smtClean="0">
                        <a:solidFill>
                          <a:schemeClr val="tx1"/>
                        </a:solidFill>
                      </a:endParaRPr>
                    </a:p>
                    <a:p>
                      <a:r>
                        <a:rPr lang="en-GB" sz="2400" b="0" baseline="0" dirty="0" smtClean="0">
                          <a:solidFill>
                            <a:schemeClr val="tx1"/>
                          </a:solidFill>
                        </a:rPr>
                        <a:t>‘View of the world’</a:t>
                      </a:r>
                      <a:endParaRPr lang="en-GB" sz="2400" b="0" dirty="0">
                        <a:solidFill>
                          <a:schemeClr val="tx1"/>
                        </a:solidFill>
                      </a:endParaRPr>
                    </a:p>
                  </a:txBody>
                  <a:tcPr>
                    <a:solidFill>
                      <a:schemeClr val="bg1"/>
                    </a:solidFill>
                  </a:tcPr>
                </a:tc>
                <a:tc>
                  <a:txBody>
                    <a:bodyPr/>
                    <a:lstStyle/>
                    <a:p>
                      <a:pPr algn="ctr"/>
                      <a:r>
                        <a:rPr lang="en-GB" sz="2400" b="0" dirty="0" smtClean="0">
                          <a:solidFill>
                            <a:schemeClr val="tx1"/>
                          </a:solidFill>
                        </a:rPr>
                        <a:t>‘Process of Change’</a:t>
                      </a:r>
                    </a:p>
                    <a:p>
                      <a:pPr algn="ctr"/>
                      <a:endParaRPr lang="en-GB" sz="2400" b="0" dirty="0" smtClean="0">
                        <a:solidFill>
                          <a:schemeClr val="tx1"/>
                        </a:solidFill>
                      </a:endParaRPr>
                    </a:p>
                    <a:p>
                      <a:pPr algn="ctr"/>
                      <a:endParaRPr lang="en-GB" sz="2400" b="0" dirty="0" smtClean="0">
                        <a:solidFill>
                          <a:schemeClr val="tx1"/>
                        </a:solidFill>
                      </a:endParaRPr>
                    </a:p>
                    <a:p>
                      <a:pPr algn="ctr"/>
                      <a:endParaRPr lang="en-GB" sz="2400" b="0" dirty="0" smtClean="0">
                        <a:solidFill>
                          <a:schemeClr val="tx1"/>
                        </a:solidFill>
                      </a:endParaRPr>
                    </a:p>
                    <a:p>
                      <a:pPr algn="ctr"/>
                      <a:endParaRPr lang="en-GB" sz="2400" b="0" dirty="0" smtClean="0">
                        <a:solidFill>
                          <a:schemeClr val="tx1"/>
                        </a:solidFill>
                      </a:endParaRPr>
                    </a:p>
                    <a:p>
                      <a:pPr algn="ctr"/>
                      <a:endParaRPr lang="en-GB" sz="2400" b="0" dirty="0" smtClean="0">
                        <a:solidFill>
                          <a:schemeClr val="tx1"/>
                        </a:solidFill>
                      </a:endParaRPr>
                    </a:p>
                    <a:p>
                      <a:pPr algn="ctr"/>
                      <a:endParaRPr lang="en-GB" sz="2400" b="0" dirty="0" smtClean="0">
                        <a:solidFill>
                          <a:schemeClr val="tx1"/>
                        </a:solidFill>
                      </a:endParaRPr>
                    </a:p>
                    <a:p>
                      <a:pPr algn="ctr"/>
                      <a:endParaRPr lang="en-GB" sz="2400" b="0" dirty="0" smtClean="0">
                        <a:solidFill>
                          <a:schemeClr val="tx1"/>
                        </a:solidFill>
                      </a:endParaRPr>
                    </a:p>
                    <a:p>
                      <a:pPr algn="ctr"/>
                      <a:endParaRPr lang="en-GB" sz="2400" b="0" dirty="0" smtClean="0">
                        <a:solidFill>
                          <a:schemeClr val="tx1"/>
                        </a:solidFill>
                      </a:endParaRPr>
                    </a:p>
                    <a:p>
                      <a:pPr algn="ctr"/>
                      <a:endParaRPr lang="en-GB" sz="2400" b="0" dirty="0" smtClean="0">
                        <a:solidFill>
                          <a:schemeClr val="tx1"/>
                        </a:solidFill>
                      </a:endParaRPr>
                    </a:p>
                    <a:p>
                      <a:pPr algn="ctr"/>
                      <a:endParaRPr lang="en-GB" sz="2400" b="0" dirty="0" smtClean="0">
                        <a:solidFill>
                          <a:schemeClr val="tx1"/>
                        </a:solidFill>
                      </a:endParaRPr>
                    </a:p>
                    <a:p>
                      <a:pPr algn="ctr"/>
                      <a:endParaRPr lang="en-GB" sz="2400" b="0" dirty="0" smtClean="0">
                        <a:solidFill>
                          <a:schemeClr val="tx1"/>
                        </a:solidFill>
                      </a:endParaRPr>
                    </a:p>
                    <a:p>
                      <a:pPr algn="ctr"/>
                      <a:endParaRPr lang="en-GB" sz="2400" b="0" dirty="0" smtClean="0">
                        <a:solidFill>
                          <a:schemeClr val="tx1"/>
                        </a:solidFill>
                      </a:endParaRPr>
                    </a:p>
                    <a:p>
                      <a:pPr algn="ctr"/>
                      <a:r>
                        <a:rPr lang="en-GB" sz="2400" b="0" dirty="0" smtClean="0">
                          <a:solidFill>
                            <a:schemeClr val="tx1"/>
                          </a:solidFill>
                        </a:rPr>
                        <a:t>(Temporary)</a:t>
                      </a:r>
                      <a:endParaRPr lang="en-GB" sz="2400" b="0" dirty="0">
                        <a:solidFill>
                          <a:schemeClr val="tx1"/>
                        </a:solidFill>
                      </a:endParaRPr>
                    </a:p>
                  </a:txBody>
                  <a:tcPr>
                    <a:solidFill>
                      <a:schemeClr val="bg1"/>
                    </a:solidFill>
                  </a:tcPr>
                </a:tc>
                <a:tc>
                  <a:txBody>
                    <a:bodyPr/>
                    <a:lstStyle/>
                    <a:p>
                      <a:pPr algn="r"/>
                      <a:r>
                        <a:rPr lang="en-GB" sz="2400" b="0" dirty="0" smtClean="0">
                          <a:solidFill>
                            <a:schemeClr val="tx1"/>
                          </a:solidFill>
                        </a:rPr>
                        <a:t>‘Professional’ Identity</a:t>
                      </a:r>
                    </a:p>
                    <a:p>
                      <a:pPr algn="r"/>
                      <a:endParaRPr lang="en-GB" sz="2400" b="0" dirty="0" smtClean="0">
                        <a:solidFill>
                          <a:schemeClr val="tx1"/>
                        </a:solidFill>
                      </a:endParaRPr>
                    </a:p>
                    <a:p>
                      <a:pPr algn="r"/>
                      <a:r>
                        <a:rPr lang="en-GB" sz="2400" b="0" dirty="0" err="1" smtClean="0">
                          <a:solidFill>
                            <a:schemeClr val="tx1"/>
                          </a:solidFill>
                        </a:rPr>
                        <a:t>Graduateness</a:t>
                      </a:r>
                      <a:endParaRPr lang="en-GB" sz="2400" b="0" dirty="0" smtClean="0">
                        <a:solidFill>
                          <a:schemeClr val="tx1"/>
                        </a:solidFill>
                      </a:endParaRPr>
                    </a:p>
                    <a:p>
                      <a:pPr algn="r"/>
                      <a:endParaRPr lang="en-GB" sz="2400" b="0" dirty="0" smtClean="0">
                        <a:solidFill>
                          <a:schemeClr val="tx1"/>
                        </a:solidFill>
                      </a:endParaRPr>
                    </a:p>
                    <a:p>
                      <a:pPr algn="r"/>
                      <a:r>
                        <a:rPr lang="en-GB" sz="2400" b="0" dirty="0" smtClean="0">
                          <a:solidFill>
                            <a:schemeClr val="tx1"/>
                          </a:solidFill>
                        </a:rPr>
                        <a:t>Participation</a:t>
                      </a:r>
                      <a:r>
                        <a:rPr lang="en-GB" sz="2400" b="0" baseline="0" dirty="0" smtClean="0">
                          <a:solidFill>
                            <a:schemeClr val="tx1"/>
                          </a:solidFill>
                        </a:rPr>
                        <a:t> /</a:t>
                      </a:r>
                      <a:br>
                        <a:rPr lang="en-GB" sz="2400" b="0" baseline="0" dirty="0" smtClean="0">
                          <a:solidFill>
                            <a:schemeClr val="tx1"/>
                          </a:solidFill>
                        </a:rPr>
                      </a:br>
                      <a:r>
                        <a:rPr lang="en-GB" sz="2400" b="0" baseline="0" dirty="0" smtClean="0">
                          <a:solidFill>
                            <a:schemeClr val="tx1"/>
                          </a:solidFill>
                        </a:rPr>
                        <a:t>non-participation</a:t>
                      </a:r>
                    </a:p>
                    <a:p>
                      <a:pPr algn="r"/>
                      <a:endParaRPr lang="en-GB" sz="2400" b="0" baseline="0" dirty="0" smtClean="0">
                        <a:solidFill>
                          <a:schemeClr val="tx1"/>
                        </a:solidFill>
                      </a:endParaRPr>
                    </a:p>
                    <a:p>
                      <a:pPr algn="r"/>
                      <a:r>
                        <a:rPr lang="en-GB" sz="2400" b="0" baseline="0" dirty="0" smtClean="0">
                          <a:solidFill>
                            <a:schemeClr val="tx1"/>
                          </a:solidFill>
                        </a:rPr>
                        <a:t>Transformative process and practice</a:t>
                      </a:r>
                    </a:p>
                    <a:p>
                      <a:pPr algn="r"/>
                      <a:endParaRPr lang="en-GB" sz="2400" b="0" baseline="0" dirty="0" smtClean="0">
                        <a:solidFill>
                          <a:schemeClr val="tx1"/>
                        </a:solidFill>
                      </a:endParaRPr>
                    </a:p>
                    <a:p>
                      <a:pPr algn="r"/>
                      <a:r>
                        <a:rPr lang="en-GB" sz="2400" b="0" baseline="0" dirty="0" smtClean="0">
                          <a:solidFill>
                            <a:schemeClr val="tx1"/>
                          </a:solidFill>
                        </a:rPr>
                        <a:t>Creating a shared history / continuity</a:t>
                      </a:r>
                    </a:p>
                    <a:p>
                      <a:pPr algn="r"/>
                      <a:endParaRPr lang="en-GB" sz="2400" b="0" dirty="0" smtClean="0">
                        <a:solidFill>
                          <a:schemeClr val="tx1"/>
                        </a:solidFill>
                      </a:endParaRPr>
                    </a:p>
                    <a:p>
                      <a:pPr algn="r"/>
                      <a:r>
                        <a:rPr lang="en-GB" sz="2400" b="0" dirty="0" smtClean="0">
                          <a:solidFill>
                            <a:schemeClr val="tx1"/>
                          </a:solidFill>
                        </a:rPr>
                        <a:t>Local-Global interplay</a:t>
                      </a:r>
                      <a:endParaRPr lang="en-GB" sz="2400" b="0" dirty="0">
                        <a:solidFill>
                          <a:schemeClr val="tx1"/>
                        </a:solidFill>
                      </a:endParaRPr>
                    </a:p>
                  </a:txBody>
                  <a:tcPr>
                    <a:solidFill>
                      <a:schemeClr val="bg1"/>
                    </a:solidFill>
                  </a:tcPr>
                </a:tc>
              </a:tr>
            </a:tbl>
          </a:graphicData>
        </a:graphic>
      </p:graphicFrame>
      <p:pic>
        <p:nvPicPr>
          <p:cNvPr id="8" name="Picture 2" descr="C:\Users\Home\AppData\Local\Microsoft\Windows\Temporary Internet Files\Content.IE5\85X8FA1K\MC900437938[1].wmf"/>
          <p:cNvPicPr>
            <a:picLocks noChangeAspect="1" noChangeArrowheads="1"/>
          </p:cNvPicPr>
          <p:nvPr/>
        </p:nvPicPr>
        <p:blipFill>
          <a:blip r:embed="rId2" cstate="print"/>
          <a:srcRect/>
          <a:stretch>
            <a:fillRect/>
          </a:stretch>
        </p:blipFill>
        <p:spPr bwMode="auto">
          <a:xfrm>
            <a:off x="3203848" y="1628800"/>
            <a:ext cx="2775486" cy="424847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how does this fit with the changing landscape of Higher Education?</a:t>
            </a:r>
            <a:endParaRPr lang="en-GB" dirty="0"/>
          </a:p>
        </p:txBody>
      </p:sp>
      <p:sp>
        <p:nvSpPr>
          <p:cNvPr id="3" name="Content Placeholder 2"/>
          <p:cNvSpPr>
            <a:spLocks noGrp="1"/>
          </p:cNvSpPr>
          <p:nvPr>
            <p:ph idx="1"/>
          </p:nvPr>
        </p:nvSpPr>
        <p:spPr>
          <a:xfrm>
            <a:off x="179512" y="1600200"/>
            <a:ext cx="8712968" cy="4525963"/>
          </a:xfrm>
        </p:spPr>
        <p:txBody>
          <a:bodyPr>
            <a:normAutofit fontScale="92500"/>
          </a:bodyPr>
          <a:lstStyle/>
          <a:p>
            <a:pPr>
              <a:buNone/>
            </a:pPr>
            <a:r>
              <a:rPr lang="en-GB" dirty="0" smtClean="0"/>
              <a:t>	From September 2010, Youth and Community Work became an all graduate profession, giving it that longed for ‘professional status’ and equity with teaching and social work.</a:t>
            </a:r>
          </a:p>
          <a:p>
            <a:pPr>
              <a:buNone/>
            </a:pPr>
            <a:endParaRPr lang="en-GB" dirty="0" smtClean="0"/>
          </a:p>
          <a:p>
            <a:pPr>
              <a:buNone/>
            </a:pPr>
            <a:r>
              <a:rPr lang="en-GB" dirty="0" smtClean="0"/>
              <a:t>	The timing could not have been less beneficial, thrown into the maelstrom of austerity politics, changes to University funding and Institutional disregard for professional uniqueness and histories.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External factors – Workforce Change</a:t>
            </a:r>
            <a:endParaRPr lang="en-GB" dirty="0"/>
          </a:p>
        </p:txBody>
      </p:sp>
      <p:sp>
        <p:nvSpPr>
          <p:cNvPr id="3" name="Content Placeholder 2"/>
          <p:cNvSpPr>
            <a:spLocks noGrp="1"/>
          </p:cNvSpPr>
          <p:nvPr>
            <p:ph idx="1"/>
          </p:nvPr>
        </p:nvSpPr>
        <p:spPr>
          <a:xfrm>
            <a:off x="179512" y="1600200"/>
            <a:ext cx="8712968" cy="4525963"/>
          </a:xfrm>
        </p:spPr>
        <p:txBody>
          <a:bodyPr/>
          <a:lstStyle/>
          <a:p>
            <a:pPr>
              <a:buNone/>
            </a:pPr>
            <a:r>
              <a:rPr lang="en-GB" dirty="0" smtClean="0"/>
              <a:t>	Public sector cuts, major job losses and project closure has removed the most experienced supervisors / established projects where students can help ‘create a shared history / continuity’ as identity formation. </a:t>
            </a:r>
            <a:r>
              <a:rPr lang="en-GB" sz="2800" i="1" dirty="0" smtClean="0"/>
              <a:t>(Old / New working together ?)</a:t>
            </a:r>
          </a:p>
          <a:p>
            <a:pPr>
              <a:buNone/>
            </a:pPr>
            <a:endParaRPr lang="en-GB" dirty="0" smtClean="0"/>
          </a:p>
          <a:p>
            <a:pPr>
              <a:buNone/>
            </a:pPr>
            <a:r>
              <a:rPr lang="en-GB" dirty="0" smtClean="0"/>
              <a:t>	Just as the professional body requires 3 years of practice experience / professional formation</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External factors – Workforce Change</a:t>
            </a:r>
            <a:endParaRPr lang="en-GB" dirty="0"/>
          </a:p>
        </p:txBody>
      </p:sp>
      <p:sp>
        <p:nvSpPr>
          <p:cNvPr id="3" name="Content Placeholder 2"/>
          <p:cNvSpPr>
            <a:spLocks noGrp="1"/>
          </p:cNvSpPr>
          <p:nvPr>
            <p:ph idx="1"/>
          </p:nvPr>
        </p:nvSpPr>
        <p:spPr>
          <a:xfrm>
            <a:off x="179512" y="1600200"/>
            <a:ext cx="8712968" cy="4525963"/>
          </a:xfrm>
        </p:spPr>
        <p:txBody>
          <a:bodyPr/>
          <a:lstStyle/>
          <a:p>
            <a:pPr>
              <a:buNone/>
            </a:pPr>
            <a:r>
              <a:rPr lang="en-GB" dirty="0" smtClean="0"/>
              <a:t>	Reduced numbers of existing qualified workers to supervise students</a:t>
            </a:r>
            <a:br>
              <a:rPr lang="en-GB" dirty="0" smtClean="0"/>
            </a:br>
            <a:r>
              <a:rPr lang="en-GB" dirty="0" smtClean="0"/>
              <a:t>more experienced = most expensive = ‘first to go’</a:t>
            </a:r>
          </a:p>
          <a:p>
            <a:pPr>
              <a:buNone/>
            </a:pPr>
            <a:endParaRPr lang="en-GB" dirty="0" smtClean="0"/>
          </a:p>
          <a:p>
            <a:pPr>
              <a:buNone/>
            </a:pPr>
            <a:r>
              <a:rPr lang="en-GB" dirty="0" smtClean="0"/>
              <a:t>	Workforce modelling – new methods of delivery, inter-professional working and emerging ‘new / semi-professions’ (CWDC) – supervision by non-professionals </a:t>
            </a:r>
            <a:r>
              <a:rPr lang="en-GB" sz="2800" i="1" dirty="0" smtClean="0"/>
              <a:t>(Lived experience of chosen practice?)</a:t>
            </a:r>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External factors – University funding</a:t>
            </a:r>
            <a:endParaRPr lang="en-GB" dirty="0"/>
          </a:p>
        </p:txBody>
      </p:sp>
      <p:sp>
        <p:nvSpPr>
          <p:cNvPr id="3" name="Content Placeholder 2"/>
          <p:cNvSpPr>
            <a:spLocks noGrp="1"/>
          </p:cNvSpPr>
          <p:nvPr>
            <p:ph idx="1"/>
          </p:nvPr>
        </p:nvSpPr>
        <p:spPr>
          <a:xfrm>
            <a:off x="179512" y="1600200"/>
            <a:ext cx="8712968" cy="4525963"/>
          </a:xfrm>
        </p:spPr>
        <p:txBody>
          <a:bodyPr>
            <a:normAutofit fontScale="92500"/>
          </a:bodyPr>
          <a:lstStyle/>
          <a:p>
            <a:pPr>
              <a:buNone/>
            </a:pPr>
            <a:r>
              <a:rPr lang="en-GB" dirty="0" smtClean="0"/>
              <a:t>	Withdrawal of HEFCE ‘block funding’ and full-fee loans for undergraduate study. Assumes a model of ‘the free market’ but then manipulates this through imposing the ...</a:t>
            </a:r>
          </a:p>
          <a:p>
            <a:pPr>
              <a:buNone/>
            </a:pPr>
            <a:r>
              <a:rPr lang="en-GB" dirty="0" smtClean="0"/>
              <a:t>	Student Number Cap (SNC) to limit the overall numbers and availability of places, and then manipulates this again by allowing exemptions for the ‘brightest students’ – ABBs and above</a:t>
            </a:r>
          </a:p>
          <a:p>
            <a:pPr>
              <a:buNone/>
            </a:pPr>
            <a:r>
              <a:rPr lang="en-GB" dirty="0" smtClean="0"/>
              <a:t>	</a:t>
            </a:r>
            <a:r>
              <a:rPr lang="en-GB" sz="3000" i="1" dirty="0" smtClean="0"/>
              <a:t>(Will this impact on the student’s ‘view of the world’ ?)</a:t>
            </a:r>
            <a:endParaRPr lang="en-GB" sz="30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t>Internal factors – paranoia / inertia</a:t>
            </a:r>
            <a:endParaRPr lang="en-GB" dirty="0"/>
          </a:p>
        </p:txBody>
      </p:sp>
      <p:sp>
        <p:nvSpPr>
          <p:cNvPr id="3" name="Content Placeholder 2"/>
          <p:cNvSpPr>
            <a:spLocks noGrp="1"/>
          </p:cNvSpPr>
          <p:nvPr>
            <p:ph idx="1"/>
          </p:nvPr>
        </p:nvSpPr>
        <p:spPr>
          <a:xfrm>
            <a:off x="179512" y="1600200"/>
            <a:ext cx="8712968" cy="4525963"/>
          </a:xfrm>
        </p:spPr>
        <p:txBody>
          <a:bodyPr>
            <a:normAutofit lnSpcReduction="10000"/>
          </a:bodyPr>
          <a:lstStyle/>
          <a:p>
            <a:pPr>
              <a:buNone/>
            </a:pPr>
            <a:r>
              <a:rPr lang="en-GB" dirty="0" smtClean="0"/>
              <a:t>	In the new ‘marketplace’ of Higher Education, Institutional decisions are made based on flawed data-sets (NSS / KIS) driven by a </a:t>
            </a:r>
            <a:r>
              <a:rPr lang="en-GB" dirty="0" err="1" smtClean="0"/>
              <a:t>managerialist</a:t>
            </a:r>
            <a:r>
              <a:rPr lang="en-GB" dirty="0" smtClean="0"/>
              <a:t> agenda dominated by quantitative data.</a:t>
            </a:r>
          </a:p>
          <a:p>
            <a:pPr>
              <a:buNone/>
            </a:pPr>
            <a:endParaRPr lang="en-GB" dirty="0" smtClean="0"/>
          </a:p>
          <a:p>
            <a:pPr>
              <a:buNone/>
            </a:pPr>
            <a:r>
              <a:rPr lang="en-GB" dirty="0" smtClean="0"/>
              <a:t>	Manipulation of market position is achieved by increasing ‘tariff points’ and recruiting Doctoral-level staff, at expense of professional experience.</a:t>
            </a:r>
          </a:p>
          <a:p>
            <a:pPr>
              <a:buNone/>
            </a:pPr>
            <a:r>
              <a:rPr lang="en-GB" sz="2800" i="1" dirty="0" smtClean="0"/>
              <a:t>	(Limiting the opportunity for shared history / continuity)</a:t>
            </a:r>
            <a:endParaRPr lang="en-GB" sz="2800"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216</Words>
  <Application>Microsoft Office PowerPoint</Application>
  <PresentationFormat>On-screen Show (4:3)</PresentationFormat>
  <Paragraphs>84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The Changing Landscape of Higher Education – challenges and opportunities for youth and community work education.</vt:lpstr>
      <vt:lpstr>An introduction to my research</vt:lpstr>
      <vt:lpstr>Identity in Practice</vt:lpstr>
      <vt:lpstr>Identity Formation (adapted from Wenger, 2008)</vt:lpstr>
      <vt:lpstr>So how does this fit with the changing landscape of Higher Education?</vt:lpstr>
      <vt:lpstr>External factors – Workforce Change</vt:lpstr>
      <vt:lpstr>External factors – Workforce Change</vt:lpstr>
      <vt:lpstr>External factors – University funding</vt:lpstr>
      <vt:lpstr>Internal factors – paranoia / inertia</vt:lpstr>
      <vt:lpstr>Internal factors – paranoia / inertia</vt:lpstr>
      <vt:lpstr>So where does that leave my research?</vt:lpstr>
      <vt:lpstr>So where does that leave my research?</vt:lpstr>
      <vt:lpstr>Bibliography</vt:lpstr>
    </vt:vector>
  </TitlesOfParts>
  <Company>Leeds Metropolitan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Changing Landscape of Higher Education – challenges and opportunities for youth and community work education.</dc:title>
  <dc:creator>Home</dc:creator>
  <cp:lastModifiedBy>Smith, Alan</cp:lastModifiedBy>
  <cp:revision>13</cp:revision>
  <dcterms:created xsi:type="dcterms:W3CDTF">2013-03-01T09:19:41Z</dcterms:created>
  <dcterms:modified xsi:type="dcterms:W3CDTF">2016-09-28T14:02:16Z</dcterms:modified>
</cp:coreProperties>
</file>