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2" r:id="rId7"/>
    <p:sldId id="266" r:id="rId8"/>
    <p:sldId id="268" r:id="rId9"/>
    <p:sldId id="271" r:id="rId10"/>
    <p:sldId id="264" r:id="rId11"/>
    <p:sldId id="273" r:id="rId12"/>
    <p:sldId id="275" r:id="rId13"/>
    <p:sldId id="276" r:id="rId14"/>
    <p:sldId id="274" r:id="rId15"/>
    <p:sldId id="269" r:id="rId16"/>
    <p:sldId id="265" r:id="rId17"/>
    <p:sldId id="26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7" autoAdjust="0"/>
    <p:restoredTop sz="94697"/>
  </p:normalViewPr>
  <p:slideViewPr>
    <p:cSldViewPr>
      <p:cViewPr varScale="1">
        <p:scale>
          <a:sx n="69" d="100"/>
          <a:sy n="69" d="100"/>
        </p:scale>
        <p:origin x="-12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0CA161-2A6F-FD4A-9349-8F5C55529BE6}" type="doc">
      <dgm:prSet loTypeId="urn:microsoft.com/office/officeart/2005/8/layout/cycle8" loCatId="" qsTypeId="urn:microsoft.com/office/officeart/2005/8/quickstyle/3D4" qsCatId="3D" csTypeId="urn:microsoft.com/office/officeart/2005/8/colors/accent1_2" csCatId="accent1" phldr="1"/>
      <dgm:spPr/>
    </dgm:pt>
    <dgm:pt modelId="{5C7AEB4A-EDC7-8241-9823-6AE2E7C87B86}">
      <dgm:prSet phldrT="[Text]" custT="1"/>
      <dgm:spPr>
        <a:solidFill>
          <a:schemeClr val="accent4"/>
        </a:solidFill>
      </dgm:spPr>
      <dgm:t>
        <a:bodyPr/>
        <a:lstStyle/>
        <a:p>
          <a:r>
            <a:rPr lang="en-US" sz="2000" dirty="0" smtClean="0"/>
            <a:t>Purchaser</a:t>
          </a:r>
          <a:endParaRPr lang="en-US" sz="2000" dirty="0"/>
        </a:p>
      </dgm:t>
    </dgm:pt>
    <dgm:pt modelId="{2DF3896B-9736-5746-97C5-DFAFB5C7FF91}" type="parTrans" cxnId="{DDFE7417-4E0B-EE48-90ED-69C069FF46CA}">
      <dgm:prSet/>
      <dgm:spPr/>
      <dgm:t>
        <a:bodyPr/>
        <a:lstStyle/>
        <a:p>
          <a:endParaRPr lang="en-US"/>
        </a:p>
      </dgm:t>
    </dgm:pt>
    <dgm:pt modelId="{3FAE0B96-5429-D341-A395-60D6CBB8273A}" type="sibTrans" cxnId="{DDFE7417-4E0B-EE48-90ED-69C069FF46CA}">
      <dgm:prSet/>
      <dgm:spPr/>
      <dgm:t>
        <a:bodyPr/>
        <a:lstStyle/>
        <a:p>
          <a:endParaRPr lang="en-US"/>
        </a:p>
      </dgm:t>
    </dgm:pt>
    <dgm:pt modelId="{5EEB3B50-3A47-0E49-B984-F85A33D67C66}">
      <dgm:prSet phldrT="[Text]" custT="1"/>
      <dgm:spPr>
        <a:solidFill>
          <a:schemeClr val="accent4"/>
        </a:solidFill>
      </dgm:spPr>
      <dgm:t>
        <a:bodyPr/>
        <a:lstStyle/>
        <a:p>
          <a:r>
            <a:rPr lang="en-US" sz="2000" dirty="0" smtClean="0"/>
            <a:t>Employer</a:t>
          </a:r>
          <a:endParaRPr lang="en-US" sz="2000" dirty="0"/>
        </a:p>
      </dgm:t>
    </dgm:pt>
    <dgm:pt modelId="{97CD55F8-9BEE-0640-9115-CD495F6DC8E6}" type="parTrans" cxnId="{7BB22521-0370-EF42-89EC-6DE1A3554003}">
      <dgm:prSet/>
      <dgm:spPr/>
      <dgm:t>
        <a:bodyPr/>
        <a:lstStyle/>
        <a:p>
          <a:endParaRPr lang="en-US"/>
        </a:p>
      </dgm:t>
    </dgm:pt>
    <dgm:pt modelId="{7E1FAD14-D5B9-6D49-9A04-297037AD4039}" type="sibTrans" cxnId="{7BB22521-0370-EF42-89EC-6DE1A3554003}">
      <dgm:prSet/>
      <dgm:spPr/>
      <dgm:t>
        <a:bodyPr/>
        <a:lstStyle/>
        <a:p>
          <a:endParaRPr lang="en-US"/>
        </a:p>
      </dgm:t>
    </dgm:pt>
    <dgm:pt modelId="{D45D9611-3343-3D4F-8371-66B560AAC0E9}">
      <dgm:prSet phldrT="[Text]" custT="1"/>
      <dgm:spPr>
        <a:solidFill>
          <a:schemeClr val="accent4"/>
        </a:solidFill>
      </dgm:spPr>
      <dgm:t>
        <a:bodyPr/>
        <a:lstStyle/>
        <a:p>
          <a:r>
            <a:rPr lang="en-US" sz="2000" dirty="0" smtClean="0"/>
            <a:t>Workforce Developer</a:t>
          </a:r>
          <a:endParaRPr lang="en-US" sz="2000" dirty="0"/>
        </a:p>
      </dgm:t>
    </dgm:pt>
    <dgm:pt modelId="{6FB43F0D-BFEA-6E41-9969-16CF2DB41556}" type="parTrans" cxnId="{EA427925-9D11-E845-9F8E-58BFBDAAB54B}">
      <dgm:prSet/>
      <dgm:spPr/>
      <dgm:t>
        <a:bodyPr/>
        <a:lstStyle/>
        <a:p>
          <a:endParaRPr lang="en-US"/>
        </a:p>
      </dgm:t>
    </dgm:pt>
    <dgm:pt modelId="{350623DB-884B-E840-987F-03A514211335}" type="sibTrans" cxnId="{EA427925-9D11-E845-9F8E-58BFBDAAB54B}">
      <dgm:prSet/>
      <dgm:spPr/>
      <dgm:t>
        <a:bodyPr/>
        <a:lstStyle/>
        <a:p>
          <a:endParaRPr lang="en-US"/>
        </a:p>
      </dgm:t>
    </dgm:pt>
    <dgm:pt modelId="{69AA02FA-2E6E-FF4E-AAAC-D33CF99E53BC}">
      <dgm:prSet phldrT="[Text]" custT="1"/>
      <dgm:spPr>
        <a:pattFill prst="trellis">
          <a:fgClr>
            <a:schemeClr val="accent4"/>
          </a:fgClr>
          <a:bgClr>
            <a:prstClr val="white"/>
          </a:bgClr>
        </a:pattFill>
      </dgm:spPr>
      <dgm:t>
        <a:bodyPr/>
        <a:lstStyle/>
        <a:p>
          <a:r>
            <a:rPr lang="en-US" sz="2000" dirty="0" smtClean="0"/>
            <a:t>Cluster Anchor</a:t>
          </a:r>
          <a:endParaRPr lang="en-US" sz="2000" dirty="0"/>
        </a:p>
      </dgm:t>
    </dgm:pt>
    <dgm:pt modelId="{C3198D9F-F9B8-6E4B-90CC-9D58CA613ACA}" type="parTrans" cxnId="{6A16C3CD-9681-924B-8783-529E6FC2480F}">
      <dgm:prSet/>
      <dgm:spPr/>
      <dgm:t>
        <a:bodyPr/>
        <a:lstStyle/>
        <a:p>
          <a:endParaRPr lang="en-US"/>
        </a:p>
      </dgm:t>
    </dgm:pt>
    <dgm:pt modelId="{43B06CD4-4169-0549-AFE9-25423E88F71C}" type="sibTrans" cxnId="{6A16C3CD-9681-924B-8783-529E6FC2480F}">
      <dgm:prSet/>
      <dgm:spPr/>
      <dgm:t>
        <a:bodyPr/>
        <a:lstStyle/>
        <a:p>
          <a:endParaRPr lang="en-US"/>
        </a:p>
      </dgm:t>
    </dgm:pt>
    <dgm:pt modelId="{6350DFF5-1B46-3040-AE8D-7D084E4CD1B8}">
      <dgm:prSet phldrT="[Text]" custT="1"/>
      <dgm:spPr>
        <a:solidFill>
          <a:schemeClr val="accent4"/>
        </a:solidFill>
      </dgm:spPr>
      <dgm:t>
        <a:bodyPr/>
        <a:lstStyle/>
        <a:p>
          <a:r>
            <a:rPr lang="en-US" sz="2000" dirty="0" smtClean="0"/>
            <a:t>Community</a:t>
          </a:r>
        </a:p>
        <a:p>
          <a:r>
            <a:rPr lang="en-US" sz="2000" dirty="0" smtClean="0"/>
            <a:t>Capacity</a:t>
          </a:r>
        </a:p>
        <a:p>
          <a:r>
            <a:rPr lang="en-US" sz="2000" dirty="0" smtClean="0"/>
            <a:t> Builder</a:t>
          </a:r>
          <a:endParaRPr lang="en-US" sz="2000" dirty="0"/>
        </a:p>
      </dgm:t>
    </dgm:pt>
    <dgm:pt modelId="{E2ADA218-53DB-AF4A-9767-ED14E07F7766}" type="parTrans" cxnId="{73F78648-0904-DA41-95FC-708F4C1C6A86}">
      <dgm:prSet/>
      <dgm:spPr/>
      <dgm:t>
        <a:bodyPr/>
        <a:lstStyle/>
        <a:p>
          <a:endParaRPr lang="en-US"/>
        </a:p>
      </dgm:t>
    </dgm:pt>
    <dgm:pt modelId="{3A321391-A9EA-6447-B572-1E15A794ED10}" type="sibTrans" cxnId="{73F78648-0904-DA41-95FC-708F4C1C6A86}">
      <dgm:prSet/>
      <dgm:spPr/>
      <dgm:t>
        <a:bodyPr/>
        <a:lstStyle/>
        <a:p>
          <a:endParaRPr lang="en-US"/>
        </a:p>
      </dgm:t>
    </dgm:pt>
    <dgm:pt modelId="{3D9C96D2-FE50-CC4D-BBB5-328FBF16762B}">
      <dgm:prSet phldrT="[Text]" custT="1"/>
      <dgm:spPr>
        <a:solidFill>
          <a:schemeClr val="accent4"/>
        </a:solidFill>
      </dgm:spPr>
      <dgm:t>
        <a:bodyPr/>
        <a:lstStyle/>
        <a:p>
          <a:r>
            <a:rPr lang="en-US" sz="2000" dirty="0" smtClean="0"/>
            <a:t>Core service or product</a:t>
          </a:r>
          <a:endParaRPr lang="en-US" sz="2000" dirty="0"/>
        </a:p>
      </dgm:t>
    </dgm:pt>
    <dgm:pt modelId="{1E504B1E-3547-2149-8121-E5BF0B915564}" type="parTrans" cxnId="{BCB9637E-5085-6E41-8257-714A3DB0430A}">
      <dgm:prSet/>
      <dgm:spPr/>
      <dgm:t>
        <a:bodyPr/>
        <a:lstStyle/>
        <a:p>
          <a:endParaRPr lang="en-US"/>
        </a:p>
      </dgm:t>
    </dgm:pt>
    <dgm:pt modelId="{D482CD95-B05E-EE4A-B29E-4FE97861D2D3}" type="sibTrans" cxnId="{BCB9637E-5085-6E41-8257-714A3DB0430A}">
      <dgm:prSet/>
      <dgm:spPr/>
      <dgm:t>
        <a:bodyPr/>
        <a:lstStyle/>
        <a:p>
          <a:endParaRPr lang="en-US"/>
        </a:p>
      </dgm:t>
    </dgm:pt>
    <dgm:pt modelId="{3302B210-5B67-0B48-82D0-017C593A52B8}">
      <dgm:prSet phldrT="[Text]" custT="1"/>
      <dgm:spPr>
        <a:solidFill>
          <a:schemeClr val="accent4"/>
        </a:solidFill>
      </dgm:spPr>
      <dgm:t>
        <a:bodyPr/>
        <a:lstStyle/>
        <a:p>
          <a:r>
            <a:rPr lang="en-US" sz="2000" dirty="0" smtClean="0"/>
            <a:t>Real Estate Developer</a:t>
          </a:r>
          <a:endParaRPr lang="en-US" sz="2000" dirty="0"/>
        </a:p>
      </dgm:t>
    </dgm:pt>
    <dgm:pt modelId="{07EDB777-53D6-AB40-9877-D010ACD3F287}" type="parTrans" cxnId="{2D7BBA3A-5880-6946-AA5E-8653BB80F09C}">
      <dgm:prSet/>
      <dgm:spPr/>
      <dgm:t>
        <a:bodyPr/>
        <a:lstStyle/>
        <a:p>
          <a:endParaRPr lang="en-US"/>
        </a:p>
      </dgm:t>
    </dgm:pt>
    <dgm:pt modelId="{348D5512-D439-F84D-A38C-D19EDEB26DC1}" type="sibTrans" cxnId="{2D7BBA3A-5880-6946-AA5E-8653BB80F09C}">
      <dgm:prSet/>
      <dgm:spPr/>
      <dgm:t>
        <a:bodyPr/>
        <a:lstStyle/>
        <a:p>
          <a:endParaRPr lang="en-US"/>
        </a:p>
      </dgm:t>
    </dgm:pt>
    <dgm:pt modelId="{0B070E1B-6A43-E649-BB86-9FF0496A31DC}" type="pres">
      <dgm:prSet presAssocID="{940CA161-2A6F-FD4A-9349-8F5C55529BE6}" presName="compositeShape" presStyleCnt="0">
        <dgm:presLayoutVars>
          <dgm:chMax val="7"/>
          <dgm:dir/>
          <dgm:resizeHandles val="exact"/>
        </dgm:presLayoutVars>
      </dgm:prSet>
      <dgm:spPr/>
    </dgm:pt>
    <dgm:pt modelId="{BFC0F7B8-361E-374F-9F42-FD1A5043EC90}" type="pres">
      <dgm:prSet presAssocID="{940CA161-2A6F-FD4A-9349-8F5C55529BE6}" presName="wedge1" presStyleLbl="node1" presStyleIdx="0" presStyleCnt="7"/>
      <dgm:spPr/>
      <dgm:t>
        <a:bodyPr/>
        <a:lstStyle/>
        <a:p>
          <a:endParaRPr lang="en-US"/>
        </a:p>
      </dgm:t>
    </dgm:pt>
    <dgm:pt modelId="{3B976C45-B145-7447-B921-555EE7E6985A}" type="pres">
      <dgm:prSet presAssocID="{940CA161-2A6F-FD4A-9349-8F5C55529BE6}" presName="dummy1a" presStyleCnt="0"/>
      <dgm:spPr/>
    </dgm:pt>
    <dgm:pt modelId="{EB51DA34-52FD-E841-9977-BCF5E9433285}" type="pres">
      <dgm:prSet presAssocID="{940CA161-2A6F-FD4A-9349-8F5C55529BE6}" presName="dummy1b" presStyleCnt="0"/>
      <dgm:spPr/>
    </dgm:pt>
    <dgm:pt modelId="{D396EA80-4DC9-6B44-BC5E-A1A65FED1C0F}" type="pres">
      <dgm:prSet presAssocID="{940CA161-2A6F-FD4A-9349-8F5C55529BE6}" presName="wedge1Tx" presStyleLbl="node1" presStyleIdx="0" presStyleCnt="7">
        <dgm:presLayoutVars>
          <dgm:chMax val="0"/>
          <dgm:chPref val="0"/>
          <dgm:bulletEnabled val="1"/>
        </dgm:presLayoutVars>
      </dgm:prSet>
      <dgm:spPr/>
      <dgm:t>
        <a:bodyPr/>
        <a:lstStyle/>
        <a:p>
          <a:endParaRPr lang="en-US"/>
        </a:p>
      </dgm:t>
    </dgm:pt>
    <dgm:pt modelId="{3B86649A-BCC8-FB45-ACBA-38A7720A05BA}" type="pres">
      <dgm:prSet presAssocID="{940CA161-2A6F-FD4A-9349-8F5C55529BE6}" presName="wedge2" presStyleLbl="node1" presStyleIdx="1" presStyleCnt="7"/>
      <dgm:spPr/>
      <dgm:t>
        <a:bodyPr/>
        <a:lstStyle/>
        <a:p>
          <a:endParaRPr lang="en-US"/>
        </a:p>
      </dgm:t>
    </dgm:pt>
    <dgm:pt modelId="{FB4153A0-4A27-704D-AC07-4B2C15E60A55}" type="pres">
      <dgm:prSet presAssocID="{940CA161-2A6F-FD4A-9349-8F5C55529BE6}" presName="dummy2a" presStyleCnt="0"/>
      <dgm:spPr/>
    </dgm:pt>
    <dgm:pt modelId="{038AD941-4E2F-5642-A761-920D1F5E0EE8}" type="pres">
      <dgm:prSet presAssocID="{940CA161-2A6F-FD4A-9349-8F5C55529BE6}" presName="dummy2b" presStyleCnt="0"/>
      <dgm:spPr/>
    </dgm:pt>
    <dgm:pt modelId="{3EE219EE-D43C-3B4D-A8EB-AFA2EB778891}" type="pres">
      <dgm:prSet presAssocID="{940CA161-2A6F-FD4A-9349-8F5C55529BE6}" presName="wedge2Tx" presStyleLbl="node1" presStyleIdx="1" presStyleCnt="7">
        <dgm:presLayoutVars>
          <dgm:chMax val="0"/>
          <dgm:chPref val="0"/>
          <dgm:bulletEnabled val="1"/>
        </dgm:presLayoutVars>
      </dgm:prSet>
      <dgm:spPr/>
      <dgm:t>
        <a:bodyPr/>
        <a:lstStyle/>
        <a:p>
          <a:endParaRPr lang="en-US"/>
        </a:p>
      </dgm:t>
    </dgm:pt>
    <dgm:pt modelId="{4741C7E1-6A83-F048-A9FF-4148DD2C6D68}" type="pres">
      <dgm:prSet presAssocID="{940CA161-2A6F-FD4A-9349-8F5C55529BE6}" presName="wedge3" presStyleLbl="node1" presStyleIdx="2" presStyleCnt="7"/>
      <dgm:spPr/>
      <dgm:t>
        <a:bodyPr/>
        <a:lstStyle/>
        <a:p>
          <a:endParaRPr lang="en-US"/>
        </a:p>
      </dgm:t>
    </dgm:pt>
    <dgm:pt modelId="{7282F81D-553B-DC49-B402-D8EEEF3BE150}" type="pres">
      <dgm:prSet presAssocID="{940CA161-2A6F-FD4A-9349-8F5C55529BE6}" presName="dummy3a" presStyleCnt="0"/>
      <dgm:spPr/>
    </dgm:pt>
    <dgm:pt modelId="{A88C88A0-E530-044D-A7FF-2FA7815CE4E7}" type="pres">
      <dgm:prSet presAssocID="{940CA161-2A6F-FD4A-9349-8F5C55529BE6}" presName="dummy3b" presStyleCnt="0"/>
      <dgm:spPr/>
    </dgm:pt>
    <dgm:pt modelId="{F31F615D-2742-814F-A7DC-CBD0CCBAFBE3}" type="pres">
      <dgm:prSet presAssocID="{940CA161-2A6F-FD4A-9349-8F5C55529BE6}" presName="wedge3Tx" presStyleLbl="node1" presStyleIdx="2" presStyleCnt="7">
        <dgm:presLayoutVars>
          <dgm:chMax val="0"/>
          <dgm:chPref val="0"/>
          <dgm:bulletEnabled val="1"/>
        </dgm:presLayoutVars>
      </dgm:prSet>
      <dgm:spPr/>
      <dgm:t>
        <a:bodyPr/>
        <a:lstStyle/>
        <a:p>
          <a:endParaRPr lang="en-US"/>
        </a:p>
      </dgm:t>
    </dgm:pt>
    <dgm:pt modelId="{CE92EB75-B3CC-B647-8972-26FECE69FC1A}" type="pres">
      <dgm:prSet presAssocID="{940CA161-2A6F-FD4A-9349-8F5C55529BE6}" presName="wedge4" presStyleLbl="node1" presStyleIdx="3" presStyleCnt="7"/>
      <dgm:spPr/>
      <dgm:t>
        <a:bodyPr/>
        <a:lstStyle/>
        <a:p>
          <a:endParaRPr lang="en-US"/>
        </a:p>
      </dgm:t>
    </dgm:pt>
    <dgm:pt modelId="{EA273042-6AAE-A04F-87A7-39235689E811}" type="pres">
      <dgm:prSet presAssocID="{940CA161-2A6F-FD4A-9349-8F5C55529BE6}" presName="dummy4a" presStyleCnt="0"/>
      <dgm:spPr/>
    </dgm:pt>
    <dgm:pt modelId="{5949EA77-AD49-7547-886F-0FA9DD7510A4}" type="pres">
      <dgm:prSet presAssocID="{940CA161-2A6F-FD4A-9349-8F5C55529BE6}" presName="dummy4b" presStyleCnt="0"/>
      <dgm:spPr/>
    </dgm:pt>
    <dgm:pt modelId="{548C9377-7316-D34F-BD8C-B1C8897E9044}" type="pres">
      <dgm:prSet presAssocID="{940CA161-2A6F-FD4A-9349-8F5C55529BE6}" presName="wedge4Tx" presStyleLbl="node1" presStyleIdx="3" presStyleCnt="7">
        <dgm:presLayoutVars>
          <dgm:chMax val="0"/>
          <dgm:chPref val="0"/>
          <dgm:bulletEnabled val="1"/>
        </dgm:presLayoutVars>
      </dgm:prSet>
      <dgm:spPr/>
      <dgm:t>
        <a:bodyPr/>
        <a:lstStyle/>
        <a:p>
          <a:endParaRPr lang="en-US"/>
        </a:p>
      </dgm:t>
    </dgm:pt>
    <dgm:pt modelId="{5E3EE16B-2ED8-544A-A6F3-1514F354107F}" type="pres">
      <dgm:prSet presAssocID="{940CA161-2A6F-FD4A-9349-8F5C55529BE6}" presName="wedge5" presStyleLbl="node1" presStyleIdx="4" presStyleCnt="7"/>
      <dgm:spPr/>
      <dgm:t>
        <a:bodyPr/>
        <a:lstStyle/>
        <a:p>
          <a:endParaRPr lang="en-US"/>
        </a:p>
      </dgm:t>
    </dgm:pt>
    <dgm:pt modelId="{40FA0B05-9CFC-9247-BFD8-E7AF10A6837D}" type="pres">
      <dgm:prSet presAssocID="{940CA161-2A6F-FD4A-9349-8F5C55529BE6}" presName="dummy5a" presStyleCnt="0"/>
      <dgm:spPr/>
    </dgm:pt>
    <dgm:pt modelId="{1211A5E9-593E-F84B-A3A5-D899D3B8A4EC}" type="pres">
      <dgm:prSet presAssocID="{940CA161-2A6F-FD4A-9349-8F5C55529BE6}" presName="dummy5b" presStyleCnt="0"/>
      <dgm:spPr/>
    </dgm:pt>
    <dgm:pt modelId="{C2FAA714-75ED-9C43-93DA-D1D330122D4F}" type="pres">
      <dgm:prSet presAssocID="{940CA161-2A6F-FD4A-9349-8F5C55529BE6}" presName="wedge5Tx" presStyleLbl="node1" presStyleIdx="4" presStyleCnt="7">
        <dgm:presLayoutVars>
          <dgm:chMax val="0"/>
          <dgm:chPref val="0"/>
          <dgm:bulletEnabled val="1"/>
        </dgm:presLayoutVars>
      </dgm:prSet>
      <dgm:spPr/>
      <dgm:t>
        <a:bodyPr/>
        <a:lstStyle/>
        <a:p>
          <a:endParaRPr lang="en-US"/>
        </a:p>
      </dgm:t>
    </dgm:pt>
    <dgm:pt modelId="{915DE39F-2D49-4B4A-833B-908B5629C2CC}" type="pres">
      <dgm:prSet presAssocID="{940CA161-2A6F-FD4A-9349-8F5C55529BE6}" presName="wedge6" presStyleLbl="node1" presStyleIdx="5" presStyleCnt="7"/>
      <dgm:spPr/>
      <dgm:t>
        <a:bodyPr/>
        <a:lstStyle/>
        <a:p>
          <a:endParaRPr lang="en-US"/>
        </a:p>
      </dgm:t>
    </dgm:pt>
    <dgm:pt modelId="{1FF7620B-A7ED-AB4E-9D4A-F24A67561A1F}" type="pres">
      <dgm:prSet presAssocID="{940CA161-2A6F-FD4A-9349-8F5C55529BE6}" presName="dummy6a" presStyleCnt="0"/>
      <dgm:spPr/>
    </dgm:pt>
    <dgm:pt modelId="{DB01D563-CD96-7549-BBDB-DA8DA44E83B0}" type="pres">
      <dgm:prSet presAssocID="{940CA161-2A6F-FD4A-9349-8F5C55529BE6}" presName="dummy6b" presStyleCnt="0"/>
      <dgm:spPr/>
    </dgm:pt>
    <dgm:pt modelId="{D03A08F6-4120-4F4A-8B5A-E689D486EAED}" type="pres">
      <dgm:prSet presAssocID="{940CA161-2A6F-FD4A-9349-8F5C55529BE6}" presName="wedge6Tx" presStyleLbl="node1" presStyleIdx="5" presStyleCnt="7">
        <dgm:presLayoutVars>
          <dgm:chMax val="0"/>
          <dgm:chPref val="0"/>
          <dgm:bulletEnabled val="1"/>
        </dgm:presLayoutVars>
      </dgm:prSet>
      <dgm:spPr/>
      <dgm:t>
        <a:bodyPr/>
        <a:lstStyle/>
        <a:p>
          <a:endParaRPr lang="en-US"/>
        </a:p>
      </dgm:t>
    </dgm:pt>
    <dgm:pt modelId="{BD60835B-DF35-524A-ADDE-E1736C18500A}" type="pres">
      <dgm:prSet presAssocID="{940CA161-2A6F-FD4A-9349-8F5C55529BE6}" presName="wedge7" presStyleLbl="node1" presStyleIdx="6" presStyleCnt="7"/>
      <dgm:spPr/>
      <dgm:t>
        <a:bodyPr/>
        <a:lstStyle/>
        <a:p>
          <a:endParaRPr lang="en-US"/>
        </a:p>
      </dgm:t>
    </dgm:pt>
    <dgm:pt modelId="{77A16F3E-1BBB-664C-81B5-44D0546E9D89}" type="pres">
      <dgm:prSet presAssocID="{940CA161-2A6F-FD4A-9349-8F5C55529BE6}" presName="dummy7a" presStyleCnt="0"/>
      <dgm:spPr/>
    </dgm:pt>
    <dgm:pt modelId="{577B1B51-EBDA-1E47-B2B3-64FF014A6E8E}" type="pres">
      <dgm:prSet presAssocID="{940CA161-2A6F-FD4A-9349-8F5C55529BE6}" presName="dummy7b" presStyleCnt="0"/>
      <dgm:spPr/>
    </dgm:pt>
    <dgm:pt modelId="{7FBF1AA4-2945-2940-8B38-6B486882522D}" type="pres">
      <dgm:prSet presAssocID="{940CA161-2A6F-FD4A-9349-8F5C55529BE6}" presName="wedge7Tx" presStyleLbl="node1" presStyleIdx="6" presStyleCnt="7">
        <dgm:presLayoutVars>
          <dgm:chMax val="0"/>
          <dgm:chPref val="0"/>
          <dgm:bulletEnabled val="1"/>
        </dgm:presLayoutVars>
      </dgm:prSet>
      <dgm:spPr/>
      <dgm:t>
        <a:bodyPr/>
        <a:lstStyle/>
        <a:p>
          <a:endParaRPr lang="en-US"/>
        </a:p>
      </dgm:t>
    </dgm:pt>
    <dgm:pt modelId="{3A1B1E50-DBC7-844D-A192-9AF5B986FF80}" type="pres">
      <dgm:prSet presAssocID="{3FAE0B96-5429-D341-A395-60D6CBB8273A}" presName="arrowWedge1" presStyleLbl="fgSibTrans2D1" presStyleIdx="0" presStyleCnt="7"/>
      <dgm:spPr/>
    </dgm:pt>
    <dgm:pt modelId="{F34F42A2-CBEC-AE43-AB51-E25FAB387AA1}" type="pres">
      <dgm:prSet presAssocID="{7E1FAD14-D5B9-6D49-9A04-297037AD4039}" presName="arrowWedge2" presStyleLbl="fgSibTrans2D1" presStyleIdx="1" presStyleCnt="7"/>
      <dgm:spPr/>
    </dgm:pt>
    <dgm:pt modelId="{F7548D44-8442-AE49-90A4-5FD8E2D25DFA}" type="pres">
      <dgm:prSet presAssocID="{350623DB-884B-E840-987F-03A514211335}" presName="arrowWedge3" presStyleLbl="fgSibTrans2D1" presStyleIdx="2" presStyleCnt="7"/>
      <dgm:spPr/>
    </dgm:pt>
    <dgm:pt modelId="{0FF7FF67-3FFA-C849-8FCF-7DC3948A6D2C}" type="pres">
      <dgm:prSet presAssocID="{43B06CD4-4169-0549-AFE9-25423E88F71C}" presName="arrowWedge4" presStyleLbl="fgSibTrans2D1" presStyleIdx="3" presStyleCnt="7"/>
      <dgm:spPr/>
    </dgm:pt>
    <dgm:pt modelId="{7A61AFE2-81C5-A848-8AE7-E9E61359AC6E}" type="pres">
      <dgm:prSet presAssocID="{3A321391-A9EA-6447-B572-1E15A794ED10}" presName="arrowWedge5" presStyleLbl="fgSibTrans2D1" presStyleIdx="4" presStyleCnt="7"/>
      <dgm:spPr/>
    </dgm:pt>
    <dgm:pt modelId="{BC4DABE5-DDEE-DC4F-BBA1-5A4802947E49}" type="pres">
      <dgm:prSet presAssocID="{D482CD95-B05E-EE4A-B29E-4FE97861D2D3}" presName="arrowWedge6" presStyleLbl="fgSibTrans2D1" presStyleIdx="5" presStyleCnt="7"/>
      <dgm:spPr/>
    </dgm:pt>
    <dgm:pt modelId="{563F351C-7EF9-584D-B8D3-21626F6F8449}" type="pres">
      <dgm:prSet presAssocID="{348D5512-D439-F84D-A38C-D19EDEB26DC1}" presName="arrowWedge7" presStyleLbl="fgSibTrans2D1" presStyleIdx="6" presStyleCnt="7"/>
      <dgm:spPr/>
    </dgm:pt>
  </dgm:ptLst>
  <dgm:cxnLst>
    <dgm:cxn modelId="{B12086D0-1578-4E40-A27E-0144B44E99C4}" type="presOf" srcId="{69AA02FA-2E6E-FF4E-AAAC-D33CF99E53BC}" destId="{548C9377-7316-D34F-BD8C-B1C8897E9044}" srcOrd="1" destOrd="0" presId="urn:microsoft.com/office/officeart/2005/8/layout/cycle8"/>
    <dgm:cxn modelId="{0F623455-5129-7249-8A2D-FF31771CCBDD}" type="presOf" srcId="{D45D9611-3343-3D4F-8371-66B560AAC0E9}" destId="{F31F615D-2742-814F-A7DC-CBD0CCBAFBE3}" srcOrd="1" destOrd="0" presId="urn:microsoft.com/office/officeart/2005/8/layout/cycle8"/>
    <dgm:cxn modelId="{BCB9637E-5085-6E41-8257-714A3DB0430A}" srcId="{940CA161-2A6F-FD4A-9349-8F5C55529BE6}" destId="{3D9C96D2-FE50-CC4D-BBB5-328FBF16762B}" srcOrd="5" destOrd="0" parTransId="{1E504B1E-3547-2149-8121-E5BF0B915564}" sibTransId="{D482CD95-B05E-EE4A-B29E-4FE97861D2D3}"/>
    <dgm:cxn modelId="{3A0C8723-8CD3-5E4E-B149-3E5A251760D1}" type="presOf" srcId="{3D9C96D2-FE50-CC4D-BBB5-328FBF16762B}" destId="{D03A08F6-4120-4F4A-8B5A-E689D486EAED}" srcOrd="1" destOrd="0" presId="urn:microsoft.com/office/officeart/2005/8/layout/cycle8"/>
    <dgm:cxn modelId="{154A015E-22A4-7943-ACDA-6164DD8CE702}" type="presOf" srcId="{5C7AEB4A-EDC7-8241-9823-6AE2E7C87B86}" destId="{BFC0F7B8-361E-374F-9F42-FD1A5043EC90}" srcOrd="0" destOrd="0" presId="urn:microsoft.com/office/officeart/2005/8/layout/cycle8"/>
    <dgm:cxn modelId="{12C1AB8A-556E-0C41-AD2E-BC7EABE804A4}" type="presOf" srcId="{5EEB3B50-3A47-0E49-B984-F85A33D67C66}" destId="{3B86649A-BCC8-FB45-ACBA-38A7720A05BA}" srcOrd="0" destOrd="0" presId="urn:microsoft.com/office/officeart/2005/8/layout/cycle8"/>
    <dgm:cxn modelId="{2D7BBA3A-5880-6946-AA5E-8653BB80F09C}" srcId="{940CA161-2A6F-FD4A-9349-8F5C55529BE6}" destId="{3302B210-5B67-0B48-82D0-017C593A52B8}" srcOrd="6" destOrd="0" parTransId="{07EDB777-53D6-AB40-9877-D010ACD3F287}" sibTransId="{348D5512-D439-F84D-A38C-D19EDEB26DC1}"/>
    <dgm:cxn modelId="{6A16C3CD-9681-924B-8783-529E6FC2480F}" srcId="{940CA161-2A6F-FD4A-9349-8F5C55529BE6}" destId="{69AA02FA-2E6E-FF4E-AAAC-D33CF99E53BC}" srcOrd="3" destOrd="0" parTransId="{C3198D9F-F9B8-6E4B-90CC-9D58CA613ACA}" sibTransId="{43B06CD4-4169-0549-AFE9-25423E88F71C}"/>
    <dgm:cxn modelId="{B532B779-AB5E-6346-8371-64B17ADAC4E1}" type="presOf" srcId="{6350DFF5-1B46-3040-AE8D-7D084E4CD1B8}" destId="{C2FAA714-75ED-9C43-93DA-D1D330122D4F}" srcOrd="1" destOrd="0" presId="urn:microsoft.com/office/officeart/2005/8/layout/cycle8"/>
    <dgm:cxn modelId="{DDEBC26E-7240-B149-A436-88884BD8D675}" type="presOf" srcId="{5C7AEB4A-EDC7-8241-9823-6AE2E7C87B86}" destId="{D396EA80-4DC9-6B44-BC5E-A1A65FED1C0F}" srcOrd="1" destOrd="0" presId="urn:microsoft.com/office/officeart/2005/8/layout/cycle8"/>
    <dgm:cxn modelId="{79E2F228-5B28-8746-8BB8-390511B84153}" type="presOf" srcId="{3D9C96D2-FE50-CC4D-BBB5-328FBF16762B}" destId="{915DE39F-2D49-4B4A-833B-908B5629C2CC}" srcOrd="0" destOrd="0" presId="urn:microsoft.com/office/officeart/2005/8/layout/cycle8"/>
    <dgm:cxn modelId="{73F78648-0904-DA41-95FC-708F4C1C6A86}" srcId="{940CA161-2A6F-FD4A-9349-8F5C55529BE6}" destId="{6350DFF5-1B46-3040-AE8D-7D084E4CD1B8}" srcOrd="4" destOrd="0" parTransId="{E2ADA218-53DB-AF4A-9767-ED14E07F7766}" sibTransId="{3A321391-A9EA-6447-B572-1E15A794ED10}"/>
    <dgm:cxn modelId="{CC97EEAC-EBB9-4B4C-A7BC-8E3FCCD95F9B}" type="presOf" srcId="{D45D9611-3343-3D4F-8371-66B560AAC0E9}" destId="{4741C7E1-6A83-F048-A9FF-4148DD2C6D68}" srcOrd="0" destOrd="0" presId="urn:microsoft.com/office/officeart/2005/8/layout/cycle8"/>
    <dgm:cxn modelId="{3114484F-1609-8946-A168-396BC8EF208F}" type="presOf" srcId="{5EEB3B50-3A47-0E49-B984-F85A33D67C66}" destId="{3EE219EE-D43C-3B4D-A8EB-AFA2EB778891}" srcOrd="1" destOrd="0" presId="urn:microsoft.com/office/officeart/2005/8/layout/cycle8"/>
    <dgm:cxn modelId="{9C3E0CED-E14C-E444-A8BD-C46E1C10D03F}" type="presOf" srcId="{3302B210-5B67-0B48-82D0-017C593A52B8}" destId="{7FBF1AA4-2945-2940-8B38-6B486882522D}" srcOrd="1" destOrd="0" presId="urn:microsoft.com/office/officeart/2005/8/layout/cycle8"/>
    <dgm:cxn modelId="{EA427925-9D11-E845-9F8E-58BFBDAAB54B}" srcId="{940CA161-2A6F-FD4A-9349-8F5C55529BE6}" destId="{D45D9611-3343-3D4F-8371-66B560AAC0E9}" srcOrd="2" destOrd="0" parTransId="{6FB43F0D-BFEA-6E41-9969-16CF2DB41556}" sibTransId="{350623DB-884B-E840-987F-03A514211335}"/>
    <dgm:cxn modelId="{3523A9BE-7452-4347-BB53-BB2C51C69909}" type="presOf" srcId="{940CA161-2A6F-FD4A-9349-8F5C55529BE6}" destId="{0B070E1B-6A43-E649-BB86-9FF0496A31DC}" srcOrd="0" destOrd="0" presId="urn:microsoft.com/office/officeart/2005/8/layout/cycle8"/>
    <dgm:cxn modelId="{BADC4E5F-7C8E-9044-A104-636EFB239F71}" type="presOf" srcId="{3302B210-5B67-0B48-82D0-017C593A52B8}" destId="{BD60835B-DF35-524A-ADDE-E1736C18500A}" srcOrd="0" destOrd="0" presId="urn:microsoft.com/office/officeart/2005/8/layout/cycle8"/>
    <dgm:cxn modelId="{DDFE7417-4E0B-EE48-90ED-69C069FF46CA}" srcId="{940CA161-2A6F-FD4A-9349-8F5C55529BE6}" destId="{5C7AEB4A-EDC7-8241-9823-6AE2E7C87B86}" srcOrd="0" destOrd="0" parTransId="{2DF3896B-9736-5746-97C5-DFAFB5C7FF91}" sibTransId="{3FAE0B96-5429-D341-A395-60D6CBB8273A}"/>
    <dgm:cxn modelId="{7BB22521-0370-EF42-89EC-6DE1A3554003}" srcId="{940CA161-2A6F-FD4A-9349-8F5C55529BE6}" destId="{5EEB3B50-3A47-0E49-B984-F85A33D67C66}" srcOrd="1" destOrd="0" parTransId="{97CD55F8-9BEE-0640-9115-CD495F6DC8E6}" sibTransId="{7E1FAD14-D5B9-6D49-9A04-297037AD4039}"/>
    <dgm:cxn modelId="{E2FF3F1B-D9D8-4B41-9585-08C51C314815}" type="presOf" srcId="{6350DFF5-1B46-3040-AE8D-7D084E4CD1B8}" destId="{5E3EE16B-2ED8-544A-A6F3-1514F354107F}" srcOrd="0" destOrd="0" presId="urn:microsoft.com/office/officeart/2005/8/layout/cycle8"/>
    <dgm:cxn modelId="{487E5BC0-4F6F-5F4A-9B63-5F08ADBC5C27}" type="presOf" srcId="{69AA02FA-2E6E-FF4E-AAAC-D33CF99E53BC}" destId="{CE92EB75-B3CC-B647-8972-26FECE69FC1A}" srcOrd="0" destOrd="0" presId="urn:microsoft.com/office/officeart/2005/8/layout/cycle8"/>
    <dgm:cxn modelId="{29E1D130-95DC-B046-B22E-F3BDE6E380ED}" type="presParOf" srcId="{0B070E1B-6A43-E649-BB86-9FF0496A31DC}" destId="{BFC0F7B8-361E-374F-9F42-FD1A5043EC90}" srcOrd="0" destOrd="0" presId="urn:microsoft.com/office/officeart/2005/8/layout/cycle8"/>
    <dgm:cxn modelId="{0A8639E5-C095-EA43-8130-B4A4DEF9CF2D}" type="presParOf" srcId="{0B070E1B-6A43-E649-BB86-9FF0496A31DC}" destId="{3B976C45-B145-7447-B921-555EE7E6985A}" srcOrd="1" destOrd="0" presId="urn:microsoft.com/office/officeart/2005/8/layout/cycle8"/>
    <dgm:cxn modelId="{939C9435-73CA-7C4B-970C-85278E0091CF}" type="presParOf" srcId="{0B070E1B-6A43-E649-BB86-9FF0496A31DC}" destId="{EB51DA34-52FD-E841-9977-BCF5E9433285}" srcOrd="2" destOrd="0" presId="urn:microsoft.com/office/officeart/2005/8/layout/cycle8"/>
    <dgm:cxn modelId="{D4EDB994-5BD1-CA48-B65B-77447F6E100B}" type="presParOf" srcId="{0B070E1B-6A43-E649-BB86-9FF0496A31DC}" destId="{D396EA80-4DC9-6B44-BC5E-A1A65FED1C0F}" srcOrd="3" destOrd="0" presId="urn:microsoft.com/office/officeart/2005/8/layout/cycle8"/>
    <dgm:cxn modelId="{7349E41A-D7B7-A444-836B-336B82474327}" type="presParOf" srcId="{0B070E1B-6A43-E649-BB86-9FF0496A31DC}" destId="{3B86649A-BCC8-FB45-ACBA-38A7720A05BA}" srcOrd="4" destOrd="0" presId="urn:microsoft.com/office/officeart/2005/8/layout/cycle8"/>
    <dgm:cxn modelId="{4799357C-53EA-6C4C-80C7-0635424C210A}" type="presParOf" srcId="{0B070E1B-6A43-E649-BB86-9FF0496A31DC}" destId="{FB4153A0-4A27-704D-AC07-4B2C15E60A55}" srcOrd="5" destOrd="0" presId="urn:microsoft.com/office/officeart/2005/8/layout/cycle8"/>
    <dgm:cxn modelId="{CD546008-A42D-4046-9786-D2E6D6A00714}" type="presParOf" srcId="{0B070E1B-6A43-E649-BB86-9FF0496A31DC}" destId="{038AD941-4E2F-5642-A761-920D1F5E0EE8}" srcOrd="6" destOrd="0" presId="urn:microsoft.com/office/officeart/2005/8/layout/cycle8"/>
    <dgm:cxn modelId="{1C83BD2D-6744-2F41-92BD-EDE559A8B95B}" type="presParOf" srcId="{0B070E1B-6A43-E649-BB86-9FF0496A31DC}" destId="{3EE219EE-D43C-3B4D-A8EB-AFA2EB778891}" srcOrd="7" destOrd="0" presId="urn:microsoft.com/office/officeart/2005/8/layout/cycle8"/>
    <dgm:cxn modelId="{155CAC57-E052-134A-B40F-1C4A30133A6C}" type="presParOf" srcId="{0B070E1B-6A43-E649-BB86-9FF0496A31DC}" destId="{4741C7E1-6A83-F048-A9FF-4148DD2C6D68}" srcOrd="8" destOrd="0" presId="urn:microsoft.com/office/officeart/2005/8/layout/cycle8"/>
    <dgm:cxn modelId="{5A9771F3-70E8-874F-8480-53C57341A1D8}" type="presParOf" srcId="{0B070E1B-6A43-E649-BB86-9FF0496A31DC}" destId="{7282F81D-553B-DC49-B402-D8EEEF3BE150}" srcOrd="9" destOrd="0" presId="urn:microsoft.com/office/officeart/2005/8/layout/cycle8"/>
    <dgm:cxn modelId="{996BDCFB-4805-7A47-8845-724D446EA346}" type="presParOf" srcId="{0B070E1B-6A43-E649-BB86-9FF0496A31DC}" destId="{A88C88A0-E530-044D-A7FF-2FA7815CE4E7}" srcOrd="10" destOrd="0" presId="urn:microsoft.com/office/officeart/2005/8/layout/cycle8"/>
    <dgm:cxn modelId="{34C97332-1B1D-4140-9F99-5F7CDD06D1BF}" type="presParOf" srcId="{0B070E1B-6A43-E649-BB86-9FF0496A31DC}" destId="{F31F615D-2742-814F-A7DC-CBD0CCBAFBE3}" srcOrd="11" destOrd="0" presId="urn:microsoft.com/office/officeart/2005/8/layout/cycle8"/>
    <dgm:cxn modelId="{D4AE1178-26B9-5D40-B89B-6B30F6592A4A}" type="presParOf" srcId="{0B070E1B-6A43-E649-BB86-9FF0496A31DC}" destId="{CE92EB75-B3CC-B647-8972-26FECE69FC1A}" srcOrd="12" destOrd="0" presId="urn:microsoft.com/office/officeart/2005/8/layout/cycle8"/>
    <dgm:cxn modelId="{7F480BE0-9039-844A-A9FE-A6336CA48E03}" type="presParOf" srcId="{0B070E1B-6A43-E649-BB86-9FF0496A31DC}" destId="{EA273042-6AAE-A04F-87A7-39235689E811}" srcOrd="13" destOrd="0" presId="urn:microsoft.com/office/officeart/2005/8/layout/cycle8"/>
    <dgm:cxn modelId="{24EADA02-202C-664B-8CBF-168582D2E61C}" type="presParOf" srcId="{0B070E1B-6A43-E649-BB86-9FF0496A31DC}" destId="{5949EA77-AD49-7547-886F-0FA9DD7510A4}" srcOrd="14" destOrd="0" presId="urn:microsoft.com/office/officeart/2005/8/layout/cycle8"/>
    <dgm:cxn modelId="{5FBC2E6C-CE57-DD4F-AC4E-E9D6E61528C4}" type="presParOf" srcId="{0B070E1B-6A43-E649-BB86-9FF0496A31DC}" destId="{548C9377-7316-D34F-BD8C-B1C8897E9044}" srcOrd="15" destOrd="0" presId="urn:microsoft.com/office/officeart/2005/8/layout/cycle8"/>
    <dgm:cxn modelId="{566C7EA3-9A4B-5B40-B4B5-81E3F89DD5B2}" type="presParOf" srcId="{0B070E1B-6A43-E649-BB86-9FF0496A31DC}" destId="{5E3EE16B-2ED8-544A-A6F3-1514F354107F}" srcOrd="16" destOrd="0" presId="urn:microsoft.com/office/officeart/2005/8/layout/cycle8"/>
    <dgm:cxn modelId="{065E2A91-2A26-E640-B5C2-C3D59715F402}" type="presParOf" srcId="{0B070E1B-6A43-E649-BB86-9FF0496A31DC}" destId="{40FA0B05-9CFC-9247-BFD8-E7AF10A6837D}" srcOrd="17" destOrd="0" presId="urn:microsoft.com/office/officeart/2005/8/layout/cycle8"/>
    <dgm:cxn modelId="{CE35F176-8BF2-B741-AB0C-2F5A2DD60CF3}" type="presParOf" srcId="{0B070E1B-6A43-E649-BB86-9FF0496A31DC}" destId="{1211A5E9-593E-F84B-A3A5-D899D3B8A4EC}" srcOrd="18" destOrd="0" presId="urn:microsoft.com/office/officeart/2005/8/layout/cycle8"/>
    <dgm:cxn modelId="{43D29683-2CE4-8340-A824-B77BE3083278}" type="presParOf" srcId="{0B070E1B-6A43-E649-BB86-9FF0496A31DC}" destId="{C2FAA714-75ED-9C43-93DA-D1D330122D4F}" srcOrd="19" destOrd="0" presId="urn:microsoft.com/office/officeart/2005/8/layout/cycle8"/>
    <dgm:cxn modelId="{AEC1CD49-0696-6245-971A-91F0E3F611D1}" type="presParOf" srcId="{0B070E1B-6A43-E649-BB86-9FF0496A31DC}" destId="{915DE39F-2D49-4B4A-833B-908B5629C2CC}" srcOrd="20" destOrd="0" presId="urn:microsoft.com/office/officeart/2005/8/layout/cycle8"/>
    <dgm:cxn modelId="{0F651D29-AC33-5D45-88D4-826759007533}" type="presParOf" srcId="{0B070E1B-6A43-E649-BB86-9FF0496A31DC}" destId="{1FF7620B-A7ED-AB4E-9D4A-F24A67561A1F}" srcOrd="21" destOrd="0" presId="urn:microsoft.com/office/officeart/2005/8/layout/cycle8"/>
    <dgm:cxn modelId="{31A4A634-17C1-4F41-A810-E7D51B2D7940}" type="presParOf" srcId="{0B070E1B-6A43-E649-BB86-9FF0496A31DC}" destId="{DB01D563-CD96-7549-BBDB-DA8DA44E83B0}" srcOrd="22" destOrd="0" presId="urn:microsoft.com/office/officeart/2005/8/layout/cycle8"/>
    <dgm:cxn modelId="{0AB61D80-01E0-1847-99B2-593AFA48E9A8}" type="presParOf" srcId="{0B070E1B-6A43-E649-BB86-9FF0496A31DC}" destId="{D03A08F6-4120-4F4A-8B5A-E689D486EAED}" srcOrd="23" destOrd="0" presId="urn:microsoft.com/office/officeart/2005/8/layout/cycle8"/>
    <dgm:cxn modelId="{3D6631AA-6F8B-7649-BA8E-8A2C070357CE}" type="presParOf" srcId="{0B070E1B-6A43-E649-BB86-9FF0496A31DC}" destId="{BD60835B-DF35-524A-ADDE-E1736C18500A}" srcOrd="24" destOrd="0" presId="urn:microsoft.com/office/officeart/2005/8/layout/cycle8"/>
    <dgm:cxn modelId="{B154DD1F-1FEB-7E44-BD28-5262673609A2}" type="presParOf" srcId="{0B070E1B-6A43-E649-BB86-9FF0496A31DC}" destId="{77A16F3E-1BBB-664C-81B5-44D0546E9D89}" srcOrd="25" destOrd="0" presId="urn:microsoft.com/office/officeart/2005/8/layout/cycle8"/>
    <dgm:cxn modelId="{8716D243-55B1-7B4B-942B-08D5A868E572}" type="presParOf" srcId="{0B070E1B-6A43-E649-BB86-9FF0496A31DC}" destId="{577B1B51-EBDA-1E47-B2B3-64FF014A6E8E}" srcOrd="26" destOrd="0" presId="urn:microsoft.com/office/officeart/2005/8/layout/cycle8"/>
    <dgm:cxn modelId="{48AA92C7-4FB3-3E4F-A3CC-FBECD84F8561}" type="presParOf" srcId="{0B070E1B-6A43-E649-BB86-9FF0496A31DC}" destId="{7FBF1AA4-2945-2940-8B38-6B486882522D}" srcOrd="27" destOrd="0" presId="urn:microsoft.com/office/officeart/2005/8/layout/cycle8"/>
    <dgm:cxn modelId="{1FECC44C-33DF-CF46-A44F-5937D332AF98}" type="presParOf" srcId="{0B070E1B-6A43-E649-BB86-9FF0496A31DC}" destId="{3A1B1E50-DBC7-844D-A192-9AF5B986FF80}" srcOrd="28" destOrd="0" presId="urn:microsoft.com/office/officeart/2005/8/layout/cycle8"/>
    <dgm:cxn modelId="{D45A18B5-77E5-7C44-8E16-7A3C30962F53}" type="presParOf" srcId="{0B070E1B-6A43-E649-BB86-9FF0496A31DC}" destId="{F34F42A2-CBEC-AE43-AB51-E25FAB387AA1}" srcOrd="29" destOrd="0" presId="urn:microsoft.com/office/officeart/2005/8/layout/cycle8"/>
    <dgm:cxn modelId="{669A4132-A9D4-0546-BAB9-37025CA6D086}" type="presParOf" srcId="{0B070E1B-6A43-E649-BB86-9FF0496A31DC}" destId="{F7548D44-8442-AE49-90A4-5FD8E2D25DFA}" srcOrd="30" destOrd="0" presId="urn:microsoft.com/office/officeart/2005/8/layout/cycle8"/>
    <dgm:cxn modelId="{32C10262-BB3A-4F46-B38E-B70CCEC2D231}" type="presParOf" srcId="{0B070E1B-6A43-E649-BB86-9FF0496A31DC}" destId="{0FF7FF67-3FFA-C849-8FCF-7DC3948A6D2C}" srcOrd="31" destOrd="0" presId="urn:microsoft.com/office/officeart/2005/8/layout/cycle8"/>
    <dgm:cxn modelId="{0C332847-1CEB-2346-BE42-9EA1AB0BFE3A}" type="presParOf" srcId="{0B070E1B-6A43-E649-BB86-9FF0496A31DC}" destId="{7A61AFE2-81C5-A848-8AE7-E9E61359AC6E}" srcOrd="32" destOrd="0" presId="urn:microsoft.com/office/officeart/2005/8/layout/cycle8"/>
    <dgm:cxn modelId="{5A08A368-61D6-DA4F-9F09-F5DD25522077}" type="presParOf" srcId="{0B070E1B-6A43-E649-BB86-9FF0496A31DC}" destId="{BC4DABE5-DDEE-DC4F-BBA1-5A4802947E49}" srcOrd="33" destOrd="0" presId="urn:microsoft.com/office/officeart/2005/8/layout/cycle8"/>
    <dgm:cxn modelId="{EF5D4D4A-F10A-104A-AC22-FD2BE4D48255}" type="presParOf" srcId="{0B070E1B-6A43-E649-BB86-9FF0496A31DC}" destId="{563F351C-7EF9-584D-B8D3-21626F6F8449}" srcOrd="3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57E72-4C6F-4F7B-8A4B-F64F870B4614}" type="datetimeFigureOut">
              <a:rPr lang="en-GB" smtClean="0"/>
              <a:t>15/09/2016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74EB4-6668-46B5-A84D-719D00212648}" type="slidenum">
              <a:rPr lang="en-GB" smtClean="0"/>
              <a:t>‹#›</a:t>
            </a:fld>
            <a:endParaRPr lang="en-GB"/>
          </a:p>
        </p:txBody>
      </p:sp>
    </p:spTree>
    <p:extLst>
      <p:ext uri="{BB962C8B-B14F-4D97-AF65-F5344CB8AC3E}">
        <p14:creationId xmlns:p14="http://schemas.microsoft.com/office/powerpoint/2010/main" val="103883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974EB4-6668-46B5-A84D-719D00212648}" type="slidenum">
              <a:rPr lang="en-GB" smtClean="0"/>
              <a:t>8</a:t>
            </a:fld>
            <a:endParaRPr lang="en-GB"/>
          </a:p>
        </p:txBody>
      </p:sp>
    </p:spTree>
    <p:extLst>
      <p:ext uri="{BB962C8B-B14F-4D97-AF65-F5344CB8AC3E}">
        <p14:creationId xmlns:p14="http://schemas.microsoft.com/office/powerpoint/2010/main" val="421375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9</a:t>
            </a:fld>
            <a:endParaRPr lang="en-GB"/>
          </a:p>
        </p:txBody>
      </p:sp>
    </p:spTree>
    <p:extLst>
      <p:ext uri="{BB962C8B-B14F-4D97-AF65-F5344CB8AC3E}">
        <p14:creationId xmlns:p14="http://schemas.microsoft.com/office/powerpoint/2010/main" val="152704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11</a:t>
            </a:fld>
            <a:endParaRPr lang="en-GB"/>
          </a:p>
        </p:txBody>
      </p:sp>
    </p:spTree>
    <p:extLst>
      <p:ext uri="{BB962C8B-B14F-4D97-AF65-F5344CB8AC3E}">
        <p14:creationId xmlns:p14="http://schemas.microsoft.com/office/powerpoint/2010/main" val="89122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23E33A-B667-45DC-9A38-E41B6C917668}"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133518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23E33A-B667-45DC-9A38-E41B6C917668}"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183107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23E33A-B667-45DC-9A38-E41B6C917668}"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4047447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4855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23E33A-B667-45DC-9A38-E41B6C917668}"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420205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3E33A-B667-45DC-9A38-E41B6C917668}" type="datetimeFigureOut">
              <a:rPr lang="en-GB" smtClean="0"/>
              <a:t>15/09/2016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297107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23E33A-B667-45DC-9A38-E41B6C917668}"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229076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23E33A-B667-45DC-9A38-E41B6C917668}" type="datetimeFigureOut">
              <a:rPr lang="en-GB" smtClean="0"/>
              <a:t>15/09/2016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342142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23E33A-B667-45DC-9A38-E41B6C917668}" type="datetimeFigureOut">
              <a:rPr lang="en-GB" smtClean="0"/>
              <a:t>15/09/2016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140652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3E33A-B667-45DC-9A38-E41B6C917668}" type="datetimeFigureOut">
              <a:rPr lang="en-GB" smtClean="0"/>
              <a:t>15/09/2016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217754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3E33A-B667-45DC-9A38-E41B6C917668}"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16869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3E33A-B667-45DC-9A38-E41B6C917668}" type="datetimeFigureOut">
              <a:rPr lang="en-GB" smtClean="0"/>
              <a:t>15/09/2016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F476CA-4C06-43DC-B4DA-6E28822D7665}" type="slidenum">
              <a:rPr lang="en-GB" smtClean="0"/>
              <a:t>‹#›</a:t>
            </a:fld>
            <a:endParaRPr lang="en-GB"/>
          </a:p>
        </p:txBody>
      </p:sp>
    </p:spTree>
    <p:extLst>
      <p:ext uri="{BB962C8B-B14F-4D97-AF65-F5344CB8AC3E}">
        <p14:creationId xmlns:p14="http://schemas.microsoft.com/office/powerpoint/2010/main" val="350924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3E33A-B667-45DC-9A38-E41B6C917668}" type="datetimeFigureOut">
              <a:rPr lang="en-GB" smtClean="0"/>
              <a:t>15/09/2016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476CA-4C06-43DC-B4DA-6E28822D7665}" type="slidenum">
              <a:rPr lang="en-GB" smtClean="0"/>
              <a:t>‹#›</a:t>
            </a:fld>
            <a:endParaRPr lang="en-GB"/>
          </a:p>
        </p:txBody>
      </p:sp>
    </p:spTree>
    <p:extLst>
      <p:ext uri="{BB962C8B-B14F-4D97-AF65-F5344CB8AC3E}">
        <p14:creationId xmlns:p14="http://schemas.microsoft.com/office/powerpoint/2010/main" val="1372587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hayes@wakefield.gov.uk" TargetMode="External"/><Relationship Id="rId2" Type="http://schemas.openxmlformats.org/officeDocument/2006/relationships/hyperlink" Target="mailto:b.colledge@leedsbeckett.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ommunity-wealth.org/sites/clone.community-wealth.org/files/Vision2010.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The Next </a:t>
            </a:r>
            <a:r>
              <a:rPr lang="en-US" b="1" dirty="0"/>
              <a:t>S</a:t>
            </a:r>
            <a:r>
              <a:rPr lang="en-US" b="1" dirty="0" smtClean="0"/>
              <a:t>afety net? - Anchor Institutions and the end of the ‘Peak State</a:t>
            </a:r>
            <a:r>
              <a:rPr lang="en-US" dirty="0" smtClean="0"/>
              <a:t>’</a:t>
            </a:r>
            <a:endParaRPr lang="en-GB" dirty="0"/>
          </a:p>
        </p:txBody>
      </p:sp>
      <p:sp>
        <p:nvSpPr>
          <p:cNvPr id="3" name="Subtitle 2"/>
          <p:cNvSpPr>
            <a:spLocks noGrp="1"/>
          </p:cNvSpPr>
          <p:nvPr>
            <p:ph type="subTitle" idx="1"/>
          </p:nvPr>
        </p:nvSpPr>
        <p:spPr/>
        <p:txBody>
          <a:bodyPr>
            <a:normAutofit/>
          </a:bodyPr>
          <a:lstStyle/>
          <a:p>
            <a:r>
              <a:rPr lang="en-US" dirty="0"/>
              <a:t>Barbara Colledge and Paul Hayes</a:t>
            </a:r>
            <a:endParaRPr lang="en-GB" dirty="0"/>
          </a:p>
          <a:p>
            <a:r>
              <a:rPr lang="en-US" dirty="0" smtClean="0"/>
              <a:t>Leeds Beckett University</a:t>
            </a:r>
            <a:endParaRPr lang="en-GB" dirty="0"/>
          </a:p>
          <a:p>
            <a:endParaRPr lang="en-GB" dirty="0"/>
          </a:p>
        </p:txBody>
      </p:sp>
    </p:spTree>
    <p:extLst>
      <p:ext uri="{BB962C8B-B14F-4D97-AF65-F5344CB8AC3E}">
        <p14:creationId xmlns:p14="http://schemas.microsoft.com/office/powerpoint/2010/main" val="216508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12" y="110545"/>
            <a:ext cx="8229600" cy="1143000"/>
          </a:xfrm>
        </p:spPr>
        <p:txBody>
          <a:bodyPr/>
          <a:lstStyle/>
          <a:p>
            <a:r>
              <a:rPr lang="en-GB" b="1" dirty="0" smtClean="0"/>
              <a:t>Potential for Leeds City Region</a:t>
            </a:r>
            <a:endParaRPr lang="en-GB" b="1" dirty="0"/>
          </a:p>
        </p:txBody>
      </p:sp>
      <p:sp>
        <p:nvSpPr>
          <p:cNvPr id="3" name="Rectangle 2"/>
          <p:cNvSpPr/>
          <p:nvPr/>
        </p:nvSpPr>
        <p:spPr>
          <a:xfrm>
            <a:off x="481112" y="1328892"/>
            <a:ext cx="4090888" cy="4524315"/>
          </a:xfrm>
          <a:prstGeom prst="rect">
            <a:avLst/>
          </a:prstGeom>
        </p:spPr>
        <p:txBody>
          <a:bodyPr wrap="square">
            <a:spAutoFit/>
          </a:bodyPr>
          <a:lstStyle/>
          <a:p>
            <a:r>
              <a:rPr lang="en-GB" sz="2400" dirty="0"/>
              <a:t>Leeds City region - £62.4bn </a:t>
            </a:r>
            <a:r>
              <a:rPr lang="en-GB" sz="2400" dirty="0" smtClean="0"/>
              <a:t>GVA</a:t>
            </a:r>
          </a:p>
          <a:p>
            <a:endParaRPr lang="en-GB" sz="2400" dirty="0"/>
          </a:p>
          <a:p>
            <a:r>
              <a:rPr lang="en-GB" sz="2400" dirty="0" smtClean="0"/>
              <a:t>3m population</a:t>
            </a:r>
          </a:p>
          <a:p>
            <a:endParaRPr lang="en-GB" sz="2400" dirty="0"/>
          </a:p>
          <a:p>
            <a:r>
              <a:rPr lang="en-GB" sz="2400" dirty="0"/>
              <a:t>17% of </a:t>
            </a:r>
            <a:r>
              <a:rPr lang="en-GB" sz="2400" dirty="0" smtClean="0"/>
              <a:t>neighbourhoods </a:t>
            </a:r>
            <a:r>
              <a:rPr lang="en-GB" sz="2400" dirty="0"/>
              <a:t>in 10% most deprived in </a:t>
            </a:r>
            <a:r>
              <a:rPr lang="en-GB" sz="2400" dirty="0" smtClean="0"/>
              <a:t>England</a:t>
            </a:r>
          </a:p>
          <a:p>
            <a:endParaRPr lang="en-GB" sz="2400" dirty="0" smtClean="0"/>
          </a:p>
          <a:p>
            <a:r>
              <a:rPr lang="en-US" sz="2400" dirty="0"/>
              <a:t>Employment </a:t>
            </a:r>
            <a:r>
              <a:rPr lang="en-US" sz="2400" dirty="0" smtClean="0"/>
              <a:t>in service </a:t>
            </a:r>
            <a:r>
              <a:rPr lang="en-US" sz="2400" dirty="0"/>
              <a:t>sector (</a:t>
            </a:r>
            <a:r>
              <a:rPr lang="en-US" sz="2400" dirty="0" smtClean="0"/>
              <a:t>O-Q) 2014 28</a:t>
            </a:r>
            <a:r>
              <a:rPr lang="en-US" sz="2400" dirty="0"/>
              <a:t>% of </a:t>
            </a:r>
            <a:r>
              <a:rPr lang="en-US" sz="2400" dirty="0" smtClean="0"/>
              <a:t>employee jobs</a:t>
            </a:r>
          </a:p>
          <a:p>
            <a:endParaRPr lang="en-GB" sz="2400"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1960" y="1417638"/>
            <a:ext cx="4743099" cy="4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887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483" y="19805"/>
            <a:ext cx="8373616" cy="1143000"/>
          </a:xfrm>
        </p:spPr>
        <p:txBody>
          <a:bodyPr>
            <a:normAutofit/>
          </a:bodyPr>
          <a:lstStyle/>
          <a:p>
            <a:r>
              <a:rPr lang="en-GB" dirty="0" smtClean="0"/>
              <a:t>Leeds City Region Anchors </a:t>
            </a:r>
            <a:endParaRPr lang="en-GB" dirty="0"/>
          </a:p>
        </p:txBody>
      </p:sp>
      <p:sp>
        <p:nvSpPr>
          <p:cNvPr id="3" name="Content Placeholder 2"/>
          <p:cNvSpPr>
            <a:spLocks noGrp="1"/>
          </p:cNvSpPr>
          <p:nvPr>
            <p:ph sz="quarter" idx="10"/>
          </p:nvPr>
        </p:nvSpPr>
        <p:spPr>
          <a:xfrm>
            <a:off x="248483" y="1162805"/>
            <a:ext cx="8352730" cy="503237"/>
          </a:xfrm>
        </p:spPr>
        <p:txBody>
          <a:bodyPr>
            <a:normAutofit lnSpcReduction="10000"/>
          </a:bodyPr>
          <a:lstStyle/>
          <a:p>
            <a:r>
              <a:rPr lang="en-GB" dirty="0" smtClean="0"/>
              <a:t>Significant Scale and Reliance - Public Services </a:t>
            </a:r>
          </a:p>
          <a:p>
            <a:endParaRPr lang="en-GB" dirty="0"/>
          </a:p>
        </p:txBody>
      </p:sp>
      <p:sp>
        <p:nvSpPr>
          <p:cNvPr id="5" name="Content Placeholder 4"/>
          <p:cNvSpPr>
            <a:spLocks noGrp="1"/>
          </p:cNvSpPr>
          <p:nvPr>
            <p:ph sz="quarter" idx="12"/>
          </p:nvPr>
        </p:nvSpPr>
        <p:spPr>
          <a:xfrm>
            <a:off x="241035" y="1666042"/>
            <a:ext cx="8511901" cy="4874141"/>
          </a:xfrm>
        </p:spPr>
        <p:txBody>
          <a:bodyPr anchor="ctr">
            <a:noAutofit/>
          </a:bodyPr>
          <a:lstStyle/>
          <a:p>
            <a:r>
              <a:rPr lang="en-US" b="1" dirty="0" smtClean="0"/>
              <a:t>Number </a:t>
            </a:r>
            <a:r>
              <a:rPr lang="en-US" b="1" dirty="0"/>
              <a:t>of anchors exceed 100 institutions and 300,000 jobs</a:t>
            </a:r>
          </a:p>
          <a:p>
            <a:r>
              <a:rPr lang="en-GB" b="1" dirty="0" smtClean="0"/>
              <a:t>Anchor institutions ‘turnover’ in LCR : </a:t>
            </a:r>
            <a:r>
              <a:rPr lang="en-GB" b="1" dirty="0"/>
              <a:t> </a:t>
            </a:r>
            <a:r>
              <a:rPr lang="en-GB" dirty="0" smtClean="0"/>
              <a:t>£13.5 Billion (HEIs, FECs, Health, Housing Associations, Fire, Police) 9 </a:t>
            </a:r>
            <a:r>
              <a:rPr lang="en-GB" dirty="0"/>
              <a:t>HEIS, 40,000 graduates; 14 </a:t>
            </a:r>
            <a:r>
              <a:rPr lang="en-GB" dirty="0" smtClean="0"/>
              <a:t>FECs.</a:t>
            </a:r>
          </a:p>
          <a:p>
            <a:r>
              <a:rPr lang="en-GB" b="1" dirty="0" smtClean="0"/>
              <a:t>Employment AIs LCR</a:t>
            </a:r>
          </a:p>
          <a:p>
            <a:r>
              <a:rPr lang="en-GB" dirty="0" smtClean="0"/>
              <a:t>227,700 jobs</a:t>
            </a:r>
            <a:r>
              <a:rPr lang="en-GB" dirty="0"/>
              <a:t> </a:t>
            </a:r>
            <a:r>
              <a:rPr lang="en-GB" dirty="0" smtClean="0"/>
              <a:t>- 20% of employee jobs in Leeds City Region </a:t>
            </a:r>
            <a:r>
              <a:rPr lang="en-GB" b="1" dirty="0"/>
              <a:t>Distribution varies</a:t>
            </a:r>
          </a:p>
          <a:p>
            <a:r>
              <a:rPr lang="en-GB" dirty="0"/>
              <a:t>Barnsley 16% Bradford 18% Calderdale 19% Craven 2% Harrogate 22% Kirklees 17%  Leeds 16% Selby 32% Wakefield 40% York 20%</a:t>
            </a:r>
          </a:p>
          <a:p>
            <a:r>
              <a:rPr lang="en-GB" b="1" dirty="0" smtClean="0"/>
              <a:t>Procurement/External Spend: Y</a:t>
            </a:r>
            <a:r>
              <a:rPr lang="en-GB" dirty="0" smtClean="0"/>
              <a:t>orkshire </a:t>
            </a:r>
            <a:r>
              <a:rPr lang="en-GB" dirty="0"/>
              <a:t>and Humber </a:t>
            </a:r>
            <a:r>
              <a:rPr lang="en-GB" b="1" dirty="0"/>
              <a:t>LA combined external spend </a:t>
            </a:r>
            <a:r>
              <a:rPr lang="en-GB" dirty="0"/>
              <a:t>is </a:t>
            </a:r>
            <a:r>
              <a:rPr lang="en-GB" b="1" dirty="0"/>
              <a:t>£4.5 </a:t>
            </a:r>
            <a:r>
              <a:rPr lang="en-GB" b="1" dirty="0" smtClean="0"/>
              <a:t>Billion</a:t>
            </a:r>
          </a:p>
          <a:p>
            <a:r>
              <a:rPr lang="en-GB" b="1" dirty="0"/>
              <a:t>Y&amp;H: HEIs- </a:t>
            </a:r>
            <a:r>
              <a:rPr lang="en-GB" dirty="0"/>
              <a:t>32.2 Billion output; 94,430 </a:t>
            </a:r>
            <a:r>
              <a:rPr lang="en-GB" dirty="0" smtClean="0"/>
              <a:t>students;  </a:t>
            </a:r>
            <a:r>
              <a:rPr lang="en-GB" dirty="0"/>
              <a:t>63,000 jobs; £3.2B GVA; £2.2B indirect GVA (£2.1 in </a:t>
            </a:r>
            <a:r>
              <a:rPr lang="en-GB" dirty="0" smtClean="0"/>
              <a:t>region); 55,000 Yorkshire</a:t>
            </a:r>
          </a:p>
          <a:p>
            <a:endParaRPr lang="en-GB" sz="1800" dirty="0" smtClean="0"/>
          </a:p>
          <a:p>
            <a:endParaRPr lang="en-GB" sz="1800" dirty="0"/>
          </a:p>
        </p:txBody>
      </p:sp>
    </p:spTree>
    <p:extLst>
      <p:ext uri="{BB962C8B-B14F-4D97-AF65-F5344CB8AC3E}">
        <p14:creationId xmlns:p14="http://schemas.microsoft.com/office/powerpoint/2010/main" val="1386727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077" y="0"/>
            <a:ext cx="8373616" cy="1143000"/>
          </a:xfrm>
        </p:spPr>
        <p:txBody>
          <a:bodyPr>
            <a:normAutofit fontScale="90000"/>
          </a:bodyPr>
          <a:lstStyle/>
          <a:p>
            <a:r>
              <a:rPr lang="en-US" dirty="0" smtClean="0"/>
              <a:t>LCR Strategic Economic Plan 2016-2036</a:t>
            </a:r>
            <a:endParaRPr lang="en-US" dirty="0"/>
          </a:p>
        </p:txBody>
      </p:sp>
      <p:sp>
        <p:nvSpPr>
          <p:cNvPr id="3" name="Content Placeholder 2"/>
          <p:cNvSpPr>
            <a:spLocks noGrp="1"/>
          </p:cNvSpPr>
          <p:nvPr>
            <p:ph sz="quarter" idx="10"/>
          </p:nvPr>
        </p:nvSpPr>
        <p:spPr>
          <a:xfrm>
            <a:off x="213146" y="891381"/>
            <a:ext cx="8352730" cy="503237"/>
          </a:xfrm>
        </p:spPr>
        <p:txBody>
          <a:bodyPr>
            <a:normAutofit lnSpcReduction="10000"/>
          </a:bodyPr>
          <a:lstStyle/>
          <a:p>
            <a:r>
              <a:rPr lang="en-US" dirty="0" smtClean="0"/>
              <a:t>Recent Partnership</a:t>
            </a:r>
            <a:endParaRPr lang="en-US" dirty="0"/>
          </a:p>
        </p:txBody>
      </p:sp>
      <p:sp>
        <p:nvSpPr>
          <p:cNvPr id="5" name="Content Placeholder 4"/>
          <p:cNvSpPr>
            <a:spLocks noGrp="1"/>
          </p:cNvSpPr>
          <p:nvPr>
            <p:ph sz="quarter" idx="12"/>
          </p:nvPr>
        </p:nvSpPr>
        <p:spPr>
          <a:xfrm>
            <a:off x="213146" y="1484784"/>
            <a:ext cx="8280400" cy="3520641"/>
          </a:xfrm>
        </p:spPr>
        <p:txBody>
          <a:bodyPr>
            <a:noAutofit/>
          </a:bodyPr>
          <a:lstStyle/>
          <a:p>
            <a:r>
              <a:rPr lang="en-US" sz="1800" dirty="0" smtClean="0"/>
              <a:t>“THE </a:t>
            </a:r>
            <a:r>
              <a:rPr lang="en-US" sz="1800" dirty="0"/>
              <a:t>11 LOCAL AUTHORITIES THAT COMPRISE LEEDS CITY REGION (BARNSLEY, BRADFORD, CALDERDALE, CRAVEN, HARROGATE, KIRKLEES, LEEDS, SELBY, WAKEFIELD AND YORK, ALONGSIDE NORTH YORKSHIRE COUNTY COUNCIL) HAVE BEEN WORKING IN PARTNERSHIP TO IMPROVE THE ECONOMY SINCE 2004. </a:t>
            </a:r>
          </a:p>
          <a:p>
            <a:r>
              <a:rPr lang="en-US" sz="1800" dirty="0" smtClean="0"/>
              <a:t>The </a:t>
            </a:r>
            <a:r>
              <a:rPr lang="en-US" sz="1800" dirty="0"/>
              <a:t>LEP and the Combined Authority are now working as one to drive economic success. </a:t>
            </a:r>
            <a:endParaRPr lang="en-US" sz="1800" dirty="0" smtClean="0"/>
          </a:p>
          <a:p>
            <a:endParaRPr lang="en-US" sz="1800" dirty="0" smtClean="0"/>
          </a:p>
          <a:p>
            <a:r>
              <a:rPr lang="en-US" sz="1800" b="1" dirty="0" smtClean="0"/>
              <a:t>IMPACT</a:t>
            </a:r>
          </a:p>
          <a:p>
            <a:pPr marL="342900" indent="-342900">
              <a:buFont typeface="Arial" charset="0"/>
              <a:buChar char="•"/>
            </a:pPr>
            <a:r>
              <a:rPr lang="en-US" sz="1800" dirty="0" smtClean="0"/>
              <a:t>The </a:t>
            </a:r>
            <a:r>
              <a:rPr lang="en-US" sz="1800" dirty="0"/>
              <a:t>City Region has 15% more businesses than in 2011, a rise that outstrips national performance, and has attracted 31 inward investments, helping to raise foreign investment in Yorkshire by 145</a:t>
            </a:r>
            <a:r>
              <a:rPr lang="en-US" sz="1800" dirty="0" smtClean="0"/>
              <a:t>%.</a:t>
            </a:r>
          </a:p>
          <a:p>
            <a:pPr marL="342900" indent="-342900">
              <a:buFont typeface="Arial" charset="0"/>
              <a:buChar char="•"/>
            </a:pPr>
            <a:r>
              <a:rPr lang="en-US" sz="1800" dirty="0" smtClean="0"/>
              <a:t>Skills </a:t>
            </a:r>
            <a:r>
              <a:rPr lang="en-US" sz="1800" dirty="0" err="1"/>
              <a:t>programmes</a:t>
            </a:r>
            <a:r>
              <a:rPr lang="en-US" sz="1800" dirty="0"/>
              <a:t> have created 2,350 new apprenticeships for young people and enabled 2,700 more young people to enter employment, education or training. </a:t>
            </a:r>
            <a:endParaRPr lang="en-US" sz="1800" dirty="0" smtClean="0"/>
          </a:p>
          <a:p>
            <a:pPr marL="342900" indent="-342900">
              <a:buFont typeface="Arial" charset="0"/>
              <a:buChar char="•"/>
            </a:pPr>
            <a:r>
              <a:rPr lang="en-US" sz="1800" dirty="0" smtClean="0"/>
              <a:t>There </a:t>
            </a:r>
            <a:r>
              <a:rPr lang="en-US" sz="1800" dirty="0"/>
              <a:t>have been significant reductions in carbon emissions, energy improvements to over 1,000 properties, and major progress on developing an ambitious pipeline of new district heat networks. </a:t>
            </a:r>
            <a:r>
              <a:rPr lang="en-US" sz="1800" dirty="0" smtClean="0"/>
              <a:t>“ pp 16-17</a:t>
            </a:r>
            <a:endParaRPr lang="en-US" sz="1800" dirty="0"/>
          </a:p>
          <a:p>
            <a:endParaRPr lang="en-US" sz="1800" dirty="0" smtClean="0"/>
          </a:p>
          <a:p>
            <a:endParaRPr lang="en-US" sz="1800" dirty="0"/>
          </a:p>
        </p:txBody>
      </p:sp>
    </p:spTree>
    <p:extLst>
      <p:ext uri="{BB962C8B-B14F-4D97-AF65-F5344CB8AC3E}">
        <p14:creationId xmlns:p14="http://schemas.microsoft.com/office/powerpoint/2010/main" val="1049377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LCR Strategic Economic Plan </a:t>
            </a:r>
            <a:r>
              <a:rPr lang="en-US" dirty="0" smtClean="0"/>
              <a:t>2016-2036 Future?</a:t>
            </a:r>
            <a:endParaRPr lang="en-US" dirty="0"/>
          </a:p>
        </p:txBody>
      </p:sp>
      <p:sp>
        <p:nvSpPr>
          <p:cNvPr id="3" name="Content Placeholder 2"/>
          <p:cNvSpPr>
            <a:spLocks noGrp="1"/>
          </p:cNvSpPr>
          <p:nvPr>
            <p:ph sz="quarter" idx="10"/>
          </p:nvPr>
        </p:nvSpPr>
        <p:spPr/>
        <p:txBody>
          <a:bodyPr>
            <a:normAutofit lnSpcReduction="10000"/>
          </a:bodyPr>
          <a:lstStyle/>
          <a:p>
            <a:r>
              <a:rPr lang="en-US" dirty="0" smtClean="0"/>
              <a:t>Partnership?</a:t>
            </a:r>
            <a:endParaRPr lang="en-US" dirty="0"/>
          </a:p>
        </p:txBody>
      </p:sp>
      <p:sp>
        <p:nvSpPr>
          <p:cNvPr id="5" name="Content Placeholder 4"/>
          <p:cNvSpPr>
            <a:spLocks noGrp="1"/>
          </p:cNvSpPr>
          <p:nvPr>
            <p:ph sz="quarter" idx="12"/>
          </p:nvPr>
        </p:nvSpPr>
        <p:spPr>
          <a:xfrm>
            <a:off x="251520" y="2420888"/>
            <a:ext cx="8280400" cy="2304256"/>
          </a:xfrm>
        </p:spPr>
        <p:txBody>
          <a:bodyPr>
            <a:noAutofit/>
          </a:bodyPr>
          <a:lstStyle/>
          <a:p>
            <a:r>
              <a:rPr lang="en-US" sz="2800" dirty="0" smtClean="0"/>
              <a:t>“PARTNERSHIP </a:t>
            </a:r>
            <a:r>
              <a:rPr lang="en-US" sz="2800" dirty="0"/>
              <a:t>IMPLEMENTATION / BUSINESS PLANS </a:t>
            </a:r>
          </a:p>
          <a:p>
            <a:r>
              <a:rPr lang="en-US" sz="2800" dirty="0"/>
              <a:t>e.g. The LEP and the Combined Authority / Local Authorities / Businesses / Universities and colleges / Voluntary and community </a:t>
            </a:r>
            <a:r>
              <a:rPr lang="en-US" sz="2800" dirty="0" err="1"/>
              <a:t>organisations</a:t>
            </a:r>
            <a:r>
              <a:rPr lang="en-US" sz="2800" dirty="0"/>
              <a:t> / Other agencies, e.g. Home and Communities, Highways England, Health, Environment Agency and others </a:t>
            </a:r>
            <a:r>
              <a:rPr lang="en-US" sz="2800" dirty="0" smtClean="0"/>
              <a:t>” </a:t>
            </a:r>
          </a:p>
          <a:p>
            <a:r>
              <a:rPr lang="en-US" sz="2800" dirty="0" smtClean="0"/>
              <a:t>p 25</a:t>
            </a:r>
            <a:endParaRPr lang="en-US" sz="2800" dirty="0"/>
          </a:p>
        </p:txBody>
      </p:sp>
    </p:spTree>
    <p:extLst>
      <p:ext uri="{BB962C8B-B14F-4D97-AF65-F5344CB8AC3E}">
        <p14:creationId xmlns:p14="http://schemas.microsoft.com/office/powerpoint/2010/main" val="229466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LCR Anchor Institutions Potential</a:t>
            </a:r>
            <a:endParaRPr lang="en-US" dirty="0"/>
          </a:p>
        </p:txBody>
      </p:sp>
      <p:sp>
        <p:nvSpPr>
          <p:cNvPr id="5" name="Content Placeholder 4"/>
          <p:cNvSpPr>
            <a:spLocks noGrp="1"/>
          </p:cNvSpPr>
          <p:nvPr>
            <p:ph sz="quarter" idx="12"/>
          </p:nvPr>
        </p:nvSpPr>
        <p:spPr>
          <a:xfrm>
            <a:off x="298128" y="1556792"/>
            <a:ext cx="8280400" cy="4176464"/>
          </a:xfrm>
        </p:spPr>
        <p:txBody>
          <a:bodyPr>
            <a:normAutofit fontScale="92500" lnSpcReduction="10000"/>
          </a:bodyPr>
          <a:lstStyle/>
          <a:p>
            <a:r>
              <a:rPr lang="en-GB" sz="2400" b="1" dirty="0" smtClean="0"/>
              <a:t>Economy, Employment, Skills Ladder</a:t>
            </a:r>
          </a:p>
          <a:p>
            <a:r>
              <a:rPr lang="en-GB" b="1" dirty="0" smtClean="0"/>
              <a:t>Through direct and indirect impact; growth and innovation; Good growth and employment; procurement e.g. 1% increase in local spend = £400M (LAs only). Graduates. Education connected partnerships at all levels </a:t>
            </a:r>
          </a:p>
          <a:p>
            <a:endParaRPr lang="en-GB" b="1" dirty="0"/>
          </a:p>
          <a:p>
            <a:r>
              <a:rPr lang="en-GB" sz="2400" b="1" dirty="0"/>
              <a:t>Health, Social, Welfare and Public Services</a:t>
            </a:r>
          </a:p>
          <a:p>
            <a:r>
              <a:rPr lang="en-GB" b="1" dirty="0" smtClean="0"/>
              <a:t>Third sector and community; Shared services responses; Disposal of land/property?  GAP? How to link and engage in sustainable way – risks?</a:t>
            </a:r>
          </a:p>
          <a:p>
            <a:endParaRPr lang="en-GB" b="1" dirty="0" smtClean="0"/>
          </a:p>
          <a:p>
            <a:r>
              <a:rPr lang="en-GB" sz="2400" b="1" dirty="0" smtClean="0"/>
              <a:t>Partnerships ?</a:t>
            </a:r>
            <a:endParaRPr lang="en-GB" sz="2400" b="1" dirty="0"/>
          </a:p>
          <a:p>
            <a:r>
              <a:rPr lang="en-GB" b="1" dirty="0" smtClean="0"/>
              <a:t>LCR- </a:t>
            </a:r>
            <a:r>
              <a:rPr lang="en-GB" b="1" dirty="0"/>
              <a:t>Strategic Economic Plan – Partnership Implementation </a:t>
            </a:r>
            <a:r>
              <a:rPr lang="en-GB" b="1" dirty="0" smtClean="0"/>
              <a:t>– AIs</a:t>
            </a:r>
          </a:p>
          <a:p>
            <a:r>
              <a:rPr lang="en-GB" b="1" dirty="0" smtClean="0"/>
              <a:t>Community Partnerships; collaborative/co-creation models</a:t>
            </a:r>
            <a:endParaRPr lang="en-GB" b="1" dirty="0"/>
          </a:p>
          <a:p>
            <a:endParaRPr lang="en-US" dirty="0"/>
          </a:p>
        </p:txBody>
      </p:sp>
    </p:spTree>
    <p:extLst>
      <p:ext uri="{BB962C8B-B14F-4D97-AF65-F5344CB8AC3E}">
        <p14:creationId xmlns:p14="http://schemas.microsoft.com/office/powerpoint/2010/main" val="29937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Local Initiatives</a:t>
            </a:r>
            <a:endParaRPr lang="en-GB" dirty="0"/>
          </a:p>
        </p:txBody>
      </p:sp>
      <p:sp>
        <p:nvSpPr>
          <p:cNvPr id="3" name="Content Placeholder 2"/>
          <p:cNvSpPr>
            <a:spLocks noGrp="1"/>
          </p:cNvSpPr>
          <p:nvPr>
            <p:ph idx="1"/>
          </p:nvPr>
        </p:nvSpPr>
        <p:spPr>
          <a:xfrm>
            <a:off x="179512" y="1371184"/>
            <a:ext cx="5364088" cy="3595538"/>
          </a:xfrm>
        </p:spPr>
        <p:txBody>
          <a:bodyPr>
            <a:normAutofit fontScale="25000" lnSpcReduction="20000"/>
          </a:bodyPr>
          <a:lstStyle/>
          <a:p>
            <a:r>
              <a:rPr lang="en-GB" sz="7200" b="1" dirty="0"/>
              <a:t>Community Anchor Strategy</a:t>
            </a:r>
            <a:r>
              <a:rPr lang="en-GB" sz="7200" dirty="0"/>
              <a:t>: development of strategies to utilise community anchors for social development - Wakefield District Council and Calderdale County Council.</a:t>
            </a:r>
          </a:p>
          <a:p>
            <a:r>
              <a:rPr lang="en-GB" sz="7200" b="1" dirty="0"/>
              <a:t>Good growth strategies</a:t>
            </a:r>
            <a:r>
              <a:rPr lang="en-GB" sz="7200" dirty="0"/>
              <a:t>: Leeds City Region strategy and local authority initiatives such as Wakefield’s good growth strategy.</a:t>
            </a:r>
          </a:p>
          <a:p>
            <a:r>
              <a:rPr lang="en-GB" sz="7200" b="1" dirty="0"/>
              <a:t>Living/fair wage pledges</a:t>
            </a:r>
            <a:r>
              <a:rPr lang="en-GB" sz="7200" dirty="0"/>
              <a:t>: Fostered through city compact in Leeds and the private sector in Wakefield.</a:t>
            </a:r>
          </a:p>
          <a:p>
            <a:r>
              <a:rPr lang="en-GB" sz="7200" b="1" dirty="0"/>
              <a:t>Shared principles</a:t>
            </a:r>
            <a:r>
              <a:rPr lang="en-GB" sz="7200" dirty="0"/>
              <a:t>: The Wakefield District Compact is a framework agreed between public sector, voluntary and community organisations with shared principles, objectives and for mutual benefit. </a:t>
            </a:r>
          </a:p>
          <a:p>
            <a:r>
              <a:rPr lang="en-GB" sz="7200" b="1" dirty="0"/>
              <a:t>Partnership Boards and Groups</a:t>
            </a:r>
            <a:r>
              <a:rPr lang="en-GB" sz="7200" dirty="0"/>
              <a:t>: The Wakefield Together Partnership and Local Services Board brings together key anchor institutions to work on collaborative solutions to the district’s challenges and strategic priorities. The Wakefield Enterprise Partnership brings together business and public agencies to stimulate investment and economic growth.</a:t>
            </a:r>
          </a:p>
          <a:p>
            <a:endParaRPr lang="en-GB" dirty="0"/>
          </a:p>
        </p:txBody>
      </p:sp>
      <p:sp>
        <p:nvSpPr>
          <p:cNvPr id="4" name="Rectangle 3"/>
          <p:cNvSpPr/>
          <p:nvPr/>
        </p:nvSpPr>
        <p:spPr>
          <a:xfrm>
            <a:off x="5724128" y="1417638"/>
            <a:ext cx="3111488" cy="4124206"/>
          </a:xfrm>
          <a:prstGeom prst="rect">
            <a:avLst/>
          </a:prstGeom>
          <a:solidFill>
            <a:schemeClr val="accent4">
              <a:lumMod val="40000"/>
              <a:lumOff val="60000"/>
            </a:schemeClr>
          </a:solidFill>
        </p:spPr>
        <p:txBody>
          <a:bodyPr wrap="square">
            <a:spAutoFit/>
          </a:bodyPr>
          <a:lstStyle/>
          <a:p>
            <a:pPr algn="ctr"/>
            <a:r>
              <a:rPr lang="en-GB" b="1" dirty="0">
                <a:solidFill>
                  <a:srgbClr val="000000"/>
                </a:solidFill>
                <a:latin typeface="Calibri" panose="020F0502020204030204" pitchFamily="34" charset="0"/>
              </a:rPr>
              <a:t>Leeds City Region Strategic Economic Plan 2016-2036 </a:t>
            </a:r>
            <a:endParaRPr lang="en-GB" b="1" dirty="0" smtClean="0">
              <a:solidFill>
                <a:srgbClr val="000000"/>
              </a:solidFill>
              <a:latin typeface="Calibri" panose="020F0502020204030204" pitchFamily="34" charset="0"/>
            </a:endParaRPr>
          </a:p>
          <a:p>
            <a:pPr algn="ctr"/>
            <a:endParaRPr lang="en-GB" b="1" dirty="0" smtClean="0">
              <a:solidFill>
                <a:srgbClr val="000000"/>
              </a:solidFill>
              <a:latin typeface="Calibri" panose="020F0502020204030204" pitchFamily="34" charset="0"/>
            </a:endParaRPr>
          </a:p>
          <a:p>
            <a:pPr algn="ctr"/>
            <a:r>
              <a:rPr lang="en-GB" sz="1600" b="1" i="1" dirty="0" smtClean="0">
                <a:solidFill>
                  <a:srgbClr val="000000"/>
                </a:solidFill>
                <a:latin typeface="DIN Next LT Pro Medium Condensed"/>
              </a:rPr>
              <a:t>“VISION </a:t>
            </a:r>
            <a:endParaRPr lang="en-GB" sz="1600" b="1" i="1" dirty="0">
              <a:solidFill>
                <a:srgbClr val="000000"/>
              </a:solidFill>
              <a:latin typeface="DIN Next LT Pro Medium Condensed"/>
            </a:endParaRPr>
          </a:p>
          <a:p>
            <a:pPr algn="ctr"/>
            <a:r>
              <a:rPr lang="en-GB" sz="1600" b="1" i="1" dirty="0">
                <a:solidFill>
                  <a:srgbClr val="000000"/>
                </a:solidFill>
                <a:latin typeface="DIN Next LT Pro Light Condensed"/>
              </a:rPr>
              <a:t>TO BE A GLOBALLY RECOGNISED ECONOMY WHERE GOOD GROWTH DELIVERS HIGH LEVELS OF PROSPERITY, JOBS AND QUALITY OF LIFE FOR </a:t>
            </a:r>
            <a:r>
              <a:rPr lang="en-GB" sz="1600" b="1" i="1" dirty="0" smtClean="0">
                <a:solidFill>
                  <a:srgbClr val="000000"/>
                </a:solidFill>
                <a:latin typeface="DIN Next LT Pro Light Condensed"/>
              </a:rPr>
              <a:t>EVERYONE”</a:t>
            </a:r>
          </a:p>
          <a:p>
            <a:pPr algn="ctr"/>
            <a:endParaRPr lang="en-GB" sz="1600" b="1" i="1" dirty="0" smtClean="0">
              <a:solidFill>
                <a:srgbClr val="000000"/>
              </a:solidFill>
              <a:latin typeface="DIN Next LT Pro Light Condensed"/>
            </a:endParaRPr>
          </a:p>
          <a:p>
            <a:pPr algn="ctr"/>
            <a:r>
              <a:rPr lang="en-GB" sz="1600" dirty="0" smtClean="0">
                <a:solidFill>
                  <a:srgbClr val="000000"/>
                </a:solidFill>
                <a:latin typeface="Calibri" panose="020F0502020204030204" pitchFamily="34" charset="0"/>
              </a:rPr>
              <a:t>[LCR </a:t>
            </a:r>
            <a:r>
              <a:rPr lang="en-GB" sz="1600" dirty="0">
                <a:solidFill>
                  <a:srgbClr val="000000"/>
                </a:solidFill>
                <a:latin typeface="Calibri" panose="020F0502020204030204" pitchFamily="34" charset="0"/>
              </a:rPr>
              <a:t>LEP (2016) Leeds City Region Strategic Economic Plan 2016-2036, </a:t>
            </a:r>
            <a:r>
              <a:rPr lang="en-GB" sz="1600" dirty="0" smtClean="0">
                <a:solidFill>
                  <a:srgbClr val="000000"/>
                </a:solidFill>
                <a:latin typeface="Calibri" panose="020F0502020204030204" pitchFamily="34" charset="0"/>
              </a:rPr>
              <a:t>p58]</a:t>
            </a:r>
            <a:endParaRPr lang="en-GB" sz="1600" dirty="0">
              <a:solidFill>
                <a:srgbClr val="000000"/>
              </a:solidFill>
              <a:latin typeface="Calibri" panose="020F0502020204030204" pitchFamily="34" charset="0"/>
            </a:endParaRPr>
          </a:p>
          <a:p>
            <a:pPr algn="ctr"/>
            <a:r>
              <a:rPr lang="en-GB" sz="1600" dirty="0" smtClean="0">
                <a:solidFill>
                  <a:srgbClr val="000000"/>
                </a:solidFill>
                <a:latin typeface="DIN Next LT Pro Light Condensed"/>
              </a:rPr>
              <a:t> </a:t>
            </a:r>
            <a:endParaRPr lang="en-GB" sz="1600" dirty="0"/>
          </a:p>
        </p:txBody>
      </p:sp>
    </p:spTree>
    <p:extLst>
      <p:ext uri="{BB962C8B-B14F-4D97-AF65-F5344CB8AC3E}">
        <p14:creationId xmlns:p14="http://schemas.microsoft.com/office/powerpoint/2010/main" val="1073295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t>Conclusions</a:t>
            </a:r>
            <a:endParaRPr lang="en-GB" b="1" dirty="0"/>
          </a:p>
        </p:txBody>
      </p:sp>
      <p:sp>
        <p:nvSpPr>
          <p:cNvPr id="4" name="Content Placeholder 2"/>
          <p:cNvSpPr>
            <a:spLocks noGrp="1"/>
          </p:cNvSpPr>
          <p:nvPr>
            <p:ph idx="1"/>
          </p:nvPr>
        </p:nvSpPr>
        <p:spPr>
          <a:xfrm>
            <a:off x="457200" y="1049896"/>
            <a:ext cx="4618856" cy="5475448"/>
          </a:xfrm>
        </p:spPr>
        <p:txBody>
          <a:bodyPr>
            <a:noAutofit/>
          </a:bodyPr>
          <a:lstStyle/>
          <a:p>
            <a:r>
              <a:rPr lang="en-GB" sz="1800" dirty="0"/>
              <a:t>Anchor institutions add to local ‘toolkit’ for meeting challenges of austerity</a:t>
            </a:r>
            <a:r>
              <a:rPr lang="en-GB" sz="1800" dirty="0" smtClean="0"/>
              <a:t>.</a:t>
            </a:r>
          </a:p>
          <a:p>
            <a:pPr marL="0" indent="0">
              <a:buNone/>
            </a:pPr>
            <a:endParaRPr lang="en-GB" sz="1800" dirty="0"/>
          </a:p>
          <a:p>
            <a:r>
              <a:rPr lang="en-GB" sz="1800" dirty="0"/>
              <a:t>Recognises private and 3</a:t>
            </a:r>
            <a:r>
              <a:rPr lang="en-GB" sz="1800" baseline="30000" dirty="0"/>
              <a:t>rd</a:t>
            </a:r>
            <a:r>
              <a:rPr lang="en-GB" sz="1800" dirty="0"/>
              <a:t> sector contributions to social and economic </a:t>
            </a:r>
            <a:r>
              <a:rPr lang="en-GB" sz="1800" dirty="0" smtClean="0"/>
              <a:t>issues</a:t>
            </a:r>
          </a:p>
          <a:p>
            <a:pPr marL="0" indent="0">
              <a:buNone/>
            </a:pPr>
            <a:endParaRPr lang="en-GB" sz="1800" dirty="0"/>
          </a:p>
          <a:p>
            <a:r>
              <a:rPr lang="en-GB" sz="1800" dirty="0"/>
              <a:t>But will this meet the scale of the challenge</a:t>
            </a:r>
            <a:r>
              <a:rPr lang="en-GB" sz="1800" dirty="0" smtClean="0"/>
              <a:t>?  Local wins but scale challenging without private sector engagement?</a:t>
            </a:r>
            <a:endParaRPr lang="en-GB" sz="1800" dirty="0"/>
          </a:p>
          <a:p>
            <a:pPr marL="0" indent="0">
              <a:buNone/>
            </a:pPr>
            <a:endParaRPr lang="en-GB" sz="1800" dirty="0"/>
          </a:p>
          <a:p>
            <a:pPr algn="just"/>
            <a:r>
              <a:rPr lang="en-US" sz="1800" dirty="0" smtClean="0"/>
              <a:t>The options and tools available for greater intervention by Anchors may be insufficient and slow to impact. </a:t>
            </a:r>
          </a:p>
          <a:p>
            <a:pPr algn="just"/>
            <a:endParaRPr lang="en-US" sz="1800" dirty="0" smtClean="0"/>
          </a:p>
          <a:p>
            <a:pPr algn="just"/>
            <a:r>
              <a:rPr lang="en-US" sz="1800" dirty="0" smtClean="0"/>
              <a:t>Challenges in areas of deprivation or in health, community safety or cohesion, will require new types of intervention to address </a:t>
            </a:r>
            <a:r>
              <a:rPr lang="en-US" sz="1800" dirty="0"/>
              <a:t>the scale and urgency of the </a:t>
            </a:r>
            <a:r>
              <a:rPr lang="en-US" sz="1800" dirty="0" smtClean="0"/>
              <a:t>task.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055" y="1412776"/>
            <a:ext cx="3083650" cy="2232248"/>
          </a:xfrm>
          <a:prstGeom prst="rect">
            <a:avLst/>
          </a:prstGeom>
        </p:spPr>
      </p:pic>
    </p:spTree>
    <p:extLst>
      <p:ext uri="{BB962C8B-B14F-4D97-AF65-F5344CB8AC3E}">
        <p14:creationId xmlns:p14="http://schemas.microsoft.com/office/powerpoint/2010/main" val="3416601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Barbara Colledge</a:t>
            </a:r>
          </a:p>
          <a:p>
            <a:pPr marL="0" indent="0">
              <a:buNone/>
            </a:pPr>
            <a:r>
              <a:rPr lang="en-GB" dirty="0" smtClean="0"/>
              <a:t>Leeds Beckett University</a:t>
            </a:r>
          </a:p>
          <a:p>
            <a:pPr marL="0" indent="0">
              <a:buNone/>
            </a:pPr>
            <a:r>
              <a:rPr lang="en-GB" dirty="0" smtClean="0">
                <a:hlinkClick r:id="rId2"/>
              </a:rPr>
              <a:t>b.colledge@leedsbeckett.ac.uk</a:t>
            </a:r>
            <a:endParaRPr lang="en-GB" dirty="0" smtClean="0"/>
          </a:p>
          <a:p>
            <a:pPr marL="0" indent="0">
              <a:buNone/>
            </a:pPr>
            <a:endParaRPr lang="en-GB" dirty="0"/>
          </a:p>
          <a:p>
            <a:pPr marL="0" indent="0">
              <a:buNone/>
            </a:pPr>
            <a:r>
              <a:rPr lang="en-GB" dirty="0" smtClean="0"/>
              <a:t>Paul Hayes</a:t>
            </a:r>
          </a:p>
          <a:p>
            <a:pPr marL="0" indent="0">
              <a:buNone/>
            </a:pPr>
            <a:r>
              <a:rPr lang="en-GB" dirty="0" smtClean="0"/>
              <a:t>Leeds Business School, Leeds Beckett University/Wakefield Council</a:t>
            </a:r>
          </a:p>
          <a:p>
            <a:pPr marL="0" indent="0">
              <a:spcAft>
                <a:spcPts val="0"/>
              </a:spcAft>
              <a:buNone/>
            </a:pPr>
            <a:r>
              <a:rPr lang="en-GB" dirty="0" smtClean="0">
                <a:latin typeface="Calibri" panose="020F0502020204030204" pitchFamily="34" charset="0"/>
                <a:ea typeface="Calibri" panose="020F0502020204030204" pitchFamily="34" charset="0"/>
                <a:cs typeface="Times New Roman" panose="02020603050405020304" pitchFamily="18" charset="0"/>
                <a:hlinkClick r:id="rId3"/>
              </a:rPr>
              <a:t>phayes@wakefield.gov.uk</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Aft>
                <a:spcPts val="0"/>
              </a:spcAft>
              <a:buNone/>
            </a:pPr>
            <a:endParaRPr lang="en-GB" dirty="0" smtClean="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1686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Austerity as inevitability: </a:t>
            </a:r>
            <a:r>
              <a:rPr lang="en-GB" b="1" dirty="0" smtClean="0"/>
              <a:t/>
            </a:r>
            <a:br>
              <a:rPr lang="en-GB" b="1" dirty="0" smtClean="0"/>
            </a:br>
            <a:r>
              <a:rPr lang="en-GB" b="1" dirty="0" smtClean="0"/>
              <a:t>‘</a:t>
            </a:r>
            <a:r>
              <a:rPr lang="en-GB" b="1" dirty="0"/>
              <a:t>The Peak State</a:t>
            </a:r>
            <a:r>
              <a:rPr lang="en-GB" b="1" dirty="0" smtClean="0"/>
              <a:t>’</a:t>
            </a:r>
            <a:endParaRPr lang="en-GB" dirty="0"/>
          </a:p>
        </p:txBody>
      </p:sp>
      <p:sp>
        <p:nvSpPr>
          <p:cNvPr id="3" name="Content Placeholder 2"/>
          <p:cNvSpPr>
            <a:spLocks noGrp="1"/>
          </p:cNvSpPr>
          <p:nvPr>
            <p:ph idx="1"/>
          </p:nvPr>
        </p:nvSpPr>
        <p:spPr>
          <a:xfrm>
            <a:off x="323528" y="1556792"/>
            <a:ext cx="5040560" cy="4525963"/>
          </a:xfrm>
        </p:spPr>
        <p:txBody>
          <a:bodyPr>
            <a:noAutofit/>
          </a:bodyPr>
          <a:lstStyle/>
          <a:p>
            <a:pPr marL="0" indent="0" algn="just">
              <a:buNone/>
            </a:pPr>
            <a:r>
              <a:rPr lang="en-US" sz="2100" dirty="0" smtClean="0"/>
              <a:t>“… represents </a:t>
            </a:r>
            <a:r>
              <a:rPr lang="en-US" sz="2100" dirty="0"/>
              <a:t>the zenith of government’s role in British national life. The idea is based on that of peak oil, which is not the point we run out of fossil fuels, but the point at which we pass our maximum ability to extract them from the ground. The fuel the government runs on is taxation. This is a renewable resource, but, even so, there is plenty of evidence to suggest that the state that the state will increasingly struggle to raise very high levels of it. Even if it could, the money would be quickly soaked up by ever-rising demand for health and social care services, leaving everything else in a state a crisis.” (Parker 2015, p 124)</a:t>
            </a:r>
            <a:endParaRPr lang="en-GB"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916832"/>
            <a:ext cx="3384376" cy="3384376"/>
          </a:xfrm>
          <a:prstGeom prst="rect">
            <a:avLst/>
          </a:prstGeom>
        </p:spPr>
      </p:pic>
    </p:spTree>
    <p:extLst>
      <p:ext uri="{BB962C8B-B14F-4D97-AF65-F5344CB8AC3E}">
        <p14:creationId xmlns:p14="http://schemas.microsoft.com/office/powerpoint/2010/main" val="3823040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Budgets and </a:t>
            </a:r>
            <a:r>
              <a:rPr lang="en-GB" b="1" dirty="0" smtClean="0"/>
              <a:t>duties  </a:t>
            </a:r>
            <a:r>
              <a:rPr lang="en-GB" b="1" dirty="0"/>
              <a:t/>
            </a:r>
            <a:br>
              <a:rPr lang="en-GB" b="1" dirty="0"/>
            </a:br>
            <a:endParaRPr lang="en-GB" dirty="0"/>
          </a:p>
        </p:txBody>
      </p:sp>
      <p:sp>
        <p:nvSpPr>
          <p:cNvPr id="3" name="Content Placeholder 2"/>
          <p:cNvSpPr>
            <a:spLocks noGrp="1"/>
          </p:cNvSpPr>
          <p:nvPr>
            <p:ph idx="1"/>
          </p:nvPr>
        </p:nvSpPr>
        <p:spPr>
          <a:xfrm>
            <a:off x="457200" y="1196752"/>
            <a:ext cx="4474840" cy="4929411"/>
          </a:xfrm>
        </p:spPr>
        <p:txBody>
          <a:bodyPr>
            <a:normAutofit fontScale="70000" lnSpcReduction="20000"/>
          </a:bodyPr>
          <a:lstStyle/>
          <a:p>
            <a:pPr algn="just"/>
            <a:r>
              <a:rPr lang="en-US" dirty="0"/>
              <a:t>Upper tier English local authorities still have over 3,000 statutory duties to deliver </a:t>
            </a:r>
            <a:endParaRPr lang="en-US" dirty="0" smtClean="0"/>
          </a:p>
          <a:p>
            <a:pPr marL="0" indent="0" algn="just">
              <a:buNone/>
            </a:pPr>
            <a:endParaRPr lang="en-US" dirty="0" smtClean="0"/>
          </a:p>
          <a:p>
            <a:pPr algn="just"/>
            <a:r>
              <a:rPr lang="en-US" dirty="0" smtClean="0"/>
              <a:t>Energies </a:t>
            </a:r>
            <a:r>
              <a:rPr lang="en-US" dirty="0"/>
              <a:t>and internal capacity of local authorities are also increasingly becoming directed into economic growth through city deals and </a:t>
            </a:r>
            <a:r>
              <a:rPr lang="en-US" dirty="0" smtClean="0"/>
              <a:t>devolution </a:t>
            </a:r>
          </a:p>
          <a:p>
            <a:pPr marL="0" indent="0" algn="just">
              <a:buNone/>
            </a:pPr>
            <a:endParaRPr lang="en-US" dirty="0" smtClean="0"/>
          </a:p>
          <a:p>
            <a:pPr algn="just"/>
            <a:r>
              <a:rPr lang="en-US" dirty="0"/>
              <a:t>56% of finance directors in </a:t>
            </a:r>
            <a:r>
              <a:rPr lang="en-US" dirty="0" smtClean="0"/>
              <a:t>Councils less </a:t>
            </a:r>
            <a:r>
              <a:rPr lang="en-US" dirty="0"/>
              <a:t>confident that they will reach a balanced budget and be able to continue to deliver services for the next financial year (CIPFA, 2016</a:t>
            </a:r>
            <a:r>
              <a:rPr lang="en-US" dirty="0" smtClean="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628800"/>
            <a:ext cx="3749242" cy="2808312"/>
          </a:xfrm>
          <a:prstGeom prst="rect">
            <a:avLst/>
          </a:prstGeom>
        </p:spPr>
      </p:pic>
    </p:spTree>
    <p:extLst>
      <p:ext uri="{BB962C8B-B14F-4D97-AF65-F5344CB8AC3E}">
        <p14:creationId xmlns:p14="http://schemas.microsoft.com/office/powerpoint/2010/main" val="155187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Peak State – or Peak </a:t>
            </a:r>
            <a:r>
              <a:rPr lang="en-GB" b="1" dirty="0"/>
              <a:t>C</a:t>
            </a:r>
            <a:r>
              <a:rPr lang="en-GB" b="1" dirty="0" smtClean="0"/>
              <a:t>are?</a:t>
            </a:r>
            <a:endParaRPr lang="en-GB" b="1" dirty="0"/>
          </a:p>
        </p:txBody>
      </p:sp>
      <p:sp>
        <p:nvSpPr>
          <p:cNvPr id="3" name="Content Placeholder 2"/>
          <p:cNvSpPr>
            <a:spLocks noGrp="1"/>
          </p:cNvSpPr>
          <p:nvPr>
            <p:ph idx="1"/>
          </p:nvPr>
        </p:nvSpPr>
        <p:spPr>
          <a:xfrm>
            <a:off x="457200" y="1600200"/>
            <a:ext cx="3538736" cy="4525963"/>
          </a:xfrm>
        </p:spPr>
        <p:txBody>
          <a:bodyPr>
            <a:normAutofit/>
          </a:bodyPr>
          <a:lstStyle/>
          <a:p>
            <a:pPr algn="just"/>
            <a:r>
              <a:rPr lang="en-US" sz="2200" dirty="0"/>
              <a:t>Around 70% of all upper tier local authority spending in England is on adult care and children’s services, with less than 30% being spent on all other </a:t>
            </a:r>
            <a:r>
              <a:rPr lang="en-US" sz="2200" dirty="0" smtClean="0"/>
              <a:t>services</a:t>
            </a:r>
          </a:p>
          <a:p>
            <a:pPr marL="0" indent="0" algn="just">
              <a:buNone/>
            </a:pPr>
            <a:endParaRPr lang="en-US" sz="2200" dirty="0" smtClean="0"/>
          </a:p>
          <a:p>
            <a:pPr algn="just"/>
            <a:r>
              <a:rPr lang="en-US" sz="2200" dirty="0" smtClean="0"/>
              <a:t>‘Graphs of Doom’ forecasts rising demand and service collapse </a:t>
            </a:r>
            <a:endParaRPr lang="en-GB" sz="2200" dirty="0"/>
          </a:p>
        </p:txBody>
      </p:sp>
      <p:pic>
        <p:nvPicPr>
          <p:cNvPr id="4" name="Picture 3" descr="barnet graph of doom"/>
          <p:cNvPicPr/>
          <p:nvPr/>
        </p:nvPicPr>
        <p:blipFill>
          <a:blip r:embed="rId2"/>
          <a:stretch>
            <a:fillRect/>
          </a:stretch>
        </p:blipFill>
        <p:spPr>
          <a:xfrm>
            <a:off x="4283968" y="1794113"/>
            <a:ext cx="4389120" cy="3338830"/>
          </a:xfrm>
          <a:prstGeom prst="rect">
            <a:avLst/>
          </a:prstGeom>
        </p:spPr>
      </p:pic>
    </p:spTree>
    <p:extLst>
      <p:ext uri="{BB962C8B-B14F-4D97-AF65-F5344CB8AC3E}">
        <p14:creationId xmlns:p14="http://schemas.microsoft.com/office/powerpoint/2010/main" val="2056650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792088"/>
          </a:xfrm>
        </p:spPr>
        <p:txBody>
          <a:bodyPr>
            <a:normAutofit fontScale="90000"/>
          </a:bodyPr>
          <a:lstStyle/>
          <a:p>
            <a:r>
              <a:rPr lang="en-GB" b="1" dirty="0" smtClean="0"/>
              <a:t>Deconstructing the Peak State Narrative</a:t>
            </a:r>
            <a:endParaRPr lang="en-GB" b="1" dirty="0"/>
          </a:p>
        </p:txBody>
      </p:sp>
      <p:sp>
        <p:nvSpPr>
          <p:cNvPr id="3" name="Content Placeholder 2"/>
          <p:cNvSpPr>
            <a:spLocks noGrp="1"/>
          </p:cNvSpPr>
          <p:nvPr>
            <p:ph idx="1"/>
          </p:nvPr>
        </p:nvSpPr>
        <p:spPr>
          <a:xfrm>
            <a:off x="395536" y="1084581"/>
            <a:ext cx="4474840" cy="4785395"/>
          </a:xfrm>
        </p:spPr>
        <p:txBody>
          <a:bodyPr>
            <a:noAutofit/>
          </a:bodyPr>
          <a:lstStyle/>
          <a:p>
            <a:pPr algn="just">
              <a:spcAft>
                <a:spcPts val="600"/>
              </a:spcAft>
            </a:pPr>
            <a:r>
              <a:rPr lang="en-GB" sz="2100" dirty="0" smtClean="0"/>
              <a:t>Peak State ‘proves’ demand will inexorably rise and state will not be able to find resources to meet demand.</a:t>
            </a:r>
          </a:p>
          <a:p>
            <a:pPr algn="just">
              <a:spcAft>
                <a:spcPts val="600"/>
              </a:spcAft>
            </a:pPr>
            <a:r>
              <a:rPr lang="en-GB" sz="2100" dirty="0" smtClean="0"/>
              <a:t> Newman (2013) argues response to austerity has been councils “</a:t>
            </a:r>
            <a:r>
              <a:rPr lang="en-US" sz="2100" dirty="0" smtClean="0"/>
              <a:t>mediating </a:t>
            </a:r>
            <a:r>
              <a:rPr lang="en-US" sz="2100" dirty="0"/>
              <a:t>processes of neoliberalisation at a local level</a:t>
            </a:r>
            <a:r>
              <a:rPr lang="en-US" sz="2100" dirty="0" smtClean="0"/>
              <a:t>”</a:t>
            </a:r>
          </a:p>
          <a:p>
            <a:pPr algn="just">
              <a:spcAft>
                <a:spcPts val="600"/>
              </a:spcAft>
            </a:pPr>
            <a:r>
              <a:rPr lang="en-US" sz="2100" dirty="0" smtClean="0"/>
              <a:t>Local government “Seeking </a:t>
            </a:r>
            <a:r>
              <a:rPr lang="en-US" sz="2100" dirty="0"/>
              <a:t>to extend their own reach through new governmentalities and forms of expertise while seeking to displace the contradictions they face—including those of austerity politics—onto their ‘partners’ as well as onto local citizens.”</a:t>
            </a:r>
            <a:endParaRPr lang="en-GB"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376" y="1700808"/>
            <a:ext cx="4155128" cy="3672408"/>
          </a:xfrm>
          <a:prstGeom prst="rect">
            <a:avLst/>
          </a:prstGeom>
        </p:spPr>
      </p:pic>
    </p:spTree>
    <p:extLst>
      <p:ext uri="{BB962C8B-B14F-4D97-AF65-F5344CB8AC3E}">
        <p14:creationId xmlns:p14="http://schemas.microsoft.com/office/powerpoint/2010/main" val="198727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A Response to Peak State: </a:t>
            </a:r>
            <a:br>
              <a:rPr lang="en-GB" b="1" dirty="0" smtClean="0"/>
            </a:br>
            <a:r>
              <a:rPr lang="en-GB" b="1" dirty="0" smtClean="0"/>
              <a:t>Anchor Institutions </a:t>
            </a:r>
            <a:endParaRPr lang="en-GB" b="1" dirty="0"/>
          </a:p>
        </p:txBody>
      </p:sp>
      <p:pic>
        <p:nvPicPr>
          <p:cNvPr id="4" name="Content Placeholder 3" descr="http://community-wealth.org/sites/clone.community-wealth.org/files/styles/adaptive/public/Vision2010.png?itok=BHVoTt7m">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92080" y="1556792"/>
            <a:ext cx="3504182" cy="4525963"/>
          </a:xfrm>
          <a:prstGeom prst="rect">
            <a:avLst/>
          </a:prstGeom>
          <a:noFill/>
          <a:ln>
            <a:noFill/>
          </a:ln>
        </p:spPr>
      </p:pic>
      <p:sp>
        <p:nvSpPr>
          <p:cNvPr id="3" name="Rectangle 2"/>
          <p:cNvSpPr/>
          <p:nvPr/>
        </p:nvSpPr>
        <p:spPr>
          <a:xfrm>
            <a:off x="457200" y="1834614"/>
            <a:ext cx="3826768" cy="3539430"/>
          </a:xfrm>
          <a:prstGeom prst="rect">
            <a:avLst/>
          </a:prstGeom>
        </p:spPr>
        <p:txBody>
          <a:bodyPr wrap="square">
            <a:spAutoFit/>
          </a:bodyPr>
          <a:lstStyle/>
          <a:p>
            <a:r>
              <a:rPr lang="en-GB" sz="2800" dirty="0"/>
              <a:t>Concept developed in US</a:t>
            </a:r>
          </a:p>
          <a:p>
            <a:r>
              <a:rPr lang="en-GB" sz="2800" dirty="0"/>
              <a:t>Institutions ‘anchored in a place’</a:t>
            </a:r>
          </a:p>
          <a:p>
            <a:r>
              <a:rPr lang="en-GB" sz="2800" dirty="0"/>
              <a:t>Can be public, private or 3</a:t>
            </a:r>
            <a:r>
              <a:rPr lang="en-GB" sz="2800" baseline="30000" dirty="0"/>
              <a:t>rd</a:t>
            </a:r>
            <a:r>
              <a:rPr lang="en-GB" sz="2800" dirty="0"/>
              <a:t> sector</a:t>
            </a:r>
          </a:p>
          <a:p>
            <a:r>
              <a:rPr lang="en-GB" sz="2800" dirty="0"/>
              <a:t>Can be large (‘</a:t>
            </a:r>
            <a:r>
              <a:rPr lang="en-GB" sz="2800" dirty="0" err="1"/>
              <a:t>Eds</a:t>
            </a:r>
            <a:r>
              <a:rPr lang="en-GB" sz="2800" dirty="0"/>
              <a:t> and Meds’) or neighbourhood based</a:t>
            </a:r>
          </a:p>
        </p:txBody>
      </p:sp>
      <p:sp>
        <p:nvSpPr>
          <p:cNvPr id="5" name="Rectangle 4"/>
          <p:cNvSpPr/>
          <p:nvPr/>
        </p:nvSpPr>
        <p:spPr>
          <a:xfrm>
            <a:off x="5267300" y="6082755"/>
            <a:ext cx="3702261" cy="646331"/>
          </a:xfrm>
          <a:prstGeom prst="rect">
            <a:avLst/>
          </a:prstGeom>
        </p:spPr>
        <p:txBody>
          <a:bodyPr wrap="square">
            <a:spAutoFit/>
          </a:bodyPr>
          <a:lstStyle/>
          <a:p>
            <a:r>
              <a:rPr lang="en-GB" sz="1200" dirty="0" smtClean="0"/>
              <a:t>[http</a:t>
            </a:r>
            <a:r>
              <a:rPr lang="en-GB" sz="1200" dirty="0"/>
              <a:t>://</a:t>
            </a:r>
            <a:r>
              <a:rPr lang="en-GB" sz="1200" dirty="0" smtClean="0"/>
              <a:t>community-wealth.org/content/anchor-mission-leveraging-power-anchor-institutions-build-community-wealth]</a:t>
            </a:r>
            <a:endParaRPr lang="en-GB" sz="1200" dirty="0"/>
          </a:p>
        </p:txBody>
      </p:sp>
    </p:spTree>
    <p:extLst>
      <p:ext uri="{BB962C8B-B14F-4D97-AF65-F5344CB8AC3E}">
        <p14:creationId xmlns:p14="http://schemas.microsoft.com/office/powerpoint/2010/main" val="142588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GB" b="1" dirty="0" smtClean="0"/>
              <a:t>Anchor Institutions – Concept and Opportunities</a:t>
            </a:r>
            <a:endParaRPr lang="en-GB" b="1" dirty="0"/>
          </a:p>
        </p:txBody>
      </p:sp>
      <p:sp>
        <p:nvSpPr>
          <p:cNvPr id="6" name="Content Placeholder 6"/>
          <p:cNvSpPr txBox="1">
            <a:spLocks/>
          </p:cNvSpPr>
          <p:nvPr/>
        </p:nvSpPr>
        <p:spPr>
          <a:xfrm>
            <a:off x="451396" y="1600200"/>
            <a:ext cx="4546848" cy="49530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smtClean="0"/>
              <a:t>Community Wealth Building:</a:t>
            </a:r>
          </a:p>
          <a:p>
            <a:pPr marL="0" indent="0">
              <a:buNone/>
            </a:pPr>
            <a:r>
              <a:rPr lang="en-US" sz="2000" dirty="0" smtClean="0"/>
              <a:t> “</a:t>
            </a:r>
            <a:r>
              <a:rPr lang="en-US" sz="2100" i="1" dirty="0" smtClean="0"/>
              <a:t>A systems approach to economic development that creates an inclusive, sustainable economy built on locally rooted and broadly held ownership. This framework for development calls for developing place-based assets of many kinds, working collaboratively, tapping large sources of demand, and fostering economic institutions and ecosystems of support for enterprises rooted in community. The aim is to create a new system that enables inclusive enterprises and communities to thrive and helps families increase economic security</a:t>
            </a:r>
            <a:r>
              <a:rPr lang="en-US" sz="2100" dirty="0" smtClean="0"/>
              <a:t>.” (Kelly, McKinley and Duncan, 2016, p </a:t>
            </a:r>
            <a:r>
              <a:rPr lang="en-US" sz="2100" dirty="0"/>
              <a:t>56). </a:t>
            </a:r>
            <a:endParaRPr lang="en-US" sz="2100" dirty="0" smtClean="0"/>
          </a:p>
          <a:p>
            <a:pPr marL="0" indent="0">
              <a:buNone/>
            </a:pPr>
            <a:endParaRPr lang="en-GB" sz="2100" dirty="0" smtClean="0"/>
          </a:p>
          <a:p>
            <a:endParaRPr lang="en-GB" dirty="0"/>
          </a:p>
        </p:txBody>
      </p:sp>
      <p:pic>
        <p:nvPicPr>
          <p:cNvPr id="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96042" y="1628800"/>
            <a:ext cx="35938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296042" y="6309320"/>
            <a:ext cx="3593816" cy="461665"/>
          </a:xfrm>
          <a:prstGeom prst="rect">
            <a:avLst/>
          </a:prstGeom>
        </p:spPr>
        <p:txBody>
          <a:bodyPr wrap="square">
            <a:spAutoFit/>
          </a:bodyPr>
          <a:lstStyle/>
          <a:p>
            <a:r>
              <a:rPr lang="en-GB" sz="1200" dirty="0"/>
              <a:t>http://www.garalperovitz.com/2012/06/the-cleveland-model-2/</a:t>
            </a:r>
          </a:p>
        </p:txBody>
      </p:sp>
    </p:spTree>
    <p:extLst>
      <p:ext uri="{BB962C8B-B14F-4D97-AF65-F5344CB8AC3E}">
        <p14:creationId xmlns:p14="http://schemas.microsoft.com/office/powerpoint/2010/main" val="2288823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0000"/>
                </a:solidFill>
                <a:ea typeface="SimSun"/>
              </a:rPr>
              <a:t>Rebalancing </a:t>
            </a:r>
            <a:r>
              <a:rPr lang="en-GB" sz="3200" b="1" dirty="0">
                <a:solidFill>
                  <a:srgbClr val="000000"/>
                </a:solidFill>
                <a:ea typeface="SimSun"/>
              </a:rPr>
              <a:t>Government </a:t>
            </a:r>
            <a:r>
              <a:rPr lang="en-GB" sz="3200" b="1" dirty="0" smtClean="0">
                <a:solidFill>
                  <a:srgbClr val="000000"/>
                </a:solidFill>
                <a:ea typeface="SimSun"/>
              </a:rPr>
              <a:t>and Governance mechanisms </a:t>
            </a:r>
            <a:r>
              <a:rPr lang="en-GB" sz="3200" b="1" dirty="0">
                <a:solidFill>
                  <a:srgbClr val="000000"/>
                </a:solidFill>
                <a:ea typeface="SimSun"/>
              </a:rPr>
              <a:t>through Anchor Institutions</a:t>
            </a:r>
            <a:endParaRPr lang="en-GB" sz="3200" b="1" dirty="0"/>
          </a:p>
        </p:txBody>
      </p:sp>
      <p:sp>
        <p:nvSpPr>
          <p:cNvPr id="3" name="Content Placeholder 2"/>
          <p:cNvSpPr>
            <a:spLocks noGrp="1"/>
          </p:cNvSpPr>
          <p:nvPr>
            <p:ph idx="1"/>
          </p:nvPr>
        </p:nvSpPr>
        <p:spPr>
          <a:xfrm>
            <a:off x="5436096" y="1391122"/>
            <a:ext cx="3384376" cy="4525963"/>
          </a:xfrm>
        </p:spPr>
        <p:txBody>
          <a:bodyPr>
            <a:normAutofit fontScale="92500" lnSpcReduction="20000"/>
          </a:bodyPr>
          <a:lstStyle/>
          <a:p>
            <a:pPr>
              <a:buFont typeface="Courier New" charset="0"/>
              <a:buChar char="o"/>
            </a:pPr>
            <a:r>
              <a:rPr lang="en-US" sz="2000" b="1" dirty="0" smtClean="0"/>
              <a:t>Devolution </a:t>
            </a:r>
            <a:r>
              <a:rPr lang="en-US" sz="2000" dirty="0"/>
              <a:t>policies create an increasing </a:t>
            </a:r>
            <a:r>
              <a:rPr lang="en-US" sz="2000" b="1" dirty="0"/>
              <a:t>transfer of responsibility and accountability </a:t>
            </a:r>
            <a:r>
              <a:rPr lang="en-US" sz="2000" dirty="0"/>
              <a:t>for local decision-making to </a:t>
            </a:r>
            <a:r>
              <a:rPr lang="en-US" sz="2000" dirty="0" smtClean="0"/>
              <a:t>city-regions.</a:t>
            </a:r>
          </a:p>
          <a:p>
            <a:pPr marL="0" indent="0">
              <a:buNone/>
            </a:pPr>
            <a:endParaRPr lang="en-US" sz="2000" dirty="0" smtClean="0"/>
          </a:p>
          <a:p>
            <a:pPr>
              <a:buFont typeface="Courier New" charset="0"/>
              <a:buChar char="o"/>
            </a:pPr>
            <a:r>
              <a:rPr lang="en-US" sz="2000" b="1" dirty="0" smtClean="0"/>
              <a:t>Rebalancing of roles and responsibilities </a:t>
            </a:r>
            <a:r>
              <a:rPr lang="en-US" sz="2000" dirty="0" smtClean="0"/>
              <a:t>of actors, institutions and </a:t>
            </a:r>
            <a:r>
              <a:rPr lang="en-US" sz="2000" dirty="0" err="1" smtClean="0"/>
              <a:t>organisations</a:t>
            </a:r>
            <a:r>
              <a:rPr lang="en-US" sz="2000" dirty="0" smtClean="0"/>
              <a:t>.</a:t>
            </a:r>
          </a:p>
          <a:p>
            <a:pPr marL="0" indent="0">
              <a:buNone/>
            </a:pPr>
            <a:endParaRPr lang="en-US" sz="2000" dirty="0" smtClean="0"/>
          </a:p>
          <a:p>
            <a:pPr>
              <a:buFont typeface="Courier New" charset="0"/>
              <a:buChar char="o"/>
            </a:pPr>
            <a:r>
              <a:rPr lang="en-US" sz="2000" b="1" dirty="0" smtClean="0"/>
              <a:t>New dimensions of austerity</a:t>
            </a:r>
            <a:r>
              <a:rPr lang="en-US" sz="2000" dirty="0" smtClean="0"/>
              <a:t>, roll back of welfare state, risk, and inequality reflected at local level. </a:t>
            </a:r>
            <a:endParaRPr lang="en-GB" sz="2000" dirty="0"/>
          </a:p>
        </p:txBody>
      </p:sp>
      <p:sp>
        <p:nvSpPr>
          <p:cNvPr id="4" name="Rectangle 3"/>
          <p:cNvSpPr/>
          <p:nvPr/>
        </p:nvSpPr>
        <p:spPr>
          <a:xfrm>
            <a:off x="736576" y="1387476"/>
            <a:ext cx="4565848" cy="5324535"/>
          </a:xfrm>
          <a:prstGeom prst="rect">
            <a:avLst/>
          </a:prstGeom>
        </p:spPr>
        <p:txBody>
          <a:bodyPr wrap="square">
            <a:spAutoFit/>
          </a:bodyPr>
          <a:lstStyle/>
          <a:p>
            <a:pPr marL="342900" indent="-342900">
              <a:buFont typeface="Courier New" charset="0"/>
              <a:buChar char="o"/>
            </a:pPr>
            <a:r>
              <a:rPr lang="en-GB" sz="2000" dirty="0"/>
              <a:t>Recognition that </a:t>
            </a:r>
            <a:r>
              <a:rPr lang="en-GB" sz="2000" b="1" dirty="0" smtClean="0"/>
              <a:t>social </a:t>
            </a:r>
            <a:r>
              <a:rPr lang="en-GB" sz="2000" b="1" dirty="0"/>
              <a:t>issues and local institutions are complex </a:t>
            </a:r>
            <a:r>
              <a:rPr lang="en-GB" sz="2000" dirty="0" smtClean="0"/>
              <a:t>networks  -can these be harnessed?</a:t>
            </a:r>
          </a:p>
          <a:p>
            <a:endParaRPr lang="en-GB" sz="2000" dirty="0" smtClean="0"/>
          </a:p>
          <a:p>
            <a:pPr marL="342900" indent="-342900">
              <a:buFont typeface="Courier New" charset="0"/>
              <a:buChar char="o"/>
            </a:pPr>
            <a:r>
              <a:rPr lang="en-GB" sz="2000" dirty="0"/>
              <a:t>Creating </a:t>
            </a:r>
            <a:r>
              <a:rPr lang="en-GB" sz="2000" b="1" dirty="0"/>
              <a:t>shared value </a:t>
            </a:r>
            <a:r>
              <a:rPr lang="en-GB" sz="2000" dirty="0"/>
              <a:t>and embedding </a:t>
            </a:r>
            <a:r>
              <a:rPr lang="en-GB" sz="2000" b="1" dirty="0"/>
              <a:t>shared social value </a:t>
            </a:r>
            <a:r>
              <a:rPr lang="en-GB" sz="2000" dirty="0"/>
              <a:t>across </a:t>
            </a:r>
            <a:r>
              <a:rPr lang="en-GB" sz="2000" dirty="0" smtClean="0"/>
              <a:t>institutions – different roles of organisations and individuals?</a:t>
            </a:r>
          </a:p>
          <a:p>
            <a:endParaRPr lang="en-GB" sz="2000" dirty="0" smtClean="0"/>
          </a:p>
          <a:p>
            <a:pPr marL="342900" indent="-342900">
              <a:buFont typeface="Courier New" charset="0"/>
              <a:buChar char="o"/>
            </a:pPr>
            <a:r>
              <a:rPr lang="en-GB" sz="2000" b="1" dirty="0" smtClean="0"/>
              <a:t>Shared risks</a:t>
            </a:r>
            <a:r>
              <a:rPr lang="en-GB" sz="2000" dirty="0" smtClean="0"/>
              <a:t>, approaches/ processes </a:t>
            </a:r>
            <a:r>
              <a:rPr lang="en-GB" sz="2000" dirty="0"/>
              <a:t>– </a:t>
            </a:r>
            <a:r>
              <a:rPr lang="en-GB" sz="2000" dirty="0" smtClean="0"/>
              <a:t>e.g. procurement</a:t>
            </a:r>
            <a:r>
              <a:rPr lang="en-GB" sz="2000" dirty="0"/>
              <a:t>, </a:t>
            </a:r>
            <a:r>
              <a:rPr lang="en-GB" sz="2000" dirty="0" smtClean="0"/>
              <a:t>recruitment, good employment.</a:t>
            </a:r>
          </a:p>
          <a:p>
            <a:endParaRPr lang="en-GB" sz="2000" dirty="0" smtClean="0"/>
          </a:p>
          <a:p>
            <a:pPr marL="342900" indent="-342900">
              <a:buFont typeface="Courier New" charset="0"/>
              <a:buChar char="o"/>
            </a:pPr>
            <a:r>
              <a:rPr lang="en-GB" sz="2000" dirty="0" smtClean="0"/>
              <a:t>Enables </a:t>
            </a:r>
            <a:r>
              <a:rPr lang="en-GB" sz="2000" b="1" dirty="0" smtClean="0"/>
              <a:t>dialogue,</a:t>
            </a:r>
            <a:r>
              <a:rPr lang="en-GB" sz="2000" dirty="0" smtClean="0"/>
              <a:t> </a:t>
            </a:r>
            <a:r>
              <a:rPr lang="en-GB" sz="2000" b="1" dirty="0" smtClean="0"/>
              <a:t>local action </a:t>
            </a:r>
            <a:r>
              <a:rPr lang="en-GB" sz="2000" dirty="0" smtClean="0"/>
              <a:t>and supports  </a:t>
            </a:r>
            <a:r>
              <a:rPr lang="en-GB" sz="2000" dirty="0"/>
              <a:t>‘</a:t>
            </a:r>
            <a:r>
              <a:rPr lang="en-GB" sz="2000" b="1" dirty="0"/>
              <a:t>steerage</a:t>
            </a:r>
            <a:r>
              <a:rPr lang="en-GB" sz="2000" dirty="0"/>
              <a:t>’ of complex </a:t>
            </a:r>
            <a:r>
              <a:rPr lang="en-GB" sz="2000" dirty="0" smtClean="0"/>
              <a:t>networks – </a:t>
            </a:r>
            <a:r>
              <a:rPr lang="en-GB" sz="2000" b="1" dirty="0" smtClean="0"/>
              <a:t>a shared </a:t>
            </a:r>
            <a:r>
              <a:rPr lang="en-GB" sz="2000" b="1" dirty="0"/>
              <a:t>arena for </a:t>
            </a:r>
            <a:r>
              <a:rPr lang="en-GB" sz="2000" b="1" dirty="0" smtClean="0"/>
              <a:t>dialogue. </a:t>
            </a:r>
            <a:endParaRPr lang="en-GB" sz="2000" b="1" dirty="0"/>
          </a:p>
        </p:txBody>
      </p:sp>
    </p:spTree>
    <p:extLst>
      <p:ext uri="{BB962C8B-B14F-4D97-AF65-F5344CB8AC3E}">
        <p14:creationId xmlns:p14="http://schemas.microsoft.com/office/powerpoint/2010/main" val="249704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49" y="-86773"/>
            <a:ext cx="8373616" cy="910711"/>
          </a:xfrm>
        </p:spPr>
        <p:txBody>
          <a:bodyPr/>
          <a:lstStyle/>
          <a:p>
            <a:pPr algn="ctr"/>
            <a:r>
              <a:rPr lang="en-US" sz="3600" dirty="0" err="1" smtClean="0"/>
              <a:t>Maximising</a:t>
            </a:r>
            <a:r>
              <a:rPr lang="en-US" sz="3600" dirty="0" smtClean="0"/>
              <a:t> Value of Anchors </a:t>
            </a:r>
            <a:endParaRPr lang="en-US" sz="36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18295793"/>
              </p:ext>
            </p:extLst>
          </p:nvPr>
        </p:nvGraphicFramePr>
        <p:xfrm>
          <a:off x="-1260648" y="476672"/>
          <a:ext cx="11737304" cy="671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7504" y="6488668"/>
            <a:ext cx="2448272" cy="369332"/>
          </a:xfrm>
          <a:prstGeom prst="rect">
            <a:avLst/>
          </a:prstGeom>
          <a:noFill/>
        </p:spPr>
        <p:txBody>
          <a:bodyPr wrap="square" rtlCol="0">
            <a:spAutoFit/>
          </a:bodyPr>
          <a:lstStyle/>
          <a:p>
            <a:r>
              <a:rPr lang="en-US" b="1" dirty="0" smtClean="0"/>
              <a:t>Source: ICIC 2010</a:t>
            </a:r>
            <a:endParaRPr lang="en-US" b="1" dirty="0"/>
          </a:p>
        </p:txBody>
      </p:sp>
      <p:sp>
        <p:nvSpPr>
          <p:cNvPr id="3" name="TextBox 2"/>
          <p:cNvSpPr txBox="1"/>
          <p:nvPr/>
        </p:nvSpPr>
        <p:spPr>
          <a:xfrm>
            <a:off x="6804248" y="620688"/>
            <a:ext cx="2339752" cy="923330"/>
          </a:xfrm>
          <a:prstGeom prst="rect">
            <a:avLst/>
          </a:prstGeom>
          <a:noFill/>
        </p:spPr>
        <p:txBody>
          <a:bodyPr wrap="square" rtlCol="0">
            <a:spAutoFit/>
          </a:bodyPr>
          <a:lstStyle/>
          <a:p>
            <a:r>
              <a:rPr lang="en-GB" dirty="0" smtClean="0"/>
              <a:t>Local Purchasing impact on economy and jobs</a:t>
            </a:r>
            <a:endParaRPr lang="en-GB" dirty="0"/>
          </a:p>
        </p:txBody>
      </p:sp>
      <p:sp>
        <p:nvSpPr>
          <p:cNvPr id="4" name="TextBox 3"/>
          <p:cNvSpPr txBox="1"/>
          <p:nvPr/>
        </p:nvSpPr>
        <p:spPr>
          <a:xfrm>
            <a:off x="7884368" y="2636912"/>
            <a:ext cx="1008112" cy="1477328"/>
          </a:xfrm>
          <a:prstGeom prst="rect">
            <a:avLst/>
          </a:prstGeom>
          <a:noFill/>
        </p:spPr>
        <p:txBody>
          <a:bodyPr wrap="square" rtlCol="0">
            <a:spAutoFit/>
          </a:bodyPr>
          <a:lstStyle/>
          <a:p>
            <a:endParaRPr lang="en-GB" dirty="0" smtClean="0"/>
          </a:p>
          <a:p>
            <a:r>
              <a:rPr lang="en-GB" dirty="0" smtClean="0"/>
              <a:t>Living Wage</a:t>
            </a:r>
          </a:p>
          <a:p>
            <a:endParaRPr lang="en-GB" dirty="0" smtClean="0"/>
          </a:p>
          <a:p>
            <a:endParaRPr lang="en-GB" dirty="0" smtClean="0"/>
          </a:p>
        </p:txBody>
      </p:sp>
      <p:sp>
        <p:nvSpPr>
          <p:cNvPr id="7" name="TextBox 6"/>
          <p:cNvSpPr txBox="1"/>
          <p:nvPr/>
        </p:nvSpPr>
        <p:spPr>
          <a:xfrm>
            <a:off x="34247" y="2636913"/>
            <a:ext cx="1441409" cy="2862323"/>
          </a:xfrm>
          <a:prstGeom prst="rect">
            <a:avLst/>
          </a:prstGeom>
          <a:noFill/>
        </p:spPr>
        <p:txBody>
          <a:bodyPr wrap="square" rtlCol="0">
            <a:spAutoFit/>
          </a:bodyPr>
          <a:lstStyle/>
          <a:p>
            <a:r>
              <a:rPr lang="en-GB" dirty="0" smtClean="0"/>
              <a:t>University:</a:t>
            </a:r>
          </a:p>
          <a:p>
            <a:r>
              <a:rPr lang="en-GB" dirty="0" smtClean="0"/>
              <a:t>Graduates Skills</a:t>
            </a:r>
          </a:p>
          <a:p>
            <a:r>
              <a:rPr lang="en-GB" dirty="0" smtClean="0"/>
              <a:t>Innovation</a:t>
            </a:r>
          </a:p>
          <a:p>
            <a:r>
              <a:rPr lang="en-GB" dirty="0"/>
              <a:t>E</a:t>
            </a:r>
            <a:r>
              <a:rPr lang="en-GB" dirty="0" smtClean="0"/>
              <a:t>nterprise </a:t>
            </a:r>
          </a:p>
          <a:p>
            <a:r>
              <a:rPr lang="en-GB" dirty="0" smtClean="0"/>
              <a:t>Research</a:t>
            </a:r>
          </a:p>
          <a:p>
            <a:r>
              <a:rPr lang="en-GB" dirty="0" smtClean="0"/>
              <a:t>Business Support</a:t>
            </a:r>
          </a:p>
          <a:p>
            <a:endParaRPr lang="en-GB" dirty="0" smtClean="0"/>
          </a:p>
          <a:p>
            <a:endParaRPr lang="en-GB" dirty="0"/>
          </a:p>
        </p:txBody>
      </p:sp>
      <p:sp>
        <p:nvSpPr>
          <p:cNvPr id="8" name="TextBox 7"/>
          <p:cNvSpPr txBox="1"/>
          <p:nvPr/>
        </p:nvSpPr>
        <p:spPr>
          <a:xfrm>
            <a:off x="0" y="620688"/>
            <a:ext cx="2147756" cy="1200329"/>
          </a:xfrm>
          <a:prstGeom prst="rect">
            <a:avLst/>
          </a:prstGeom>
          <a:noFill/>
        </p:spPr>
        <p:txBody>
          <a:bodyPr wrap="none" rtlCol="0">
            <a:spAutoFit/>
          </a:bodyPr>
          <a:lstStyle/>
          <a:p>
            <a:r>
              <a:rPr lang="en-GB" dirty="0" smtClean="0"/>
              <a:t>Urban Design</a:t>
            </a:r>
          </a:p>
          <a:p>
            <a:r>
              <a:rPr lang="en-GB" dirty="0" smtClean="0"/>
              <a:t>Investment Magnet</a:t>
            </a:r>
          </a:p>
          <a:p>
            <a:endParaRPr lang="en-GB" dirty="0"/>
          </a:p>
          <a:p>
            <a:r>
              <a:rPr lang="en-GB" dirty="0" smtClean="0"/>
              <a:t> </a:t>
            </a:r>
            <a:endParaRPr lang="en-GB" dirty="0"/>
          </a:p>
        </p:txBody>
      </p:sp>
      <p:sp>
        <p:nvSpPr>
          <p:cNvPr id="9" name="TextBox 8"/>
          <p:cNvSpPr txBox="1"/>
          <p:nvPr/>
        </p:nvSpPr>
        <p:spPr>
          <a:xfrm>
            <a:off x="0" y="5157192"/>
            <a:ext cx="1656184" cy="1200329"/>
          </a:xfrm>
          <a:prstGeom prst="rect">
            <a:avLst/>
          </a:prstGeom>
          <a:noFill/>
        </p:spPr>
        <p:txBody>
          <a:bodyPr wrap="square" rtlCol="0">
            <a:spAutoFit/>
          </a:bodyPr>
          <a:lstStyle/>
          <a:p>
            <a:r>
              <a:rPr lang="en-GB" dirty="0"/>
              <a:t>Developing community capacity and clusters</a:t>
            </a:r>
          </a:p>
        </p:txBody>
      </p:sp>
      <p:sp>
        <p:nvSpPr>
          <p:cNvPr id="10" name="TextBox 9"/>
          <p:cNvSpPr txBox="1"/>
          <p:nvPr/>
        </p:nvSpPr>
        <p:spPr>
          <a:xfrm>
            <a:off x="2627784" y="1196752"/>
            <a:ext cx="184666" cy="369332"/>
          </a:xfrm>
          <a:prstGeom prst="rect">
            <a:avLst/>
          </a:prstGeom>
          <a:noFill/>
        </p:spPr>
        <p:txBody>
          <a:bodyPr wrap="none" rtlCol="0">
            <a:spAutoFit/>
          </a:bodyPr>
          <a:lstStyle/>
          <a:p>
            <a:endParaRPr lang="en-US" dirty="0"/>
          </a:p>
        </p:txBody>
      </p:sp>
      <p:sp>
        <p:nvSpPr>
          <p:cNvPr id="11" name="TextBox 10"/>
          <p:cNvSpPr txBox="1"/>
          <p:nvPr/>
        </p:nvSpPr>
        <p:spPr>
          <a:xfrm>
            <a:off x="0" y="1340768"/>
            <a:ext cx="1800199" cy="1477328"/>
          </a:xfrm>
          <a:prstGeom prst="rect">
            <a:avLst/>
          </a:prstGeom>
          <a:noFill/>
        </p:spPr>
        <p:txBody>
          <a:bodyPr wrap="square" rtlCol="0">
            <a:spAutoFit/>
          </a:bodyPr>
          <a:lstStyle/>
          <a:p>
            <a:r>
              <a:rPr lang="en-GB" dirty="0"/>
              <a:t>Economic, Social &amp;</a:t>
            </a:r>
          </a:p>
          <a:p>
            <a:r>
              <a:rPr lang="en-GB" dirty="0"/>
              <a:t>Environmental  </a:t>
            </a:r>
          </a:p>
          <a:p>
            <a:r>
              <a:rPr lang="en-GB" dirty="0"/>
              <a:t>Impact</a:t>
            </a:r>
          </a:p>
          <a:p>
            <a:endParaRPr lang="en-US" dirty="0"/>
          </a:p>
        </p:txBody>
      </p:sp>
      <p:sp>
        <p:nvSpPr>
          <p:cNvPr id="12" name="TextBox 11"/>
          <p:cNvSpPr txBox="1"/>
          <p:nvPr/>
        </p:nvSpPr>
        <p:spPr>
          <a:xfrm>
            <a:off x="7596336" y="1916832"/>
            <a:ext cx="1249648" cy="646331"/>
          </a:xfrm>
          <a:prstGeom prst="rect">
            <a:avLst/>
          </a:prstGeom>
          <a:noFill/>
        </p:spPr>
        <p:txBody>
          <a:bodyPr wrap="none" rtlCol="0">
            <a:spAutoFit/>
          </a:bodyPr>
          <a:lstStyle/>
          <a:p>
            <a:r>
              <a:rPr lang="en-GB" dirty="0"/>
              <a:t>Poverty </a:t>
            </a:r>
          </a:p>
          <a:p>
            <a:r>
              <a:rPr lang="en-GB" dirty="0"/>
              <a:t>Alleviation</a:t>
            </a:r>
          </a:p>
        </p:txBody>
      </p:sp>
      <p:sp>
        <p:nvSpPr>
          <p:cNvPr id="13" name="TextBox 12"/>
          <p:cNvSpPr txBox="1"/>
          <p:nvPr/>
        </p:nvSpPr>
        <p:spPr>
          <a:xfrm>
            <a:off x="7740352" y="4221088"/>
            <a:ext cx="1296144" cy="923330"/>
          </a:xfrm>
          <a:prstGeom prst="rect">
            <a:avLst/>
          </a:prstGeom>
          <a:noFill/>
        </p:spPr>
        <p:txBody>
          <a:bodyPr wrap="square" rtlCol="0">
            <a:spAutoFit/>
          </a:bodyPr>
          <a:lstStyle/>
          <a:p>
            <a:r>
              <a:rPr lang="en-GB" dirty="0"/>
              <a:t>Skills and workforce </a:t>
            </a:r>
          </a:p>
          <a:p>
            <a:endParaRPr lang="en-US" dirty="0"/>
          </a:p>
        </p:txBody>
      </p:sp>
    </p:spTree>
    <p:extLst>
      <p:ext uri="{BB962C8B-B14F-4D97-AF65-F5344CB8AC3E}">
        <p14:creationId xmlns:p14="http://schemas.microsoft.com/office/powerpoint/2010/main" val="12578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1519</Words>
  <Application>Microsoft Office PowerPoint</Application>
  <PresentationFormat>On-screen Show (4:3)</PresentationFormat>
  <Paragraphs>148</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Next Safety net? - Anchor Institutions and the end of the ‘Peak State’</vt:lpstr>
      <vt:lpstr>Austerity as inevitability:  ‘The Peak State’</vt:lpstr>
      <vt:lpstr>Budgets and duties   </vt:lpstr>
      <vt:lpstr>Peak State – or Peak Care?</vt:lpstr>
      <vt:lpstr>Deconstructing the Peak State Narrative</vt:lpstr>
      <vt:lpstr>A Response to Peak State:  Anchor Institutions </vt:lpstr>
      <vt:lpstr>Anchor Institutions – Concept and Opportunities</vt:lpstr>
      <vt:lpstr>Rebalancing Government and Governance mechanisms through Anchor Institutions</vt:lpstr>
      <vt:lpstr>Maximising Value of Anchors </vt:lpstr>
      <vt:lpstr>Potential for Leeds City Region</vt:lpstr>
      <vt:lpstr>Leeds City Region Anchors </vt:lpstr>
      <vt:lpstr>LCR Strategic Economic Plan 2016-2036</vt:lpstr>
      <vt:lpstr>LCR Strategic Economic Plan 2016-2036 Future?</vt:lpstr>
      <vt:lpstr>LCR Anchor Institutions Potential</vt:lpstr>
      <vt:lpstr>Examples of Local Initiatives</vt:lpstr>
      <vt:lpstr>Conclusions</vt:lpstr>
      <vt:lpstr>Contact Details</vt:lpstr>
    </vt:vector>
  </TitlesOfParts>
  <Company>Wakefield 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Safety net? - Anchor Institutions and the end of the ‘Peak State’</dc:title>
  <dc:creator>Hayes, Paul</dc:creator>
  <cp:lastModifiedBy>Sarah Ward</cp:lastModifiedBy>
  <cp:revision>101</cp:revision>
  <dcterms:created xsi:type="dcterms:W3CDTF">2016-09-05T13:37:39Z</dcterms:created>
  <dcterms:modified xsi:type="dcterms:W3CDTF">2016-09-15T09:38:43Z</dcterms:modified>
</cp:coreProperties>
</file>