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79" r:id="rId2"/>
    <p:sldMasterId id="2147483682" r:id="rId3"/>
    <p:sldMasterId id="2147483687" r:id="rId4"/>
    <p:sldMasterId id="2147483689" r:id="rId5"/>
    <p:sldMasterId id="2147483691" r:id="rId6"/>
    <p:sldMasterId id="2147483693" r:id="rId7"/>
    <p:sldMasterId id="2147483696" r:id="rId8"/>
  </p:sldMasterIdLst>
  <p:notesMasterIdLst>
    <p:notesMasterId r:id="rId21"/>
  </p:notesMasterIdLst>
  <p:sldIdLst>
    <p:sldId id="264" r:id="rId9"/>
    <p:sldId id="273" r:id="rId10"/>
    <p:sldId id="275" r:id="rId11"/>
    <p:sldId id="276" r:id="rId12"/>
    <p:sldId id="268" r:id="rId13"/>
    <p:sldId id="269" r:id="rId14"/>
    <p:sldId id="277" r:id="rId15"/>
    <p:sldId id="278" r:id="rId16"/>
    <p:sldId id="279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4" autoAdjust="0"/>
  </p:normalViewPr>
  <p:slideViewPr>
    <p:cSldViewPr>
      <p:cViewPr>
        <p:scale>
          <a:sx n="110" d="100"/>
          <a:sy n="110" d="100"/>
        </p:scale>
        <p:origin x="658" y="-10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c1-data14\home14\lis\2_LIS_Departmental_PS\LLI\Teams\Learning%20Resources_CW\Acquisitions%20-EJ\Statistics\Acq%20stats%20charts%20aug15-jan16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u="sng"/>
              <a:t>Total</a:t>
            </a:r>
            <a:r>
              <a:rPr lang="en-GB" u="sng" baseline="0"/>
              <a:t> Materials Received by Type Feb 2016 - Jul 2016</a:t>
            </a:r>
            <a:endParaRPr lang="en-GB" u="sng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C00000"/>
            </a:solidFill>
          </c:spPr>
          <c:explosion val="17"/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4184</a:t>
                    </a:r>
                  </a:p>
                  <a:p>
                    <a:fld id="{23A7C220-2E6D-43AD-BE38-26C397B764EF}" type="PERCENTAGE">
                      <a:rPr lang="en-US"/>
                      <a:pPr/>
                      <a:t>[PERCENTAGE]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0924288640824098E-2"/>
                  <c:y val="-4.03962662561916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323 </a:t>
                    </a:r>
                  </a:p>
                  <a:p>
                    <a:fld id="{B98BC1FE-6897-49CD-9248-E31E6A205200}" type="PERCENTAGE">
                      <a:rPr lang="en-US"/>
                      <a:pPr/>
                      <a:t>[PERCENTAGE]</a:t>
                    </a:fld>
                    <a:endParaRPr lang="en-GB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526017785860303E-2"/>
                  <c:y val="-2.942724264730104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345</a:t>
                    </a:r>
                  </a:p>
                  <a:p>
                    <a:fld id="{E516EAB7-BFD4-40C3-BB46-9AF6AB2F08D6}" type="PERCENTAGE">
                      <a:rPr lang="en-US"/>
                      <a:pPr/>
                      <a:t>[PERCENTAGE]</a:t>
                    </a:fld>
                    <a:endParaRPr lang="en-GB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2296835131480801E-2"/>
                  <c:y val="-6.784678231010616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204</a:t>
                    </a:r>
                  </a:p>
                  <a:p>
                    <a:fld id="{4A522B88-B653-40B0-B8E1-6AC4C7AE44FC}" type="PERCENTAGE">
                      <a:rPr lang="en-US"/>
                      <a:pPr/>
                      <a:t>[PERCENTAGE]</a:t>
                    </a:fld>
                    <a:endParaRPr lang="en-GB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9.9644777203832316E-2"/>
                  <c:y val="2.989083601391931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371</a:t>
                    </a:r>
                  </a:p>
                  <a:p>
                    <a:fld id="{364F4184-C2E1-4C6D-B18A-416547DD98D2}" type="PERCENTAGE">
                      <a:rPr lang="en-US"/>
                      <a:pPr/>
                      <a:t>[PERCENTAGE]</a:t>
                    </a:fld>
                    <a:endParaRPr lang="en-GB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TotalMaterialsType!$A$8:$A$12</c:f>
              <c:strCache>
                <c:ptCount val="5"/>
                <c:pt idx="0">
                  <c:v>Shelf-Ready</c:v>
                </c:pt>
                <c:pt idx="1">
                  <c:v>Non Shelf-Ready</c:v>
                </c:pt>
                <c:pt idx="2">
                  <c:v>E-Books</c:v>
                </c:pt>
                <c:pt idx="3">
                  <c:v>Audio Visual</c:v>
                </c:pt>
                <c:pt idx="4">
                  <c:v>Others</c:v>
                </c:pt>
              </c:strCache>
            </c:strRef>
          </c:cat>
          <c:val>
            <c:numRef>
              <c:f>TotalMaterialsType!$B$8:$B$12</c:f>
              <c:numCache>
                <c:formatCode>0</c:formatCode>
                <c:ptCount val="5"/>
                <c:pt idx="0">
                  <c:v>4184</c:v>
                </c:pt>
                <c:pt idx="1">
                  <c:v>323</c:v>
                </c:pt>
                <c:pt idx="2">
                  <c:v>345</c:v>
                </c:pt>
                <c:pt idx="3">
                  <c:v>204</c:v>
                </c:pt>
                <c:pt idx="4">
                  <c:v>371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9292897048802563"/>
          <c:y val="6.4693064682704138E-2"/>
          <c:w val="0.41414195154352634"/>
          <c:h val="3.5244607581947002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0.47338</cdr:x>
      <cdr:y>0.12782</cdr:y>
    </cdr:from>
    <cdr:to>
      <cdr:x>0.50942</cdr:x>
      <cdr:y>0.14662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4404360" y="777240"/>
          <a:ext cx="335280" cy="1143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0.03686</cdr:x>
      <cdr:y>0.63158</cdr:y>
    </cdr:from>
    <cdr:to>
      <cdr:x>0.20639</cdr:x>
      <cdr:y>0.7193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900" y="3840480"/>
          <a:ext cx="157734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/>
            <a:t>Total Materials : 5427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89758-60F2-43B5-AA2E-37037AFFF425}" type="datetimeFigureOut">
              <a:rPr lang="en-GB" smtClean="0"/>
              <a:pPr/>
              <a:t>28/10/2016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894AC-B541-419B-A907-13D8C410CB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20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908720"/>
            <a:ext cx="6408960" cy="3600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LEEDS BECKETT UNIVERSITY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250825" y="1484313"/>
            <a:ext cx="8208963" cy="16573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PRESENTATION </a:t>
            </a:r>
            <a:br>
              <a:rPr lang="en-GB" dirty="0" smtClean="0"/>
            </a:br>
            <a:r>
              <a:rPr lang="en-GB" dirty="0" smtClean="0"/>
              <a:t>TITLE</a:t>
            </a: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51520" y="3356992"/>
            <a:ext cx="8135938" cy="7191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3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220072" y="356663"/>
            <a:ext cx="3466728" cy="480053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3860" y="333375"/>
            <a:ext cx="5688013" cy="12954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BREAK</a:t>
            </a:r>
            <a:r>
              <a:rPr lang="en-GB" baseline="0" dirty="0" smtClean="0"/>
              <a:t> SLIDE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23584" y="1556798"/>
            <a:ext cx="4248423" cy="3168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is simply dummy text of the printing and typesetting industry.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has been the industry’s standard dummy text ever since the 1500s, when an unknown printer took a galley of type and scrambled it to make a type specimen book.</a:t>
            </a:r>
          </a:p>
        </p:txBody>
      </p:sp>
    </p:spTree>
    <p:extLst>
      <p:ext uri="{BB962C8B-B14F-4D97-AF65-F5344CB8AC3E}">
        <p14:creationId xmlns:p14="http://schemas.microsoft.com/office/powerpoint/2010/main" val="191698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3850" y="333375"/>
            <a:ext cx="5688013" cy="12954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INTRODUCTION/</a:t>
            </a:r>
            <a:br>
              <a:rPr lang="en-GB" dirty="0" smtClean="0"/>
            </a:br>
            <a:r>
              <a:rPr lang="en-GB" dirty="0" smtClean="0"/>
              <a:t>TITLE</a:t>
            </a:r>
            <a:r>
              <a:rPr lang="en-GB" baseline="0" dirty="0" smtClean="0"/>
              <a:t> SLIDE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23577" y="2060575"/>
            <a:ext cx="5760591" cy="2447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is simply dummy text of the printing and typesetting industry.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has been the industry’s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</p:txBody>
      </p:sp>
    </p:spTree>
    <p:extLst>
      <p:ext uri="{BB962C8B-B14F-4D97-AF65-F5344CB8AC3E}">
        <p14:creationId xmlns:p14="http://schemas.microsoft.com/office/powerpoint/2010/main" val="199575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373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9"/>
          <p:cNvSpPr txBox="1">
            <a:spLocks/>
          </p:cNvSpPr>
          <p:nvPr userDrawn="1"/>
        </p:nvSpPr>
        <p:spPr>
          <a:xfrm>
            <a:off x="395536" y="1996210"/>
            <a:ext cx="8228781" cy="59054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kern="1200" baseline="0">
                <a:solidFill>
                  <a:srgbClr val="321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51520" y="1557338"/>
            <a:ext cx="8352730" cy="5032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/>
            </a:lvl1pPr>
          </a:lstStyle>
          <a:p>
            <a:r>
              <a:rPr lang="en-GB" dirty="0" smtClean="0"/>
              <a:t>Headings: Arial Bold, Purple (Accent1), Size 28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250825" y="2205038"/>
            <a:ext cx="8353425" cy="57626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Sub-Heading: Arial </a:t>
            </a:r>
            <a:r>
              <a:rPr lang="en-GB" dirty="0" err="1" smtClean="0"/>
              <a:t>Reg</a:t>
            </a:r>
            <a:r>
              <a:rPr lang="en-GB" dirty="0" smtClean="0"/>
              <a:t>, Purple (Accent 1), </a:t>
            </a:r>
            <a:br>
              <a:rPr lang="en-GB" dirty="0" smtClean="0"/>
            </a:br>
            <a:r>
              <a:rPr lang="en-GB" dirty="0" smtClean="0"/>
              <a:t>Size 20-24 (to be legible across the room)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251520" y="3140968"/>
            <a:ext cx="8280400" cy="11509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Body Copy: Arial </a:t>
            </a:r>
            <a:r>
              <a:rPr lang="en-GB" dirty="0" err="1" smtClean="0"/>
              <a:t>Reg</a:t>
            </a:r>
            <a:r>
              <a:rPr lang="en-GB" dirty="0" smtClean="0"/>
              <a:t> (body), Grey (Text 1&gt;Lighter 25%), </a:t>
            </a:r>
            <a:br>
              <a:rPr lang="en-GB" dirty="0" smtClean="0"/>
            </a:br>
            <a:r>
              <a:rPr lang="en-GB" dirty="0" smtClean="0"/>
              <a:t>Size 20-24 (to be legible across a room)</a:t>
            </a:r>
          </a:p>
        </p:txBody>
      </p:sp>
    </p:spTree>
    <p:extLst>
      <p:ext uri="{BB962C8B-B14F-4D97-AF65-F5344CB8AC3E}">
        <p14:creationId xmlns:p14="http://schemas.microsoft.com/office/powerpoint/2010/main" val="172778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373616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1"/>
            <a:ext cx="4114800" cy="384502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2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220072" y="1600201"/>
            <a:ext cx="3466728" cy="355699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3850" y="333375"/>
            <a:ext cx="5688013" cy="12954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BREAK</a:t>
            </a:r>
            <a:r>
              <a:rPr lang="en-GB" baseline="0" dirty="0" smtClean="0"/>
              <a:t> SLIDE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23577" y="1556792"/>
            <a:ext cx="4248423" cy="3168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is simply dummy text of the printing and typesetting industry.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has been the industry’s standard dummy text ever since the 1500s, when an unknown printer took a galley of type and scrambled it to make a type specimen book.</a:t>
            </a:r>
          </a:p>
        </p:txBody>
      </p:sp>
    </p:spTree>
    <p:extLst>
      <p:ext uri="{BB962C8B-B14F-4D97-AF65-F5344CB8AC3E}">
        <p14:creationId xmlns:p14="http://schemas.microsoft.com/office/powerpoint/2010/main" val="191698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8198" y="908720"/>
            <a:ext cx="6408960" cy="3600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LEEDS BECKETT UNIVERSITY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107505" y="1484314"/>
            <a:ext cx="8208963" cy="165735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PRESENTATION </a:t>
            </a:r>
            <a:br>
              <a:rPr lang="en-GB" dirty="0" smtClean="0"/>
            </a:br>
            <a:r>
              <a:rPr lang="en-GB" dirty="0" smtClean="0"/>
              <a:t>TITLE</a:t>
            </a: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108198" y="3356993"/>
            <a:ext cx="8135938" cy="7191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3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79512" y="333375"/>
            <a:ext cx="6767194" cy="12954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INTRODUCTION/</a:t>
            </a:r>
            <a:br>
              <a:rPr lang="en-GB" dirty="0" smtClean="0"/>
            </a:br>
            <a:r>
              <a:rPr lang="en-GB" dirty="0" smtClean="0"/>
              <a:t>TITLE</a:t>
            </a:r>
            <a:r>
              <a:rPr lang="en-GB" baseline="0" dirty="0" smtClean="0"/>
              <a:t> SLIDE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179243" y="2180864"/>
            <a:ext cx="6841033" cy="2447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is simply dummy text of the printing and typesetting industry.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has been the industry’s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</p:txBody>
      </p:sp>
    </p:spTree>
    <p:extLst>
      <p:ext uri="{BB962C8B-B14F-4D97-AF65-F5344CB8AC3E}">
        <p14:creationId xmlns:p14="http://schemas.microsoft.com/office/powerpoint/2010/main" val="199575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6190" y="274639"/>
            <a:ext cx="8373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9" name="Text Placeholder 9"/>
          <p:cNvSpPr txBox="1">
            <a:spLocks/>
          </p:cNvSpPr>
          <p:nvPr userDrawn="1"/>
        </p:nvSpPr>
        <p:spPr>
          <a:xfrm>
            <a:off x="180214" y="1996215"/>
            <a:ext cx="8228781" cy="59054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kern="1200" baseline="0">
                <a:solidFill>
                  <a:srgbClr val="321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6190" y="1557340"/>
            <a:ext cx="8352730" cy="5032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/>
            </a:lvl1pPr>
          </a:lstStyle>
          <a:p>
            <a:r>
              <a:rPr lang="en-GB" dirty="0" smtClean="0"/>
              <a:t>Headings: Arial Bold, Purple (Accent1), Size 28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35503" y="2205042"/>
            <a:ext cx="8353425" cy="57626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Sub-Heading: Arial </a:t>
            </a:r>
            <a:r>
              <a:rPr lang="en-GB" dirty="0" err="1" smtClean="0"/>
              <a:t>Reg</a:t>
            </a:r>
            <a:r>
              <a:rPr lang="en-GB" dirty="0" smtClean="0"/>
              <a:t>, Purple (Accent 1), </a:t>
            </a:r>
            <a:br>
              <a:rPr lang="en-GB" dirty="0" smtClean="0"/>
            </a:br>
            <a:r>
              <a:rPr lang="en-GB" dirty="0" smtClean="0"/>
              <a:t>Size 20-24 (to be legible across the room)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36190" y="3332991"/>
            <a:ext cx="8280400" cy="11509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Body Copy: Arial </a:t>
            </a:r>
            <a:r>
              <a:rPr lang="en-GB" dirty="0" err="1" smtClean="0"/>
              <a:t>Reg</a:t>
            </a:r>
            <a:r>
              <a:rPr lang="en-GB" dirty="0" smtClean="0"/>
              <a:t> (body), Grey (Text 1&gt;Lighter 25%), </a:t>
            </a:r>
            <a:br>
              <a:rPr lang="en-GB" dirty="0" smtClean="0"/>
            </a:br>
            <a:r>
              <a:rPr lang="en-GB" dirty="0" smtClean="0"/>
              <a:t>Size 20-24 (to be legible across a room)</a:t>
            </a:r>
          </a:p>
        </p:txBody>
      </p:sp>
    </p:spTree>
    <p:extLst>
      <p:ext uri="{BB962C8B-B14F-4D97-AF65-F5344CB8AC3E}">
        <p14:creationId xmlns:p14="http://schemas.microsoft.com/office/powerpoint/2010/main" val="172778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74639"/>
            <a:ext cx="8373616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600201"/>
            <a:ext cx="417227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1"/>
            <a:ext cx="4114800" cy="384502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2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20_MSO_LBU_Stationery_Temps_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7380"/>
            <a:ext cx="9180000" cy="687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7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6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20_MSO_LBU_Stationery_Temps_PP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-20856"/>
            <a:ext cx="9216000" cy="689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7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020_MSO_LBU_Stationery_Temps_PPT3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7380"/>
            <a:ext cx="9180000" cy="687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1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020_MSO_LBU_Stationery_Temps_PPT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-20856"/>
            <a:ext cx="9216000" cy="689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5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20_MSO_Stationery_LBU_Temps_PPT_Wide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6" y="-13501"/>
            <a:ext cx="9178512" cy="6885004"/>
          </a:xfrm>
          <a:prstGeom prst="rect">
            <a:avLst/>
          </a:prstGeom>
        </p:spPr>
      </p:pic>
      <p:pic>
        <p:nvPicPr>
          <p:cNvPr id="3" name="Picture 2" descr="10020_MSO_LBU_Stationery_Temps_PP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7380"/>
            <a:ext cx="9180000" cy="687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7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6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20_MSO_Stationery_LBU_Temps_PPT_Widescreen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6" y="-13501"/>
            <a:ext cx="9178512" cy="688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7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20_MSO_Stationery_LBU_Temps_PPT_Widescreen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6" y="-13501"/>
            <a:ext cx="9178512" cy="688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1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20_MSO_Stationery_LBU_Temps_PPT_Widescreen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6" y="-13501"/>
            <a:ext cx="9178512" cy="688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5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.bunting@leedsbeckett.ac.uk" TargetMode="External"/><Relationship Id="rId2" Type="http://schemas.openxmlformats.org/officeDocument/2006/relationships/hyperlink" Target="mailto:e.jackson@leedsbeckett.ac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buntin01\Desktop\UrlBlockedError.aspx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5" y="908719"/>
            <a:ext cx="6409653" cy="936105"/>
          </a:xfrm>
        </p:spPr>
        <p:txBody>
          <a:bodyPr/>
          <a:lstStyle/>
          <a:p>
            <a:r>
              <a:rPr lang="en-US" sz="2400" dirty="0" smtClean="0"/>
              <a:t>Leeds Beckett University</a:t>
            </a:r>
          </a:p>
          <a:p>
            <a:r>
              <a:rPr lang="en-GB" sz="2400" dirty="0" smtClean="0"/>
              <a:t>Libraries </a:t>
            </a:r>
            <a:r>
              <a:rPr lang="en-GB" sz="2400" dirty="0"/>
              <a:t>and Learning Innovation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38787" y="2072215"/>
            <a:ext cx="8208963" cy="1008113"/>
          </a:xfrm>
        </p:spPr>
        <p:txBody>
          <a:bodyPr/>
          <a:lstStyle/>
          <a:p>
            <a:r>
              <a:rPr lang="en-US" dirty="0" smtClean="0"/>
              <a:t>The Director’s Cut -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44017" y="3573016"/>
            <a:ext cx="8135938" cy="2232248"/>
          </a:xfrm>
        </p:spPr>
        <p:txBody>
          <a:bodyPr/>
          <a:lstStyle/>
          <a:p>
            <a:r>
              <a:rPr lang="en-US" dirty="0" smtClean="0"/>
              <a:t>Shelf-ready acquisition of AV – a case study</a:t>
            </a:r>
          </a:p>
          <a:p>
            <a:endParaRPr lang="en-US" sz="900" dirty="0" smtClean="0"/>
          </a:p>
          <a:p>
            <a:r>
              <a:rPr lang="en-US" dirty="0" smtClean="0"/>
              <a:t>Eric Jackson</a:t>
            </a:r>
            <a:endParaRPr lang="en-US" sz="1000" dirty="0"/>
          </a:p>
          <a:p>
            <a:r>
              <a:rPr lang="en-US" dirty="0" smtClean="0"/>
              <a:t>Collections and Acquisitions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6353" y="4554259"/>
            <a:ext cx="678793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GB" altLang="en-US" sz="1000" b="1" u="sng" dirty="0">
                <a:latin typeface="+mj-lt"/>
              </a:rPr>
              <a:t>Supplier to process the following </a:t>
            </a:r>
            <a:endParaRPr lang="en-GB" altLang="en-US" sz="1000" dirty="0">
              <a:latin typeface="+mj-lt"/>
            </a:endParaRPr>
          </a:p>
          <a:p>
            <a:pPr lvl="0">
              <a:buFontTx/>
              <a:buChar char="•"/>
            </a:pPr>
            <a:r>
              <a:rPr lang="en-GB" altLang="en-US" sz="1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Barcode</a:t>
            </a:r>
            <a:r>
              <a:rPr lang="en-GB" alt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 front of CD case, not obscuring title or artist name.</a:t>
            </a:r>
            <a:endParaRPr lang="en-GB" altLang="en-US" sz="1000" dirty="0">
              <a:latin typeface="+mj-lt"/>
            </a:endParaRPr>
          </a:p>
          <a:p>
            <a:pPr lvl="0">
              <a:buFontTx/>
              <a:buChar char="•"/>
            </a:pPr>
            <a:r>
              <a:rPr lang="en-GB" altLang="en-US" sz="1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Classmark</a:t>
            </a:r>
            <a:r>
              <a:rPr lang="en-GB" alt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vertically along spine of CD, not on the front of case. Font 12/14.</a:t>
            </a:r>
            <a:endParaRPr lang="en-GB" altLang="en-US" sz="1000" dirty="0">
              <a:latin typeface="+mj-lt"/>
            </a:endParaRPr>
          </a:p>
          <a:p>
            <a:pPr lvl="0">
              <a:buFontTx/>
              <a:buChar char="•"/>
            </a:pPr>
            <a:r>
              <a:rPr lang="en-GB" altLang="en-US" sz="1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Process box</a:t>
            </a:r>
            <a:r>
              <a:rPr lang="en-GB" alt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 rear of CD case, ideally not obscuring track list or the EAN/ISBN.</a:t>
            </a:r>
            <a:endParaRPr lang="en-GB" altLang="en-US" sz="1000" dirty="0">
              <a:latin typeface="+mj-lt"/>
            </a:endParaRPr>
          </a:p>
          <a:p>
            <a:pPr lvl="0">
              <a:buFontTx/>
              <a:buChar char="•"/>
            </a:pPr>
            <a:r>
              <a:rPr lang="en-GB" altLang="en-US" sz="1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Date label</a:t>
            </a:r>
            <a:r>
              <a:rPr lang="en-GB" alt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depending on size of new date label (waiting from Jane P). If they are bigger than the size of a CD may be easier to do in-house.</a:t>
            </a:r>
            <a:endParaRPr lang="en-GB" altLang="en-US" sz="1000" dirty="0">
              <a:latin typeface="+mj-lt"/>
            </a:endParaRPr>
          </a:p>
          <a:p>
            <a:pPr lvl="0"/>
            <a:r>
              <a:rPr lang="en-GB" altLang="en-US" sz="1000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In-house processing </a:t>
            </a:r>
            <a:endParaRPr lang="en-GB" altLang="en-US" sz="1000" dirty="0">
              <a:latin typeface="+mj-lt"/>
            </a:endParaRPr>
          </a:p>
          <a:p>
            <a:pPr lvl="0">
              <a:buFontTx/>
              <a:buChar char="•"/>
            </a:pPr>
            <a:r>
              <a:rPr lang="en-GB" alt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RFID tag and initialisation</a:t>
            </a:r>
            <a:endParaRPr lang="en-GB" altLang="en-US" sz="1000" dirty="0">
              <a:latin typeface="+mj-lt"/>
            </a:endParaRPr>
          </a:p>
          <a:p>
            <a:pPr lvl="0">
              <a:buFontTx/>
              <a:buChar char="•"/>
            </a:pPr>
            <a:r>
              <a:rPr lang="en-GB" alt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Barcode number on disc.</a:t>
            </a:r>
            <a:endParaRPr lang="en-GB" altLang="en-US" sz="1000" dirty="0">
              <a:latin typeface="+mj-lt"/>
            </a:endParaRPr>
          </a:p>
          <a:p>
            <a:pPr lvl="0">
              <a:buFontTx/>
              <a:buChar char="•"/>
            </a:pPr>
            <a:r>
              <a:rPr lang="en-GB" alt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CD inlay “part of pack” stamp.</a:t>
            </a:r>
            <a:endParaRPr lang="en-GB" altLang="en-US" sz="1000" dirty="0">
              <a:latin typeface="+mj-lt"/>
            </a:endParaRPr>
          </a:p>
          <a:p>
            <a:pPr lvl="0">
              <a:buFontTx/>
              <a:buChar char="•"/>
            </a:pPr>
            <a:r>
              <a:rPr lang="en-GB" alt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AV </a:t>
            </a:r>
            <a:r>
              <a:rPr lang="en-GB" altLang="en-US" sz="1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midas</a:t>
            </a:r>
            <a:r>
              <a:rPr lang="en-GB" alt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label along spine.</a:t>
            </a:r>
            <a:endParaRPr lang="en-GB" altLang="en-US" sz="1000" dirty="0">
              <a:latin typeface="+mj-lt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69756192"/>
              </p:ext>
            </p:extLst>
          </p:nvPr>
        </p:nvGraphicFramePr>
        <p:xfrm>
          <a:off x="611560" y="1151960"/>
          <a:ext cx="4248471" cy="3240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0933"/>
                <a:gridCol w="894023"/>
                <a:gridCol w="1063515"/>
              </a:tblGrid>
              <a:tr h="494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Current Processing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Music CD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NonMusic</a:t>
                      </a:r>
                      <a:r>
                        <a:rPr lang="en-GB" sz="1100" dirty="0">
                          <a:effectLst/>
                        </a:rPr>
                        <a:t> CD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4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Barcode Label on front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2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Classmark on spine</a:t>
                      </a: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2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Process box on back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2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Date label inside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2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RFID tags on discs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94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barcode number on disc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2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CD inlay stamp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94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Additional spine label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AV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0783" y="620688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Jewel CD case processing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0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74639"/>
            <a:ext cx="8373616" cy="706089"/>
          </a:xfrm>
        </p:spPr>
        <p:txBody>
          <a:bodyPr/>
          <a:lstStyle/>
          <a:p>
            <a:r>
              <a:rPr lang="en-GB" sz="3200" dirty="0" smtClean="0"/>
              <a:t>A few lessons learned ….. or reinforced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96" y="980728"/>
            <a:ext cx="7200800" cy="5760640"/>
          </a:xfrm>
        </p:spPr>
        <p:txBody>
          <a:bodyPr/>
          <a:lstStyle/>
          <a:p>
            <a:r>
              <a:rPr lang="en-GB" dirty="0" smtClean="0"/>
              <a:t>Take your time/set your own pace</a:t>
            </a:r>
            <a:endParaRPr lang="en-GB" dirty="0"/>
          </a:p>
          <a:p>
            <a:r>
              <a:rPr lang="en-GB" dirty="0" smtClean="0"/>
              <a:t>Decide what you really want</a:t>
            </a:r>
            <a:endParaRPr lang="en-GB" dirty="0" smtClean="0"/>
          </a:p>
          <a:p>
            <a:r>
              <a:rPr lang="en-GB" dirty="0" smtClean="0"/>
              <a:t>Talk to </a:t>
            </a:r>
            <a:r>
              <a:rPr lang="en-GB" dirty="0" smtClean="0"/>
              <a:t>a </a:t>
            </a:r>
            <a:r>
              <a:rPr lang="en-GB" dirty="0" smtClean="0"/>
              <a:t>cataloguer</a:t>
            </a:r>
            <a:endParaRPr lang="en-GB" dirty="0"/>
          </a:p>
          <a:p>
            <a:r>
              <a:rPr lang="en-GB" dirty="0" smtClean="0"/>
              <a:t>Change in one procedure can be a good driver for updating and improvement</a:t>
            </a:r>
          </a:p>
          <a:p>
            <a:r>
              <a:rPr lang="en-GB" dirty="0" smtClean="0"/>
              <a:t>Outsourcing doesn’t mean you’re out of a job.  There might be more useful and interesting ways to spend your time </a:t>
            </a:r>
            <a:endParaRPr lang="en-GB" dirty="0" smtClean="0"/>
          </a:p>
          <a:p>
            <a:r>
              <a:rPr lang="en-GB" dirty="0" smtClean="0"/>
              <a:t>This year, for the first time, we have </a:t>
            </a:r>
            <a:r>
              <a:rPr lang="en-GB" b="1" dirty="0" smtClean="0"/>
              <a:t>no</a:t>
            </a:r>
            <a:r>
              <a:rPr lang="en-GB" dirty="0" smtClean="0"/>
              <a:t> cataloguing backlog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620688"/>
            <a:ext cx="8135938" cy="288032"/>
          </a:xfrm>
        </p:spPr>
        <p:txBody>
          <a:bodyPr/>
          <a:lstStyle/>
          <a:p>
            <a:r>
              <a:rPr lang="en-GB" sz="3200" dirty="0" smtClean="0"/>
              <a:t>Libraries and Learning Innovation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67544" y="1412776"/>
            <a:ext cx="7128792" cy="4176464"/>
          </a:xfrm>
        </p:spPr>
        <p:txBody>
          <a:bodyPr/>
          <a:lstStyle/>
          <a:p>
            <a:r>
              <a:rPr lang="en-GB" dirty="0"/>
              <a:t>Eric Jackson</a:t>
            </a:r>
          </a:p>
          <a:p>
            <a:r>
              <a:rPr lang="en-GB" dirty="0"/>
              <a:t>Collections and Acquisitions Manager</a:t>
            </a:r>
          </a:p>
          <a:p>
            <a:r>
              <a:rPr lang="en-GB" dirty="0">
                <a:hlinkClick r:id="rId2"/>
              </a:rPr>
              <a:t>e.jackson@leedsbeckett.ac.uk</a:t>
            </a:r>
            <a:endParaRPr lang="en-GB" dirty="0"/>
          </a:p>
          <a:p>
            <a:endParaRPr lang="en-GB" dirty="0" smtClean="0"/>
          </a:p>
          <a:p>
            <a:r>
              <a:rPr lang="en-GB" sz="2000" dirty="0" smtClean="0"/>
              <a:t>For further information about the </a:t>
            </a:r>
            <a:r>
              <a:rPr lang="en-GB" sz="2000" dirty="0" smtClean="0"/>
              <a:t>cataloguing aspects of this project, </a:t>
            </a:r>
            <a:r>
              <a:rPr lang="en-GB" sz="2000" dirty="0" smtClean="0"/>
              <a:t>please </a:t>
            </a:r>
            <a:r>
              <a:rPr lang="en-GB" sz="2000" dirty="0" smtClean="0"/>
              <a:t>contact:</a:t>
            </a:r>
          </a:p>
          <a:p>
            <a:r>
              <a:rPr lang="en-GB" sz="2000" dirty="0"/>
              <a:t>Kate Bunting</a:t>
            </a:r>
          </a:p>
          <a:p>
            <a:r>
              <a:rPr lang="en-GB" sz="2000" dirty="0"/>
              <a:t>Senior Bibliographic Services Librarian</a:t>
            </a:r>
          </a:p>
          <a:p>
            <a:r>
              <a:rPr lang="en-GB" sz="2000" dirty="0">
                <a:hlinkClick r:id="rId3"/>
              </a:rPr>
              <a:t>k.bunting@leedsbeckett.ac.uk</a:t>
            </a:r>
            <a:endParaRPr lang="en-GB" sz="2000" dirty="0"/>
          </a:p>
          <a:p>
            <a:endParaRPr lang="en-GB" sz="2000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5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51520" y="980728"/>
            <a:ext cx="8352730" cy="518457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73" y="0"/>
            <a:ext cx="4275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98092019"/>
              </p:ext>
            </p:extLst>
          </p:nvPr>
        </p:nvGraphicFramePr>
        <p:xfrm>
          <a:off x="250824" y="188640"/>
          <a:ext cx="8785672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7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64684" y="260649"/>
            <a:ext cx="702878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4172272" cy="6048672"/>
          </a:xfrm>
        </p:spPr>
        <p:txBody>
          <a:bodyPr/>
          <a:lstStyle/>
          <a:p>
            <a:r>
              <a:rPr lang="en-GB" sz="1100" dirty="0"/>
              <a:t>marc record specification that we use as standard for DVDs. </a:t>
            </a:r>
          </a:p>
          <a:p>
            <a:r>
              <a:rPr lang="en-GB" sz="1100" dirty="0"/>
              <a:t> </a:t>
            </a:r>
          </a:p>
          <a:p>
            <a:r>
              <a:rPr lang="en-GB" sz="1100" dirty="0"/>
              <a:t>=LDR  00956ngm  2200289 </a:t>
            </a:r>
            <a:r>
              <a:rPr lang="en-GB" sz="1100" dirty="0" err="1"/>
              <a:t>i</a:t>
            </a:r>
            <a:r>
              <a:rPr lang="en-GB" sz="1100" dirty="0"/>
              <a:t> 4500</a:t>
            </a:r>
          </a:p>
          <a:p>
            <a:r>
              <a:rPr lang="en-GB" sz="1100" dirty="0"/>
              <a:t>=001  IN\or\UPC\or\EAN</a:t>
            </a:r>
          </a:p>
          <a:p>
            <a:r>
              <a:rPr lang="en-GB" sz="1100" dirty="0"/>
              <a:t>=003  UK-</a:t>
            </a:r>
            <a:r>
              <a:rPr lang="en-GB" sz="1100" dirty="0" err="1"/>
              <a:t>RwCLS</a:t>
            </a:r>
            <a:endParaRPr lang="en-GB" sz="1100" dirty="0"/>
          </a:p>
          <a:p>
            <a:r>
              <a:rPr lang="en-GB" sz="1100" dirty="0"/>
              <a:t>=005  20130308163540.0</a:t>
            </a:r>
          </a:p>
          <a:p>
            <a:r>
              <a:rPr lang="en-GB" sz="1100" dirty="0"/>
              <a:t>=007  </a:t>
            </a:r>
            <a:r>
              <a:rPr lang="en-GB" sz="1100" dirty="0" err="1"/>
              <a:t>vd</a:t>
            </a:r>
            <a:r>
              <a:rPr lang="en-GB" sz="1100" dirty="0"/>
              <a:t>\</a:t>
            </a:r>
            <a:r>
              <a:rPr lang="en-GB" sz="1100" dirty="0" err="1"/>
              <a:t>cvaizz</a:t>
            </a:r>
            <a:endParaRPr lang="en-GB" sz="1100" dirty="0"/>
          </a:p>
          <a:p>
            <a:r>
              <a:rPr lang="en-GB" sz="1100" dirty="0"/>
              <a:t>=008  14xxxxp\\\\\\\\xx\|||\\\\\\\\\\\\</a:t>
            </a:r>
            <a:r>
              <a:rPr lang="en-GB" sz="1100" dirty="0" err="1"/>
              <a:t>vleng</a:t>
            </a:r>
            <a:r>
              <a:rPr lang="en-GB" sz="1100" dirty="0"/>
              <a:t>\d</a:t>
            </a:r>
          </a:p>
          <a:p>
            <a:r>
              <a:rPr lang="en-GB" sz="1100" dirty="0"/>
              <a:t>=024  10$aUPC number</a:t>
            </a:r>
          </a:p>
          <a:p>
            <a:r>
              <a:rPr lang="en-GB" sz="1100" dirty="0"/>
              <a:t>=024  30$aEAN number</a:t>
            </a:r>
          </a:p>
          <a:p>
            <a:r>
              <a:rPr lang="en-GB" sz="1100" dirty="0"/>
              <a:t>=028  40$avideorecording number</a:t>
            </a:r>
          </a:p>
          <a:p>
            <a:r>
              <a:rPr lang="en-GB" sz="1100" dirty="0"/>
              <a:t>=040  </a:t>
            </a:r>
            <a:r>
              <a:rPr lang="en-GB" sz="1100" u="sng" dirty="0">
                <a:hlinkClick r:id="rId2"/>
              </a:rPr>
              <a:t>\\$aUK-RwCLS$erda$cUK-RwCLS</a:t>
            </a:r>
            <a:endParaRPr lang="en-GB" sz="1100" dirty="0"/>
          </a:p>
          <a:p>
            <a:r>
              <a:rPr lang="en-GB" sz="1100" dirty="0"/>
              <a:t>=082  04$aClass </a:t>
            </a:r>
            <a:r>
              <a:rPr lang="en-GB" sz="1100" dirty="0" err="1"/>
              <a:t>number$bShelving</a:t>
            </a:r>
            <a:r>
              <a:rPr lang="en-GB" sz="1100" dirty="0"/>
              <a:t> suffix</a:t>
            </a:r>
          </a:p>
          <a:p>
            <a:r>
              <a:rPr lang="en-GB" sz="1100" dirty="0"/>
              <a:t>=245  00$aTitle$h[DVD] :$bother title information /$</a:t>
            </a:r>
            <a:r>
              <a:rPr lang="en-GB" sz="1100" dirty="0" err="1"/>
              <a:t>cdirected</a:t>
            </a:r>
            <a:r>
              <a:rPr lang="en-GB" sz="1100" dirty="0"/>
              <a:t> by</a:t>
            </a:r>
          </a:p>
          <a:p>
            <a:r>
              <a:rPr lang="en-GB" sz="1100" dirty="0"/>
              <a:t>=250  </a:t>
            </a:r>
            <a:r>
              <a:rPr lang="en-GB" sz="1100" u="sng" dirty="0">
                <a:hlinkClick r:id="rId2"/>
              </a:rPr>
              <a:t>\\$aEdition</a:t>
            </a:r>
            <a:r>
              <a:rPr lang="en-GB" sz="1100" dirty="0"/>
              <a:t> statement - e.g. Widescreen version.</a:t>
            </a:r>
          </a:p>
          <a:p>
            <a:r>
              <a:rPr lang="en-GB" sz="1100" dirty="0"/>
              <a:t>=264  \1$aPlace of Publication :$</a:t>
            </a:r>
            <a:r>
              <a:rPr lang="en-GB" sz="1100" dirty="0" err="1"/>
              <a:t>bName</a:t>
            </a:r>
            <a:r>
              <a:rPr lang="en-GB" sz="1100" dirty="0"/>
              <a:t> of Publisher,$</a:t>
            </a:r>
            <a:r>
              <a:rPr lang="en-GB" sz="1100" dirty="0" err="1"/>
              <a:t>cDate</a:t>
            </a:r>
            <a:r>
              <a:rPr lang="en-GB" sz="1100" dirty="0"/>
              <a:t> of Publication.</a:t>
            </a:r>
          </a:p>
          <a:p>
            <a:r>
              <a:rPr lang="en-GB" sz="1100" dirty="0"/>
              <a:t>=300  </a:t>
            </a:r>
            <a:r>
              <a:rPr lang="en-GB" sz="1100" u="sng" dirty="0">
                <a:hlinkClick r:id="rId2"/>
              </a:rPr>
              <a:t>\\$a1</a:t>
            </a:r>
            <a:r>
              <a:rPr lang="en-GB" sz="1100" dirty="0"/>
              <a:t> DVD (approximately ??? min.) :$</a:t>
            </a:r>
            <a:r>
              <a:rPr lang="en-GB" sz="1100" dirty="0" err="1"/>
              <a:t>bsound</a:t>
            </a:r>
            <a:r>
              <a:rPr lang="en-GB" sz="1100" dirty="0"/>
              <a:t>, colour +$</a:t>
            </a:r>
            <a:r>
              <a:rPr lang="en-GB" sz="1100" dirty="0" err="1"/>
              <a:t>eaccompanying</a:t>
            </a:r>
            <a:r>
              <a:rPr lang="en-GB" sz="1100" dirty="0"/>
              <a:t> materials</a:t>
            </a:r>
          </a:p>
          <a:p>
            <a:r>
              <a:rPr lang="en-GB" sz="1100" dirty="0"/>
              <a:t>=336  </a:t>
            </a:r>
            <a:r>
              <a:rPr lang="en-GB" sz="1100" u="sng" dirty="0">
                <a:hlinkClick r:id="rId2"/>
              </a:rPr>
              <a:t>\\$atwo-dimensional</a:t>
            </a:r>
            <a:r>
              <a:rPr lang="en-GB" sz="1100" dirty="0"/>
              <a:t> moving image$btdi$2rdacontent</a:t>
            </a:r>
          </a:p>
          <a:p>
            <a:r>
              <a:rPr lang="en-GB" sz="1100" dirty="0"/>
              <a:t>=337  </a:t>
            </a:r>
            <a:r>
              <a:rPr lang="en-GB" sz="1100" u="sng" dirty="0">
                <a:hlinkClick r:id="rId2"/>
              </a:rPr>
              <a:t>\\$avideo$bv$2rdamedia</a:t>
            </a:r>
            <a:endParaRPr lang="en-GB" sz="1100" dirty="0"/>
          </a:p>
          <a:p>
            <a:r>
              <a:rPr lang="en-GB" sz="1100" dirty="0"/>
              <a:t>=338  </a:t>
            </a:r>
            <a:r>
              <a:rPr lang="en-GB" sz="1100" u="sng" dirty="0">
                <a:hlinkClick r:id="rId2"/>
              </a:rPr>
              <a:t>\\$avideodisc$bvd$2rdacarrier</a:t>
            </a:r>
            <a:endParaRPr lang="en-GB" sz="1100" dirty="0"/>
          </a:p>
          <a:p>
            <a:r>
              <a:rPr lang="en-GB" sz="1100" dirty="0"/>
              <a:t>=500  </a:t>
            </a:r>
            <a:r>
              <a:rPr lang="en-GB" sz="1100" u="sng" dirty="0">
                <a:hlinkClick r:id="rId2"/>
              </a:rPr>
              <a:t>\\$aFilm</a:t>
            </a:r>
            <a:r>
              <a:rPr lang="en-GB" sz="1100" dirty="0"/>
              <a:t> made in </a:t>
            </a:r>
            <a:r>
              <a:rPr lang="en-GB" sz="1100" dirty="0" err="1"/>
              <a:t>xxxx</a:t>
            </a:r>
            <a:endParaRPr lang="en-GB" sz="1100" dirty="0"/>
          </a:p>
          <a:p>
            <a:r>
              <a:rPr lang="en-GB" sz="1100" dirty="0"/>
              <a:t>=511  1\$</a:t>
            </a:r>
            <a:r>
              <a:rPr lang="en-GB" sz="1100" dirty="0" err="1"/>
              <a:t>aCast</a:t>
            </a:r>
            <a:r>
              <a:rPr lang="en-GB" sz="1100" dirty="0"/>
              <a:t> details</a:t>
            </a:r>
          </a:p>
          <a:p>
            <a:r>
              <a:rPr lang="en-GB" sz="1100" dirty="0"/>
              <a:t>=538  </a:t>
            </a:r>
            <a:r>
              <a:rPr lang="en-GB" sz="1100" u="sng" dirty="0">
                <a:hlinkClick r:id="rId2"/>
              </a:rPr>
              <a:t>\\$aDVD</a:t>
            </a:r>
            <a:r>
              <a:rPr lang="en-GB" sz="1100" dirty="0"/>
              <a:t>, PAL, Region 2.</a:t>
            </a:r>
          </a:p>
          <a:p>
            <a:r>
              <a:rPr lang="en-GB" sz="1100" dirty="0"/>
              <a:t>=650  \0$aSubject</a:t>
            </a:r>
          </a:p>
          <a:p>
            <a:r>
              <a:rPr lang="en-GB" sz="1100" dirty="0"/>
              <a:t>=700  1\$</a:t>
            </a:r>
            <a:r>
              <a:rPr lang="en-GB" sz="1100" dirty="0" err="1"/>
              <a:t>a$efilm</a:t>
            </a:r>
            <a:r>
              <a:rPr lang="en-GB" sz="1100" dirty="0"/>
              <a:t> director.</a:t>
            </a:r>
          </a:p>
          <a:p>
            <a:r>
              <a:rPr lang="en-GB" sz="1100" dirty="0"/>
              <a:t> </a:t>
            </a:r>
          </a:p>
          <a:p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31629"/>
            <a:ext cx="4114800" cy="5472608"/>
          </a:xfrm>
        </p:spPr>
        <p:txBody>
          <a:bodyPr/>
          <a:lstStyle/>
          <a:p>
            <a:pPr marL="0" indent="0">
              <a:buNone/>
            </a:pPr>
            <a:r>
              <a:rPr lang="en-GB" sz="1200" dirty="0" smtClean="0">
                <a:solidFill>
                  <a:srgbClr val="C00000"/>
                </a:solidFill>
              </a:rPr>
              <a:t>(Kate’s </a:t>
            </a:r>
            <a:r>
              <a:rPr lang="en-GB" sz="1200" dirty="0" smtClean="0">
                <a:solidFill>
                  <a:srgbClr val="C00000"/>
                </a:solidFill>
              </a:rPr>
              <a:t>scribbled </a:t>
            </a:r>
            <a:r>
              <a:rPr lang="en-GB" sz="1200" dirty="0" smtClean="0">
                <a:solidFill>
                  <a:srgbClr val="C00000"/>
                </a:solidFill>
              </a:rPr>
              <a:t>notes)</a:t>
            </a:r>
            <a:endParaRPr lang="en-GB" sz="1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sz="1200" dirty="0" smtClean="0">
              <a:solidFill>
                <a:srgbClr val="C00000"/>
              </a:solidFill>
            </a:endParaRPr>
          </a:p>
          <a:p>
            <a:r>
              <a:rPr lang="en-GB" sz="1200" dirty="0" smtClean="0">
                <a:solidFill>
                  <a:srgbClr val="C00000"/>
                </a:solidFill>
              </a:rPr>
              <a:t>Would </a:t>
            </a:r>
            <a:r>
              <a:rPr lang="en-GB" sz="1200" dirty="0">
                <a:solidFill>
                  <a:srgbClr val="C00000"/>
                </a:solidFill>
              </a:rPr>
              <a:t>like to see records for recorded music</a:t>
            </a:r>
            <a:r>
              <a:rPr lang="en-GB" sz="1200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>
                <a:solidFill>
                  <a:srgbClr val="C00000"/>
                </a:solidFill>
              </a:rPr>
              <a:t>Examples of subject headings for music, films, video games, tv </a:t>
            </a:r>
            <a:r>
              <a:rPr lang="en-GB" sz="1200" dirty="0" err="1">
                <a:solidFill>
                  <a:srgbClr val="C00000"/>
                </a:solidFill>
              </a:rPr>
              <a:t>progs</a:t>
            </a:r>
            <a:endParaRPr lang="en-GB" sz="1200" dirty="0">
              <a:solidFill>
                <a:srgbClr val="C00000"/>
              </a:solidFill>
            </a:endParaRPr>
          </a:p>
          <a:p>
            <a:endParaRPr lang="en-GB" sz="1200" dirty="0">
              <a:solidFill>
                <a:srgbClr val="C00000"/>
              </a:solidFill>
            </a:endParaRPr>
          </a:p>
          <a:p>
            <a:r>
              <a:rPr lang="en-GB" sz="1200" dirty="0">
                <a:solidFill>
                  <a:srgbClr val="C00000"/>
                </a:solidFill>
              </a:rPr>
              <a:t>082 transferred to 970.  Don’t forget filing/</a:t>
            </a:r>
            <a:r>
              <a:rPr lang="en-GB" sz="1200" dirty="0" err="1">
                <a:solidFill>
                  <a:srgbClr val="C00000"/>
                </a:solidFill>
              </a:rPr>
              <a:t>nonfiling</a:t>
            </a:r>
            <a:r>
              <a:rPr lang="en-GB" sz="1200" dirty="0">
                <a:solidFill>
                  <a:srgbClr val="C00000"/>
                </a:solidFill>
              </a:rPr>
              <a:t> |b</a:t>
            </a:r>
          </a:p>
          <a:p>
            <a:endParaRPr lang="en-GB" sz="1200" dirty="0">
              <a:solidFill>
                <a:srgbClr val="C00000"/>
              </a:solidFill>
            </a:endParaRPr>
          </a:p>
          <a:p>
            <a:r>
              <a:rPr lang="en-GB" sz="1200" dirty="0">
                <a:solidFill>
                  <a:srgbClr val="C00000"/>
                </a:solidFill>
              </a:rPr>
              <a:t>No |h [GMD]</a:t>
            </a:r>
          </a:p>
          <a:p>
            <a:endParaRPr lang="en-GB" sz="1200" dirty="0">
              <a:solidFill>
                <a:srgbClr val="C00000"/>
              </a:solidFill>
            </a:endParaRPr>
          </a:p>
          <a:p>
            <a:r>
              <a:rPr lang="en-GB" sz="1200" dirty="0">
                <a:solidFill>
                  <a:srgbClr val="C00000"/>
                </a:solidFill>
              </a:rPr>
              <a:t>???500 place or date??</a:t>
            </a:r>
          </a:p>
          <a:p>
            <a:r>
              <a:rPr lang="en-GB" sz="1200" dirty="0">
                <a:solidFill>
                  <a:srgbClr val="C00000"/>
                </a:solidFill>
              </a:rPr>
              <a:t>Check LDR field </a:t>
            </a:r>
            <a:r>
              <a:rPr lang="en-GB" sz="1200" dirty="0" err="1">
                <a:solidFill>
                  <a:srgbClr val="C00000"/>
                </a:solidFill>
              </a:rPr>
              <a:t>etc</a:t>
            </a:r>
            <a:r>
              <a:rPr lang="en-GB" sz="1200" dirty="0">
                <a:solidFill>
                  <a:srgbClr val="C00000"/>
                </a:solidFill>
              </a:rPr>
              <a:t>  Is the format MUSIC or VM – we need VM, (or MM) but not sure how that’s controlled</a:t>
            </a:r>
          </a:p>
          <a:p>
            <a:endParaRPr lang="en-GB" sz="1200" dirty="0">
              <a:solidFill>
                <a:srgbClr val="C00000"/>
              </a:solidFill>
            </a:endParaRPr>
          </a:p>
          <a:p>
            <a:r>
              <a:rPr lang="en-GB" sz="1200" dirty="0">
                <a:solidFill>
                  <a:srgbClr val="C00000"/>
                </a:solidFill>
              </a:rPr>
              <a:t>001 looks like  it would make the title control either ISBN, EAN or UPC.  Is this in order of preference?  Remember update that will make control </a:t>
            </a:r>
            <a:r>
              <a:rPr lang="en-GB" sz="1200" dirty="0" err="1">
                <a:solidFill>
                  <a:srgbClr val="C00000"/>
                </a:solidFill>
              </a:rPr>
              <a:t>nos</a:t>
            </a:r>
            <a:r>
              <a:rPr lang="en-GB" sz="1200" dirty="0">
                <a:solidFill>
                  <a:srgbClr val="C00000"/>
                </a:solidFill>
              </a:rPr>
              <a:t> unique.</a:t>
            </a:r>
          </a:p>
          <a:p>
            <a:endParaRPr lang="en-GB" sz="1200" dirty="0">
              <a:solidFill>
                <a:srgbClr val="C00000"/>
              </a:solidFill>
            </a:endParaRPr>
          </a:p>
          <a:p>
            <a:r>
              <a:rPr lang="en-GB" sz="1200" dirty="0">
                <a:solidFill>
                  <a:srgbClr val="C00000"/>
                </a:solidFill>
              </a:rPr>
              <a:t>Would they apply 655s for genre, and would it cost more?  And what would be the implications??</a:t>
            </a:r>
          </a:p>
          <a:p>
            <a:endParaRPr lang="en-GB" sz="1200" dirty="0">
              <a:solidFill>
                <a:srgbClr val="C00000"/>
              </a:solidFill>
            </a:endParaRPr>
          </a:p>
          <a:p>
            <a:r>
              <a:rPr lang="en-GB" sz="1200" dirty="0" err="1">
                <a:solidFill>
                  <a:srgbClr val="C00000"/>
                </a:solidFill>
              </a:rPr>
              <a:t>Cuttering</a:t>
            </a:r>
            <a:r>
              <a:rPr lang="en-GB" sz="1200" dirty="0">
                <a:solidFill>
                  <a:srgbClr val="C00000"/>
                </a:solidFill>
              </a:rPr>
              <a:t> of popular music/classical music – we’re going for main entry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23529" y="0"/>
            <a:ext cx="7128792" cy="5949280"/>
          </a:xfrm>
        </p:spPr>
        <p:txBody>
          <a:bodyPr/>
          <a:lstStyle/>
          <a:p>
            <a:endParaRPr lang="en-GB" sz="1000" b="1" dirty="0" smtClean="0"/>
          </a:p>
          <a:p>
            <a:endParaRPr lang="en-GB" sz="1000" b="1" dirty="0" smtClean="0"/>
          </a:p>
          <a:p>
            <a:r>
              <a:rPr lang="en-GB" sz="1000" b="1" dirty="0" smtClean="0"/>
              <a:t>Specifications </a:t>
            </a:r>
            <a:r>
              <a:rPr lang="en-GB" sz="1000" b="1" dirty="0"/>
              <a:t>for application of DDC and shelving letters to shelf-ready material (AV only</a:t>
            </a:r>
            <a:r>
              <a:rPr lang="en-GB" sz="1000" b="1" dirty="0" smtClean="0"/>
              <a:t>)</a:t>
            </a:r>
            <a:r>
              <a:rPr lang="en-GB" sz="1000" b="1" dirty="0"/>
              <a:t> </a:t>
            </a:r>
            <a:endParaRPr lang="en-GB" sz="1000" dirty="0"/>
          </a:p>
          <a:p>
            <a:r>
              <a:rPr lang="en-GB" sz="1000" b="1" dirty="0"/>
              <a:t> </a:t>
            </a:r>
            <a:endParaRPr lang="en-GB" sz="1000" dirty="0"/>
          </a:p>
          <a:p>
            <a:r>
              <a:rPr lang="en-GB" sz="1000" b="1" dirty="0"/>
              <a:t>DDC</a:t>
            </a:r>
            <a:r>
              <a:rPr lang="en-GB" sz="1000" b="1" dirty="0" smtClean="0"/>
              <a:t>:</a:t>
            </a:r>
            <a:r>
              <a:rPr lang="en-GB" sz="1000" dirty="0"/>
              <a:t> </a:t>
            </a:r>
          </a:p>
          <a:p>
            <a:r>
              <a:rPr lang="en-GB" sz="1000" dirty="0"/>
              <a:t>Standard DDC in the 082 </a:t>
            </a:r>
            <a:r>
              <a:rPr lang="en-GB" sz="1000" dirty="0" smtClean="0"/>
              <a:t>field</a:t>
            </a:r>
            <a:r>
              <a:rPr lang="en-GB" sz="1000" dirty="0"/>
              <a:t> </a:t>
            </a:r>
          </a:p>
          <a:p>
            <a:r>
              <a:rPr lang="en-GB" sz="1000" dirty="0"/>
              <a:t>Edition 23, full version.</a:t>
            </a:r>
          </a:p>
          <a:p>
            <a:r>
              <a:rPr lang="en-GB" sz="1000" dirty="0"/>
              <a:t> </a:t>
            </a:r>
          </a:p>
          <a:p>
            <a:r>
              <a:rPr lang="en-GB" sz="1000" b="1" dirty="0"/>
              <a:t>Class mark</a:t>
            </a:r>
            <a:r>
              <a:rPr lang="en-GB" sz="1000" b="1" dirty="0" smtClean="0"/>
              <a:t>:</a:t>
            </a:r>
            <a:r>
              <a:rPr lang="en-GB" sz="1000" dirty="0"/>
              <a:t> </a:t>
            </a:r>
          </a:p>
          <a:p>
            <a:r>
              <a:rPr lang="en-GB" sz="1000" dirty="0"/>
              <a:t>DDC as above transferred to a 970 field</a:t>
            </a:r>
            <a:r>
              <a:rPr lang="en-GB" sz="1000" dirty="0" smtClean="0"/>
              <a:t>.</a:t>
            </a:r>
            <a:r>
              <a:rPr lang="en-GB" sz="1000" dirty="0"/>
              <a:t> </a:t>
            </a:r>
          </a:p>
          <a:p>
            <a:r>
              <a:rPr lang="en-GB" sz="1000" dirty="0"/>
              <a:t>All items to have shelving letters derived from</a:t>
            </a:r>
            <a:r>
              <a:rPr lang="en-GB" sz="1000" i="1" dirty="0"/>
              <a:t> main entry, i.e. the 100, 110, 111, 130, 245 field (in that order)</a:t>
            </a:r>
            <a:r>
              <a:rPr lang="en-GB" sz="1000" dirty="0"/>
              <a:t>.  These are to be in subfield |b of the 970 field.</a:t>
            </a:r>
          </a:p>
          <a:p>
            <a:r>
              <a:rPr lang="en-GB" sz="1000" dirty="0"/>
              <a:t> </a:t>
            </a:r>
          </a:p>
          <a:p>
            <a:r>
              <a:rPr lang="en-GB" sz="1000" b="1" dirty="0"/>
              <a:t>Exceptions</a:t>
            </a:r>
            <a:r>
              <a:rPr lang="en-GB" sz="1000" b="1" dirty="0" smtClean="0"/>
              <a:t>:</a:t>
            </a:r>
            <a:r>
              <a:rPr lang="en-GB" sz="1000" dirty="0"/>
              <a:t> </a:t>
            </a:r>
          </a:p>
          <a:p>
            <a:pPr lvl="0"/>
            <a:r>
              <a:rPr lang="en-GB" sz="1000" dirty="0"/>
              <a:t> All computer games on disk, chip etc. are classed at 794.8 plus shelving letters derived from title in the |b subfield of the 970.</a:t>
            </a:r>
          </a:p>
          <a:p>
            <a:r>
              <a:rPr lang="en-GB" sz="1000" dirty="0"/>
              <a:t> </a:t>
            </a:r>
          </a:p>
          <a:p>
            <a:r>
              <a:rPr lang="en-GB" sz="1000" dirty="0"/>
              <a:t> </a:t>
            </a:r>
          </a:p>
          <a:p>
            <a:pPr lvl="0"/>
            <a:r>
              <a:rPr lang="en-GB" sz="1000" dirty="0"/>
              <a:t> </a:t>
            </a:r>
            <a:r>
              <a:rPr lang="en-US" sz="1000" dirty="0"/>
              <a:t>700 - 779 and 791 – </a:t>
            </a:r>
            <a:r>
              <a:rPr lang="en-US" sz="1000" dirty="0" smtClean="0"/>
              <a:t>792</a:t>
            </a:r>
            <a:r>
              <a:rPr lang="en-US" sz="1000" dirty="0"/>
              <a:t> </a:t>
            </a:r>
            <a:endParaRPr lang="en-GB" sz="1000" dirty="0"/>
          </a:p>
          <a:p>
            <a:r>
              <a:rPr lang="en-US" sz="1000" dirty="0"/>
              <a:t>Works about a specific artist/group of artists have shelving letters derived from the 600/610 field.  These have NO |b in the 970 field.</a:t>
            </a:r>
            <a:endParaRPr lang="en-GB" sz="1000" dirty="0"/>
          </a:p>
          <a:p>
            <a:r>
              <a:rPr lang="en-US" sz="1000" dirty="0"/>
              <a:t>(This includes e.g. film directors, dancers, actors, dancers, choreographers, photographers, etc</a:t>
            </a:r>
            <a:r>
              <a:rPr lang="en-US" sz="1000" dirty="0" smtClean="0"/>
              <a:t>.)</a:t>
            </a:r>
            <a:r>
              <a:rPr lang="en-US" sz="1000" dirty="0"/>
              <a:t> </a:t>
            </a:r>
            <a:endParaRPr lang="en-GB" sz="1000" dirty="0"/>
          </a:p>
          <a:p>
            <a:r>
              <a:rPr lang="en-US" sz="1000" dirty="0"/>
              <a:t>Works by a specific artist/group of artists have shelving letters derived from the 100/700 field.  These have NO |b in the 970 field.  The 600/610 field if present takes precedence.</a:t>
            </a:r>
            <a:endParaRPr lang="en-GB" sz="1000" dirty="0"/>
          </a:p>
          <a:p>
            <a:r>
              <a:rPr lang="en-US" sz="1000" dirty="0"/>
              <a:t> </a:t>
            </a:r>
            <a:r>
              <a:rPr lang="en-US" sz="1000" dirty="0" smtClean="0"/>
              <a:t>Individual </a:t>
            </a:r>
            <a:r>
              <a:rPr lang="en-US" sz="1000" dirty="0"/>
              <a:t>films, TV programs and radio programs have shelving letters derived from the TITLE.  These have the |b subfield in the </a:t>
            </a:r>
            <a:r>
              <a:rPr lang="en-US" sz="1000" dirty="0" smtClean="0"/>
              <a:t>970</a:t>
            </a:r>
            <a:r>
              <a:rPr lang="en-US" sz="1000" dirty="0"/>
              <a:t> </a:t>
            </a:r>
            <a:endParaRPr lang="en-GB" sz="1000" dirty="0"/>
          </a:p>
          <a:p>
            <a:r>
              <a:rPr lang="en-US" sz="1000" dirty="0"/>
              <a:t>Items about individual films, or tv or radio programs take shelving letters derived from the title of the film or tv/radio program. These have the |b subfield in the 970.</a:t>
            </a:r>
            <a:endParaRPr lang="en-GB" sz="1000" dirty="0"/>
          </a:p>
          <a:p>
            <a:r>
              <a:rPr lang="en-US" sz="1000" dirty="0"/>
              <a:t>All other material takes shelving letters from the </a:t>
            </a:r>
            <a:r>
              <a:rPr lang="en-US" sz="1000" i="1" dirty="0"/>
              <a:t>main entry.</a:t>
            </a:r>
            <a:endParaRPr lang="en-GB" sz="1000" dirty="0"/>
          </a:p>
          <a:p>
            <a:r>
              <a:rPr lang="en-US" sz="1000" dirty="0"/>
              <a:t> </a:t>
            </a:r>
            <a:endParaRPr lang="en-GB" sz="1000" dirty="0"/>
          </a:p>
          <a:p>
            <a:pPr lvl="0"/>
            <a:r>
              <a:rPr lang="en-US" sz="1000" dirty="0"/>
              <a:t> </a:t>
            </a:r>
            <a:r>
              <a:rPr lang="en-US" sz="1000" dirty="0" smtClean="0"/>
              <a:t>800-899</a:t>
            </a:r>
            <a:r>
              <a:rPr lang="en-US" sz="1000" dirty="0"/>
              <a:t> </a:t>
            </a:r>
            <a:endParaRPr lang="en-GB" sz="1000" dirty="0"/>
          </a:p>
          <a:p>
            <a:r>
              <a:rPr lang="en-US" sz="1000" dirty="0"/>
              <a:t>Works about a specific literary author/group of authors have shelving letters derived from the 600/610 field.  These have NO |b in the 970</a:t>
            </a:r>
            <a:endParaRPr lang="en-GB" sz="1000" dirty="0"/>
          </a:p>
          <a:p>
            <a:r>
              <a:rPr lang="en-US" sz="1000" dirty="0"/>
              <a:t> </a:t>
            </a:r>
            <a:r>
              <a:rPr lang="en-US" sz="1000" dirty="0" smtClean="0"/>
              <a:t>Works </a:t>
            </a:r>
            <a:r>
              <a:rPr lang="en-US" sz="1000" dirty="0"/>
              <a:t>by a specific literary author/group of authors have shelving letters derived from the 100/700 field.  These have NO |b </a:t>
            </a:r>
            <a:r>
              <a:rPr lang="en-US" sz="1000" dirty="0" smtClean="0"/>
              <a:t>in </a:t>
            </a:r>
            <a:r>
              <a:rPr lang="en-US" sz="1000" dirty="0"/>
              <a:t>the 970 field. The 600/610 field if present takes precedence.</a:t>
            </a:r>
            <a:endParaRPr lang="en-GB" sz="1000" dirty="0"/>
          </a:p>
          <a:p>
            <a:r>
              <a:rPr lang="en-US" sz="1000" dirty="0"/>
              <a:t> </a:t>
            </a:r>
            <a:r>
              <a:rPr lang="en-US" sz="1000" dirty="0" smtClean="0"/>
              <a:t>Works </a:t>
            </a:r>
            <a:r>
              <a:rPr lang="en-US" sz="1000" dirty="0"/>
              <a:t>BY Shakespeare have no shelving letters, works ABOUT him have shelving letters SHA in the 970, with NO </a:t>
            </a:r>
            <a:endParaRPr lang="en-US" sz="1000" dirty="0" smtClean="0"/>
          </a:p>
          <a:p>
            <a:r>
              <a:rPr lang="en-US" sz="1000" dirty="0" smtClean="0"/>
              <a:t>|</a:t>
            </a:r>
            <a:r>
              <a:rPr lang="en-US" sz="1000" dirty="0"/>
              <a:t>b subfield.</a:t>
            </a:r>
            <a:endParaRPr lang="en-GB" sz="1000" dirty="0"/>
          </a:p>
          <a:p>
            <a:r>
              <a:rPr lang="en-US" sz="1000" dirty="0"/>
              <a:t> </a:t>
            </a:r>
            <a:r>
              <a:rPr lang="en-US" sz="1000" dirty="0" smtClean="0"/>
              <a:t>All </a:t>
            </a:r>
            <a:r>
              <a:rPr lang="en-US" sz="1000" dirty="0"/>
              <a:t>other material takes </a:t>
            </a:r>
            <a:r>
              <a:rPr lang="en-US" sz="1000" dirty="0" smtClean="0"/>
              <a:t>shelving </a:t>
            </a:r>
            <a:r>
              <a:rPr lang="en-US" sz="1000" dirty="0"/>
              <a:t>letters from the </a:t>
            </a:r>
            <a:r>
              <a:rPr lang="en-US" sz="1000" i="1" dirty="0"/>
              <a:t>main entry</a:t>
            </a:r>
            <a:r>
              <a:rPr lang="en-US" sz="1000" dirty="0"/>
              <a:t>. </a:t>
            </a:r>
            <a:endParaRPr lang="en-GB" sz="1000" dirty="0"/>
          </a:p>
          <a:p>
            <a:r>
              <a:rPr lang="en-US" sz="1000" dirty="0"/>
              <a:t>  </a:t>
            </a:r>
            <a:endParaRPr lang="en-GB" sz="1000" dirty="0"/>
          </a:p>
          <a:p>
            <a:r>
              <a:rPr lang="en-US" sz="1000" dirty="0"/>
              <a:t> </a:t>
            </a:r>
            <a:endParaRPr lang="en-GB" sz="1000" dirty="0"/>
          </a:p>
          <a:p>
            <a:r>
              <a:rPr lang="en-US" sz="1000" dirty="0"/>
              <a:t> </a:t>
            </a:r>
            <a:endParaRPr lang="en-GB" sz="1000" dirty="0"/>
          </a:p>
          <a:p>
            <a:r>
              <a:rPr lang="en-US" sz="1000" b="1" dirty="0"/>
              <a:t> </a:t>
            </a:r>
            <a:endParaRPr lang="en-GB" sz="1000" dirty="0"/>
          </a:p>
          <a:p>
            <a:endParaRPr lang="en-GB" sz="1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9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914400"/>
            <a:ext cx="47625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2000250"/>
            <a:ext cx="5048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48681"/>
            <a:ext cx="9147153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tionSlide">
  <a:themeElements>
    <a:clrScheme name="LeedMet Colours ">
      <a:dk1>
        <a:sysClr val="windowText" lastClr="000000"/>
      </a:dk1>
      <a:lt1>
        <a:sysClr val="window" lastClr="FFFFFF"/>
      </a:lt1>
      <a:dk2>
        <a:srgbClr val="110B2F"/>
      </a:dk2>
      <a:lt2>
        <a:srgbClr val="EEECE1"/>
      </a:lt2>
      <a:accent1>
        <a:srgbClr val="321959"/>
      </a:accent1>
      <a:accent2>
        <a:srgbClr val="4C316E"/>
      </a:accent2>
      <a:accent3>
        <a:srgbClr val="59427C"/>
      </a:accent3>
      <a:accent4>
        <a:srgbClr val="675087"/>
      </a:accent4>
      <a:accent5>
        <a:srgbClr val="776294"/>
      </a:accent5>
      <a:accent6>
        <a:srgbClr val="8B79A3"/>
      </a:accent6>
      <a:hlink>
        <a:srgbClr val="9E91B4"/>
      </a:hlink>
      <a:folHlink>
        <a:srgbClr val="BBB1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ew Topic Slide">
  <a:themeElements>
    <a:clrScheme name="LeedMet Colours ">
      <a:dk1>
        <a:sysClr val="windowText" lastClr="000000"/>
      </a:dk1>
      <a:lt1>
        <a:sysClr val="window" lastClr="FFFFFF"/>
      </a:lt1>
      <a:dk2>
        <a:srgbClr val="110B2F"/>
      </a:dk2>
      <a:lt2>
        <a:srgbClr val="EEECE1"/>
      </a:lt2>
      <a:accent1>
        <a:srgbClr val="321959"/>
      </a:accent1>
      <a:accent2>
        <a:srgbClr val="4C316E"/>
      </a:accent2>
      <a:accent3>
        <a:srgbClr val="59427C"/>
      </a:accent3>
      <a:accent4>
        <a:srgbClr val="675087"/>
      </a:accent4>
      <a:accent5>
        <a:srgbClr val="776294"/>
      </a:accent5>
      <a:accent6>
        <a:srgbClr val="8B79A3"/>
      </a:accent6>
      <a:hlink>
        <a:srgbClr val="9E91B4"/>
      </a:hlink>
      <a:folHlink>
        <a:srgbClr val="BBB1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LeedMet Colours ">
      <a:dk1>
        <a:sysClr val="windowText" lastClr="000000"/>
      </a:dk1>
      <a:lt1>
        <a:sysClr val="window" lastClr="FFFFFF"/>
      </a:lt1>
      <a:dk2>
        <a:srgbClr val="110B2F"/>
      </a:dk2>
      <a:lt2>
        <a:srgbClr val="EEECE1"/>
      </a:lt2>
      <a:accent1>
        <a:srgbClr val="321959"/>
      </a:accent1>
      <a:accent2>
        <a:srgbClr val="4C316E"/>
      </a:accent2>
      <a:accent3>
        <a:srgbClr val="59427C"/>
      </a:accent3>
      <a:accent4>
        <a:srgbClr val="675087"/>
      </a:accent4>
      <a:accent5>
        <a:srgbClr val="776294"/>
      </a:accent5>
      <a:accent6>
        <a:srgbClr val="8B79A3"/>
      </a:accent6>
      <a:hlink>
        <a:srgbClr val="9E91B4"/>
      </a:hlink>
      <a:folHlink>
        <a:srgbClr val="BBB1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eckett Theme">
  <a:themeElements>
    <a:clrScheme name="BeckettColours">
      <a:dk1>
        <a:sysClr val="windowText" lastClr="000000"/>
      </a:dk1>
      <a:lt1>
        <a:sysClr val="window" lastClr="FFFFFF"/>
      </a:lt1>
      <a:dk2>
        <a:srgbClr val="110B2F"/>
      </a:dk2>
      <a:lt2>
        <a:srgbClr val="EEECE1"/>
      </a:lt2>
      <a:accent1>
        <a:srgbClr val="120B2E"/>
      </a:accent1>
      <a:accent2>
        <a:srgbClr val="261744"/>
      </a:accent2>
      <a:accent3>
        <a:srgbClr val="392568"/>
      </a:accent3>
      <a:accent4>
        <a:srgbClr val="725A8F"/>
      </a:accent4>
      <a:accent5>
        <a:srgbClr val="C1A9C5"/>
      </a:accent5>
      <a:accent6>
        <a:srgbClr val="FFFEFE"/>
      </a:accent6>
      <a:hlink>
        <a:srgbClr val="CC006A"/>
      </a:hlink>
      <a:folHlink>
        <a:srgbClr val="0092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New Topic Slide">
  <a:themeElements>
    <a:clrScheme name="LeedMet Colours ">
      <a:dk1>
        <a:sysClr val="windowText" lastClr="000000"/>
      </a:dk1>
      <a:lt1>
        <a:sysClr val="window" lastClr="FFFFFF"/>
      </a:lt1>
      <a:dk2>
        <a:srgbClr val="110B2F"/>
      </a:dk2>
      <a:lt2>
        <a:srgbClr val="EEECE1"/>
      </a:lt2>
      <a:accent1>
        <a:srgbClr val="321959"/>
      </a:accent1>
      <a:accent2>
        <a:srgbClr val="4C316E"/>
      </a:accent2>
      <a:accent3>
        <a:srgbClr val="59427C"/>
      </a:accent3>
      <a:accent4>
        <a:srgbClr val="675087"/>
      </a:accent4>
      <a:accent5>
        <a:srgbClr val="776294"/>
      </a:accent5>
      <a:accent6>
        <a:srgbClr val="8B79A3"/>
      </a:accent6>
      <a:hlink>
        <a:srgbClr val="9E91B4"/>
      </a:hlink>
      <a:folHlink>
        <a:srgbClr val="BBB1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Custom Design">
  <a:themeElements>
    <a:clrScheme name="LeedMet Colours ">
      <a:dk1>
        <a:sysClr val="windowText" lastClr="000000"/>
      </a:dk1>
      <a:lt1>
        <a:sysClr val="window" lastClr="FFFFFF"/>
      </a:lt1>
      <a:dk2>
        <a:srgbClr val="110B2F"/>
      </a:dk2>
      <a:lt2>
        <a:srgbClr val="EEECE1"/>
      </a:lt2>
      <a:accent1>
        <a:srgbClr val="321959"/>
      </a:accent1>
      <a:accent2>
        <a:srgbClr val="4C316E"/>
      </a:accent2>
      <a:accent3>
        <a:srgbClr val="59427C"/>
      </a:accent3>
      <a:accent4>
        <a:srgbClr val="675087"/>
      </a:accent4>
      <a:accent5>
        <a:srgbClr val="776294"/>
      </a:accent5>
      <a:accent6>
        <a:srgbClr val="8B79A3"/>
      </a:accent6>
      <a:hlink>
        <a:srgbClr val="9E91B4"/>
      </a:hlink>
      <a:folHlink>
        <a:srgbClr val="BBB1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479</Words>
  <Application>Microsoft Office PowerPoint</Application>
  <PresentationFormat>On-screen Show (4:3)</PresentationFormat>
  <Paragraphs>152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Times New Roman</vt:lpstr>
      <vt:lpstr>IntroductionSlide</vt:lpstr>
      <vt:lpstr>New Topic Slide</vt:lpstr>
      <vt:lpstr>Custom Design</vt:lpstr>
      <vt:lpstr>1_Custom Design</vt:lpstr>
      <vt:lpstr>Beckett Theme</vt:lpstr>
      <vt:lpstr>1_New Topic Slide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few lessons learned ….. or reinforced</vt:lpstr>
      <vt:lpstr>PowerPoint Presentation</vt:lpstr>
    </vt:vector>
  </TitlesOfParts>
  <Company>Leeds Metropolitan University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Marketing Service</dc:creator>
  <cp:lastModifiedBy>Jackson, Eric</cp:lastModifiedBy>
  <cp:revision>61</cp:revision>
  <dcterms:created xsi:type="dcterms:W3CDTF">2012-02-14T11:14:08Z</dcterms:created>
  <dcterms:modified xsi:type="dcterms:W3CDTF">2016-10-28T11:30:33Z</dcterms:modified>
</cp:coreProperties>
</file>