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7" r:id="rId4"/>
    <p:sldMasterId id="2147483659" r:id="rId5"/>
  </p:sldMasterIdLst>
  <p:notesMasterIdLst>
    <p:notesMasterId r:id="rId34"/>
  </p:notesMasterIdLst>
  <p:handoutMasterIdLst>
    <p:handoutMasterId r:id="rId35"/>
  </p:handoutMasterIdLst>
  <p:sldIdLst>
    <p:sldId id="264" r:id="rId6"/>
    <p:sldId id="278" r:id="rId7"/>
    <p:sldId id="348" r:id="rId8"/>
    <p:sldId id="364" r:id="rId9"/>
    <p:sldId id="331" r:id="rId10"/>
    <p:sldId id="332" r:id="rId11"/>
    <p:sldId id="333" r:id="rId12"/>
    <p:sldId id="334" r:id="rId13"/>
    <p:sldId id="335" r:id="rId14"/>
    <p:sldId id="361" r:id="rId15"/>
    <p:sldId id="336" r:id="rId16"/>
    <p:sldId id="337" r:id="rId17"/>
    <p:sldId id="390" r:id="rId18"/>
    <p:sldId id="346" r:id="rId19"/>
    <p:sldId id="338" r:id="rId20"/>
    <p:sldId id="339" r:id="rId21"/>
    <p:sldId id="344" r:id="rId22"/>
    <p:sldId id="340" r:id="rId23"/>
    <p:sldId id="341" r:id="rId24"/>
    <p:sldId id="342" r:id="rId25"/>
    <p:sldId id="343" r:id="rId26"/>
    <p:sldId id="353" r:id="rId27"/>
    <p:sldId id="347" r:id="rId28"/>
    <p:sldId id="355" r:id="rId29"/>
    <p:sldId id="357" r:id="rId30"/>
    <p:sldId id="359" r:id="rId31"/>
    <p:sldId id="356" r:id="rId32"/>
    <p:sldId id="358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96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047" autoAdjust="0"/>
  </p:normalViewPr>
  <p:slideViewPr>
    <p:cSldViewPr>
      <p:cViewPr varScale="1">
        <p:scale>
          <a:sx n="100" d="100"/>
          <a:sy n="100" d="100"/>
        </p:scale>
        <p:origin x="1914" y="84"/>
      </p:cViewPr>
      <p:guideLst>
        <p:guide orient="horz" pos="1619"/>
        <p:guide pos="289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c1-data14\home14\clt\3%20Curriculum%20Development%20and%20Review\SASS%20BME%20project\Data\(7)%20Jan%202017\Faculty%20Attainment%20Ga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BME students vs White students</a:t>
            </a:r>
            <a:r>
              <a:rPr lang="en-US" baseline="0"/>
              <a:t> </a:t>
            </a:r>
            <a:r>
              <a:rPr lang="en-US"/>
              <a:t>Good</a:t>
            </a:r>
            <a:r>
              <a:rPr lang="en-US" baseline="0"/>
              <a:t> Hons comparisons 2014-15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'2014-15'!$I$1</c:f>
              <c:strCache>
                <c:ptCount val="1"/>
                <c:pt idx="0">
                  <c:v>% BME
Good Hons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0-4902-A5AA-9FAC006EE222}"/>
              </c:ext>
            </c:extLst>
          </c:dPt>
          <c:dLbls>
            <c:dLbl>
              <c:idx val="0"/>
              <c:layout>
                <c:manualLayout>
                  <c:x val="-2.3310023310023301E-2"/>
                  <c:y val="0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F0-4902-A5AA-9FAC006EE2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'2014-15'!$B$2:$B$6</c:f>
              <c:strCache>
                <c:ptCount val="5"/>
                <c:pt idx="0">
                  <c:v>Leeds Beckett University</c:v>
                </c:pt>
                <c:pt idx="1">
                  <c:v>Faculty of Arts, Environment &amp; Technology</c:v>
                </c:pt>
                <c:pt idx="2">
                  <c:v>Carnegie Faculty</c:v>
                </c:pt>
                <c:pt idx="3">
                  <c:v>Faculty of Business &amp; Law</c:v>
                </c:pt>
                <c:pt idx="4">
                  <c:v>Faculty of Health &amp; Social Sciences</c:v>
                </c:pt>
              </c:strCache>
            </c:strRef>
          </c:cat>
          <c:val>
            <c:numRef>
              <c:f>'2014-15'!$I$2:$I$6</c:f>
              <c:numCache>
                <c:formatCode>0.00%</c:formatCode>
                <c:ptCount val="5"/>
                <c:pt idx="0">
                  <c:v>0.51890000000000003</c:v>
                </c:pt>
                <c:pt idx="1">
                  <c:v>0.51390000000000002</c:v>
                </c:pt>
                <c:pt idx="2">
                  <c:v>0.48149999999999998</c:v>
                </c:pt>
                <c:pt idx="3">
                  <c:v>0.5333</c:v>
                </c:pt>
                <c:pt idx="4">
                  <c:v>0.53979999999999995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F0-4902-A5AA-9FAC006EE222}"/>
            </c:ext>
          </c:extLst>
        </c:ser>
        <c:ser>
          <c:idx val="1"/>
          <c:order val="1"/>
          <c:tx>
            <c:strRef>
              <c:f>'2014-15'!$K$1</c:f>
              <c:strCache>
                <c:ptCount val="1"/>
                <c:pt idx="0">
                  <c:v>% White
Good Hons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3F0-4902-A5AA-9FAC006EE222}"/>
              </c:ext>
            </c:extLst>
          </c:dPt>
          <c:dLbls>
            <c:dLbl>
              <c:idx val="0"/>
              <c:layout/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3F0-4902-A5AA-9FAC006EE2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'2014-15'!$B$2:$B$6</c:f>
              <c:strCache>
                <c:ptCount val="5"/>
                <c:pt idx="0">
                  <c:v>Leeds Beckett University</c:v>
                </c:pt>
                <c:pt idx="1">
                  <c:v>Faculty of Arts, Environment &amp; Technology</c:v>
                </c:pt>
                <c:pt idx="2">
                  <c:v>Carnegie Faculty</c:v>
                </c:pt>
                <c:pt idx="3">
                  <c:v>Faculty of Business &amp; Law</c:v>
                </c:pt>
                <c:pt idx="4">
                  <c:v>Faculty of Health &amp; Social Sciences</c:v>
                </c:pt>
              </c:strCache>
            </c:strRef>
          </c:cat>
          <c:val>
            <c:numRef>
              <c:f>'2014-15'!$K$2:$K$6</c:f>
              <c:numCache>
                <c:formatCode>0.00%</c:formatCode>
                <c:ptCount val="5"/>
                <c:pt idx="0">
                  <c:v>0.69410000000000005</c:v>
                </c:pt>
                <c:pt idx="1">
                  <c:v>0.67300000000000004</c:v>
                </c:pt>
                <c:pt idx="2">
                  <c:v>0.67769999999999997</c:v>
                </c:pt>
                <c:pt idx="3">
                  <c:v>0.75719999999999998</c:v>
                </c:pt>
                <c:pt idx="4">
                  <c:v>0.7016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F0-4902-A5AA-9FAC006EE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64062776"/>
        <c:axId val="164064344"/>
      </c:barChart>
      <c:catAx>
        <c:axId val="16406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064344"/>
        <c:crosses val="autoZero"/>
        <c:auto val="1"/>
        <c:lblAlgn val="ctr"/>
        <c:lblOffset val="100"/>
        <c:noMultiLvlLbl val="0"/>
      </c:catAx>
      <c:valAx>
        <c:axId val="164064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06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227873670602197"/>
          <c:y val="0.45574044779391298"/>
          <c:w val="0.117721263293977"/>
          <c:h val="0.16704431133467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A3DC5-E2F1-4031-87B9-BB77706A8ACA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EF933-E19E-4124-803A-AD8398C09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752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89758-60F2-43B5-AA2E-37037AFFF425}" type="datetimeFigureOut">
              <a:rPr lang="en-GB" smtClean="0"/>
              <a:t>02/02/2017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894AC-B541-419B-A907-13D8C410CB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7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31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79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894AC-B541-419B-A907-13D8C410CB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90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AutoNum type="romanLcParenR"/>
            </a:pP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4783-D924-4D5B-990D-DF65C4527588}" type="slidenum">
              <a:rPr lang="en-GB" smtClean="0">
                <a:solidFill>
                  <a:prstClr val="black"/>
                </a:solidFill>
              </a:r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0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4783-D924-4D5B-990D-DF65C4527588}" type="slidenum">
              <a:rPr lang="en-GB" smtClean="0">
                <a:solidFill>
                  <a:prstClr val="black"/>
                </a:solidFill>
              </a:r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2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4783-D924-4D5B-990D-DF65C4527588}" type="slidenum">
              <a:rPr lang="en-GB" smtClean="0">
                <a:solidFill>
                  <a:prstClr val="black"/>
                </a:solidFill>
              </a:r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9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4783-D924-4D5B-990D-DF65C4527588}" type="slidenum">
              <a:rPr lang="en-GB" smtClean="0">
                <a:solidFill>
                  <a:prstClr val="black"/>
                </a:solidFill>
              </a:r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88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4783-D924-4D5B-990D-DF65C4527588}" type="slidenum">
              <a:rPr lang="en-GB" smtClean="0">
                <a:solidFill>
                  <a:prstClr val="black"/>
                </a:solidFill>
              </a:r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56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471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76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8198" y="681540"/>
            <a:ext cx="6408960" cy="2700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LEEDS BECKETT UNIVERSITY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107504" y="1113235"/>
            <a:ext cx="8208963" cy="124301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48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GB" dirty="0" smtClean="0"/>
              <a:t>PRESENTATION </a:t>
            </a:r>
            <a:br>
              <a:rPr lang="en-GB" dirty="0" smtClean="0"/>
            </a:br>
            <a:r>
              <a:rPr lang="en-GB" dirty="0" smtClean="0"/>
              <a:t>TITLE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108198" y="2517744"/>
            <a:ext cx="8135938" cy="5393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43958"/>
            <a:ext cx="1867033" cy="6128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A0B0FCD-9E28-4651-B70B-A1A51045167E}" type="datetimeFigureOut">
              <a:rPr lang="en-GB" smtClean="0">
                <a:solidFill>
                  <a:prstClr val="black"/>
                </a:solidFill>
              </a:rPr>
              <a:t>02/02/2017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8C1DFE-277C-4AD0-A748-B96D29C4022A}" type="slidenum">
              <a:rPr lang="en-GB" smtClean="0">
                <a:solidFill>
                  <a:prstClr val="black"/>
                </a:solidFill>
              </a:r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28264"/>
            <a:ext cx="1867033" cy="612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A0B0FCD-9E28-4651-B70B-A1A51045167E}" type="datetimeFigureOut">
              <a:rPr lang="en-GB" smtClean="0">
                <a:solidFill>
                  <a:prstClr val="black"/>
                </a:solidFill>
              </a:rPr>
              <a:t>02/02/2017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8C1DFE-277C-4AD0-A748-B96D29C4022A}" type="slidenum">
              <a:rPr lang="en-GB" smtClean="0">
                <a:solidFill>
                  <a:prstClr val="black"/>
                </a:solidFill>
              </a:r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A0B0FCD-9E28-4651-B70B-A1A51045167E}" type="datetimeFigureOut">
              <a:rPr lang="en-GB" smtClean="0">
                <a:solidFill>
                  <a:prstClr val="black"/>
                </a:solidFill>
              </a:rPr>
              <a:t>02/02/2017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8C1DFE-277C-4AD0-A748-B96D29C4022A}" type="slidenum">
              <a:rPr lang="en-GB" smtClean="0">
                <a:solidFill>
                  <a:prstClr val="black"/>
                </a:solidFill>
              </a:r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A0B0FCD-9E28-4651-B70B-A1A51045167E}" type="datetimeFigureOut">
              <a:rPr lang="en-GB" smtClean="0">
                <a:solidFill>
                  <a:prstClr val="black"/>
                </a:solidFill>
              </a:rPr>
              <a:t>02/02/2017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8C1DFE-277C-4AD0-A748-B96D29C4022A}" type="slidenum">
              <a:rPr lang="en-GB" smtClean="0">
                <a:solidFill>
                  <a:prstClr val="black"/>
                </a:solidFill>
              </a:r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28264"/>
            <a:ext cx="1867033" cy="6128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A0B0FCD-9E28-4651-B70B-A1A51045167E}" type="datetimeFigureOut">
              <a:rPr lang="en-GB" smtClean="0">
                <a:solidFill>
                  <a:prstClr val="black"/>
                </a:solidFill>
              </a:rPr>
              <a:t>02/02/2017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8C1DFE-277C-4AD0-A748-B96D29C4022A}" type="slidenum">
              <a:rPr lang="en-GB" smtClean="0">
                <a:solidFill>
                  <a:prstClr val="black"/>
                </a:solidFill>
              </a:r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A0B0FCD-9E28-4651-B70B-A1A51045167E}" type="datetimeFigureOut">
              <a:rPr lang="en-GB" smtClean="0">
                <a:solidFill>
                  <a:prstClr val="black"/>
                </a:solidFill>
              </a:rPr>
              <a:t>02/02/2017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8C1DFE-277C-4AD0-A748-B96D29C4022A}" type="slidenum">
              <a:rPr lang="en-GB" smtClean="0">
                <a:solidFill>
                  <a:prstClr val="black"/>
                </a:solidFill>
              </a:r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A0B0FCD-9E28-4651-B70B-A1A51045167E}" type="datetimeFigureOut">
              <a:rPr lang="en-GB" smtClean="0">
                <a:solidFill>
                  <a:prstClr val="black"/>
                </a:solidFill>
              </a:rPr>
              <a:t>02/02/2017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8C1DFE-277C-4AD0-A748-B96D29C4022A}" type="slidenum">
              <a:rPr lang="en-GB" smtClean="0">
                <a:solidFill>
                  <a:prstClr val="black"/>
                </a:solidFill>
              </a:r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A0B0FCD-9E28-4651-B70B-A1A51045167E}" type="datetimeFigureOut">
              <a:rPr lang="en-GB" smtClean="0">
                <a:solidFill>
                  <a:prstClr val="black"/>
                </a:solidFill>
              </a:rPr>
              <a:t>02/02/2017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8C1DFE-277C-4AD0-A748-B96D29C4022A}" type="slidenum">
              <a:rPr lang="en-GB" smtClean="0">
                <a:solidFill>
                  <a:prstClr val="black"/>
                </a:solidFill>
              </a:r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A0B0FCD-9E28-4651-B70B-A1A51045167E}" type="datetimeFigureOut">
              <a:rPr lang="en-GB" smtClean="0">
                <a:solidFill>
                  <a:prstClr val="black"/>
                </a:solidFill>
              </a:rPr>
              <a:t>02/02/2017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8C1DFE-277C-4AD0-A748-B96D29C4022A}" type="slidenum">
              <a:rPr lang="en-GB" smtClean="0">
                <a:solidFill>
                  <a:prstClr val="black"/>
                </a:solidFill>
              </a:r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9512" y="250031"/>
            <a:ext cx="6767194" cy="9715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INTRODUCTION/</a:t>
            </a:r>
            <a:br>
              <a:rPr lang="en-GB" dirty="0" smtClean="0"/>
            </a:br>
            <a:r>
              <a:rPr lang="en-GB" dirty="0" smtClean="0"/>
              <a:t>TITLE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79238" y="1635646"/>
            <a:ext cx="6841033" cy="18359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190" y="205979"/>
            <a:ext cx="83736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 txBox="1"/>
          <p:nvPr userDrawn="1"/>
        </p:nvSpPr>
        <p:spPr>
          <a:xfrm>
            <a:off x="180207" y="1497158"/>
            <a:ext cx="8228781" cy="44290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2800" b="1" kern="1200" baseline="0">
                <a:solidFill>
                  <a:srgbClr val="321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6190" y="1168004"/>
            <a:ext cx="8352730" cy="3774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/>
            </a:lvl1pPr>
          </a:lstStyle>
          <a:p>
            <a:r>
              <a:rPr lang="en-GB" dirty="0" smtClean="0"/>
              <a:t>Headings: Arial Bold, Purple (Accent1), Size 28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35496" y="1653778"/>
            <a:ext cx="8353425" cy="43219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24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GB" dirty="0" smtClean="0"/>
              <a:t>Sub-Heading: Arial </a:t>
            </a:r>
            <a:r>
              <a:rPr lang="en-GB" dirty="0" err="1" smtClean="0"/>
              <a:t>Reg</a:t>
            </a:r>
            <a:r>
              <a:rPr lang="en-GB" dirty="0" smtClean="0"/>
              <a:t>, Purple (Accent 1), </a:t>
            </a:r>
            <a:br>
              <a:rPr lang="en-GB" dirty="0" smtClean="0"/>
            </a:br>
            <a:r>
              <a:rPr lang="en-GB" dirty="0" smtClean="0"/>
              <a:t>Size 20-24 (to be legible across the room)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 hasCustomPrompt="1"/>
          </p:nvPr>
        </p:nvSpPr>
        <p:spPr>
          <a:xfrm>
            <a:off x="36190" y="2499742"/>
            <a:ext cx="8280400" cy="863203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GB" dirty="0" smtClean="0"/>
              <a:t>Body Copy: Arial </a:t>
            </a:r>
            <a:r>
              <a:rPr lang="en-GB" dirty="0" err="1" smtClean="0"/>
              <a:t>Reg</a:t>
            </a:r>
            <a:r>
              <a:rPr lang="en-GB" dirty="0" smtClean="0"/>
              <a:t> (body), Grey (Text 1&gt;Lighter 25%), </a:t>
            </a:r>
            <a:br>
              <a:rPr lang="en-GB" dirty="0" smtClean="0"/>
            </a:br>
            <a:r>
              <a:rPr lang="en-GB" dirty="0" smtClean="0"/>
              <a:t>Size 20-24 (to be legible across a room)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05979"/>
            <a:ext cx="8373616" cy="85725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4172272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00151"/>
            <a:ext cx="4114800" cy="288376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267493"/>
            <a:ext cx="3466728" cy="360040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23851" y="250031"/>
            <a:ext cx="5688013" cy="9715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BREAK</a:t>
            </a:r>
            <a:r>
              <a:rPr lang="en-GB" baseline="0" dirty="0" smtClean="0"/>
              <a:t> SLIDE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23578" y="1167594"/>
            <a:ext cx="4248423" cy="237646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is simply dummy text of the printing and typesetting industry. </a:t>
            </a:r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has been the industry’s standard dummy text ever since the 1500s, when an unknown printer took a galley of type and scrambled it to make a type specimen book.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A0B0FCD-9E28-4651-B70B-A1A51045167E}" type="datetimeFigureOut">
              <a:rPr lang="en-GB" smtClean="0">
                <a:solidFill>
                  <a:prstClr val="black"/>
                </a:solidFill>
              </a:rPr>
              <a:t>02/02/2017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F8C1DFE-277C-4AD0-A748-B96D29C4022A}" type="slidenum">
              <a:rPr lang="en-GB" smtClean="0">
                <a:solidFill>
                  <a:prstClr val="black"/>
                </a:solidFill>
              </a:r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0126"/>
            <a:ext cx="9178512" cy="5163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6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020_MSO_Stationery_LBU_Temps_PPT_Widescreen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0126"/>
            <a:ext cx="9178512" cy="5163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43958"/>
            <a:ext cx="1867033" cy="6128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0126"/>
            <a:ext cx="9178512" cy="5163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43958"/>
            <a:ext cx="1867033" cy="6128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20_MSO_Stationery_LBU_Temps_PPT_Widescreen5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6" y="-10126"/>
            <a:ext cx="9178512" cy="5163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43958"/>
            <a:ext cx="1867033" cy="6128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49" y="4416169"/>
            <a:ext cx="1213868" cy="660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37426"/>
            <a:ext cx="1867033" cy="6128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education/mortarboard/2013/jan/16/live-at-home-and-commute-to-university" TargetMode="External"/><Relationship Id="rId2" Type="http://schemas.openxmlformats.org/officeDocument/2006/relationships/hyperlink" Target="http://www.hecsu.ac.uk/assets/assets/documents/Futuretrack_BIS_Learning_from_futuretrack_studying_and_living_at_home.pdf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amosshe.org.uk/resources/Documents/AMOSSHEis20-Kingston-The-role-of-Student-Services-and-support-in-attaining-commuter-students.pdf" TargetMode="External"/><Relationship Id="rId4" Type="http://schemas.openxmlformats.org/officeDocument/2006/relationships/hyperlink" Target="https://www.theguardian.com/education/2014/aug/26/rise-live-at-home-student-commute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sa.ac.uk/content/view/3312" TargetMode="External"/><Relationship Id="rId2" Type="http://schemas.openxmlformats.org/officeDocument/2006/relationships/hyperlink" Target="https://www.nusconnect.org.uk/campaigns/highereducation/student-engagement/toolkit/resources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nusdigital.s3-eu-west-1.amazonaws.com/document/documents/15933/50ae6b302ef91f5639b8f0ef0dd7d4f8/Reaching%20Home.pdf?AWSAccessKeyId=AKIAJKEA56ZWKFU6MHNQ&amp;Expires=1482235410&amp;Signature=mpi/xJDFYobrZIAm292Y5XryErU%3D" TargetMode="External"/><Relationship Id="rId4" Type="http://schemas.openxmlformats.org/officeDocument/2006/relationships/hyperlink" Target="http://www.ecu.ac.uk/wp-content/uploads/external/improving-degree-attainment-bme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cademy.ac.uk/searchn/site/assets%20York%20documents%20ourwork%20research%20J%20Richardson%20literature%20review%20Jan08%20pdf" TargetMode="External"/><Relationship Id="rId2" Type="http://schemas.openxmlformats.org/officeDocument/2006/relationships/hyperlink" Target="https://www.offa.org.uk/universities-and-colleges/guidance-and-useful-information/topic-briefings/offa-topic-briefing-bme-students/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heacademy.ac.uk/sites/default/files/bme_summit_final_repor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29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2400" b="0" dirty="0"/>
              <a:t>Exploring Leeds Beckett University BME students' experiences of "living at home": sharing practice for inclusive curricular change 	</a:t>
            </a:r>
          </a:p>
          <a:p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LEEDS BECKETT UNIVERSITY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057097"/>
            <a:ext cx="45897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dirty="0" smtClean="0">
                <a:solidFill>
                  <a:schemeClr val="bg1"/>
                </a:solidFill>
              </a:rPr>
              <a:t>Dr Susan Smith</a:t>
            </a:r>
          </a:p>
          <a:p>
            <a:pPr lvl="0"/>
            <a:r>
              <a:rPr lang="en-GB" dirty="0" smtClean="0">
                <a:solidFill>
                  <a:schemeClr val="bg1"/>
                </a:solidFill>
              </a:rPr>
              <a:t>Head </a:t>
            </a:r>
            <a:r>
              <a:rPr lang="en-GB" dirty="0">
                <a:solidFill>
                  <a:schemeClr val="bg1"/>
                </a:solidFill>
              </a:rPr>
              <a:t>of </a:t>
            </a:r>
            <a:r>
              <a:rPr lang="en-GB" dirty="0" smtClean="0">
                <a:solidFill>
                  <a:schemeClr val="bg1"/>
                </a:solidFill>
              </a:rPr>
              <a:t>Curriculum Development &amp;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8050" y="1419622"/>
            <a:ext cx="8052197" cy="337065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600" dirty="0">
                <a:solidFill>
                  <a:srgbClr val="3D296C"/>
                </a:solidFill>
                <a:latin typeface="Arial Unicode MS" panose="020B0604020202020204" charset="-122"/>
                <a:ea typeface="Arial Unicode MS" panose="020B0604020202020204" charset="-122"/>
              </a:rPr>
              <a:t>The living at home rates of BME undergraduate students were analysed </a:t>
            </a:r>
          </a:p>
          <a:p>
            <a:r>
              <a:rPr lang="en-GB" sz="1600" dirty="0">
                <a:solidFill>
                  <a:srgbClr val="3D296C"/>
                </a:solidFill>
                <a:latin typeface="Arial Unicode MS" panose="020B0604020202020204" charset="-122"/>
                <a:ea typeface="Arial Unicode MS" panose="020B0604020202020204" charset="-122"/>
              </a:rPr>
              <a:t>In 2014-15, the living at home rates of the BME students were striking. </a:t>
            </a:r>
          </a:p>
          <a:p>
            <a:r>
              <a:rPr lang="en-GB" sz="1600" dirty="0">
                <a:solidFill>
                  <a:srgbClr val="3D296C"/>
                </a:solidFill>
                <a:latin typeface="Arial Unicode MS" panose="020B0604020202020204" charset="-122"/>
                <a:ea typeface="Arial Unicode MS" panose="020B0604020202020204" charset="-122"/>
              </a:rPr>
              <a:t>Across our 5 courses an average of </a:t>
            </a:r>
            <a:r>
              <a:rPr lang="en-GB" sz="1600" b="1" dirty="0">
                <a:solidFill>
                  <a:srgbClr val="3D296C"/>
                </a:solidFill>
                <a:latin typeface="Arial Unicode MS" panose="020B0604020202020204" charset="-122"/>
                <a:ea typeface="Arial Unicode MS" panose="020B0604020202020204" charset="-122"/>
              </a:rPr>
              <a:t>53.4% </a:t>
            </a:r>
            <a:r>
              <a:rPr lang="en-GB" sz="1600" dirty="0">
                <a:solidFill>
                  <a:srgbClr val="3D296C"/>
                </a:solidFill>
                <a:latin typeface="Arial Unicode MS" panose="020B0604020202020204" charset="-122"/>
                <a:ea typeface="Arial Unicode MS" panose="020B0604020202020204" charset="-122"/>
              </a:rPr>
              <a:t>of our BME students lived at home compared to </a:t>
            </a:r>
            <a:r>
              <a:rPr lang="en-GB" sz="1600" b="1" dirty="0">
                <a:solidFill>
                  <a:srgbClr val="3D296C"/>
                </a:solidFill>
                <a:latin typeface="Arial Unicode MS" panose="020B0604020202020204" charset="-122"/>
                <a:ea typeface="Arial Unicode MS" panose="020B0604020202020204" charset="-122"/>
              </a:rPr>
              <a:t>18% </a:t>
            </a:r>
            <a:r>
              <a:rPr lang="en-GB" sz="1600" dirty="0">
                <a:solidFill>
                  <a:srgbClr val="3D296C"/>
                </a:solidFill>
                <a:latin typeface="Arial Unicode MS" panose="020B0604020202020204" charset="-122"/>
                <a:ea typeface="Arial Unicode MS" panose="020B0604020202020204" charset="-122"/>
              </a:rPr>
              <a:t>of their non BME student peers </a:t>
            </a:r>
            <a:r>
              <a:rPr lang="en-GB" sz="1600" dirty="0" smtClean="0">
                <a:solidFill>
                  <a:srgbClr val="3D296C"/>
                </a:solidFill>
                <a:latin typeface="Arial Unicode MS" panose="020B0604020202020204" charset="-122"/>
                <a:ea typeface="Arial Unicode MS" panose="020B0604020202020204" charset="-122"/>
              </a:rPr>
              <a:t>and </a:t>
            </a:r>
            <a:r>
              <a:rPr lang="en-GB" sz="1600" dirty="0">
                <a:solidFill>
                  <a:srgbClr val="3D296C"/>
                </a:solidFill>
                <a:latin typeface="Arial Unicode MS" panose="020B0604020202020204" charset="-122"/>
                <a:ea typeface="Arial Unicode MS" panose="020B0604020202020204" charset="-122"/>
              </a:rPr>
              <a:t>this pattern remains unchanged in 2015-16. </a:t>
            </a:r>
          </a:p>
          <a:p>
            <a:r>
              <a:rPr lang="en-GB" sz="1600" dirty="0" smtClean="0">
                <a:solidFill>
                  <a:srgbClr val="3D296C"/>
                </a:solidFill>
                <a:latin typeface="Arial Unicode MS" panose="020B0604020202020204" charset="-122"/>
                <a:ea typeface="Arial Unicode MS" panose="020B0604020202020204" charset="-122"/>
              </a:rPr>
              <a:t>Above </a:t>
            </a:r>
            <a:r>
              <a:rPr lang="en-GB" sz="1600" dirty="0">
                <a:solidFill>
                  <a:srgbClr val="3D296C"/>
                </a:solidFill>
                <a:latin typeface="Arial Unicode MS" panose="020B0604020202020204" charset="-122"/>
                <a:ea typeface="Arial Unicode MS" panose="020B0604020202020204" charset="-122"/>
              </a:rPr>
              <a:t>the national average for all undergraduate living-at- home students.</a:t>
            </a:r>
            <a:r>
              <a:rPr lang="en-GB" sz="1800" dirty="0">
                <a:solidFill>
                  <a:srgbClr val="3D296C"/>
                </a:solidFill>
              </a:rPr>
              <a:t> </a:t>
            </a:r>
          </a:p>
          <a:p>
            <a:endParaRPr lang="en-GB" sz="165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283160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at home rates</a:t>
            </a:r>
            <a:endParaRPr lang="en-GB" sz="3000" b="1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what about the commuting </a:t>
            </a:r>
            <a:r>
              <a:rPr lang="en-GB" sz="2800" b="1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students?</a:t>
            </a:r>
            <a:br>
              <a:rPr lang="en-GB" sz="2800" b="1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Positives</a:t>
            </a:r>
            <a:endParaRPr lang="en-GB" sz="2800" b="1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00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focus group... </a:t>
            </a:r>
            <a:endParaRPr lang="en-GB" sz="2000" b="1" dirty="0" smtClean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grown, pre established social and family network- active, positive choice to stay at home.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management /compartmentalisation skills.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negotiation skills of all the students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homesickness”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Finances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time can be used productively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GB" sz="3000" b="1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39998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Practicalities of travel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Timetabling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 - 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needing to make the most of being on campus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Arriving together and leaving together</a:t>
            </a:r>
          </a:p>
          <a:p>
            <a:pPr>
              <a:lnSpc>
                <a:spcPct val="150000"/>
              </a:lnSpc>
            </a:pP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 being 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on-campus for group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and learning </a:t>
            </a:r>
            <a:endParaRPr lang="en-GB" sz="165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sense of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belonging and the impact 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retention 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nature of participation 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the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000" b="1">
                <a:solidFill>
                  <a:srgbClr val="3D296C"/>
                </a:solidFill>
                <a:sym typeface="+mn-ea"/>
              </a:rPr>
              <a:t>Are these issues familiar to you? </a:t>
            </a:r>
            <a:endParaRPr lang="en-GB" altLang="en-US" sz="3000" b="1" dirty="0">
              <a:solidFill>
                <a:srgbClr val="3D296C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39998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GB" sz="165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296C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280">
            <a:off x="4352458" y="914603"/>
            <a:ext cx="4203088" cy="2796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1590"/>
            <a:ext cx="399644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we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4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separate policies and practices – but SU/University  consultation necessary. More BME student representatives required.</a:t>
            </a:r>
          </a:p>
          <a:p>
            <a:pPr>
              <a:lnSpc>
                <a:spcPct val="150000"/>
              </a:lnSpc>
            </a:pPr>
            <a:r>
              <a:rPr lang="en-GB" sz="165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  <a:p>
            <a:pPr>
              <a:lnSpc>
                <a:spcPct val="150000"/>
              </a:lnSpc>
            </a:pPr>
            <a:r>
              <a:rPr lang="en-GB" sz="165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</a:p>
          <a:p>
            <a:pPr>
              <a:lnSpc>
                <a:spcPct val="150000"/>
              </a:lnSpc>
            </a:pPr>
            <a:r>
              <a:rPr lang="en-GB" sz="165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and collaborative learning</a:t>
            </a:r>
          </a:p>
          <a:p>
            <a:pPr>
              <a:lnSpc>
                <a:spcPct val="150000"/>
              </a:lnSpc>
            </a:pPr>
            <a:r>
              <a:rPr lang="en-GB" sz="165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 of the students sense of belonging</a:t>
            </a:r>
          </a:p>
          <a:p>
            <a:pPr>
              <a:lnSpc>
                <a:spcPct val="150000"/>
              </a:lnSpc>
            </a:pPr>
            <a:r>
              <a:rPr lang="en-GB" sz="1650" dirty="0" err="1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Panopto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(opt out only)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05" y="939998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Clarity of expectations and attendance at course level 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ensure all students build on the different forms of social and cultural capital universities can provide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around group work and participation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Expectations around “all your own work” and academic integrity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online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</a:t>
            </a:r>
            <a:endParaRPr lang="en-GB" sz="165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</a:t>
            </a:r>
            <a:r>
              <a:rPr lang="en-GB" sz="1650" dirty="0" err="1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residentials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/trips</a:t>
            </a:r>
            <a:endParaRPr lang="en-GB" sz="165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Timetabling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learning spaces 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Piloting CMIS Go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gaps - 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students don’t go home ( first years), have gaps (final years).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evening and lunchtime activities- more cross -course invitations 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wellbeing lunchtime sessions are popular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personalised timetables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endParaRPr lang="en-GB" sz="165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Skype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appointments 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disability team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for Learning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licence for assistive software accessible off campus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 advice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- 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 advice line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Hardship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- 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where student travelling from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and collaborative 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59582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group work management by the staff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movement in large lecture theatres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students own experiences- authentic assessment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interactive gaming input in large lecture theatres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Paired /interactive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exercises/sharing of values in the classroom</a:t>
            </a:r>
            <a:endParaRPr lang="en-GB" sz="165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mixed allocation of groups especially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Level 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296C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633">
            <a:off x="4688645" y="853773"/>
            <a:ext cx="3857625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5566"/>
            <a:ext cx="3973106" cy="2643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sense of belonging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1590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names</a:t>
            </a:r>
          </a:p>
          <a:p>
            <a:pPr>
              <a:lnSpc>
                <a:spcPct val="150000"/>
              </a:lnSpc>
              <a:spcAft>
                <a:spcPts val="750"/>
              </a:spcAft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tutoring/academic advising- available remotely</a:t>
            </a:r>
          </a:p>
          <a:p>
            <a:pPr>
              <a:lnSpc>
                <a:spcPct val="100000"/>
              </a:lnSpc>
              <a:spcAft>
                <a:spcPts val="750"/>
              </a:spcAft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curricula - multicultural case studies, diverse reading lists,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varied </a:t>
            </a:r>
            <a:endParaRPr lang="en-GB" sz="1650" dirty="0" smtClean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750"/>
              </a:spcAft>
            </a:pP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Carefully timetabled course celebrations/activities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for commuters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3598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Lunchtime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GB" sz="165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society for commuters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buddy up and share transport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students </a:t>
            </a:r>
            <a:r>
              <a:rPr lang="en-GB" sz="1650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- </a:t>
            </a: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(Sheffield) 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about policies/interventions through the reps</a:t>
            </a:r>
          </a:p>
          <a:p>
            <a:pPr>
              <a:lnSpc>
                <a:spcPct val="150000"/>
              </a:lnSpc>
            </a:pPr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of Equality Impact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already? </a:t>
            </a:r>
            <a:br>
              <a:rPr lang="en-GB" sz="3000" b="1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000" b="1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like to do? </a:t>
            </a:r>
            <a:endParaRPr lang="en-GB" sz="3000" b="1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4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GB" sz="165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D296C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 rot="20810874">
            <a:off x="648110" y="1229054"/>
            <a:ext cx="3695283" cy="2772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6378">
            <a:off x="4352731" y="904179"/>
            <a:ext cx="4037889" cy="2686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b="1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on a postcard please….</a:t>
            </a:r>
            <a:endParaRPr lang="en-GB" sz="3000" b="1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3598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GB" sz="165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-1359646"/>
            <a:ext cx="4572000" cy="355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603665"/>
            <a:ext cx="4572000" cy="19361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Abrahams, J. and Ingram, N. (2013) ‘The Chameleon Habitus: Exploring Local Students’ Negotiations of Multiple Fields’ in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Sociological Review Online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18:4.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Archer, L. and Hutchings, M. (2000) ‘Bettering Yourself? Discourses of risk, cost and benefit in ethnically diverse, young working-class nonparticipants’ constructions of higher education’ in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 Journal of Sociology of Education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21:4, 555-574.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C., Naylor, R. and </a:t>
            </a:r>
            <a:r>
              <a:rPr lang="en-GB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Arkoudis</a:t>
            </a: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 (2015) </a:t>
            </a:r>
            <a:r>
              <a:rPr lang="en-GB" sz="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first year experience in Australian universities: findings from two decades, 1994-2014</a:t>
            </a: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Melbourne Centre for the Study of Higher Education, The University of Melbourne.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Clegg, S., Stevenson, J., and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Willott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(2009) Staff conceptions of curricular and extracurricular activities in higher education.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Higher Education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Published online August 2009. DOI 10.1007/s10734-009-9269-y.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076854"/>
            <a:ext cx="4572000" cy="29897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Dante, A.,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Fabris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and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Palese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(2013) Time-to event analysis of individual variables associated with nursing students’ academic failure: a longitudinal study.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Advances in Health Sciences Education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18: 1047-1065. 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for Business, Innovation and Skills (2014)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from </a:t>
            </a:r>
            <a:r>
              <a:rPr lang="en-GB" sz="800" i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Futuretrack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studying and living at home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(London: BIS).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http://www.hecsu.ac.uk/assets/assets/documents/Futuretrack_BIS_Learning_from_futuretrack_studying_and_living_at_home.pdf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(Accessed 11 January 2017). 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Guardian (2013) Why I live at home and commute to University </a:t>
            </a:r>
            <a:r>
              <a:rPr lang="en-GB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https://www.theguardian.com/education/mortarboard/2013/jan/16/live-at-home-and-commute-to-university</a:t>
            </a:r>
            <a:r>
              <a:rPr lang="en-GB" sz="8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Guardian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(Accessed January 11 2017). 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Guardian (2014) Rise of the live-at-home student commuter. </a:t>
            </a:r>
            <a:r>
              <a:rPr lang="en-GB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https://www.theguardian.com/education/2014/aug/26/rise-live-at-home-student-commuter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Guardian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(Accessed 11 January 2017). 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Helsen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(2013)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Student Services and Support in attaining commuter students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London: AMOSSHE. </a:t>
            </a:r>
            <a:r>
              <a:rPr lang="en-GB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http://www.amosshe.org.uk/resources/Documents/AMOSSHEis20-Kingston-The-role-of-Student-Services-and-support-in-attaining-commuter-students.pdf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(Accessed 11 January 2017).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-7527649"/>
            <a:ext cx="4572000" cy="2734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142705"/>
            <a:ext cx="4572000" cy="28580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 Education Academy and National Union of Students (2011) </a:t>
            </a:r>
            <a:r>
              <a:rPr lang="en-GB" sz="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Engagement Toolkit</a:t>
            </a: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[Internet]. Higher Education Academy and National Union of Students. Available from: </a:t>
            </a:r>
            <a:r>
              <a:rPr lang="en-GB" sz="8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https://www.nusconnect.org.uk/campaigns/highereducation/student-engagement/toolkit/resources/</a:t>
            </a: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(Accessed 21 December 2016).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Education Statistics Agency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(2015)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Term-time accommodation of all full-time students. </a:t>
            </a:r>
            <a:r>
              <a:rPr lang="en-GB" sz="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Education Statistics Agency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https://www.hesa.ac.uk/content/view/3312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Loke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G. and Berry, J. (2011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Improving the Degree attainment of Black and Minority Ethnic students.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Report. Equality Challenge Unit and Higher Education Academy   </a:t>
            </a:r>
            <a:r>
              <a:rPr lang="en-GB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http://www.ecu.ac.uk/wp-content/uploads/external/improving-degree-attainment-bme.pdf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Newbold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P., Mehta, S. and Forbes, J. (2011) A study of non-traditional and traditional students in terms of their time management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stress factors, and coping strategies,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 of Educational Leadership Journal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15. 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Union of Students (2015)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and Practice for students living in the parental home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National Union of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Students.</a:t>
            </a:r>
            <a:r>
              <a:rPr lang="en-GB" sz="8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GB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://nusdigital.s3-eu-west-1.amazonaws.com/document/documents/15933/50ae6b302ef91f5639b8f0ef0dd7d4f8/Reaching%20Home.pdf?AWSAccessKeyId=AKIAJKEA56ZWKFU6MHNQ&amp;Expires=1482235410&amp;Signature=mpi%2FxJDFYobrZIAm292Y5XryErU%3D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15894"/>
            <a:ext cx="4572000" cy="39117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for Fair Access (2015)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OFFA Topic Briefing: BME Students - OFFA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[Online]. Retrieved from: </a:t>
            </a:r>
            <a:r>
              <a:rPr lang="en-GB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https://www.offa.org.uk/universities-and-colleges/guidance-and-useful-information/topic-briefings/offa-topic-briefing-bme-students/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(Accessed 9 May 2016). 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Pickford, R. (2016) Student Engagement: Body, Mind and Heart – A Proposal for an Embedded Multi-Dimensional Student Engagement Framework, </a:t>
            </a:r>
            <a:r>
              <a:rPr lang="en-GB" sz="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Perspectives in Applied Academic Practice</a:t>
            </a: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4, No 2.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07000"/>
              </a:lnSpc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Richardson, J. (2008a).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 attainment, ethnicity and gender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literature review. York. </a:t>
            </a:r>
            <a:r>
              <a:rPr lang="en-GB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https://www.heacademy.ac.uk/searchn/site/assets%20York%20documents%20ourwork%20research%20J%20Richardson%20literature%20review%20Jan08%20pdf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Richardson, J. T. E. (2008b). The attainment of ethnic minority students in UK higher education.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 in Higher Education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33(1), 33-48.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Sage, J.,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Evandrou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and </a:t>
            </a:r>
            <a:r>
              <a:rPr lang="en-GB" sz="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Falkingham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(2013) ‘Onwards or Homewards? Complex Graduate Migration Pathways, Well-being, and the ‘Parental Safety Net’’ in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Population, Place and Space 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19:6, 738-755.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Stevenson, J. (2012).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and Minority Ethnic Student Degree Retention and Attainment 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[Online]. Retrieved from: </a:t>
            </a:r>
            <a:r>
              <a:rPr lang="en-GB" sz="8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https://www.heacademy.ac.uk/sites/default/files/bme_summit_final_report.pdf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Thomas, L. (2002) ‘Student retention in higher education: the role of institutional habitus’,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Education Policy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17:4, 423-442.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Thomas, L. (2012) Building student engagement and belonging in Higher Education at a time of change: final report from the </a:t>
            </a:r>
            <a:r>
              <a:rPr lang="en-GB" sz="8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Works? Student Retention &amp; Success</a:t>
            </a: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programme (London: Paul Hamlyn Foundation).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>
              <a:lnSpc>
                <a:spcPct val="107000"/>
              </a:lnSpc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83568" y="821121"/>
          <a:ext cx="7920880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39552" y="339502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Attainment Gap 2014-15</a:t>
            </a:r>
            <a:endParaRPr lang="en-GB" sz="3000" b="1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18" y="4371950"/>
            <a:ext cx="1213868" cy="66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800" dirty="0" smtClean="0"/>
              <a:t>Literature </a:t>
            </a:r>
            <a:r>
              <a:rPr lang="en-GB" sz="1800" dirty="0"/>
              <a:t>indicates that the degree attainment gap is strongly related to the experience of teaching and learning at a university </a:t>
            </a:r>
            <a:endParaRPr lang="en-GB" sz="1800" dirty="0" smtClean="0"/>
          </a:p>
          <a:p>
            <a:r>
              <a:rPr lang="en-GB" sz="1800" dirty="0" smtClean="0"/>
              <a:t>(</a:t>
            </a:r>
            <a:r>
              <a:rPr lang="en-GB" sz="1800" dirty="0"/>
              <a:t>Stephenson, 2012; Office for Fair Access [OFFA], 2015.)</a:t>
            </a:r>
          </a:p>
          <a:p>
            <a:endParaRPr lang="en-GB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1800" dirty="0" smtClean="0"/>
              <a:t>Commuting students needs </a:t>
            </a:r>
            <a:r>
              <a:rPr lang="en-GB" sz="1800" dirty="0"/>
              <a:t>can be inadvertently overlooked.  </a:t>
            </a:r>
          </a:p>
          <a:p>
            <a:r>
              <a:rPr lang="en-GB" sz="1800" dirty="0" smtClean="0"/>
              <a:t>Issues </a:t>
            </a:r>
            <a:r>
              <a:rPr lang="en-GB" sz="1800" dirty="0"/>
              <a:t>faced by BME commuting students are identical to those faced by all commuting students. </a:t>
            </a:r>
          </a:p>
          <a:p>
            <a:r>
              <a:rPr lang="en-GB" sz="1800" b="1" dirty="0" smtClean="0"/>
              <a:t>However</a:t>
            </a:r>
            <a:r>
              <a:rPr lang="en-GB" sz="1800" dirty="0" smtClean="0"/>
              <a:t>, BME </a:t>
            </a:r>
            <a:r>
              <a:rPr lang="en-GB" sz="1800" dirty="0"/>
              <a:t>students are already coping with a less adequate student learning </a:t>
            </a:r>
            <a:r>
              <a:rPr lang="en-GB" sz="1800" dirty="0" smtClean="0"/>
              <a:t>experience and reduced attainment</a:t>
            </a:r>
            <a:endParaRPr lang="en-GB" sz="1800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585" y="843558"/>
            <a:ext cx="7886700" cy="368855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critique of the literature identifying factors which impact on BME student achievement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methods approach</a:t>
            </a:r>
          </a:p>
          <a:p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and analysis of our attainment/access/achievement activity data, Race Equality Action Plan and Race Charter Mark data</a:t>
            </a:r>
          </a:p>
          <a:p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Analysis of achievement data and identification of 5 selected courses- (resit rates, living at home, retention rates, placement rates)</a:t>
            </a:r>
          </a:p>
          <a:p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document analysis </a:t>
            </a:r>
          </a:p>
          <a:p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of evidence informed interview schedule</a:t>
            </a:r>
          </a:p>
          <a:p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course leaders and key others </a:t>
            </a:r>
          </a:p>
          <a:p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narrative of the students – from student focus groups</a:t>
            </a:r>
          </a:p>
          <a:p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</a:t>
            </a:r>
          </a:p>
          <a:p>
            <a:pPr marL="0" indent="0">
              <a:buNone/>
            </a:pPr>
            <a:endParaRPr lang="en-GB" sz="150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50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267494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GB" sz="3000" b="1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3667" y="1389389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clarity about assessment approaches, inclusive assessment formative assessment, group work specifics, 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lists and resource lists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explicit placement strategy- access, opportunity and diversity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clarity over “sense of belonging”, expectations for all at first year, 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 as transition etc.</a:t>
            </a:r>
          </a:p>
          <a:p>
            <a:pPr>
              <a:lnSpc>
                <a:spcPct val="110000"/>
              </a:lnSpc>
            </a:pPr>
            <a:endParaRPr lang="en-GB" sz="180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1800" dirty="0">
              <a:solidFill>
                <a:srgbClr val="321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339502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Emergent issues from review of course documentation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3669" y="1107001"/>
            <a:ext cx="8320367" cy="326350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assessment- formative assessment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needed to do more practising for my assessments” “I was the first to go to Uni from my family and I didn’t know what sort of level they wanted with my early assessments” (Female, First year)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my curriculum white?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 were so few black writers on my reading list” (Female, Third year) </a:t>
            </a:r>
          </a:p>
          <a:p>
            <a:pPr>
              <a:lnSpc>
                <a:spcPct val="100000"/>
              </a:lnSpc>
            </a:pPr>
            <a:r>
              <a:rPr lang="en-GB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critical mass and the student voice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was the only Asian student in my group and didn’t really feel I could speak up” (Female, Third year)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 marking</a:t>
            </a:r>
          </a:p>
          <a:p>
            <a:pPr>
              <a:lnSpc>
                <a:spcPct val="100000"/>
              </a:lnSpc>
            </a:pPr>
            <a:r>
              <a:rPr lang="en-GB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“Some scripts are marked online with just a student number attached. I know not everything can be anonymously marked but more could be. ”. (Male, Third year) </a:t>
            </a:r>
          </a:p>
          <a:p>
            <a:pPr>
              <a:lnSpc>
                <a:spcPct val="100000"/>
              </a:lnSpc>
            </a:pPr>
            <a:endParaRPr lang="en-GB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195486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Emergent issues from thematic analysis of interviews - (students)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347614"/>
            <a:ext cx="8340538" cy="351678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Placement opportunities for BME students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3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“My Asian friends and I thought we would just go and work straight in the family business- there were jobs for us there” (Male, 3</a:t>
            </a:r>
            <a:r>
              <a:rPr lang="en-GB" sz="135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3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 of marginalisation and lack of confidence- induction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3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felt a bit left out at the beginning- the initial Freshers' week helped” (Female, first year)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learning issues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tended to arrive together in the same </a:t>
            </a:r>
            <a:r>
              <a:rPr lang="en-GB" sz="1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</a:t>
            </a:r>
            <a:r>
              <a:rPr lang="en-GB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stuck together in the same group as we sat together” (Female 2</a:t>
            </a:r>
            <a:r>
              <a:rPr lang="en-GB" sz="15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seeking behaviours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I only showed my personal tutor my draft essay at the last minute. It felt wrong to show her earlier- I felt a bit of a failure showing her something weak so I left it too late” (Male, 2</a:t>
            </a:r>
            <a:r>
              <a:rPr lang="en-GB" sz="15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year)</a:t>
            </a:r>
            <a:endParaRPr lang="en-GB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9139" y="353442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 b="1" dirty="0" smtClean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Emergent issues from thematic analysis of interviews - (students)</a:t>
            </a:r>
            <a:endParaRPr lang="en-GB" dirty="0">
              <a:solidFill>
                <a:srgbClr val="321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8050" y="1419622"/>
            <a:ext cx="8052197" cy="337065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curricula - overly “white “ curricula - “let’s interrogate our curricula….”  “dehumanises those left out….”</a:t>
            </a:r>
          </a:p>
          <a:p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Unconscious bias awareness</a:t>
            </a:r>
          </a:p>
          <a:p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important role of induction as transition to learning @Level 4</a:t>
            </a:r>
          </a:p>
          <a:p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proportion of BME students on the course and their voice</a:t>
            </a:r>
          </a:p>
          <a:p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share values in a safe learning space – foster critical thinking to allow issues to be explored</a:t>
            </a:r>
          </a:p>
          <a:p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integration, learning and social opportunities via the teaching and learning approach- collaborative learning </a:t>
            </a:r>
          </a:p>
          <a:p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Assessment: inclusive, formative, scaffolded</a:t>
            </a:r>
          </a:p>
          <a:p>
            <a:r>
              <a:rPr lang="en-GB" sz="1650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 marking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283160"/>
            <a:ext cx="7886700" cy="99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321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Emergent issues from thematic analysis of interviews - (staff)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Slide">
  <a:themeElements>
    <a:clrScheme name="BeckettColours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120B2E"/>
      </a:accent1>
      <a:accent2>
        <a:srgbClr val="261744"/>
      </a:accent2>
      <a:accent3>
        <a:srgbClr val="392568"/>
      </a:accent3>
      <a:accent4>
        <a:srgbClr val="725A8F"/>
      </a:accent4>
      <a:accent5>
        <a:srgbClr val="C1A9C5"/>
      </a:accent5>
      <a:accent6>
        <a:srgbClr val="FFFEFE"/>
      </a:accent6>
      <a:hlink>
        <a:srgbClr val="CC006A"/>
      </a:hlink>
      <a:folHlink>
        <a:srgbClr val="0092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 Topic Slide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LeedMet Colours ">
      <a:dk1>
        <a:sysClr val="windowText" lastClr="000000"/>
      </a:dk1>
      <a:lt1>
        <a:sysClr val="window" lastClr="FFFFFF"/>
      </a:lt1>
      <a:dk2>
        <a:srgbClr val="110B2F"/>
      </a:dk2>
      <a:lt2>
        <a:srgbClr val="EEECE1"/>
      </a:lt2>
      <a:accent1>
        <a:srgbClr val="321959"/>
      </a:accent1>
      <a:accent2>
        <a:srgbClr val="4C316E"/>
      </a:accent2>
      <a:accent3>
        <a:srgbClr val="59427C"/>
      </a:accent3>
      <a:accent4>
        <a:srgbClr val="675087"/>
      </a:accent4>
      <a:accent5>
        <a:srgbClr val="776294"/>
      </a:accent5>
      <a:accent6>
        <a:srgbClr val="8B79A3"/>
      </a:accent6>
      <a:hlink>
        <a:srgbClr val="9E91B4"/>
      </a:hlink>
      <a:folHlink>
        <a:srgbClr val="BBB1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1309</Words>
  <Application>Microsoft Office PowerPoint</Application>
  <PresentationFormat>On-screen Show (16:9)</PresentationFormat>
  <Paragraphs>179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 Unicode MS</vt:lpstr>
      <vt:lpstr>Arial</vt:lpstr>
      <vt:lpstr>Calibri</vt:lpstr>
      <vt:lpstr>Calibri Light</vt:lpstr>
      <vt:lpstr>Times New Roman</vt:lpstr>
      <vt:lpstr>IntroductionSlide</vt:lpstr>
      <vt:lpstr>New Topic Slide</vt:lpstr>
      <vt:lpstr>Custom Design</vt:lpstr>
      <vt:lpstr>1_Custom Design</vt:lpstr>
      <vt:lpstr>2_Custom Design</vt:lpstr>
      <vt:lpstr>PowerPoint Presentation</vt:lpstr>
      <vt:lpstr>PowerPoint Presentation</vt:lpstr>
      <vt:lpstr>Our Attainment Gap 2014-15</vt:lpstr>
      <vt:lpstr>PowerPoint Presentation</vt:lpstr>
      <vt:lpstr>Approach</vt:lpstr>
      <vt:lpstr>Emergent issues from review of course documentation</vt:lpstr>
      <vt:lpstr>Emergent issues from thematic analysis of interviews - (students)</vt:lpstr>
      <vt:lpstr>Emergent issues from thematic analysis of interviews - (students)</vt:lpstr>
      <vt:lpstr>Emergent issues from thematic analysis of interviews - (staff)</vt:lpstr>
      <vt:lpstr>Living at home rates</vt:lpstr>
      <vt:lpstr>But what about the commuting students? Positives</vt:lpstr>
      <vt:lpstr>Issues</vt:lpstr>
      <vt:lpstr>Are these issues familiar to you? </vt:lpstr>
      <vt:lpstr>PowerPoint Presentation</vt:lpstr>
      <vt:lpstr>What have we done?</vt:lpstr>
      <vt:lpstr>Induction</vt:lpstr>
      <vt:lpstr>Timetabling</vt:lpstr>
      <vt:lpstr>Retention </vt:lpstr>
      <vt:lpstr>Independent and collaborative learning </vt:lpstr>
      <vt:lpstr>Building a sense of belonging </vt:lpstr>
      <vt:lpstr>Especially for commuters</vt:lpstr>
      <vt:lpstr>What do you do already?  What would you like to do? </vt:lpstr>
      <vt:lpstr>PowerPoint Presentation</vt:lpstr>
      <vt:lpstr>Write on a postcard please….</vt:lpstr>
      <vt:lpstr>PowerPoint Presentation</vt:lpstr>
      <vt:lpstr>PowerPoint Presentation</vt:lpstr>
      <vt:lpstr>PowerPoint Presentation</vt:lpstr>
      <vt:lpstr>PowerPoint Presentation</vt:lpstr>
    </vt:vector>
  </TitlesOfParts>
  <Company>Leeds Metropolitan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 Service</dc:creator>
  <cp:lastModifiedBy>Pease, Adele</cp:lastModifiedBy>
  <cp:revision>147</cp:revision>
  <dcterms:created xsi:type="dcterms:W3CDTF">2012-02-14T11:14:00Z</dcterms:created>
  <dcterms:modified xsi:type="dcterms:W3CDTF">2017-02-02T09:19:33Z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