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19"/>
  </p:notesMasterIdLst>
  <p:handoutMasterIdLst>
    <p:handoutMasterId r:id="rId20"/>
  </p:handoutMasterIdLst>
  <p:sldIdLst>
    <p:sldId id="256" r:id="rId2"/>
    <p:sldId id="257" r:id="rId3"/>
    <p:sldId id="258" r:id="rId4"/>
    <p:sldId id="259" r:id="rId5"/>
    <p:sldId id="271" r:id="rId6"/>
    <p:sldId id="260" r:id="rId7"/>
    <p:sldId id="261" r:id="rId8"/>
    <p:sldId id="262" r:id="rId9"/>
    <p:sldId id="263" r:id="rId10"/>
    <p:sldId id="266" r:id="rId11"/>
    <p:sldId id="267" r:id="rId12"/>
    <p:sldId id="268" r:id="rId13"/>
    <p:sldId id="269" r:id="rId14"/>
    <p:sldId id="270" r:id="rId15"/>
    <p:sldId id="264" r:id="rId16"/>
    <p:sldId id="265" r:id="rId17"/>
    <p:sldId id="272"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use, Thomas" initials="VT" lastIdx="1" clrIdx="0">
    <p:extLst>
      <p:ext uri="{19B8F6BF-5375-455C-9EA6-DF929625EA0E}">
        <p15:presenceInfo xmlns:p15="http://schemas.microsoft.com/office/powerpoint/2012/main" userId="S-1-5-21-2262691828-729075844-822471919-77425" providerId="AD"/>
      </p:ext>
    </p:extLst>
  </p:cmAuthor>
  <p:cmAuthor id="2" name="Williams, Claire LLI" initials="WCL" lastIdx="23" clrIdx="1">
    <p:extLst>
      <p:ext uri="{19B8F6BF-5375-455C-9EA6-DF929625EA0E}">
        <p15:presenceInfo xmlns:p15="http://schemas.microsoft.com/office/powerpoint/2012/main" userId="S-1-5-21-2262691828-729075844-822471919-46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8" d="100"/>
          <a:sy n="118" d="100"/>
        </p:scale>
        <p:origin x="25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2014 - 2015</c:v>
                </c:pt>
              </c:strCache>
            </c:strRef>
          </c:tx>
          <c:spPr>
            <a:solidFill>
              <a:schemeClr val="accent1"/>
            </a:solidFill>
            <a:ln>
              <a:noFill/>
            </a:ln>
            <a:effectLst/>
          </c:spPr>
          <c:invertIfNegative val="0"/>
          <c:cat>
            <c:strRef>
              <c:f>Sheet1!$A$2:$A$13</c:f>
              <c:strCache>
                <c:ptCount val="12"/>
                <c:pt idx="0">
                  <c:v>Sept</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Sheet1!$B$2:$B$13</c:f>
              <c:numCache>
                <c:formatCode>General</c:formatCode>
                <c:ptCount val="12"/>
                <c:pt idx="0">
                  <c:v>0</c:v>
                </c:pt>
                <c:pt idx="1">
                  <c:v>0</c:v>
                </c:pt>
                <c:pt idx="2">
                  <c:v>0</c:v>
                </c:pt>
                <c:pt idx="3">
                  <c:v>0</c:v>
                </c:pt>
                <c:pt idx="4">
                  <c:v>0</c:v>
                </c:pt>
                <c:pt idx="5">
                  <c:v>24</c:v>
                </c:pt>
                <c:pt idx="6">
                  <c:v>20464</c:v>
                </c:pt>
                <c:pt idx="7">
                  <c:v>25374</c:v>
                </c:pt>
                <c:pt idx="8">
                  <c:v>29189</c:v>
                </c:pt>
                <c:pt idx="9">
                  <c:v>5336</c:v>
                </c:pt>
                <c:pt idx="10">
                  <c:v>8689</c:v>
                </c:pt>
                <c:pt idx="11">
                  <c:v>4435</c:v>
                </c:pt>
              </c:numCache>
            </c:numRef>
          </c:val>
        </c:ser>
        <c:ser>
          <c:idx val="1"/>
          <c:order val="1"/>
          <c:tx>
            <c:strRef>
              <c:f>Sheet1!$C$1</c:f>
              <c:strCache>
                <c:ptCount val="1"/>
                <c:pt idx="0">
                  <c:v>2015 - 2016</c:v>
                </c:pt>
              </c:strCache>
            </c:strRef>
          </c:tx>
          <c:spPr>
            <a:solidFill>
              <a:schemeClr val="accent2"/>
            </a:solidFill>
            <a:ln>
              <a:noFill/>
            </a:ln>
            <a:effectLst/>
          </c:spPr>
          <c:invertIfNegative val="0"/>
          <c:cat>
            <c:strRef>
              <c:f>Sheet1!$A$2:$A$13</c:f>
              <c:strCache>
                <c:ptCount val="12"/>
                <c:pt idx="0">
                  <c:v>Sept</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Sheet1!$C$2:$C$13</c:f>
              <c:numCache>
                <c:formatCode>General</c:formatCode>
                <c:ptCount val="12"/>
                <c:pt idx="0">
                  <c:v>20441</c:v>
                </c:pt>
                <c:pt idx="1">
                  <c:v>38309</c:v>
                </c:pt>
                <c:pt idx="2">
                  <c:v>48860</c:v>
                </c:pt>
                <c:pt idx="3">
                  <c:v>49895</c:v>
                </c:pt>
                <c:pt idx="4">
                  <c:v>54660</c:v>
                </c:pt>
                <c:pt idx="5">
                  <c:v>50889</c:v>
                </c:pt>
                <c:pt idx="6">
                  <c:v>73905</c:v>
                </c:pt>
                <c:pt idx="7">
                  <c:v>105242</c:v>
                </c:pt>
                <c:pt idx="8">
                  <c:v>66302</c:v>
                </c:pt>
                <c:pt idx="9">
                  <c:v>15761</c:v>
                </c:pt>
                <c:pt idx="10">
                  <c:v>11788</c:v>
                </c:pt>
                <c:pt idx="11">
                  <c:v>7675</c:v>
                </c:pt>
              </c:numCache>
            </c:numRef>
          </c:val>
        </c:ser>
        <c:ser>
          <c:idx val="2"/>
          <c:order val="2"/>
          <c:tx>
            <c:strRef>
              <c:f>Sheet1!$D$1</c:f>
              <c:strCache>
                <c:ptCount val="1"/>
                <c:pt idx="0">
                  <c:v>2016 - 2017</c:v>
                </c:pt>
              </c:strCache>
            </c:strRef>
          </c:tx>
          <c:spPr>
            <a:solidFill>
              <a:schemeClr val="accent3"/>
            </a:solidFill>
            <a:ln>
              <a:noFill/>
            </a:ln>
            <a:effectLst/>
          </c:spPr>
          <c:invertIfNegative val="0"/>
          <c:cat>
            <c:strRef>
              <c:f>Sheet1!$A$2:$A$13</c:f>
              <c:strCache>
                <c:ptCount val="12"/>
                <c:pt idx="0">
                  <c:v>Sept</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Sheet1!$D$2:$D$13</c:f>
              <c:numCache>
                <c:formatCode>General</c:formatCode>
                <c:ptCount val="12"/>
                <c:pt idx="0">
                  <c:v>40321</c:v>
                </c:pt>
                <c:pt idx="1">
                  <c:v>113080</c:v>
                </c:pt>
                <c:pt idx="2">
                  <c:v>146033</c:v>
                </c:pt>
              </c:numCache>
            </c:numRef>
          </c:val>
        </c:ser>
        <c:dLbls>
          <c:showLegendKey val="0"/>
          <c:showVal val="0"/>
          <c:showCatName val="0"/>
          <c:showSerName val="0"/>
          <c:showPercent val="0"/>
          <c:showBubbleSize val="0"/>
        </c:dLbls>
        <c:gapWidth val="219"/>
        <c:overlap val="-27"/>
        <c:axId val="198659464"/>
        <c:axId val="198659856"/>
      </c:barChart>
      <c:catAx>
        <c:axId val="19865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59856"/>
        <c:crosses val="autoZero"/>
        <c:auto val="1"/>
        <c:lblAlgn val="ctr"/>
        <c:lblOffset val="100"/>
        <c:noMultiLvlLbl val="0"/>
      </c:catAx>
      <c:valAx>
        <c:axId val="19865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59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2014 - 2015</c:v>
                </c:pt>
              </c:strCache>
            </c:strRef>
          </c:tx>
          <c:spPr>
            <a:solidFill>
              <a:schemeClr val="accent1"/>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Sheet1!$B$2:$B$13</c:f>
              <c:numCache>
                <c:formatCode>General</c:formatCode>
                <c:ptCount val="12"/>
                <c:pt idx="6">
                  <c:v>16679</c:v>
                </c:pt>
                <c:pt idx="7">
                  <c:v>21686</c:v>
                </c:pt>
                <c:pt idx="8">
                  <c:v>24253</c:v>
                </c:pt>
                <c:pt idx="9">
                  <c:v>4207</c:v>
                </c:pt>
                <c:pt idx="10">
                  <c:v>8169</c:v>
                </c:pt>
                <c:pt idx="11">
                  <c:v>3489</c:v>
                </c:pt>
              </c:numCache>
            </c:numRef>
          </c:val>
        </c:ser>
        <c:ser>
          <c:idx val="1"/>
          <c:order val="1"/>
          <c:tx>
            <c:strRef>
              <c:f>Sheet1!$C$1</c:f>
              <c:strCache>
                <c:ptCount val="1"/>
                <c:pt idx="0">
                  <c:v>2015 - 2016</c:v>
                </c:pt>
              </c:strCache>
            </c:strRef>
          </c:tx>
          <c:spPr>
            <a:solidFill>
              <a:schemeClr val="accent2"/>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Sheet1!$C$2:$C$13</c:f>
              <c:numCache>
                <c:formatCode>General</c:formatCode>
                <c:ptCount val="12"/>
                <c:pt idx="0">
                  <c:v>12233</c:v>
                </c:pt>
                <c:pt idx="1">
                  <c:v>16772</c:v>
                </c:pt>
                <c:pt idx="2">
                  <c:v>15031</c:v>
                </c:pt>
                <c:pt idx="3">
                  <c:v>28757</c:v>
                </c:pt>
                <c:pt idx="4">
                  <c:v>31884</c:v>
                </c:pt>
                <c:pt idx="5">
                  <c:v>16230</c:v>
                </c:pt>
                <c:pt idx="6">
                  <c:v>25112</c:v>
                </c:pt>
                <c:pt idx="7">
                  <c:v>24035</c:v>
                </c:pt>
                <c:pt idx="8">
                  <c:v>15801</c:v>
                </c:pt>
                <c:pt idx="9">
                  <c:v>4147</c:v>
                </c:pt>
                <c:pt idx="10">
                  <c:v>3030</c:v>
                </c:pt>
                <c:pt idx="11">
                  <c:v>3242</c:v>
                </c:pt>
              </c:numCache>
            </c:numRef>
          </c:val>
        </c:ser>
        <c:ser>
          <c:idx val="2"/>
          <c:order val="2"/>
          <c:tx>
            <c:strRef>
              <c:f>Sheet1!$D$1</c:f>
              <c:strCache>
                <c:ptCount val="1"/>
                <c:pt idx="0">
                  <c:v>2016 - 2017</c:v>
                </c:pt>
              </c:strCache>
            </c:strRef>
          </c:tx>
          <c:spPr>
            <a:solidFill>
              <a:schemeClr val="accent3"/>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Sheet1!$D$2:$D$13</c:f>
              <c:numCache>
                <c:formatCode>General</c:formatCode>
                <c:ptCount val="12"/>
                <c:pt idx="0">
                  <c:v>11408</c:v>
                </c:pt>
                <c:pt idx="1">
                  <c:v>25568</c:v>
                </c:pt>
                <c:pt idx="2">
                  <c:v>25494</c:v>
                </c:pt>
              </c:numCache>
            </c:numRef>
          </c:val>
        </c:ser>
        <c:dLbls>
          <c:showLegendKey val="0"/>
          <c:showVal val="0"/>
          <c:showCatName val="0"/>
          <c:showSerName val="0"/>
          <c:showPercent val="0"/>
          <c:showBubbleSize val="0"/>
        </c:dLbls>
        <c:gapWidth val="219"/>
        <c:overlap val="-27"/>
        <c:axId val="198661032"/>
        <c:axId val="198661424"/>
      </c:barChart>
      <c:catAx>
        <c:axId val="19866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61424"/>
        <c:crosses val="autoZero"/>
        <c:auto val="1"/>
        <c:lblAlgn val="ctr"/>
        <c:lblOffset val="100"/>
        <c:noMultiLvlLbl val="0"/>
      </c:catAx>
      <c:valAx>
        <c:axId val="19866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61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Sheet1!$B$2:$B$13</c:f>
              <c:numCache>
                <c:formatCode>General</c:formatCode>
                <c:ptCount val="12"/>
                <c:pt idx="0">
                  <c:v>6629</c:v>
                </c:pt>
                <c:pt idx="1">
                  <c:v>23248</c:v>
                </c:pt>
                <c:pt idx="2">
                  <c:v>25937</c:v>
                </c:pt>
                <c:pt idx="3">
                  <c:v>21520</c:v>
                </c:pt>
                <c:pt idx="4">
                  <c:v>25098</c:v>
                </c:pt>
                <c:pt idx="5">
                  <c:v>28392</c:v>
                </c:pt>
                <c:pt idx="6">
                  <c:v>38390</c:v>
                </c:pt>
                <c:pt idx="7">
                  <c:v>24849</c:v>
                </c:pt>
                <c:pt idx="8">
                  <c:v>26380</c:v>
                </c:pt>
                <c:pt idx="9">
                  <c:v>7294</c:v>
                </c:pt>
                <c:pt idx="10">
                  <c:v>4823</c:v>
                </c:pt>
                <c:pt idx="11">
                  <c:v>4935</c:v>
                </c:pt>
              </c:numCache>
            </c:numRef>
          </c:val>
        </c:ser>
        <c:ser>
          <c:idx val="1"/>
          <c:order val="1"/>
          <c:tx>
            <c:strRef>
              <c:f>Sheet1!$C$1</c:f>
              <c:strCache>
                <c:ptCount val="1"/>
                <c:pt idx="0">
                  <c:v>Column2</c:v>
                </c:pt>
              </c:strCache>
            </c:strRef>
          </c:tx>
          <c:spPr>
            <a:solidFill>
              <a:schemeClr val="accent2"/>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Sheet1!$C$2:$C$13</c:f>
              <c:numCache>
                <c:formatCode>General</c:formatCode>
                <c:ptCount val="12"/>
                <c:pt idx="0">
                  <c:v>12185</c:v>
                </c:pt>
                <c:pt idx="1">
                  <c:v>29738</c:v>
                </c:pt>
                <c:pt idx="2">
                  <c:v>43476</c:v>
                </c:pt>
                <c:pt idx="3">
                  <c:v>35701</c:v>
                </c:pt>
                <c:pt idx="4">
                  <c:v>40185</c:v>
                </c:pt>
                <c:pt idx="5">
                  <c:v>38921</c:v>
                </c:pt>
                <c:pt idx="6">
                  <c:v>52330</c:v>
                </c:pt>
                <c:pt idx="7">
                  <c:v>44433</c:v>
                </c:pt>
                <c:pt idx="8">
                  <c:v>37181</c:v>
                </c:pt>
                <c:pt idx="9">
                  <c:v>7886</c:v>
                </c:pt>
                <c:pt idx="10">
                  <c:v>5276</c:v>
                </c:pt>
                <c:pt idx="11">
                  <c:v>4867</c:v>
                </c:pt>
              </c:numCache>
            </c:numRef>
          </c:val>
        </c:ser>
        <c:ser>
          <c:idx val="2"/>
          <c:order val="2"/>
          <c:tx>
            <c:strRef>
              <c:f>Sheet1!$D$1</c:f>
              <c:strCache>
                <c:ptCount val="1"/>
                <c:pt idx="0">
                  <c:v>Column3</c:v>
                </c:pt>
              </c:strCache>
            </c:strRef>
          </c:tx>
          <c:spPr>
            <a:solidFill>
              <a:schemeClr val="accent3"/>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Sheet1!$D$2:$D$13</c:f>
              <c:numCache>
                <c:formatCode>General</c:formatCode>
                <c:ptCount val="12"/>
                <c:pt idx="0">
                  <c:v>15226</c:v>
                </c:pt>
                <c:pt idx="1">
                  <c:v>44415</c:v>
                </c:pt>
                <c:pt idx="2">
                  <c:v>62984</c:v>
                </c:pt>
              </c:numCache>
            </c:numRef>
          </c:val>
        </c:ser>
        <c:dLbls>
          <c:showLegendKey val="0"/>
          <c:showVal val="0"/>
          <c:showCatName val="0"/>
          <c:showSerName val="0"/>
          <c:showPercent val="0"/>
          <c:showBubbleSize val="0"/>
        </c:dLbls>
        <c:gapWidth val="219"/>
        <c:overlap val="-27"/>
        <c:axId val="198661816"/>
        <c:axId val="198662208"/>
      </c:barChart>
      <c:catAx>
        <c:axId val="19866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62208"/>
        <c:crosses val="autoZero"/>
        <c:auto val="1"/>
        <c:lblAlgn val="ctr"/>
        <c:lblOffset val="100"/>
        <c:noMultiLvlLbl val="0"/>
      </c:catAx>
      <c:valAx>
        <c:axId val="19866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66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2014 - 2015</c:v>
                </c:pt>
              </c:strCache>
            </c:strRef>
          </c:tx>
          <c:spPr>
            <a:solidFill>
              <a:schemeClr val="accent1"/>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Sheet1!$B$2:$B$13</c:f>
              <c:numCache>
                <c:formatCode>General</c:formatCode>
                <c:ptCount val="12"/>
                <c:pt idx="5">
                  <c:v>3841</c:v>
                </c:pt>
                <c:pt idx="6">
                  <c:v>6617</c:v>
                </c:pt>
                <c:pt idx="7">
                  <c:v>4369</c:v>
                </c:pt>
                <c:pt idx="8">
                  <c:v>4091</c:v>
                </c:pt>
                <c:pt idx="9">
                  <c:v>1512</c:v>
                </c:pt>
                <c:pt idx="10">
                  <c:v>716</c:v>
                </c:pt>
                <c:pt idx="11">
                  <c:v>510</c:v>
                </c:pt>
              </c:numCache>
            </c:numRef>
          </c:val>
        </c:ser>
        <c:ser>
          <c:idx val="1"/>
          <c:order val="1"/>
          <c:tx>
            <c:strRef>
              <c:f>Sheet1!$C$1</c:f>
              <c:strCache>
                <c:ptCount val="1"/>
                <c:pt idx="0">
                  <c:v>2015 - 2016 </c:v>
                </c:pt>
              </c:strCache>
            </c:strRef>
          </c:tx>
          <c:spPr>
            <a:solidFill>
              <a:schemeClr val="accent2"/>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Sheet1!$C$2:$C$13</c:f>
              <c:numCache>
                <c:formatCode>General</c:formatCode>
                <c:ptCount val="12"/>
                <c:pt idx="0">
                  <c:v>835</c:v>
                </c:pt>
                <c:pt idx="1">
                  <c:v>1542</c:v>
                </c:pt>
                <c:pt idx="2">
                  <c:v>1832</c:v>
                </c:pt>
                <c:pt idx="3">
                  <c:v>3028</c:v>
                </c:pt>
                <c:pt idx="4">
                  <c:v>3009</c:v>
                </c:pt>
                <c:pt idx="5">
                  <c:v>2295</c:v>
                </c:pt>
                <c:pt idx="6">
                  <c:v>2631</c:v>
                </c:pt>
                <c:pt idx="7">
                  <c:v>2273</c:v>
                </c:pt>
                <c:pt idx="8">
                  <c:v>2786</c:v>
                </c:pt>
                <c:pt idx="9">
                  <c:v>919</c:v>
                </c:pt>
                <c:pt idx="10">
                  <c:v>263</c:v>
                </c:pt>
                <c:pt idx="11">
                  <c:v>875</c:v>
                </c:pt>
              </c:numCache>
            </c:numRef>
          </c:val>
        </c:ser>
        <c:ser>
          <c:idx val="2"/>
          <c:order val="2"/>
          <c:tx>
            <c:strRef>
              <c:f>Sheet1!$D$1</c:f>
              <c:strCache>
                <c:ptCount val="1"/>
                <c:pt idx="0">
                  <c:v>2016 - 2017</c:v>
                </c:pt>
              </c:strCache>
            </c:strRef>
          </c:tx>
          <c:spPr>
            <a:solidFill>
              <a:schemeClr val="accent3"/>
            </a:solidFill>
            <a:ln>
              <a:noFill/>
            </a:ln>
            <a:effectLst/>
          </c:spPr>
          <c:invertIfNegative val="0"/>
          <c:cat>
            <c:strRef>
              <c:f>Sheet1!$A$2:$A$13</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Sheet1!$D$2:$D$13</c:f>
              <c:numCache>
                <c:formatCode>General</c:formatCode>
                <c:ptCount val="12"/>
                <c:pt idx="0">
                  <c:v>1013</c:v>
                </c:pt>
                <c:pt idx="1">
                  <c:v>1927</c:v>
                </c:pt>
                <c:pt idx="2">
                  <c:v>1552</c:v>
                </c:pt>
              </c:numCache>
            </c:numRef>
          </c:val>
        </c:ser>
        <c:dLbls>
          <c:showLegendKey val="0"/>
          <c:showVal val="0"/>
          <c:showCatName val="0"/>
          <c:showSerName val="0"/>
          <c:showPercent val="0"/>
          <c:showBubbleSize val="0"/>
        </c:dLbls>
        <c:gapWidth val="219"/>
        <c:overlap val="-27"/>
        <c:axId val="265720392"/>
        <c:axId val="265720784"/>
      </c:barChart>
      <c:catAx>
        <c:axId val="26572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720784"/>
        <c:crosses val="autoZero"/>
        <c:auto val="1"/>
        <c:lblAlgn val="ctr"/>
        <c:lblOffset val="100"/>
        <c:noMultiLvlLbl val="0"/>
      </c:catAx>
      <c:valAx>
        <c:axId val="26572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720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0625FB1-3F59-4CA4-A135-7F360ADE34DA}" type="datetimeFigureOut">
              <a:rPr lang="en-GB" smtClean="0"/>
              <a:t>11/12/2016</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38DBBD5-21ED-43AF-9191-C76E4002C5E0}" type="slidenum">
              <a:rPr lang="en-GB" smtClean="0"/>
              <a:t>‹#›</a:t>
            </a:fld>
            <a:endParaRPr lang="en-GB"/>
          </a:p>
        </p:txBody>
      </p:sp>
    </p:spTree>
    <p:extLst>
      <p:ext uri="{BB962C8B-B14F-4D97-AF65-F5344CB8AC3E}">
        <p14:creationId xmlns:p14="http://schemas.microsoft.com/office/powerpoint/2010/main" val="268012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00569DF-C8EA-4EC3-A7B7-DA8BF4BD815B}" type="datetimeFigureOut">
              <a:rPr lang="en-GB" smtClean="0"/>
              <a:t>11/12/2016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297D67E-890C-43F3-AD5E-5CA842497653}" type="slidenum">
              <a:rPr lang="en-GB" smtClean="0"/>
              <a:t>‹#›</a:t>
            </a:fld>
            <a:endParaRPr lang="en-GB"/>
          </a:p>
        </p:txBody>
      </p:sp>
    </p:spTree>
    <p:extLst>
      <p:ext uri="{BB962C8B-B14F-4D97-AF65-F5344CB8AC3E}">
        <p14:creationId xmlns:p14="http://schemas.microsoft.com/office/powerpoint/2010/main" val="395636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and welcome.</a:t>
            </a:r>
          </a:p>
          <a:p>
            <a:r>
              <a:rPr lang="en-GB" dirty="0" smtClean="0"/>
              <a:t>My name is Tom Vause and I’m an Information Services Librarian at Leeds Beckett University.</a:t>
            </a:r>
          </a:p>
          <a:p>
            <a:r>
              <a:rPr lang="en-GB" dirty="0" smtClean="0"/>
              <a:t>I’m part of the Library Online team and I manage the universities eBook collection and am also a cataloguer.</a:t>
            </a:r>
          </a:p>
          <a:p>
            <a:r>
              <a:rPr lang="en-GB" dirty="0" smtClean="0"/>
              <a:t>This presentation will investigate long term usage of PDA titles and see if there is any trend present.</a:t>
            </a:r>
            <a:br>
              <a:rPr lang="en-GB" dirty="0" smtClean="0"/>
            </a:br>
            <a:r>
              <a:rPr lang="en-GB" dirty="0" smtClean="0"/>
              <a:t>Are PDA titles value for money?</a:t>
            </a:r>
          </a:p>
          <a:p>
            <a:r>
              <a:rPr lang="en-GB" dirty="0" smtClean="0"/>
              <a:t>Universities are now investing significant amounts into PDA and is it now time to see how this effects our collection and are they proving a return on investment?</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a:t>
            </a:fld>
            <a:endParaRPr lang="en-GB"/>
          </a:p>
        </p:txBody>
      </p:sp>
    </p:spTree>
    <p:extLst>
      <p:ext uri="{BB962C8B-B14F-4D97-AF65-F5344CB8AC3E}">
        <p14:creationId xmlns:p14="http://schemas.microsoft.com/office/powerpoint/2010/main" val="427319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Coutts was our first PDA supplier which was via </a:t>
            </a:r>
            <a:r>
              <a:rPr lang="en-GB" dirty="0" err="1" smtClean="0"/>
              <a:t>MyiLibrary</a:t>
            </a:r>
            <a:r>
              <a:rPr lang="en-GB" dirty="0"/>
              <a:t> </a:t>
            </a:r>
            <a:r>
              <a:rPr lang="en-GB" dirty="0" smtClean="0"/>
              <a:t>again due to NSS feedback asking for more books.</a:t>
            </a:r>
            <a:r>
              <a:rPr lang="en-GB" dirty="0" smtClean="0"/>
              <a:t/>
            </a:r>
            <a:br>
              <a:rPr lang="en-GB" dirty="0" smtClean="0"/>
            </a:br>
            <a:r>
              <a:rPr lang="en-GB" dirty="0" smtClean="0"/>
              <a:t>This collection was selected by </a:t>
            </a:r>
            <a:r>
              <a:rPr lang="en-GB" dirty="0" err="1" smtClean="0"/>
              <a:t>dewey</a:t>
            </a:r>
            <a:r>
              <a:rPr lang="en-GB" dirty="0" smtClean="0"/>
              <a:t> </a:t>
            </a:r>
            <a:r>
              <a:rPr lang="en-GB" dirty="0" err="1" smtClean="0"/>
              <a:t>numberts</a:t>
            </a:r>
            <a:r>
              <a:rPr lang="en-GB" dirty="0" smtClean="0"/>
              <a:t> originally but hasn’t been altered since the first selection. </a:t>
            </a:r>
            <a:endParaRPr lang="en-GB" dirty="0" smtClean="0"/>
          </a:p>
          <a:p>
            <a:r>
              <a:rPr lang="en-GB" dirty="0" smtClean="0"/>
              <a:t>In the first batch a total of 390 titles were bought with 190 being bought before August 2015. These are the titles which I’ve tried to analyse.</a:t>
            </a:r>
          </a:p>
          <a:p>
            <a:r>
              <a:rPr lang="en-GB" dirty="0" smtClean="0"/>
              <a:t>The purchasing requirements for these titles are more with two different accesses being required to trigger a purchase.</a:t>
            </a:r>
          </a:p>
          <a:p>
            <a:r>
              <a:rPr lang="en-GB" dirty="0" smtClean="0"/>
              <a:t>Again selection criteria included removing single user titles and certain publishers</a:t>
            </a:r>
            <a:r>
              <a:rPr lang="en-GB" dirty="0" smtClean="0"/>
              <a:t>.</a:t>
            </a:r>
          </a:p>
          <a:p>
            <a:r>
              <a:rPr lang="en-GB" dirty="0" smtClean="0"/>
              <a:t>Coutts was originally chosen as our PDA supplier due to the fact that there titles were 3 user models which was seen as a </a:t>
            </a:r>
            <a:r>
              <a:rPr lang="en-GB" dirty="0" err="1" smtClean="0"/>
              <a:t>posititve</a:t>
            </a:r>
            <a:r>
              <a:rPr lang="en-GB" dirty="0" smtClean="0"/>
              <a:t>. </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10</a:t>
            </a:fld>
            <a:endParaRPr lang="en-GB"/>
          </a:p>
        </p:txBody>
      </p:sp>
    </p:spTree>
    <p:extLst>
      <p:ext uri="{BB962C8B-B14F-4D97-AF65-F5344CB8AC3E}">
        <p14:creationId xmlns:p14="http://schemas.microsoft.com/office/powerpoint/2010/main" val="223682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shows the total number of accesses for all Coutts titles. </a:t>
            </a:r>
          </a:p>
          <a:p>
            <a:r>
              <a:rPr lang="en-GB" dirty="0" smtClean="0"/>
              <a:t>As you can see once again usage is growing month on month with November 2016 being the highest month on record for number of accesses.</a:t>
            </a:r>
          </a:p>
          <a:p>
            <a:r>
              <a:rPr lang="en-GB" dirty="0" smtClean="0"/>
              <a:t>This is what we would expect to see as we also you Coutts as one of our title by title suppliers as well as having an ongoing PDA profile with them.</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11</a:t>
            </a:fld>
            <a:endParaRPr lang="en-GB"/>
          </a:p>
        </p:txBody>
      </p:sp>
    </p:spTree>
    <p:extLst>
      <p:ext uri="{BB962C8B-B14F-4D97-AF65-F5344CB8AC3E}">
        <p14:creationId xmlns:p14="http://schemas.microsoft.com/office/powerpoint/2010/main" val="359035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shows the total number of accesses for PDA titles bought before September 2015.</a:t>
            </a:r>
          </a:p>
          <a:p>
            <a:r>
              <a:rPr lang="en-GB" dirty="0" smtClean="0"/>
              <a:t>This chart shows a very different picture compared to </a:t>
            </a:r>
            <a:r>
              <a:rPr lang="en-GB" dirty="0" err="1" smtClean="0"/>
              <a:t>Askews</a:t>
            </a:r>
            <a:r>
              <a:rPr lang="en-GB" dirty="0" smtClean="0"/>
              <a:t> and Holts PDA titles. The number of access is actually going down over time.</a:t>
            </a:r>
          </a:p>
          <a:p>
            <a:r>
              <a:rPr lang="en-GB" dirty="0" smtClean="0"/>
              <a:t>There still is interest but not in the same amount as when the eBooks are purchased, this can be seen by the fact that the highest number of accesses was at the start of the PDA profile in March 2015. </a:t>
            </a:r>
          </a:p>
          <a:p>
            <a:r>
              <a:rPr lang="en-GB" dirty="0" smtClean="0"/>
              <a:t>What we need to try to work out is whether there are any underlying reasons for this lack of interest from our users and whether in the long run it is best to close this profile and focus instead on </a:t>
            </a:r>
            <a:r>
              <a:rPr lang="en-GB" dirty="0" err="1" smtClean="0"/>
              <a:t>Askews</a:t>
            </a:r>
            <a:r>
              <a:rPr lang="en-GB" dirty="0" smtClean="0"/>
              <a:t> or investigate other purchasing strategies. </a:t>
            </a:r>
          </a:p>
          <a:p>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12</a:t>
            </a:fld>
            <a:endParaRPr lang="en-GB"/>
          </a:p>
        </p:txBody>
      </p:sp>
    </p:spTree>
    <p:extLst>
      <p:ext uri="{BB962C8B-B14F-4D97-AF65-F5344CB8AC3E}">
        <p14:creationId xmlns:p14="http://schemas.microsoft.com/office/powerpoint/2010/main" val="220015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looking at the actual number of titles which have been accessed this academic year there have been 67 which is 35% of purchases.</a:t>
            </a:r>
            <a:br>
              <a:rPr lang="en-GB" dirty="0" smtClean="0"/>
            </a:br>
            <a:r>
              <a:rPr lang="en-GB" dirty="0" smtClean="0"/>
              <a:t>This compares favourably with </a:t>
            </a:r>
            <a:r>
              <a:rPr lang="en-GB" dirty="0" err="1" smtClean="0"/>
              <a:t>Askews</a:t>
            </a:r>
            <a:r>
              <a:rPr lang="en-GB" dirty="0" smtClean="0"/>
              <a:t> which had a figure of 40% so why the comparative lack of usage. Are the titles of enough interest to view but not to use </a:t>
            </a:r>
            <a:r>
              <a:rPr lang="en-GB" dirty="0" err="1" smtClean="0"/>
              <a:t>indepth</a:t>
            </a:r>
            <a:r>
              <a:rPr lang="en-GB" dirty="0" smtClean="0"/>
              <a:t>?</a:t>
            </a:r>
          </a:p>
          <a:p>
            <a:r>
              <a:rPr lang="en-GB" dirty="0" smtClean="0"/>
              <a:t>Are there more textbook type titles in the </a:t>
            </a:r>
            <a:r>
              <a:rPr lang="en-GB" dirty="0" err="1" smtClean="0"/>
              <a:t>Askews</a:t>
            </a:r>
            <a:r>
              <a:rPr lang="en-GB" dirty="0" smtClean="0"/>
              <a:t> profile?</a:t>
            </a:r>
          </a:p>
          <a:p>
            <a:r>
              <a:rPr lang="en-GB" dirty="0" smtClean="0"/>
              <a:t>Is it the case that we would already have bought textbooks via Coutts on a title by title basis so therefore the titles in the PDA profile are more specialised and form parts of users extended reading instead.</a:t>
            </a:r>
          </a:p>
          <a:p>
            <a:r>
              <a:rPr lang="en-GB" dirty="0" smtClean="0"/>
              <a:t>The most popular title </a:t>
            </a:r>
            <a:r>
              <a:rPr lang="en-GB" dirty="0"/>
              <a:t>was British National Formulary 70 by British Medical Association </a:t>
            </a:r>
            <a:r>
              <a:rPr lang="en-GB" dirty="0" smtClean="0"/>
              <a:t>which has had 1648 accesses this academic year. Significantly lower than </a:t>
            </a:r>
            <a:r>
              <a:rPr lang="en-GB" dirty="0" err="1" smtClean="0"/>
              <a:t>Askews</a:t>
            </a:r>
            <a:r>
              <a:rPr lang="en-GB" dirty="0"/>
              <a:t> </a:t>
            </a:r>
            <a:r>
              <a:rPr lang="en-GB" dirty="0" smtClean="0"/>
              <a:t>at 7709. </a:t>
            </a:r>
            <a:br>
              <a:rPr lang="en-GB" dirty="0" smtClean="0"/>
            </a:br>
            <a:r>
              <a:rPr lang="en-GB" dirty="0" smtClean="0"/>
              <a:t>We do need to consider do both of these suppliers measure an access the same in COUNTER BR2? However, that still doesn’t explain the lack of repeat usage for Coutts titles.</a:t>
            </a:r>
          </a:p>
          <a:p>
            <a:r>
              <a:rPr lang="en-GB" dirty="0" smtClean="0"/>
              <a:t>The average number of accesses is 35 for all titles and 88 if only including titles which have been accessed this year.</a:t>
            </a:r>
          </a:p>
          <a:p>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13</a:t>
            </a:fld>
            <a:endParaRPr lang="en-GB"/>
          </a:p>
        </p:txBody>
      </p:sp>
    </p:spTree>
    <p:extLst>
      <p:ext uri="{BB962C8B-B14F-4D97-AF65-F5344CB8AC3E}">
        <p14:creationId xmlns:p14="http://schemas.microsoft.com/office/powerpoint/2010/main" val="96110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seen that usage of the Coutts titles have not had repeat usage compared to </a:t>
            </a:r>
            <a:r>
              <a:rPr lang="en-GB" dirty="0" err="1" smtClean="0"/>
              <a:t>Askews</a:t>
            </a:r>
            <a:r>
              <a:rPr lang="en-GB" dirty="0" smtClean="0"/>
              <a:t> titles. Could this be down to a  lack of engagement with these titles from academics?</a:t>
            </a:r>
          </a:p>
          <a:p>
            <a:r>
              <a:rPr lang="en-GB" dirty="0" smtClean="0"/>
              <a:t>Of the titles only 9 were on reading lists which equates to 5%. This does show a lack of engagement with these resources by academics. Especially when you consider that </a:t>
            </a:r>
            <a:r>
              <a:rPr lang="en-GB" dirty="0" err="1" smtClean="0"/>
              <a:t>Askews</a:t>
            </a:r>
            <a:r>
              <a:rPr lang="en-GB" dirty="0" smtClean="0"/>
              <a:t> had over 3 times that amount at 16%.</a:t>
            </a:r>
          </a:p>
          <a:p>
            <a:r>
              <a:rPr lang="en-GB" dirty="0" smtClean="0"/>
              <a:t>The most list title is Youth cultures in the age of global media by David Buckingham which is on 3 reading lists.</a:t>
            </a:r>
          </a:p>
          <a:p>
            <a:r>
              <a:rPr lang="en-GB" dirty="0" smtClean="0"/>
              <a:t>Is the lack of engagement due to the fact that academic librarians who know what is required for their courses not </a:t>
            </a:r>
            <a:r>
              <a:rPr lang="en-GB" dirty="0" smtClean="0"/>
              <a:t>so much involved </a:t>
            </a:r>
            <a:r>
              <a:rPr lang="en-GB" dirty="0" smtClean="0"/>
              <a:t>in the selection of these resources. </a:t>
            </a:r>
          </a:p>
          <a:p>
            <a:r>
              <a:rPr lang="en-GB" dirty="0" smtClean="0"/>
              <a:t>Are they therefore less relevant to users and therefore have a lack of long term usage?</a:t>
            </a:r>
          </a:p>
          <a:p>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14</a:t>
            </a:fld>
            <a:endParaRPr lang="en-GB"/>
          </a:p>
        </p:txBody>
      </p:sp>
    </p:spTree>
    <p:extLst>
      <p:ext uri="{BB962C8B-B14F-4D97-AF65-F5344CB8AC3E}">
        <p14:creationId xmlns:p14="http://schemas.microsoft.com/office/powerpoint/2010/main" val="311794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numerous different issues when trying to collate these figures to discover if any trends could be spotted.</a:t>
            </a:r>
          </a:p>
          <a:p>
            <a:r>
              <a:rPr lang="en-GB" dirty="0" smtClean="0"/>
              <a:t>Firstly it needs to be taken into consideration that resources over time will be “pushed down” results searches are new resources are purchased. This emphasises the important of having engagement of academics via reading lists.</a:t>
            </a:r>
            <a:br>
              <a:rPr lang="en-GB" dirty="0" smtClean="0"/>
            </a:br>
            <a:r>
              <a:rPr lang="en-GB" dirty="0" smtClean="0"/>
              <a:t>Will students look on the second page of results. Will they even scroll down to the bottom of the first page?</a:t>
            </a:r>
          </a:p>
          <a:p>
            <a:r>
              <a:rPr lang="en-GB" dirty="0" smtClean="0"/>
              <a:t>It was very time consuming to analyse this data. Had to filter COUNTER reports to include only the PDA titles I wished to analyse and had to manually check titles individually on our reading list management programme. </a:t>
            </a:r>
          </a:p>
          <a:p>
            <a:r>
              <a:rPr lang="en-GB" dirty="0" smtClean="0"/>
              <a:t>It is also time consuming for staff to check if eBooks need to be added to already created reading lists but this should aid discoverability so it is worth it in the long run.</a:t>
            </a:r>
          </a:p>
          <a:p>
            <a:r>
              <a:rPr lang="en-GB" dirty="0" smtClean="0"/>
              <a:t>For both of these suppliers there is no BR1 data. Would be useful to have to discover if lots of users are accessing the items or a small number are accessing a significant amount.</a:t>
            </a:r>
          </a:p>
          <a:p>
            <a:r>
              <a:rPr lang="en-GB" dirty="0" smtClean="0"/>
              <a:t>We currently do not track which individual is accessing resources. This is something we are investigating via Athens authentication which would again help shape our PDA collection as we would have an idea what level of users are interacting with our resources. Hopefully we can get this usage via Schools and individuals.</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15</a:t>
            </a:fld>
            <a:endParaRPr lang="en-GB"/>
          </a:p>
        </p:txBody>
      </p:sp>
    </p:spTree>
    <p:extLst>
      <p:ext uri="{BB962C8B-B14F-4D97-AF65-F5344CB8AC3E}">
        <p14:creationId xmlns:p14="http://schemas.microsoft.com/office/powerpoint/2010/main" val="408381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future we would like to develop how we analyse PDA usage even further. </a:t>
            </a:r>
          </a:p>
          <a:p>
            <a:r>
              <a:rPr lang="en-GB" dirty="0" smtClean="0"/>
              <a:t>For example we would like to know whether students of certain faculties are using eBooks which we had selected with them in mind e.g. their </a:t>
            </a:r>
            <a:r>
              <a:rPr lang="en-GB" dirty="0" err="1" smtClean="0"/>
              <a:t>dewey</a:t>
            </a:r>
            <a:r>
              <a:rPr lang="en-GB" dirty="0" smtClean="0"/>
              <a:t> number is within their topic.</a:t>
            </a:r>
          </a:p>
          <a:p>
            <a:r>
              <a:rPr lang="en-GB" dirty="0" smtClean="0"/>
              <a:t>Also would be interesting to see whether particular years of study is accessing the titles. Is it across the board or certain years e.g. dissertation writers in the third year.</a:t>
            </a:r>
          </a:p>
          <a:p>
            <a:r>
              <a:rPr lang="en-GB" dirty="0" smtClean="0"/>
              <a:t>Should we be more selective in the profile. Pick more precise numbers so we had a smaller selection but more targeted to our student needs.</a:t>
            </a:r>
          </a:p>
          <a:p>
            <a:r>
              <a:rPr lang="en-GB" dirty="0" smtClean="0"/>
              <a:t>Or should we go the other way and put all titles on reading lists on a PDA profile. This would provide an initial saving and would demonstrate how well the titles are used on reading lists. </a:t>
            </a:r>
          </a:p>
          <a:p>
            <a:r>
              <a:rPr lang="en-GB" dirty="0" smtClean="0"/>
              <a:t>Do we want to promote these resources as the student experience is the same so should we treat them any differently?</a:t>
            </a:r>
          </a:p>
          <a:p>
            <a:r>
              <a:rPr lang="en-GB" dirty="0" smtClean="0"/>
              <a:t>What became clear with these results is as an institution we need to review our PDA profiles and see whether we should alter our suppliers to improve our return on investment.</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16</a:t>
            </a:fld>
            <a:endParaRPr lang="en-GB"/>
          </a:p>
        </p:txBody>
      </p:sp>
    </p:spTree>
    <p:extLst>
      <p:ext uri="{BB962C8B-B14F-4D97-AF65-F5344CB8AC3E}">
        <p14:creationId xmlns:p14="http://schemas.microsoft.com/office/powerpoint/2010/main" val="314571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97D67E-890C-43F3-AD5E-5CA842497653}" type="slidenum">
              <a:rPr lang="en-GB" smtClean="0"/>
              <a:t>17</a:t>
            </a:fld>
            <a:endParaRPr lang="en-GB"/>
          </a:p>
        </p:txBody>
      </p:sp>
    </p:spTree>
    <p:extLst>
      <p:ext uri="{BB962C8B-B14F-4D97-AF65-F5344CB8AC3E}">
        <p14:creationId xmlns:p14="http://schemas.microsoft.com/office/powerpoint/2010/main" val="20628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Leeds Beckett University we currently have 4 PDA models of acquisition ongoing. We have PDA eBooks supplied by </a:t>
            </a:r>
            <a:r>
              <a:rPr lang="en-GB" dirty="0" err="1" smtClean="0"/>
              <a:t>Aksews</a:t>
            </a:r>
            <a:r>
              <a:rPr lang="en-GB" dirty="0" smtClean="0"/>
              <a:t> &amp; Holts and Coutts via their </a:t>
            </a:r>
            <a:r>
              <a:rPr lang="en-GB" dirty="0" err="1" smtClean="0"/>
              <a:t>MyiLibrary</a:t>
            </a:r>
            <a:r>
              <a:rPr lang="en-GB" dirty="0" smtClean="0"/>
              <a:t> platform.</a:t>
            </a:r>
          </a:p>
          <a:p>
            <a:r>
              <a:rPr lang="en-GB" dirty="0" smtClean="0"/>
              <a:t>New for this academic year however we are also doing PDA for video resources via Alexander Street Press and </a:t>
            </a:r>
            <a:r>
              <a:rPr lang="en-GB" dirty="0" err="1" smtClean="0"/>
              <a:t>Kanopy</a:t>
            </a:r>
            <a:r>
              <a:rPr lang="en-GB" dirty="0" smtClean="0"/>
              <a:t>.</a:t>
            </a:r>
          </a:p>
          <a:p>
            <a:r>
              <a:rPr lang="en-GB" dirty="0" smtClean="0"/>
              <a:t>These are new schemes so there is not enough long term usage data for it be part of this presentation.</a:t>
            </a:r>
          </a:p>
          <a:p>
            <a:r>
              <a:rPr lang="en-GB" dirty="0" smtClean="0"/>
              <a:t>The this presentation I will be using the usage data from both our </a:t>
            </a:r>
            <a:r>
              <a:rPr lang="en-GB" dirty="0" err="1" smtClean="0"/>
              <a:t>Askews</a:t>
            </a:r>
            <a:r>
              <a:rPr lang="en-GB" dirty="0" smtClean="0"/>
              <a:t> and Coutts profiles. </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2</a:t>
            </a:fld>
            <a:endParaRPr lang="en-GB"/>
          </a:p>
        </p:txBody>
      </p:sp>
    </p:spTree>
    <p:extLst>
      <p:ext uri="{BB962C8B-B14F-4D97-AF65-F5344CB8AC3E}">
        <p14:creationId xmlns:p14="http://schemas.microsoft.com/office/powerpoint/2010/main" val="133317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dirty="0" err="1" smtClean="0"/>
              <a:t>Askews</a:t>
            </a:r>
            <a:r>
              <a:rPr lang="en-GB" dirty="0" smtClean="0"/>
              <a:t> &amp; Holts PDA profile was launched in March 2015 in response to National Student Survey scores from History students which stated that they didn’t have enough resources for their dissertations.</a:t>
            </a:r>
          </a:p>
          <a:p>
            <a:r>
              <a:rPr lang="en-GB" dirty="0" smtClean="0"/>
              <a:t>This profile was closed in November 2015 and replaced with two different profiles : Super Profile and Law. </a:t>
            </a:r>
            <a:endParaRPr lang="en-GB" dirty="0"/>
          </a:p>
          <a:p>
            <a:r>
              <a:rPr lang="en-GB" dirty="0" smtClean="0"/>
              <a:t>The Super Profile covers a </a:t>
            </a:r>
            <a:r>
              <a:rPr lang="en-GB" dirty="0" smtClean="0"/>
              <a:t>multidisciplinary </a:t>
            </a:r>
            <a:r>
              <a:rPr lang="en-GB" dirty="0" smtClean="0"/>
              <a:t>range of subjects after discussions with academic librarians and the Law profile contains all the UK law eBooks.</a:t>
            </a:r>
          </a:p>
          <a:p>
            <a:r>
              <a:rPr lang="en-GB" dirty="0" smtClean="0"/>
              <a:t>Again these two profiles were updated and </a:t>
            </a:r>
            <a:r>
              <a:rPr lang="en-GB" dirty="0" err="1" smtClean="0"/>
              <a:t>relaunched</a:t>
            </a:r>
            <a:r>
              <a:rPr lang="en-GB" dirty="0" smtClean="0"/>
              <a:t> in October 2016.</a:t>
            </a:r>
          </a:p>
          <a:p>
            <a:r>
              <a:rPr lang="en-GB" dirty="0" smtClean="0"/>
              <a:t>The profiles were updated and selections were slightly altered after feedback from academic librarians.</a:t>
            </a:r>
          </a:p>
          <a:p>
            <a:r>
              <a:rPr lang="en-GB" dirty="0" smtClean="0"/>
              <a:t>History dissertations started with a budget of £5,000 which was topped up with academic librarian funds.</a:t>
            </a:r>
          </a:p>
          <a:p>
            <a:r>
              <a:rPr lang="en-GB" dirty="0" smtClean="0"/>
              <a:t>This was then increased the following year but due to focusing on reading list items the funding was increased this year hence the fact the profile was only open between Oct – Nov 2016.</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3</a:t>
            </a:fld>
            <a:endParaRPr lang="en-GB"/>
          </a:p>
        </p:txBody>
      </p:sp>
    </p:spTree>
    <p:extLst>
      <p:ext uri="{BB962C8B-B14F-4D97-AF65-F5344CB8AC3E}">
        <p14:creationId xmlns:p14="http://schemas.microsoft.com/office/powerpoint/2010/main" val="180037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Selections were made originally due to student feedback in the National Student survey. </a:t>
            </a:r>
          </a:p>
          <a:p>
            <a:r>
              <a:rPr lang="en-GB" dirty="0" smtClean="0"/>
              <a:t>However most selections were then made after discussions with academic librarians.</a:t>
            </a:r>
          </a:p>
          <a:p>
            <a:r>
              <a:rPr lang="en-GB" dirty="0" smtClean="0"/>
              <a:t>We specifically looked at 3</a:t>
            </a:r>
            <a:r>
              <a:rPr lang="en-GB" baseline="30000" dirty="0" smtClean="0"/>
              <a:t>rd</a:t>
            </a:r>
            <a:r>
              <a:rPr lang="en-GB" dirty="0" smtClean="0"/>
              <a:t> year dissertation titles and tried to map out potential Dewey numbers for those titles. </a:t>
            </a:r>
            <a:br>
              <a:rPr lang="en-GB" dirty="0" smtClean="0"/>
            </a:br>
            <a:r>
              <a:rPr lang="en-GB" dirty="0" err="1" smtClean="0"/>
              <a:t>Askews</a:t>
            </a:r>
            <a:r>
              <a:rPr lang="en-GB" dirty="0" smtClean="0"/>
              <a:t> has the ability to select titles for the profile via </a:t>
            </a:r>
            <a:r>
              <a:rPr lang="en-GB" dirty="0" err="1" smtClean="0"/>
              <a:t>dewey</a:t>
            </a:r>
            <a:r>
              <a:rPr lang="en-GB" dirty="0" smtClean="0"/>
              <a:t> number.</a:t>
            </a:r>
            <a:br>
              <a:rPr lang="en-GB" dirty="0" smtClean="0"/>
            </a:br>
            <a:r>
              <a:rPr lang="en-GB" dirty="0" smtClean="0"/>
              <a:t>This was a time consuming process but we felt it worth doing as it helped create a more focused and relevant profile.</a:t>
            </a:r>
          </a:p>
          <a:p>
            <a:r>
              <a:rPr lang="en-GB" dirty="0" smtClean="0"/>
              <a:t>We did add some exclusions to the profiles such as no single user titles, removed some problem </a:t>
            </a:r>
            <a:r>
              <a:rPr lang="en-GB" dirty="0" smtClean="0"/>
              <a:t>publishers, geographically and </a:t>
            </a:r>
            <a:r>
              <a:rPr lang="en-GB" dirty="0" smtClean="0"/>
              <a:t>only included titles published in the last 2 years.</a:t>
            </a:r>
          </a:p>
          <a:p>
            <a:r>
              <a:rPr lang="en-GB" dirty="0" smtClean="0"/>
              <a:t>The requirement for making the purchase is 5 minutes access. After that you are asked whether you would like to continue accessing the resource and then the eBook is purchased</a:t>
            </a:r>
            <a:r>
              <a:rPr lang="en-GB" dirty="0" smtClean="0"/>
              <a:t>.</a:t>
            </a:r>
          </a:p>
          <a:p>
            <a:r>
              <a:rPr lang="en-GB" dirty="0" smtClean="0"/>
              <a:t>This was originally a concern as not seen as a big enough purchasing trigger.</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4</a:t>
            </a:fld>
            <a:endParaRPr lang="en-GB"/>
          </a:p>
        </p:txBody>
      </p:sp>
    </p:spTree>
    <p:extLst>
      <p:ext uri="{BB962C8B-B14F-4D97-AF65-F5344CB8AC3E}">
        <p14:creationId xmlns:p14="http://schemas.microsoft.com/office/powerpoint/2010/main" val="243144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user stated that they wished to continue accessing this eBook they were asked two questions which we had created.</a:t>
            </a:r>
          </a:p>
          <a:p>
            <a:r>
              <a:rPr lang="en-GB" dirty="0" smtClean="0"/>
              <a:t>These were: What faculty are they? </a:t>
            </a:r>
          </a:p>
          <a:p>
            <a:r>
              <a:rPr lang="en-GB" dirty="0" smtClean="0"/>
              <a:t>What is the reason you want to access this eBook?</a:t>
            </a:r>
          </a:p>
          <a:p>
            <a:r>
              <a:rPr lang="en-GB" dirty="0" smtClean="0"/>
              <a:t>These questions help us identify if we are targeting the right students and whether the resources are relevant to them. </a:t>
            </a:r>
          </a:p>
          <a:p>
            <a:r>
              <a:rPr lang="en-GB" dirty="0" smtClean="0"/>
              <a:t>This functionality is not available via our Coutts profile but it does give us an interesting snapshot as to interest of our </a:t>
            </a:r>
            <a:r>
              <a:rPr lang="en-GB" dirty="0" err="1" smtClean="0"/>
              <a:t>Askews</a:t>
            </a:r>
            <a:r>
              <a:rPr lang="en-GB" dirty="0" smtClean="0"/>
              <a:t> profile.</a:t>
            </a:r>
            <a:br>
              <a:rPr lang="en-GB" dirty="0" smtClean="0"/>
            </a:br>
            <a:r>
              <a:rPr lang="en-GB" dirty="0" smtClean="0"/>
              <a:t>What is interesting is that this information is for purchases between March – August 2015. This was when only the History Dissertation profile was live.</a:t>
            </a:r>
          </a:p>
          <a:p>
            <a:r>
              <a:rPr lang="en-GB" dirty="0" smtClean="0"/>
              <a:t>However only 16% of purchases were from users in the faculty Arts, Environment which History is within.</a:t>
            </a:r>
          </a:p>
          <a:p>
            <a:r>
              <a:rPr lang="en-GB" dirty="0" smtClean="0"/>
              <a:t>Does this mean that we selected the wrong titles or that these titles had a broader appeal than we thought?</a:t>
            </a:r>
          </a:p>
          <a:p>
            <a:r>
              <a:rPr lang="en-GB" dirty="0" smtClean="0"/>
              <a:t>When looking at the reason for wanting the access this eBook the reasons were split 50:50 between useful for my course and dissertation/research. This demonstrates that there was significant interest from dissertation students which was who the profile was aimed at.</a:t>
            </a:r>
          </a:p>
          <a:p>
            <a:r>
              <a:rPr lang="en-GB" dirty="0" smtClean="0"/>
              <a:t>From this academic year due to a restructuring of the university we are now asking what school they are in so will be able to drill down further into these results for more meaningful analysis.</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5</a:t>
            </a:fld>
            <a:endParaRPr lang="en-GB"/>
          </a:p>
        </p:txBody>
      </p:sp>
    </p:spTree>
    <p:extLst>
      <p:ext uri="{BB962C8B-B14F-4D97-AF65-F5344CB8AC3E}">
        <p14:creationId xmlns:p14="http://schemas.microsoft.com/office/powerpoint/2010/main" val="119301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actual usage data I have is collected in the form of a COUNTER BR2 report. </a:t>
            </a:r>
          </a:p>
          <a:p>
            <a:r>
              <a:rPr lang="en-GB" dirty="0" smtClean="0"/>
              <a:t>This graph shows the total BR2 usage for ALL </a:t>
            </a:r>
            <a:r>
              <a:rPr lang="en-GB" dirty="0" err="1" smtClean="0"/>
              <a:t>Askews</a:t>
            </a:r>
            <a:r>
              <a:rPr lang="en-GB" dirty="0" smtClean="0"/>
              <a:t> titles. </a:t>
            </a:r>
          </a:p>
          <a:p>
            <a:r>
              <a:rPr lang="en-GB" dirty="0" smtClean="0"/>
              <a:t>You can see the launch of the first PDA profile in March 2015 (the blue column)</a:t>
            </a:r>
          </a:p>
          <a:p>
            <a:r>
              <a:rPr lang="en-GB" dirty="0" smtClean="0"/>
              <a:t>Following that usage has continued to grow month on month with November 2016 being the most used month ever.</a:t>
            </a:r>
          </a:p>
          <a:p>
            <a:r>
              <a:rPr lang="en-GB" dirty="0" smtClean="0"/>
              <a:t>This information of course counts all titles so includes all of our later profiles as well which of course help account for the continuous increase in usage.</a:t>
            </a:r>
          </a:p>
        </p:txBody>
      </p:sp>
      <p:sp>
        <p:nvSpPr>
          <p:cNvPr id="4" name="Slide Number Placeholder 3"/>
          <p:cNvSpPr>
            <a:spLocks noGrp="1"/>
          </p:cNvSpPr>
          <p:nvPr>
            <p:ph type="sldNum" sz="quarter" idx="10"/>
          </p:nvPr>
        </p:nvSpPr>
        <p:spPr/>
        <p:txBody>
          <a:bodyPr/>
          <a:lstStyle/>
          <a:p>
            <a:fld id="{7297D67E-890C-43F3-AD5E-5CA842497653}" type="slidenum">
              <a:rPr lang="en-GB" smtClean="0"/>
              <a:t>6</a:t>
            </a:fld>
            <a:endParaRPr lang="en-GB"/>
          </a:p>
        </p:txBody>
      </p:sp>
    </p:spTree>
    <p:extLst>
      <p:ext uri="{BB962C8B-B14F-4D97-AF65-F5344CB8AC3E}">
        <p14:creationId xmlns:p14="http://schemas.microsoft.com/office/powerpoint/2010/main" val="27373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is more illuminating in regards to understanding long term PDA usage.</a:t>
            </a:r>
          </a:p>
          <a:p>
            <a:r>
              <a:rPr lang="en-GB" dirty="0" smtClean="0"/>
              <a:t>This chart shows ONLY usage for titles bought BEFORE September 2015 so in the first batch of the history dissertation profile.</a:t>
            </a:r>
          </a:p>
          <a:p>
            <a:r>
              <a:rPr lang="en-GB" dirty="0" smtClean="0"/>
              <a:t>The blue columns are the only columns which show what could be usage which triggers purchases. </a:t>
            </a:r>
          </a:p>
          <a:p>
            <a:r>
              <a:rPr lang="en-GB" dirty="0" smtClean="0"/>
              <a:t>What is interesting is that usage for these titles continues to increase month on month. There is definitely repeat and long term usage of these resources. </a:t>
            </a:r>
          </a:p>
          <a:p>
            <a:r>
              <a:rPr lang="en-GB" dirty="0" smtClean="0"/>
              <a:t>The most popular month of usage is January 2016 which is a full 5 months after the last purchase of these resources. </a:t>
            </a:r>
          </a:p>
          <a:p>
            <a:r>
              <a:rPr lang="en-GB" dirty="0" smtClean="0"/>
              <a:t>Looking at the 2016-17 usage as well (the grey columns) you can see that usage does not appear to be dropping any time soon. </a:t>
            </a:r>
          </a:p>
          <a:p>
            <a:r>
              <a:rPr lang="en-GB" dirty="0" smtClean="0"/>
              <a:t>This graph clearly states that these titles are seen as useful to students and as they are continuing to be useful long after being purchased. </a:t>
            </a:r>
          </a:p>
          <a:p>
            <a:r>
              <a:rPr lang="en-GB" dirty="0" smtClean="0"/>
              <a:t>To produce this information was a time consuming process as it was a case of finding the titles within a spreadsheet of all titles and their usage.</a:t>
            </a:r>
          </a:p>
        </p:txBody>
      </p:sp>
      <p:sp>
        <p:nvSpPr>
          <p:cNvPr id="4" name="Slide Number Placeholder 3"/>
          <p:cNvSpPr>
            <a:spLocks noGrp="1"/>
          </p:cNvSpPr>
          <p:nvPr>
            <p:ph type="sldNum" sz="quarter" idx="10"/>
          </p:nvPr>
        </p:nvSpPr>
        <p:spPr/>
        <p:txBody>
          <a:bodyPr/>
          <a:lstStyle/>
          <a:p>
            <a:fld id="{7297D67E-890C-43F3-AD5E-5CA842497653}" type="slidenum">
              <a:rPr lang="en-GB" smtClean="0"/>
              <a:t>7</a:t>
            </a:fld>
            <a:endParaRPr lang="en-GB"/>
          </a:p>
        </p:txBody>
      </p:sp>
    </p:spTree>
    <p:extLst>
      <p:ext uri="{BB962C8B-B14F-4D97-AF65-F5344CB8AC3E}">
        <p14:creationId xmlns:p14="http://schemas.microsoft.com/office/powerpoint/2010/main" val="92063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that chart does not show is whether there is a small core of titles which accounts for all that usage.</a:t>
            </a:r>
          </a:p>
          <a:p>
            <a:r>
              <a:rPr lang="en-GB" dirty="0" smtClean="0"/>
              <a:t>However, looking at the BR2 usage statistics from September to November we can see that 177 titles out of 443 had at least one access. This is 40% of the titles purchased. </a:t>
            </a:r>
          </a:p>
          <a:p>
            <a:r>
              <a:rPr lang="en-GB" dirty="0" smtClean="0"/>
              <a:t>The most popular title was Criminology : a sociological introduction by </a:t>
            </a:r>
            <a:r>
              <a:rPr lang="en-GB" dirty="0" err="1" smtClean="0"/>
              <a:t>Eamonn</a:t>
            </a:r>
            <a:r>
              <a:rPr lang="en-GB" dirty="0" smtClean="0"/>
              <a:t> </a:t>
            </a:r>
            <a:r>
              <a:rPr lang="en-GB" dirty="0" err="1" smtClean="0"/>
              <a:t>Carrabine</a:t>
            </a:r>
            <a:r>
              <a:rPr lang="en-GB" dirty="0" smtClean="0"/>
              <a:t> which has had 7709 access so far this academic year. This makes it the 3</a:t>
            </a:r>
            <a:r>
              <a:rPr lang="en-GB" baseline="30000" dirty="0" smtClean="0"/>
              <a:t>rd</a:t>
            </a:r>
            <a:r>
              <a:rPr lang="en-GB" dirty="0" smtClean="0"/>
              <a:t> most popular title on the </a:t>
            </a:r>
            <a:r>
              <a:rPr lang="en-GB" dirty="0" err="1" smtClean="0"/>
              <a:t>Askews</a:t>
            </a:r>
            <a:r>
              <a:rPr lang="en-GB" dirty="0" smtClean="0"/>
              <a:t> platform and it was purchased in March 2015.</a:t>
            </a:r>
          </a:p>
          <a:p>
            <a:r>
              <a:rPr lang="en-GB" dirty="0" smtClean="0"/>
              <a:t>This means that over this academic year alone the average cost of each access is 2p.</a:t>
            </a:r>
          </a:p>
          <a:p>
            <a:r>
              <a:rPr lang="en-GB" dirty="0" smtClean="0"/>
              <a:t>The average number of eBook accesses per book was 140 and 354 when only counting used eBooks</a:t>
            </a:r>
            <a:r>
              <a:rPr lang="en-GB" dirty="0" smtClean="0"/>
              <a:t>.</a:t>
            </a:r>
          </a:p>
          <a:p>
            <a:r>
              <a:rPr lang="en-GB" dirty="0" smtClean="0"/>
              <a:t>This is a lot higher than print usage.</a:t>
            </a:r>
            <a:endParaRPr lang="en-GB" dirty="0" smtClean="0"/>
          </a:p>
          <a:p>
            <a:r>
              <a:rPr lang="en-GB" dirty="0" smtClean="0"/>
              <a:t>This is a very high amount of long term usage which had proved its value for money and that there has been a high level of user engagement.</a:t>
            </a:r>
            <a:endParaRPr lang="en-GB" dirty="0"/>
          </a:p>
        </p:txBody>
      </p:sp>
      <p:sp>
        <p:nvSpPr>
          <p:cNvPr id="4" name="Slide Number Placeholder 3"/>
          <p:cNvSpPr>
            <a:spLocks noGrp="1"/>
          </p:cNvSpPr>
          <p:nvPr>
            <p:ph type="sldNum" sz="quarter" idx="10"/>
          </p:nvPr>
        </p:nvSpPr>
        <p:spPr/>
        <p:txBody>
          <a:bodyPr/>
          <a:lstStyle/>
          <a:p>
            <a:fld id="{7297D67E-890C-43F3-AD5E-5CA842497653}" type="slidenum">
              <a:rPr lang="en-GB" smtClean="0"/>
              <a:t>8</a:t>
            </a:fld>
            <a:endParaRPr lang="en-GB"/>
          </a:p>
        </p:txBody>
      </p:sp>
    </p:spTree>
    <p:extLst>
      <p:ext uri="{BB962C8B-B14F-4D97-AF65-F5344CB8AC3E}">
        <p14:creationId xmlns:p14="http://schemas.microsoft.com/office/powerpoint/2010/main" val="360884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seen that the uptake from users has been good from </a:t>
            </a:r>
            <a:r>
              <a:rPr lang="en-GB" dirty="0" err="1" smtClean="0"/>
              <a:t>Askews</a:t>
            </a:r>
            <a:r>
              <a:rPr lang="en-GB" dirty="0" smtClean="0"/>
              <a:t> PDA but what about academics? Do they see the resources as important and of a good enough quality?</a:t>
            </a:r>
          </a:p>
          <a:p>
            <a:r>
              <a:rPr lang="en-GB" dirty="0" smtClean="0"/>
              <a:t>One way to see this is to look at whether any of the titles purchased have been added to any reading lists via our online reading list management system Rebus.</a:t>
            </a:r>
          </a:p>
          <a:p>
            <a:r>
              <a:rPr lang="en-GB" dirty="0" smtClean="0"/>
              <a:t>Of the titles purchased before September 69 were on at least one reading list which is 16% of the total collection. </a:t>
            </a:r>
          </a:p>
          <a:p>
            <a:r>
              <a:rPr lang="en-GB" dirty="0" smtClean="0"/>
              <a:t>The most common title was Childhood : services and provision for children by Phil Jones which was in 21 different module reading lists. </a:t>
            </a:r>
          </a:p>
          <a:p>
            <a:r>
              <a:rPr lang="en-GB" dirty="0" smtClean="0"/>
              <a:t>What I found is when collecting this information is that often the print book was on a reading list but the eBook wasn’t as it was purchased after the list was created. There is now a system in place to check purchased PDA titles to see if they need to be added onto resource lists which will aid discoverability and therefore increase usage. </a:t>
            </a:r>
            <a:endParaRPr lang="en-GB" dirty="0" smtClean="0"/>
          </a:p>
          <a:p>
            <a:r>
              <a:rPr lang="en-GB" dirty="0" smtClean="0"/>
              <a:t>The 1</a:t>
            </a:r>
            <a:r>
              <a:rPr lang="en-GB" baseline="30000" dirty="0" smtClean="0"/>
              <a:t>st</a:t>
            </a:r>
            <a:r>
              <a:rPr lang="en-GB" dirty="0" smtClean="0"/>
              <a:t> PDA title which was added to a reading list was due to student feedback to an academic. This demonstrated the important of adding these titles to reading lists. </a:t>
            </a:r>
            <a:endParaRPr lang="en-GB" dirty="0" smtClean="0"/>
          </a:p>
        </p:txBody>
      </p:sp>
      <p:sp>
        <p:nvSpPr>
          <p:cNvPr id="4" name="Slide Number Placeholder 3"/>
          <p:cNvSpPr>
            <a:spLocks noGrp="1"/>
          </p:cNvSpPr>
          <p:nvPr>
            <p:ph type="sldNum" sz="quarter" idx="10"/>
          </p:nvPr>
        </p:nvSpPr>
        <p:spPr/>
        <p:txBody>
          <a:bodyPr/>
          <a:lstStyle/>
          <a:p>
            <a:fld id="{7297D67E-890C-43F3-AD5E-5CA842497653}" type="slidenum">
              <a:rPr lang="en-GB" smtClean="0"/>
              <a:t>9</a:t>
            </a:fld>
            <a:endParaRPr lang="en-GB"/>
          </a:p>
        </p:txBody>
      </p:sp>
    </p:spTree>
    <p:extLst>
      <p:ext uri="{BB962C8B-B14F-4D97-AF65-F5344CB8AC3E}">
        <p14:creationId xmlns:p14="http://schemas.microsoft.com/office/powerpoint/2010/main" val="382199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375163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1238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227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330471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203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1165255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340005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14892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407423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D5135-C1FE-4347-B5D3-D6DDE9FB08BD}"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400840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4D5135-C1FE-4347-B5D3-D6DDE9FB08BD}"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27704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4D5135-C1FE-4347-B5D3-D6DDE9FB08BD}" type="datetimeFigureOut">
              <a:rPr lang="en-GB" smtClean="0"/>
              <a:t>11/12/2016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3029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4D5135-C1FE-4347-B5D3-D6DDE9FB08BD}" type="datetimeFigureOut">
              <a:rPr lang="en-GB" smtClean="0"/>
              <a:t>11/12/2016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25535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D5135-C1FE-4347-B5D3-D6DDE9FB08BD}" type="datetimeFigureOut">
              <a:rPr lang="en-GB" smtClean="0"/>
              <a:t>11/12/2016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25480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D5135-C1FE-4347-B5D3-D6DDE9FB08BD}"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122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D5135-C1FE-4347-B5D3-D6DDE9FB08BD}"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A1ECD-DAD9-429D-9A31-049CEC75284E}" type="slidenum">
              <a:rPr lang="en-GB" smtClean="0"/>
              <a:t>‹#›</a:t>
            </a:fld>
            <a:endParaRPr lang="en-GB"/>
          </a:p>
        </p:txBody>
      </p:sp>
    </p:spTree>
    <p:extLst>
      <p:ext uri="{BB962C8B-B14F-4D97-AF65-F5344CB8AC3E}">
        <p14:creationId xmlns:p14="http://schemas.microsoft.com/office/powerpoint/2010/main" val="225975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4D5135-C1FE-4347-B5D3-D6DDE9FB08BD}" type="datetimeFigureOut">
              <a:rPr lang="en-GB" smtClean="0"/>
              <a:t>11/12/2016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0A1ECD-DAD9-429D-9A31-049CEC75284E}" type="slidenum">
              <a:rPr lang="en-GB" smtClean="0"/>
              <a:t>‹#›</a:t>
            </a:fld>
            <a:endParaRPr lang="en-GB"/>
          </a:p>
        </p:txBody>
      </p:sp>
    </p:spTree>
    <p:extLst>
      <p:ext uri="{BB962C8B-B14F-4D97-AF65-F5344CB8AC3E}">
        <p14:creationId xmlns:p14="http://schemas.microsoft.com/office/powerpoint/2010/main" val="168715717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Long term usage analysis of PDA titles</a:t>
            </a:r>
            <a:endParaRPr lang="en-GB" dirty="0"/>
          </a:p>
        </p:txBody>
      </p:sp>
      <p:sp>
        <p:nvSpPr>
          <p:cNvPr id="3" name="Subtitle 2"/>
          <p:cNvSpPr>
            <a:spLocks noGrp="1"/>
          </p:cNvSpPr>
          <p:nvPr>
            <p:ph type="subTitle" idx="1"/>
          </p:nvPr>
        </p:nvSpPr>
        <p:spPr/>
        <p:txBody>
          <a:bodyPr/>
          <a:lstStyle/>
          <a:p>
            <a:r>
              <a:rPr lang="en-GB" dirty="0" smtClean="0"/>
              <a:t>Tom Vause	</a:t>
            </a:r>
          </a:p>
          <a:p>
            <a:r>
              <a:rPr lang="en-GB" dirty="0" smtClean="0"/>
              <a:t>Leeds Beckett University</a:t>
            </a:r>
            <a:endParaRPr lang="en-GB" dirty="0"/>
          </a:p>
        </p:txBody>
      </p:sp>
    </p:spTree>
    <p:extLst>
      <p:ext uri="{BB962C8B-B14F-4D97-AF65-F5344CB8AC3E}">
        <p14:creationId xmlns:p14="http://schemas.microsoft.com/office/powerpoint/2010/main" val="2692908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Coutts PDA</a:t>
            </a:r>
            <a:endParaRPr lang="en-GB" dirty="0"/>
          </a:p>
        </p:txBody>
      </p:sp>
      <p:sp>
        <p:nvSpPr>
          <p:cNvPr id="3" name="Content Placeholder 2"/>
          <p:cNvSpPr>
            <a:spLocks noGrp="1"/>
          </p:cNvSpPr>
          <p:nvPr>
            <p:ph idx="1"/>
          </p:nvPr>
        </p:nvSpPr>
        <p:spPr/>
        <p:txBody>
          <a:bodyPr/>
          <a:lstStyle/>
          <a:p>
            <a:r>
              <a:rPr lang="en-GB" dirty="0" smtClean="0"/>
              <a:t>This was launched in </a:t>
            </a:r>
            <a:r>
              <a:rPr lang="en-GB" dirty="0" smtClean="0"/>
              <a:t>2011.</a:t>
            </a:r>
            <a:endParaRPr lang="en-GB" dirty="0" smtClean="0"/>
          </a:p>
          <a:p>
            <a:r>
              <a:rPr lang="en-GB" dirty="0" smtClean="0"/>
              <a:t>Focused on three main areas: Cultural, Health/Politics and Sport.</a:t>
            </a:r>
          </a:p>
          <a:p>
            <a:r>
              <a:rPr lang="en-GB" dirty="0" smtClean="0"/>
              <a:t>Between: August 2014 – August 2015 190 titles purchased.</a:t>
            </a:r>
          </a:p>
          <a:p>
            <a:pPr marL="0" indent="0">
              <a:buNone/>
            </a:pPr>
            <a:r>
              <a:rPr lang="en-GB" dirty="0" smtClean="0"/>
              <a:t>                     September 2015 – December 2015 200 titles purchased.</a:t>
            </a:r>
          </a:p>
          <a:p>
            <a:r>
              <a:rPr lang="en-GB" dirty="0" smtClean="0"/>
              <a:t>Re-launched in October 2016 and currently on-going.</a:t>
            </a:r>
          </a:p>
          <a:p>
            <a:r>
              <a:rPr lang="en-GB" dirty="0" smtClean="0"/>
              <a:t>Purchase requirement is more: requires two different accesses to the eBook.</a:t>
            </a:r>
          </a:p>
          <a:p>
            <a:r>
              <a:rPr lang="en-GB" dirty="0" smtClean="0"/>
              <a:t>All titles are on the 3 user model.</a:t>
            </a:r>
            <a:endParaRPr lang="en-GB" dirty="0" smtClean="0"/>
          </a:p>
          <a:p>
            <a:endParaRPr lang="en-GB" dirty="0"/>
          </a:p>
        </p:txBody>
      </p:sp>
    </p:spTree>
    <p:extLst>
      <p:ext uri="{BB962C8B-B14F-4D97-AF65-F5344CB8AC3E}">
        <p14:creationId xmlns:p14="http://schemas.microsoft.com/office/powerpoint/2010/main" val="735988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BR2 Usage for all Coutts titles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7841566"/>
              </p:ext>
            </p:extLst>
          </p:nvPr>
        </p:nvGraphicFramePr>
        <p:xfrm>
          <a:off x="677334" y="2169919"/>
          <a:ext cx="8596312" cy="388143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3551659" y="6051356"/>
            <a:ext cx="3371850" cy="333375"/>
          </a:xfrm>
          <a:prstGeom prst="rect">
            <a:avLst/>
          </a:prstGeom>
        </p:spPr>
      </p:pic>
    </p:spTree>
    <p:extLst>
      <p:ext uri="{BB962C8B-B14F-4D97-AF65-F5344CB8AC3E}">
        <p14:creationId xmlns:p14="http://schemas.microsoft.com/office/powerpoint/2010/main" val="402034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BR2 usage for </a:t>
            </a:r>
            <a:r>
              <a:rPr lang="en-GB" dirty="0" smtClean="0"/>
              <a:t>Coutts </a:t>
            </a:r>
            <a:r>
              <a:rPr lang="en-GB" dirty="0"/>
              <a:t>PDA titles purchased before Sept 2015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1651437"/>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84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Usage of titles 2016/17</a:t>
            </a:r>
          </a:p>
        </p:txBody>
      </p:sp>
      <p:sp>
        <p:nvSpPr>
          <p:cNvPr id="3" name="Content Placeholder 2"/>
          <p:cNvSpPr>
            <a:spLocks noGrp="1"/>
          </p:cNvSpPr>
          <p:nvPr>
            <p:ph idx="1"/>
          </p:nvPr>
        </p:nvSpPr>
        <p:spPr>
          <a:xfrm>
            <a:off x="838200" y="1825625"/>
            <a:ext cx="6621379" cy="4351338"/>
          </a:xfrm>
        </p:spPr>
        <p:txBody>
          <a:bodyPr/>
          <a:lstStyle/>
          <a:p>
            <a:r>
              <a:rPr lang="en-GB" dirty="0"/>
              <a:t>Using BR2 stats for September – November</a:t>
            </a:r>
            <a:r>
              <a:rPr lang="en-GB" dirty="0" smtClean="0"/>
              <a:t>.</a:t>
            </a:r>
          </a:p>
          <a:p>
            <a:r>
              <a:rPr lang="en-GB" dirty="0" smtClean="0"/>
              <a:t>Of </a:t>
            </a:r>
            <a:r>
              <a:rPr lang="en-GB" dirty="0"/>
              <a:t>PDA titles purchased BEFORE Sept 2015:</a:t>
            </a:r>
          </a:p>
          <a:p>
            <a:pPr lvl="1"/>
            <a:r>
              <a:rPr lang="en-GB" dirty="0" smtClean="0"/>
              <a:t>67 </a:t>
            </a:r>
            <a:r>
              <a:rPr lang="en-GB" dirty="0"/>
              <a:t>have been accessed this academic year </a:t>
            </a:r>
            <a:r>
              <a:rPr lang="en-GB" dirty="0" smtClean="0"/>
              <a:t>(35%)</a:t>
            </a:r>
            <a:endParaRPr lang="en-GB" dirty="0"/>
          </a:p>
          <a:p>
            <a:pPr lvl="1"/>
            <a:r>
              <a:rPr lang="en-GB" dirty="0"/>
              <a:t>Most popular: British National Formulary </a:t>
            </a:r>
            <a:r>
              <a:rPr lang="en-GB" dirty="0" smtClean="0"/>
              <a:t>70 by </a:t>
            </a:r>
            <a:r>
              <a:rPr lang="en-GB" dirty="0"/>
              <a:t>British Medical </a:t>
            </a:r>
            <a:r>
              <a:rPr lang="en-GB" dirty="0" smtClean="0"/>
              <a:t>Association (1648 </a:t>
            </a:r>
            <a:r>
              <a:rPr lang="en-GB" dirty="0"/>
              <a:t>accesses this academic year)</a:t>
            </a:r>
          </a:p>
          <a:p>
            <a:pPr lvl="1"/>
            <a:r>
              <a:rPr lang="en-GB" dirty="0"/>
              <a:t>Average usage per eBook is </a:t>
            </a:r>
            <a:r>
              <a:rPr lang="en-GB" dirty="0" smtClean="0"/>
              <a:t>35 </a:t>
            </a:r>
            <a:r>
              <a:rPr lang="en-GB" dirty="0"/>
              <a:t>accesses</a:t>
            </a:r>
            <a:r>
              <a:rPr lang="en-GB" dirty="0" smtClean="0"/>
              <a:t>. </a:t>
            </a:r>
            <a:endParaRPr lang="en-GB" dirty="0"/>
          </a:p>
        </p:txBody>
      </p:sp>
      <p:pic>
        <p:nvPicPr>
          <p:cNvPr id="4" name="Picture 3"/>
          <p:cNvPicPr>
            <a:picLocks noChangeAspect="1"/>
          </p:cNvPicPr>
          <p:nvPr/>
        </p:nvPicPr>
        <p:blipFill>
          <a:blip r:embed="rId3"/>
          <a:stretch>
            <a:fillRect/>
          </a:stretch>
        </p:blipFill>
        <p:spPr>
          <a:xfrm>
            <a:off x="8085222" y="790908"/>
            <a:ext cx="3551722" cy="5028987"/>
          </a:xfrm>
          <a:prstGeom prst="rect">
            <a:avLst/>
          </a:prstGeom>
        </p:spPr>
      </p:pic>
    </p:spTree>
    <p:extLst>
      <p:ext uri="{BB962C8B-B14F-4D97-AF65-F5344CB8AC3E}">
        <p14:creationId xmlns:p14="http://schemas.microsoft.com/office/powerpoint/2010/main" val="218543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893423" cy="1450757"/>
          </a:xfrm>
        </p:spPr>
        <p:txBody>
          <a:bodyPr/>
          <a:lstStyle/>
          <a:p>
            <a:r>
              <a:rPr lang="en-GB" dirty="0" smtClean="0"/>
              <a:t>Coutts PDA titles and reading lists</a:t>
            </a:r>
            <a:endParaRPr lang="en-GB" dirty="0"/>
          </a:p>
        </p:txBody>
      </p:sp>
      <p:sp>
        <p:nvSpPr>
          <p:cNvPr id="3" name="Content Placeholder 2"/>
          <p:cNvSpPr>
            <a:spLocks noGrp="1"/>
          </p:cNvSpPr>
          <p:nvPr>
            <p:ph idx="1"/>
          </p:nvPr>
        </p:nvSpPr>
        <p:spPr>
          <a:xfrm>
            <a:off x="1097280" y="1845734"/>
            <a:ext cx="6969002" cy="4023360"/>
          </a:xfrm>
        </p:spPr>
        <p:txBody>
          <a:bodyPr/>
          <a:lstStyle/>
          <a:p>
            <a:r>
              <a:rPr lang="en-GB" dirty="0"/>
              <a:t>Of the titles purchased before September 2015 </a:t>
            </a:r>
            <a:r>
              <a:rPr lang="en-GB" dirty="0" smtClean="0"/>
              <a:t>9 </a:t>
            </a:r>
            <a:r>
              <a:rPr lang="en-GB" dirty="0"/>
              <a:t>were on reading lists </a:t>
            </a:r>
            <a:r>
              <a:rPr lang="en-GB" dirty="0" smtClean="0"/>
              <a:t>(5 %)</a:t>
            </a:r>
          </a:p>
          <a:p>
            <a:r>
              <a:rPr lang="en-GB" dirty="0"/>
              <a:t>Most listed title: Youth cultures in the age of global media by David Buckingham  </a:t>
            </a:r>
            <a:r>
              <a:rPr lang="en-GB" dirty="0" smtClean="0"/>
              <a:t>(3 </a:t>
            </a:r>
            <a:r>
              <a:rPr lang="en-GB" dirty="0"/>
              <a:t>lists</a:t>
            </a:r>
            <a:r>
              <a:rPr lang="en-GB" dirty="0" smtClean="0"/>
              <a:t>)</a:t>
            </a:r>
            <a:endParaRPr lang="en-GB" dirty="0"/>
          </a:p>
          <a:p>
            <a:r>
              <a:rPr lang="en-GB" dirty="0" smtClean="0"/>
              <a:t>Does lack of comparative repeat usage shows the need </a:t>
            </a:r>
            <a:r>
              <a:rPr lang="en-GB" dirty="0" smtClean="0"/>
              <a:t>for </a:t>
            </a:r>
            <a:r>
              <a:rPr lang="en-GB" dirty="0" smtClean="0"/>
              <a:t>library staff to be more involved in the selection process for PDA?</a:t>
            </a:r>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8066282" y="130314"/>
            <a:ext cx="3920068" cy="6212362"/>
          </a:xfrm>
          <a:prstGeom prst="rect">
            <a:avLst/>
          </a:prstGeom>
        </p:spPr>
      </p:pic>
    </p:spTree>
    <p:extLst>
      <p:ext uri="{BB962C8B-B14F-4D97-AF65-F5344CB8AC3E}">
        <p14:creationId xmlns:p14="http://schemas.microsoft.com/office/powerpoint/2010/main" val="2321360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lstStyle/>
          <a:p>
            <a:r>
              <a:rPr lang="en-GB" dirty="0" smtClean="0"/>
              <a:t>As more titles added to catalogue older resources drop further down the list. How many pages will students click?</a:t>
            </a:r>
          </a:p>
          <a:p>
            <a:r>
              <a:rPr lang="en-GB" dirty="0" smtClean="0"/>
              <a:t>Manually checking reading lists to see if eBook copies need to be added. Time-consuming but is it worth it to make items more discoverable?</a:t>
            </a:r>
          </a:p>
          <a:p>
            <a:r>
              <a:rPr lang="en-GB" dirty="0" smtClean="0"/>
              <a:t>No BR1 data. How many users actually viewing items?</a:t>
            </a:r>
          </a:p>
          <a:p>
            <a:r>
              <a:rPr lang="en-GB" dirty="0" smtClean="0"/>
              <a:t>Currently no user tracking of who is using resources. Are they being used by many different people? </a:t>
            </a:r>
            <a:endParaRPr lang="en-GB" dirty="0"/>
          </a:p>
        </p:txBody>
      </p:sp>
    </p:spTree>
    <p:extLst>
      <p:ext uri="{BB962C8B-B14F-4D97-AF65-F5344CB8AC3E}">
        <p14:creationId xmlns:p14="http://schemas.microsoft.com/office/powerpoint/2010/main" val="69612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idx="1"/>
          </p:nvPr>
        </p:nvSpPr>
        <p:spPr/>
        <p:txBody>
          <a:bodyPr/>
          <a:lstStyle/>
          <a:p>
            <a:r>
              <a:rPr lang="en-GB" dirty="0" smtClean="0"/>
              <a:t>Further develop analysis of PDA title usage.</a:t>
            </a:r>
          </a:p>
          <a:p>
            <a:r>
              <a:rPr lang="en-GB" dirty="0" smtClean="0"/>
              <a:t>Are eBooks selected by particular school more popular than others?</a:t>
            </a:r>
          </a:p>
          <a:p>
            <a:r>
              <a:rPr lang="en-GB" dirty="0" smtClean="0"/>
              <a:t>Should we be more selective in what's in the profile? E.g. greater filtering by Dewey numbers.</a:t>
            </a:r>
          </a:p>
          <a:p>
            <a:r>
              <a:rPr lang="en-GB" dirty="0" smtClean="0"/>
              <a:t>Should we start considering using PDA for reading lists titles?</a:t>
            </a:r>
          </a:p>
          <a:p>
            <a:r>
              <a:rPr lang="en-GB" dirty="0" smtClean="0"/>
              <a:t>Should we be promoting these resources differently</a:t>
            </a:r>
            <a:r>
              <a:rPr lang="en-GB" dirty="0" smtClean="0"/>
              <a:t>?</a:t>
            </a:r>
          </a:p>
          <a:p>
            <a:r>
              <a:rPr lang="en-GB" dirty="0" smtClean="0"/>
              <a:t>Can we compare PDA usage to non-PDA title usage?</a:t>
            </a:r>
            <a:endParaRPr lang="en-GB" dirty="0"/>
          </a:p>
        </p:txBody>
      </p:sp>
    </p:spTree>
    <p:extLst>
      <p:ext uri="{BB962C8B-B14F-4D97-AF65-F5344CB8AC3E}">
        <p14:creationId xmlns:p14="http://schemas.microsoft.com/office/powerpoint/2010/main" val="18037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02862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Leeds Beckett University and PDA</a:t>
            </a:r>
            <a:endParaRPr lang="en-GB" dirty="0"/>
          </a:p>
        </p:txBody>
      </p:sp>
      <p:sp>
        <p:nvSpPr>
          <p:cNvPr id="3" name="Content Placeholder 2"/>
          <p:cNvSpPr>
            <a:spLocks noGrp="1"/>
          </p:cNvSpPr>
          <p:nvPr>
            <p:ph idx="1"/>
          </p:nvPr>
        </p:nvSpPr>
        <p:spPr/>
        <p:txBody>
          <a:bodyPr/>
          <a:lstStyle/>
          <a:p>
            <a:r>
              <a:rPr lang="en-GB" dirty="0" smtClean="0"/>
              <a:t>PDA:</a:t>
            </a:r>
          </a:p>
          <a:p>
            <a:pPr lvl="1"/>
            <a:r>
              <a:rPr lang="en-GB" dirty="0" err="1" smtClean="0"/>
              <a:t>Askews</a:t>
            </a:r>
            <a:r>
              <a:rPr lang="en-GB" dirty="0" smtClean="0"/>
              <a:t> &amp; Holts</a:t>
            </a:r>
          </a:p>
          <a:p>
            <a:pPr lvl="1"/>
            <a:r>
              <a:rPr lang="en-GB" dirty="0" smtClean="0"/>
              <a:t>Coutts</a:t>
            </a:r>
          </a:p>
          <a:p>
            <a:pPr lvl="1"/>
            <a:r>
              <a:rPr lang="en-GB" dirty="0" smtClean="0"/>
              <a:t>Alexander Street Press</a:t>
            </a:r>
          </a:p>
          <a:p>
            <a:pPr lvl="1"/>
            <a:r>
              <a:rPr lang="en-GB" dirty="0" err="1" smtClean="0"/>
              <a:t>Kanopy</a:t>
            </a:r>
            <a:endParaRPr lang="en-GB" dirty="0"/>
          </a:p>
          <a:p>
            <a:pPr marL="457200" lvl="1" indent="0">
              <a:buNone/>
            </a:pPr>
            <a:endParaRPr lang="en-GB" dirty="0"/>
          </a:p>
          <a:p>
            <a:pPr lvl="1"/>
            <a:endParaRPr lang="en-GB" dirty="0"/>
          </a:p>
          <a:p>
            <a:pPr lvl="1"/>
            <a:endParaRPr lang="en-GB" dirty="0" smtClean="0"/>
          </a:p>
          <a:p>
            <a:pPr lvl="1"/>
            <a:endParaRPr lang="en-GB" dirty="0"/>
          </a:p>
          <a:p>
            <a:pPr lvl="1"/>
            <a:endParaRPr lang="en-GB" dirty="0"/>
          </a:p>
          <a:p>
            <a:pPr lvl="1"/>
            <a:endParaRPr lang="en-GB" dirty="0" smtClean="0"/>
          </a:p>
        </p:txBody>
      </p:sp>
    </p:spTree>
    <p:extLst>
      <p:ext uri="{BB962C8B-B14F-4D97-AF65-F5344CB8AC3E}">
        <p14:creationId xmlns:p14="http://schemas.microsoft.com/office/powerpoint/2010/main" val="3374454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Askews</a:t>
            </a:r>
            <a:r>
              <a:rPr lang="en-GB" dirty="0" smtClean="0"/>
              <a:t> &amp; Holts PDA</a:t>
            </a:r>
            <a:endParaRPr lang="en-GB" dirty="0"/>
          </a:p>
        </p:txBody>
      </p:sp>
      <p:sp>
        <p:nvSpPr>
          <p:cNvPr id="3" name="Content Placeholder 2"/>
          <p:cNvSpPr>
            <a:spLocks noGrp="1"/>
          </p:cNvSpPr>
          <p:nvPr>
            <p:ph idx="1"/>
          </p:nvPr>
        </p:nvSpPr>
        <p:spPr/>
        <p:txBody>
          <a:bodyPr>
            <a:normAutofit/>
          </a:bodyPr>
          <a:lstStyle/>
          <a:p>
            <a:r>
              <a:rPr lang="en-GB" dirty="0" smtClean="0"/>
              <a:t>Launched March 2015 “History Dissertation” profile.</a:t>
            </a:r>
          </a:p>
          <a:p>
            <a:pPr lvl="1"/>
            <a:r>
              <a:rPr lang="en-GB" dirty="0" smtClean="0"/>
              <a:t>Created due to NSS </a:t>
            </a:r>
            <a:r>
              <a:rPr lang="en-GB" dirty="0" smtClean="0"/>
              <a:t>feedback.</a:t>
            </a:r>
            <a:endParaRPr lang="en-GB" dirty="0" smtClean="0"/>
          </a:p>
          <a:p>
            <a:pPr lvl="1"/>
            <a:r>
              <a:rPr lang="en-GB" dirty="0" smtClean="0"/>
              <a:t>Profile closed: November 2015. 734 titles purchased.</a:t>
            </a:r>
          </a:p>
          <a:p>
            <a:r>
              <a:rPr lang="en-GB" dirty="0" smtClean="0"/>
              <a:t>Replaced with “Super Profile” and “Law”.</a:t>
            </a:r>
          </a:p>
          <a:p>
            <a:pPr lvl="1"/>
            <a:r>
              <a:rPr lang="en-GB" dirty="0" smtClean="0"/>
              <a:t>February – September 2016. 398 titles purchased.</a:t>
            </a:r>
          </a:p>
          <a:p>
            <a:pPr lvl="1"/>
            <a:r>
              <a:rPr lang="en-GB" dirty="0" smtClean="0"/>
              <a:t>Super Profile 306, Law 92.</a:t>
            </a:r>
          </a:p>
          <a:p>
            <a:r>
              <a:rPr lang="en-GB" dirty="0" smtClean="0"/>
              <a:t>New profiles “Super Profile 2016-17” and “Law 2016-17”.</a:t>
            </a:r>
          </a:p>
          <a:p>
            <a:pPr lvl="1"/>
            <a:r>
              <a:rPr lang="en-GB" dirty="0" smtClean="0"/>
              <a:t>October – November 2016. 227 titles purchased</a:t>
            </a:r>
          </a:p>
          <a:p>
            <a:pPr lvl="1"/>
            <a:r>
              <a:rPr lang="en-GB" dirty="0" smtClean="0"/>
              <a:t>Super Profile 2016-17 211, Law 16. </a:t>
            </a:r>
          </a:p>
        </p:txBody>
      </p:sp>
    </p:spTree>
    <p:extLst>
      <p:ext uri="{BB962C8B-B14F-4D97-AF65-F5344CB8AC3E}">
        <p14:creationId xmlns:p14="http://schemas.microsoft.com/office/powerpoint/2010/main" val="127263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PDA title selection</a:t>
            </a:r>
            <a:endParaRPr lang="en-GB" dirty="0"/>
          </a:p>
        </p:txBody>
      </p:sp>
      <p:sp>
        <p:nvSpPr>
          <p:cNvPr id="3" name="Content Placeholder 2"/>
          <p:cNvSpPr>
            <a:spLocks noGrp="1"/>
          </p:cNvSpPr>
          <p:nvPr>
            <p:ph idx="1"/>
          </p:nvPr>
        </p:nvSpPr>
        <p:spPr/>
        <p:txBody>
          <a:bodyPr>
            <a:normAutofit/>
          </a:bodyPr>
          <a:lstStyle/>
          <a:p>
            <a:pPr lvl="0"/>
            <a:r>
              <a:rPr lang="en-GB" dirty="0">
                <a:solidFill>
                  <a:schemeClr val="tx1"/>
                </a:solidFill>
              </a:rPr>
              <a:t>Titles were selected by working with </a:t>
            </a:r>
            <a:r>
              <a:rPr lang="en-GB" dirty="0" smtClean="0">
                <a:solidFill>
                  <a:schemeClr val="tx1"/>
                </a:solidFill>
              </a:rPr>
              <a:t>Academic Librarians </a:t>
            </a:r>
            <a:r>
              <a:rPr lang="en-GB" dirty="0">
                <a:solidFill>
                  <a:schemeClr val="tx1"/>
                </a:solidFill>
              </a:rPr>
              <a:t>to choose Dewey ranges we wanted to make available.</a:t>
            </a:r>
          </a:p>
          <a:p>
            <a:pPr lvl="0"/>
            <a:r>
              <a:rPr lang="en-GB" dirty="0">
                <a:solidFill>
                  <a:schemeClr val="tx1"/>
                </a:solidFill>
              </a:rPr>
              <a:t>Some exclusions: single user titles, some publishers.</a:t>
            </a:r>
          </a:p>
          <a:p>
            <a:r>
              <a:rPr lang="en-GB" dirty="0" smtClean="0">
                <a:solidFill>
                  <a:schemeClr val="tx1"/>
                </a:solidFill>
              </a:rPr>
              <a:t>Purchase requirement for </a:t>
            </a:r>
            <a:r>
              <a:rPr lang="en-GB" dirty="0" err="1" smtClean="0">
                <a:solidFill>
                  <a:schemeClr val="tx1"/>
                </a:solidFill>
              </a:rPr>
              <a:t>Askews</a:t>
            </a:r>
            <a:r>
              <a:rPr lang="en-GB" dirty="0" smtClean="0">
                <a:solidFill>
                  <a:schemeClr val="tx1"/>
                </a:solidFill>
              </a:rPr>
              <a:t> &amp; Holts PDA is 5 minutes usage.</a:t>
            </a:r>
          </a:p>
        </p:txBody>
      </p:sp>
    </p:spTree>
    <p:extLst>
      <p:ext uri="{BB962C8B-B14F-4D97-AF65-F5344CB8AC3E}">
        <p14:creationId xmlns:p14="http://schemas.microsoft.com/office/powerpoint/2010/main" val="83056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PDA selections</a:t>
            </a:r>
            <a:endParaRPr lang="en-GB" dirty="0"/>
          </a:p>
        </p:txBody>
      </p:sp>
      <p:pic>
        <p:nvPicPr>
          <p:cNvPr id="4" name="Content Placeholder 3"/>
          <p:cNvPicPr>
            <a:picLocks noGrp="1" noChangeAspect="1"/>
          </p:cNvPicPr>
          <p:nvPr>
            <p:ph idx="1"/>
          </p:nvPr>
        </p:nvPicPr>
        <p:blipFill>
          <a:blip r:embed="rId3"/>
          <a:stretch>
            <a:fillRect/>
          </a:stretch>
        </p:blipFill>
        <p:spPr>
          <a:xfrm>
            <a:off x="975797" y="1832040"/>
            <a:ext cx="4924425" cy="1685925"/>
          </a:xfrm>
          <a:prstGeom prst="rect">
            <a:avLst/>
          </a:prstGeom>
        </p:spPr>
      </p:pic>
      <p:pic>
        <p:nvPicPr>
          <p:cNvPr id="5" name="Picture 4"/>
          <p:cNvPicPr>
            <a:picLocks noChangeAspect="1"/>
          </p:cNvPicPr>
          <p:nvPr/>
        </p:nvPicPr>
        <p:blipFill>
          <a:blip r:embed="rId4"/>
          <a:stretch>
            <a:fillRect/>
          </a:stretch>
        </p:blipFill>
        <p:spPr>
          <a:xfrm>
            <a:off x="975797" y="3988658"/>
            <a:ext cx="4798927" cy="1714500"/>
          </a:xfrm>
          <a:prstGeom prst="rect">
            <a:avLst/>
          </a:prstGeom>
        </p:spPr>
      </p:pic>
      <p:sp>
        <p:nvSpPr>
          <p:cNvPr id="6" name="TextBox 5"/>
          <p:cNvSpPr txBox="1"/>
          <p:nvPr/>
        </p:nvSpPr>
        <p:spPr>
          <a:xfrm>
            <a:off x="6126480" y="2042984"/>
            <a:ext cx="4876800" cy="3139321"/>
          </a:xfrm>
          <a:prstGeom prst="rect">
            <a:avLst/>
          </a:prstGeom>
          <a:noFill/>
        </p:spPr>
        <p:txBody>
          <a:bodyPr wrap="square" rtlCol="0">
            <a:spAutoFit/>
          </a:bodyPr>
          <a:lstStyle/>
          <a:p>
            <a:r>
              <a:rPr lang="en-GB" dirty="0" smtClean="0"/>
              <a:t>When purchasing a title users are asked:</a:t>
            </a:r>
          </a:p>
          <a:p>
            <a:pPr marL="285750" indent="-285750">
              <a:buFont typeface="Arial" panose="020B0604020202020204" pitchFamily="34" charset="0"/>
              <a:buChar char="•"/>
            </a:pPr>
            <a:r>
              <a:rPr lang="en-GB" dirty="0" smtClean="0"/>
              <a:t>What faculty they are?</a:t>
            </a:r>
          </a:p>
          <a:p>
            <a:pPr marL="285750" indent="-285750">
              <a:buFont typeface="Arial" panose="020B0604020202020204" pitchFamily="34" charset="0"/>
              <a:buChar char="•"/>
            </a:pPr>
            <a:r>
              <a:rPr lang="en-GB" dirty="0" smtClean="0"/>
              <a:t>Reason for wanting to view this eBook</a:t>
            </a:r>
          </a:p>
          <a:p>
            <a:pPr marL="285750" indent="-285750">
              <a:buFont typeface="Arial" panose="020B0604020202020204" pitchFamily="34" charset="0"/>
              <a:buChar char="•"/>
            </a:pPr>
            <a:endParaRPr lang="en-GB" dirty="0"/>
          </a:p>
          <a:p>
            <a:r>
              <a:rPr lang="en-GB" dirty="0" smtClean="0"/>
              <a:t>Not possible with Coutts PDA but gives a snapshot of usage and interest. Especially as this profile was aimed at History students who are part of the Faculty of Arts, Environment.</a:t>
            </a:r>
          </a:p>
          <a:p>
            <a:endParaRPr lang="en-GB" dirty="0"/>
          </a:p>
          <a:p>
            <a:r>
              <a:rPr lang="en-GB" dirty="0" smtClean="0"/>
              <a:t>Questions have now changed to Schools and only the two most popular options for Reason.</a:t>
            </a:r>
            <a:endParaRPr lang="en-GB" dirty="0"/>
          </a:p>
        </p:txBody>
      </p:sp>
    </p:spTree>
    <p:extLst>
      <p:ext uri="{BB962C8B-B14F-4D97-AF65-F5344CB8AC3E}">
        <p14:creationId xmlns:p14="http://schemas.microsoft.com/office/powerpoint/2010/main" val="151506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BR2 Usage for all </a:t>
            </a:r>
            <a:r>
              <a:rPr lang="en-GB" dirty="0" err="1" smtClean="0"/>
              <a:t>Askews</a:t>
            </a:r>
            <a:r>
              <a:rPr lang="en-GB" dirty="0" smtClean="0"/>
              <a:t> &amp; Holts titles</a:t>
            </a:r>
            <a:endParaRPr lang="en-GB" dirty="0"/>
          </a:p>
        </p:txBody>
      </p:sp>
      <p:graphicFrame>
        <p:nvGraphicFramePr>
          <p:cNvPr id="32" name="Content Placeholder 31"/>
          <p:cNvGraphicFramePr>
            <a:graphicFrameLocks noGrp="1"/>
          </p:cNvGraphicFramePr>
          <p:nvPr>
            <p:ph idx="1"/>
            <p:extLst>
              <p:ext uri="{D42A27DB-BD31-4B8C-83A1-F6EECF244321}">
                <p14:modId xmlns:p14="http://schemas.microsoft.com/office/powerpoint/2010/main" val="1600369645"/>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8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Total BR2 </a:t>
            </a:r>
            <a:r>
              <a:rPr lang="en-GB" dirty="0" smtClean="0"/>
              <a:t>usage for </a:t>
            </a:r>
            <a:r>
              <a:rPr lang="en-GB" dirty="0" err="1" smtClean="0"/>
              <a:t>Askews</a:t>
            </a:r>
            <a:r>
              <a:rPr lang="en-GB" dirty="0" smtClean="0"/>
              <a:t> PDA titles purchased before Sept 2015</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0528029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047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Usage of titles 2016/17</a:t>
            </a:r>
            <a:endParaRPr lang="en-GB" dirty="0"/>
          </a:p>
        </p:txBody>
      </p:sp>
      <p:sp>
        <p:nvSpPr>
          <p:cNvPr id="3" name="Content Placeholder 2"/>
          <p:cNvSpPr>
            <a:spLocks noGrp="1"/>
          </p:cNvSpPr>
          <p:nvPr>
            <p:ph idx="1"/>
          </p:nvPr>
        </p:nvSpPr>
        <p:spPr>
          <a:xfrm>
            <a:off x="838200" y="1825625"/>
            <a:ext cx="6485238" cy="4351338"/>
          </a:xfrm>
        </p:spPr>
        <p:txBody>
          <a:bodyPr/>
          <a:lstStyle/>
          <a:p>
            <a:r>
              <a:rPr lang="en-GB" dirty="0" smtClean="0"/>
              <a:t>Using BR2 stats for September – November.</a:t>
            </a:r>
          </a:p>
          <a:p>
            <a:r>
              <a:rPr lang="en-GB" dirty="0" smtClean="0"/>
              <a:t>Of PDA titles purchased BEFORE Sept 2015:</a:t>
            </a:r>
          </a:p>
          <a:p>
            <a:pPr lvl="1"/>
            <a:r>
              <a:rPr lang="en-GB" dirty="0" smtClean="0"/>
              <a:t>177 have been accessed this academic year (40%)</a:t>
            </a:r>
          </a:p>
          <a:p>
            <a:pPr lvl="1"/>
            <a:r>
              <a:rPr lang="en-GB" dirty="0" smtClean="0"/>
              <a:t>Most popular: Criminology : a sociological introduction by </a:t>
            </a:r>
            <a:r>
              <a:rPr lang="en-GB" dirty="0" err="1" smtClean="0"/>
              <a:t>Eamonn</a:t>
            </a:r>
            <a:r>
              <a:rPr lang="en-GB" dirty="0" smtClean="0"/>
              <a:t> </a:t>
            </a:r>
            <a:r>
              <a:rPr lang="en-GB" dirty="0" err="1" smtClean="0"/>
              <a:t>Carrabine</a:t>
            </a:r>
            <a:r>
              <a:rPr lang="en-GB" dirty="0" smtClean="0"/>
              <a:t> (7709 accesses this academic year)</a:t>
            </a:r>
          </a:p>
          <a:p>
            <a:pPr lvl="1"/>
            <a:r>
              <a:rPr lang="en-GB" dirty="0" smtClean="0"/>
              <a:t>Average cost per use of this title for this academic year = 2p</a:t>
            </a:r>
          </a:p>
          <a:p>
            <a:pPr lvl="1"/>
            <a:r>
              <a:rPr lang="en-GB" dirty="0" smtClean="0"/>
              <a:t>Average usage per eBook is 140 accesses.</a:t>
            </a:r>
          </a:p>
          <a:p>
            <a:pPr marL="457200" lvl="1" indent="0">
              <a:buNone/>
            </a:pPr>
            <a:endParaRPr lang="en-GB" dirty="0" smtClean="0"/>
          </a:p>
        </p:txBody>
      </p:sp>
      <p:pic>
        <p:nvPicPr>
          <p:cNvPr id="4" name="Picture 3"/>
          <p:cNvPicPr>
            <a:picLocks noChangeAspect="1"/>
          </p:cNvPicPr>
          <p:nvPr/>
        </p:nvPicPr>
        <p:blipFill>
          <a:blip r:embed="rId3"/>
          <a:stretch>
            <a:fillRect/>
          </a:stretch>
        </p:blipFill>
        <p:spPr>
          <a:xfrm>
            <a:off x="7405034" y="642551"/>
            <a:ext cx="4472897" cy="5822221"/>
          </a:xfrm>
          <a:prstGeom prst="rect">
            <a:avLst/>
          </a:prstGeom>
        </p:spPr>
      </p:pic>
    </p:spTree>
    <p:extLst>
      <p:ext uri="{BB962C8B-B14F-4D97-AF65-F5344CB8AC3E}">
        <p14:creationId xmlns:p14="http://schemas.microsoft.com/office/powerpoint/2010/main" val="162282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39103" cy="1325563"/>
          </a:xfrm>
        </p:spPr>
        <p:txBody>
          <a:bodyPr>
            <a:normAutofit/>
          </a:bodyPr>
          <a:lstStyle/>
          <a:p>
            <a:r>
              <a:rPr lang="en-GB" dirty="0" err="1" smtClean="0"/>
              <a:t>Askews</a:t>
            </a:r>
            <a:r>
              <a:rPr lang="en-GB" dirty="0" smtClean="0"/>
              <a:t> PDA titles and reading lists</a:t>
            </a:r>
            <a:endParaRPr lang="en-GB" dirty="0"/>
          </a:p>
        </p:txBody>
      </p:sp>
      <p:sp>
        <p:nvSpPr>
          <p:cNvPr id="3" name="Content Placeholder 2"/>
          <p:cNvSpPr>
            <a:spLocks noGrp="1"/>
          </p:cNvSpPr>
          <p:nvPr>
            <p:ph idx="1"/>
          </p:nvPr>
        </p:nvSpPr>
        <p:spPr>
          <a:xfrm>
            <a:off x="838200" y="1825625"/>
            <a:ext cx="6139249" cy="4351338"/>
          </a:xfrm>
        </p:spPr>
        <p:txBody>
          <a:bodyPr>
            <a:normAutofit/>
          </a:bodyPr>
          <a:lstStyle/>
          <a:p>
            <a:r>
              <a:rPr lang="en-GB" dirty="0" smtClean="0"/>
              <a:t>Has there been any interest from Academic Staff?</a:t>
            </a:r>
          </a:p>
          <a:p>
            <a:r>
              <a:rPr lang="en-GB" dirty="0" smtClean="0"/>
              <a:t>Interest shown by PDA titles being </a:t>
            </a:r>
            <a:r>
              <a:rPr lang="en-GB" dirty="0" smtClean="0"/>
              <a:t>adopted </a:t>
            </a:r>
            <a:r>
              <a:rPr lang="en-GB" dirty="0" smtClean="0"/>
              <a:t>on reading lists.</a:t>
            </a:r>
          </a:p>
          <a:p>
            <a:r>
              <a:rPr lang="en-GB" dirty="0" smtClean="0"/>
              <a:t>Of the titles purchased before September 2015 69 were on reading lists (16 %)</a:t>
            </a:r>
          </a:p>
          <a:p>
            <a:r>
              <a:rPr lang="en-GB" dirty="0" smtClean="0"/>
              <a:t>Most listed title: Childhood : services and provision for children by Phil Jones (21 lists</a:t>
            </a:r>
            <a:r>
              <a:rPr lang="en-GB" dirty="0" smtClean="0"/>
              <a:t>)</a:t>
            </a:r>
          </a:p>
          <a:p>
            <a:r>
              <a:rPr lang="en-GB" dirty="0" smtClean="0"/>
              <a:t>1</a:t>
            </a:r>
            <a:r>
              <a:rPr lang="en-GB" baseline="30000" dirty="0" smtClean="0"/>
              <a:t>st</a:t>
            </a:r>
            <a:r>
              <a:rPr lang="en-GB" dirty="0" smtClean="0"/>
              <a:t> PDA title added to reading list due to student feedback to academic.</a:t>
            </a:r>
            <a:endParaRPr lang="en-GB" dirty="0"/>
          </a:p>
        </p:txBody>
      </p:sp>
      <p:pic>
        <p:nvPicPr>
          <p:cNvPr id="5" name="Picture 4"/>
          <p:cNvPicPr>
            <a:picLocks noChangeAspect="1"/>
          </p:cNvPicPr>
          <p:nvPr/>
        </p:nvPicPr>
        <p:blipFill>
          <a:blip r:embed="rId3"/>
          <a:stretch>
            <a:fillRect/>
          </a:stretch>
        </p:blipFill>
        <p:spPr>
          <a:xfrm>
            <a:off x="7077303" y="365125"/>
            <a:ext cx="4842848" cy="6233941"/>
          </a:xfrm>
          <a:prstGeom prst="rect">
            <a:avLst/>
          </a:prstGeom>
        </p:spPr>
      </p:pic>
    </p:spTree>
    <p:extLst>
      <p:ext uri="{BB962C8B-B14F-4D97-AF65-F5344CB8AC3E}">
        <p14:creationId xmlns:p14="http://schemas.microsoft.com/office/powerpoint/2010/main" val="2033001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2805</TotalTime>
  <Words>2513</Words>
  <Application>Microsoft Office PowerPoint</Application>
  <PresentationFormat>Widescreen</PresentationFormat>
  <Paragraphs>193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Long term usage analysis of PDA titles</vt:lpstr>
      <vt:lpstr>Leeds Beckett University and PDA</vt:lpstr>
      <vt:lpstr>Askews &amp; Holts PDA</vt:lpstr>
      <vt:lpstr>PDA title selection</vt:lpstr>
      <vt:lpstr>PDA selections</vt:lpstr>
      <vt:lpstr>BR2 Usage for all Askews &amp; Holts titles</vt:lpstr>
      <vt:lpstr>Total BR2 usage for Askews PDA titles purchased before Sept 2015</vt:lpstr>
      <vt:lpstr>Usage of titles 2016/17</vt:lpstr>
      <vt:lpstr>Askews PDA titles and reading lists</vt:lpstr>
      <vt:lpstr>Coutts PDA</vt:lpstr>
      <vt:lpstr>BR2 Usage for all Coutts titles</vt:lpstr>
      <vt:lpstr>BR2 usage for Coutts PDA titles purchased before Sept 2015</vt:lpstr>
      <vt:lpstr>Usage of titles 2016/17</vt:lpstr>
      <vt:lpstr>Coutts PDA titles and reading lists</vt:lpstr>
      <vt:lpstr>Issues</vt:lpstr>
      <vt:lpstr>Future</vt:lpstr>
      <vt:lpstr>Any questions?</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usage analysis of PDA titles</dc:title>
  <dc:creator>Vause, Thomas</dc:creator>
  <cp:lastModifiedBy>Vause, Thomas</cp:lastModifiedBy>
  <cp:revision>73</cp:revision>
  <cp:lastPrinted>2016-12-11T10:56:36Z</cp:lastPrinted>
  <dcterms:created xsi:type="dcterms:W3CDTF">2016-11-14T08:57:00Z</dcterms:created>
  <dcterms:modified xsi:type="dcterms:W3CDTF">2016-12-11T15:55:12Z</dcterms:modified>
</cp:coreProperties>
</file>