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79" r:id="rId2"/>
    <p:sldMasterId id="2147483682" r:id="rId3"/>
    <p:sldMasterId id="2147483687" r:id="rId4"/>
    <p:sldMasterId id="2147483689" r:id="rId5"/>
    <p:sldMasterId id="2147483691" r:id="rId6"/>
    <p:sldMasterId id="2147483693" r:id="rId7"/>
    <p:sldMasterId id="2147483696" r:id="rId8"/>
  </p:sldMasterIdLst>
  <p:notesMasterIdLst>
    <p:notesMasterId r:id="rId19"/>
  </p:notesMasterIdLst>
  <p:sldIdLst>
    <p:sldId id="289" r:id="rId9"/>
    <p:sldId id="281" r:id="rId10"/>
    <p:sldId id="287" r:id="rId11"/>
    <p:sldId id="282" r:id="rId12"/>
    <p:sldId id="283" r:id="rId13"/>
    <p:sldId id="288" r:id="rId14"/>
    <p:sldId id="284" r:id="rId15"/>
    <p:sldId id="285" r:id="rId16"/>
    <p:sldId id="286" r:id="rId17"/>
    <p:sldId id="280" r:id="rId1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273" autoAdjust="0"/>
  </p:normalViewPr>
  <p:slideViewPr>
    <p:cSldViewPr>
      <p:cViewPr varScale="1">
        <p:scale>
          <a:sx n="87" d="100"/>
          <a:sy n="87" d="100"/>
        </p:scale>
        <p:origin x="23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89758-60F2-43B5-AA2E-37037AFFF425}" type="datetimeFigureOut">
              <a:rPr lang="en-GB" smtClean="0"/>
              <a:pPr/>
              <a:t>20/12/2016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894AC-B541-419B-A907-13D8C410CB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20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894AC-B541-419B-A907-13D8C410CB08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378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51520" y="908720"/>
            <a:ext cx="6408960" cy="36004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 smtClean="0"/>
              <a:t>LEEDS BECKETT UNIVERSITY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0825" y="1484313"/>
            <a:ext cx="8208963" cy="165735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PRESENTATION </a:t>
            </a:r>
            <a:br>
              <a:rPr lang="en-GB" dirty="0" smtClean="0"/>
            </a:br>
            <a:r>
              <a:rPr lang="en-GB" dirty="0" smtClean="0"/>
              <a:t>TITLE</a:t>
            </a:r>
            <a:endParaRPr lang="en-US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251520" y="3356992"/>
            <a:ext cx="8135938" cy="71913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73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5220072" y="356663"/>
            <a:ext cx="3466728" cy="480053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23860" y="333375"/>
            <a:ext cx="5688013" cy="129540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 b="1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BREAK</a:t>
            </a:r>
            <a:r>
              <a:rPr lang="en-GB" baseline="0" dirty="0" smtClean="0"/>
              <a:t> SLIDE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323584" y="1556798"/>
            <a:ext cx="4248423" cy="31686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 err="1" smtClean="0"/>
              <a:t>Lorem</a:t>
            </a:r>
            <a:r>
              <a:rPr lang="en-GB" dirty="0" smtClean="0"/>
              <a:t> </a:t>
            </a:r>
            <a:r>
              <a:rPr lang="en-GB" dirty="0" err="1" smtClean="0"/>
              <a:t>Ipsum</a:t>
            </a:r>
            <a:r>
              <a:rPr lang="en-GB" dirty="0" smtClean="0"/>
              <a:t> is simply dummy text of the printing and typesetting industry. </a:t>
            </a:r>
            <a:r>
              <a:rPr lang="en-GB" dirty="0" err="1" smtClean="0"/>
              <a:t>Lorem</a:t>
            </a:r>
            <a:r>
              <a:rPr lang="en-GB" dirty="0" smtClean="0"/>
              <a:t> </a:t>
            </a:r>
            <a:r>
              <a:rPr lang="en-GB" dirty="0" err="1" smtClean="0"/>
              <a:t>Ipsum</a:t>
            </a:r>
            <a:r>
              <a:rPr lang="en-GB" dirty="0" smtClean="0"/>
              <a:t> has been the industry’s standard dummy text ever since the 1500s, when an unknown printer took a galley of type and scrambled it to make a type specimen book.</a:t>
            </a:r>
          </a:p>
        </p:txBody>
      </p:sp>
    </p:spTree>
    <p:extLst>
      <p:ext uri="{BB962C8B-B14F-4D97-AF65-F5344CB8AC3E}">
        <p14:creationId xmlns:p14="http://schemas.microsoft.com/office/powerpoint/2010/main" val="1916987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23850" y="333375"/>
            <a:ext cx="5688013" cy="129540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 b="1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INTRODUCTION/</a:t>
            </a:r>
            <a:br>
              <a:rPr lang="en-GB" dirty="0" smtClean="0"/>
            </a:br>
            <a:r>
              <a:rPr lang="en-GB" dirty="0" smtClean="0"/>
              <a:t>TITLE</a:t>
            </a:r>
            <a:r>
              <a:rPr lang="en-GB" baseline="0" dirty="0" smtClean="0"/>
              <a:t> SLIDE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323577" y="2060575"/>
            <a:ext cx="5760591" cy="24479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 err="1" smtClean="0"/>
              <a:t>Lorem</a:t>
            </a:r>
            <a:r>
              <a:rPr lang="en-GB" dirty="0" smtClean="0"/>
              <a:t> </a:t>
            </a:r>
            <a:r>
              <a:rPr lang="en-GB" dirty="0" err="1" smtClean="0"/>
              <a:t>Ipsum</a:t>
            </a:r>
            <a:r>
              <a:rPr lang="en-GB" dirty="0" smtClean="0"/>
              <a:t> is simply dummy text of the printing and typesetting industry. </a:t>
            </a:r>
            <a:r>
              <a:rPr lang="en-GB" dirty="0" err="1" smtClean="0"/>
              <a:t>Lorem</a:t>
            </a:r>
            <a:r>
              <a:rPr lang="en-GB" dirty="0" smtClean="0"/>
              <a:t> </a:t>
            </a:r>
            <a:r>
              <a:rPr lang="en-GB" dirty="0" err="1" smtClean="0"/>
              <a:t>Ipsum</a:t>
            </a:r>
            <a:r>
              <a:rPr lang="en-GB" dirty="0" smtClean="0"/>
              <a:t> has been the industry’s standard dummy text ever since the 1500s, when an unknown printer took a galley of type and scrambled it to make a type specimen book. It has survived not only five centuries, but also the leap into electronic typesetting, remaining essentially unchanged. </a:t>
            </a:r>
          </a:p>
        </p:txBody>
      </p:sp>
    </p:spTree>
    <p:extLst>
      <p:ext uri="{BB962C8B-B14F-4D97-AF65-F5344CB8AC3E}">
        <p14:creationId xmlns:p14="http://schemas.microsoft.com/office/powerpoint/2010/main" val="199575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373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9"/>
          <p:cNvSpPr txBox="1">
            <a:spLocks/>
          </p:cNvSpPr>
          <p:nvPr userDrawn="1"/>
        </p:nvSpPr>
        <p:spPr>
          <a:xfrm>
            <a:off x="395536" y="1996210"/>
            <a:ext cx="8228781" cy="590543"/>
          </a:xfrm>
          <a:prstGeom prst="rect">
            <a:avLst/>
          </a:prstGeom>
        </p:spPr>
        <p:txBody>
          <a:bodyPr wrap="none" lIns="0" tIns="0" rIns="0" bIns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1" kern="1200" baseline="0">
                <a:solidFill>
                  <a:srgbClr val="32195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251520" y="1557338"/>
            <a:ext cx="8352730" cy="50323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/>
            </a:lvl1pPr>
          </a:lstStyle>
          <a:p>
            <a:r>
              <a:rPr lang="en-GB" dirty="0" smtClean="0"/>
              <a:t>Headings: Arial Bold, Purple (Accent1), Size 28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250825" y="2205038"/>
            <a:ext cx="8353425" cy="576262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Sub-Heading: Arial </a:t>
            </a:r>
            <a:r>
              <a:rPr lang="en-GB" dirty="0" err="1" smtClean="0"/>
              <a:t>Reg</a:t>
            </a:r>
            <a:r>
              <a:rPr lang="en-GB" dirty="0" smtClean="0"/>
              <a:t>, Purple (Accent 1), </a:t>
            </a:r>
            <a:br>
              <a:rPr lang="en-GB" dirty="0" smtClean="0"/>
            </a:br>
            <a:r>
              <a:rPr lang="en-GB" dirty="0" smtClean="0"/>
              <a:t>Size 20-24 (to be legible across the room)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2" hasCustomPrompt="1"/>
          </p:nvPr>
        </p:nvSpPr>
        <p:spPr>
          <a:xfrm>
            <a:off x="251520" y="3140968"/>
            <a:ext cx="8280400" cy="115093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Body Copy: Arial </a:t>
            </a:r>
            <a:r>
              <a:rPr lang="en-GB" dirty="0" err="1" smtClean="0"/>
              <a:t>Reg</a:t>
            </a:r>
            <a:r>
              <a:rPr lang="en-GB" dirty="0" smtClean="0"/>
              <a:t> (body), Grey (Text 1&gt;Lighter 25%), </a:t>
            </a:r>
            <a:br>
              <a:rPr lang="en-GB" dirty="0" smtClean="0"/>
            </a:br>
            <a:r>
              <a:rPr lang="en-GB" dirty="0" smtClean="0"/>
              <a:t>Size 20-24 (to be legible across a room)</a:t>
            </a:r>
          </a:p>
        </p:txBody>
      </p:sp>
    </p:spTree>
    <p:extLst>
      <p:ext uri="{BB962C8B-B14F-4D97-AF65-F5344CB8AC3E}">
        <p14:creationId xmlns:p14="http://schemas.microsoft.com/office/powerpoint/2010/main" val="1727783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373616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417227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1"/>
            <a:ext cx="4114800" cy="384502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32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5220072" y="1600201"/>
            <a:ext cx="3466728" cy="355699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23850" y="333375"/>
            <a:ext cx="5688013" cy="129540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 b="1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BREAK</a:t>
            </a:r>
            <a:r>
              <a:rPr lang="en-GB" baseline="0" dirty="0" smtClean="0"/>
              <a:t> SLIDE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323577" y="1556792"/>
            <a:ext cx="4248423" cy="31686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 err="1" smtClean="0"/>
              <a:t>Lorem</a:t>
            </a:r>
            <a:r>
              <a:rPr lang="en-GB" dirty="0" smtClean="0"/>
              <a:t> </a:t>
            </a:r>
            <a:r>
              <a:rPr lang="en-GB" dirty="0" err="1" smtClean="0"/>
              <a:t>Ipsum</a:t>
            </a:r>
            <a:r>
              <a:rPr lang="en-GB" dirty="0" smtClean="0"/>
              <a:t> is simply dummy text of the printing and typesetting industry. </a:t>
            </a:r>
            <a:r>
              <a:rPr lang="en-GB" dirty="0" err="1" smtClean="0"/>
              <a:t>Lorem</a:t>
            </a:r>
            <a:r>
              <a:rPr lang="en-GB" dirty="0" smtClean="0"/>
              <a:t> </a:t>
            </a:r>
            <a:r>
              <a:rPr lang="en-GB" dirty="0" err="1" smtClean="0"/>
              <a:t>Ipsum</a:t>
            </a:r>
            <a:r>
              <a:rPr lang="en-GB" dirty="0" smtClean="0"/>
              <a:t> has been the industry’s standard dummy text ever since the 1500s, when an unknown printer took a galley of type and scrambled it to make a type specimen book.</a:t>
            </a:r>
          </a:p>
        </p:txBody>
      </p:sp>
    </p:spTree>
    <p:extLst>
      <p:ext uri="{BB962C8B-B14F-4D97-AF65-F5344CB8AC3E}">
        <p14:creationId xmlns:p14="http://schemas.microsoft.com/office/powerpoint/2010/main" val="1916987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08198" y="908720"/>
            <a:ext cx="6408960" cy="36004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 smtClean="0"/>
              <a:t>LEEDS BECKETT UNIVERSITY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107505" y="1484314"/>
            <a:ext cx="8208963" cy="1657351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PRESENTATION </a:t>
            </a:r>
            <a:br>
              <a:rPr lang="en-GB" dirty="0" smtClean="0"/>
            </a:br>
            <a:r>
              <a:rPr lang="en-GB" dirty="0" smtClean="0"/>
              <a:t>TITLE</a:t>
            </a:r>
            <a:endParaRPr lang="en-US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108198" y="3356993"/>
            <a:ext cx="8135938" cy="71913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734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79512" y="333375"/>
            <a:ext cx="6767194" cy="129540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400" b="1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INTRODUCTION/</a:t>
            </a:r>
            <a:br>
              <a:rPr lang="en-GB" dirty="0" smtClean="0"/>
            </a:br>
            <a:r>
              <a:rPr lang="en-GB" dirty="0" smtClean="0"/>
              <a:t>TITLE</a:t>
            </a:r>
            <a:r>
              <a:rPr lang="en-GB" baseline="0" dirty="0" smtClean="0"/>
              <a:t> SLIDE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179243" y="2180864"/>
            <a:ext cx="6841033" cy="24479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 err="1" smtClean="0"/>
              <a:t>Lorem</a:t>
            </a:r>
            <a:r>
              <a:rPr lang="en-GB" dirty="0" smtClean="0"/>
              <a:t> </a:t>
            </a:r>
            <a:r>
              <a:rPr lang="en-GB" dirty="0" err="1" smtClean="0"/>
              <a:t>Ipsum</a:t>
            </a:r>
            <a:r>
              <a:rPr lang="en-GB" dirty="0" smtClean="0"/>
              <a:t> is simply dummy text of the printing and typesetting industry. </a:t>
            </a:r>
            <a:r>
              <a:rPr lang="en-GB" dirty="0" err="1" smtClean="0"/>
              <a:t>Lorem</a:t>
            </a:r>
            <a:r>
              <a:rPr lang="en-GB" dirty="0" smtClean="0"/>
              <a:t> </a:t>
            </a:r>
            <a:r>
              <a:rPr lang="en-GB" dirty="0" err="1" smtClean="0"/>
              <a:t>Ipsum</a:t>
            </a:r>
            <a:r>
              <a:rPr lang="en-GB" dirty="0" smtClean="0"/>
              <a:t> has been the industry’s standard dummy text ever since the 1500s, when an unknown printer took a galley of type and scrambled it to make a type specimen book. It has survived not only five centuries, but also the leap into electronic typesetting, remaining essentially unchanged. </a:t>
            </a:r>
          </a:p>
        </p:txBody>
      </p:sp>
    </p:spTree>
    <p:extLst>
      <p:ext uri="{BB962C8B-B14F-4D97-AF65-F5344CB8AC3E}">
        <p14:creationId xmlns:p14="http://schemas.microsoft.com/office/powerpoint/2010/main" val="199575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6190" y="274639"/>
            <a:ext cx="8373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9" name="Text Placeholder 9"/>
          <p:cNvSpPr txBox="1">
            <a:spLocks/>
          </p:cNvSpPr>
          <p:nvPr userDrawn="1"/>
        </p:nvSpPr>
        <p:spPr>
          <a:xfrm>
            <a:off x="180214" y="1996215"/>
            <a:ext cx="8228781" cy="590543"/>
          </a:xfrm>
          <a:prstGeom prst="rect">
            <a:avLst/>
          </a:prstGeom>
        </p:spPr>
        <p:txBody>
          <a:bodyPr wrap="none" lIns="0" tIns="0" rIns="0" bIns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1" kern="1200" baseline="0">
                <a:solidFill>
                  <a:srgbClr val="32195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36190" y="1557340"/>
            <a:ext cx="8352730" cy="50323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/>
            </a:lvl1pPr>
          </a:lstStyle>
          <a:p>
            <a:r>
              <a:rPr lang="en-GB" dirty="0" smtClean="0"/>
              <a:t>Headings: Arial Bold, Purple (Accent1), Size 28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35503" y="2205042"/>
            <a:ext cx="8353425" cy="57626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Sub-Heading: Arial </a:t>
            </a:r>
            <a:r>
              <a:rPr lang="en-GB" dirty="0" err="1" smtClean="0"/>
              <a:t>Reg</a:t>
            </a:r>
            <a:r>
              <a:rPr lang="en-GB" dirty="0" smtClean="0"/>
              <a:t>, Purple (Accent 1), </a:t>
            </a:r>
            <a:br>
              <a:rPr lang="en-GB" dirty="0" smtClean="0"/>
            </a:br>
            <a:r>
              <a:rPr lang="en-GB" dirty="0" smtClean="0"/>
              <a:t>Size 20-24 (to be legible across the room)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2" hasCustomPrompt="1"/>
          </p:nvPr>
        </p:nvSpPr>
        <p:spPr>
          <a:xfrm>
            <a:off x="36190" y="3332991"/>
            <a:ext cx="8280400" cy="115093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Body Copy: Arial </a:t>
            </a:r>
            <a:r>
              <a:rPr lang="en-GB" dirty="0" err="1" smtClean="0"/>
              <a:t>Reg</a:t>
            </a:r>
            <a:r>
              <a:rPr lang="en-GB" dirty="0" smtClean="0"/>
              <a:t> (body), Grey (Text 1&gt;Lighter 25%), </a:t>
            </a:r>
            <a:br>
              <a:rPr lang="en-GB" dirty="0" smtClean="0"/>
            </a:br>
            <a:r>
              <a:rPr lang="en-GB" dirty="0" smtClean="0"/>
              <a:t>Size 20-24 (to be legible across a room)</a:t>
            </a:r>
          </a:p>
        </p:txBody>
      </p:sp>
    </p:spTree>
    <p:extLst>
      <p:ext uri="{BB962C8B-B14F-4D97-AF65-F5344CB8AC3E}">
        <p14:creationId xmlns:p14="http://schemas.microsoft.com/office/powerpoint/2010/main" val="172778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274639"/>
            <a:ext cx="8373616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1600201"/>
            <a:ext cx="417227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1"/>
            <a:ext cx="4114800" cy="384502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32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7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020_MSO_LBU_Stationery_Temps_PP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0" y="-7380"/>
            <a:ext cx="9180000" cy="687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073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6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020_MSO_LBU_Stationery_Temps_PPT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0" y="-20856"/>
            <a:ext cx="9216000" cy="689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77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0020_MSO_LBU_Stationery_Temps_PPT3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0" y="-7380"/>
            <a:ext cx="9180000" cy="687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71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10020_MSO_LBU_Stationery_Temps_PPT5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0" y="-20856"/>
            <a:ext cx="9216000" cy="689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25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020_MSO_Stationery_LBU_Temps_PPT_Widescree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56" y="-13501"/>
            <a:ext cx="9178512" cy="6885004"/>
          </a:xfrm>
          <a:prstGeom prst="rect">
            <a:avLst/>
          </a:prstGeom>
        </p:spPr>
      </p:pic>
      <p:pic>
        <p:nvPicPr>
          <p:cNvPr id="3" name="Picture 2" descr="10020_MSO_LBU_Stationery_Temps_PPT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0" y="-7380"/>
            <a:ext cx="9180000" cy="687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073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6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020_MSO_Stationery_LBU_Temps_PPT_Widescreen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56" y="-13501"/>
            <a:ext cx="9178512" cy="688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77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020_MSO_Stationery_LBU_Temps_PPT_Widescreen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56" y="-13501"/>
            <a:ext cx="9178512" cy="688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71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020_MSO_Stationery_LBU_Temps_PPT_Widescreen5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56" y="-13501"/>
            <a:ext cx="9178512" cy="688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25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.scopes@leedsbeckett.ac.uk" TargetMode="External"/><Relationship Id="rId2" Type="http://schemas.openxmlformats.org/officeDocument/2006/relationships/hyperlink" Target="mailto:k.croft@leedsbeckett.ac.uk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07505" y="1700808"/>
            <a:ext cx="8208963" cy="1440857"/>
          </a:xfrm>
        </p:spPr>
        <p:txBody>
          <a:bodyPr/>
          <a:lstStyle/>
          <a:p>
            <a:pPr algn="ctr"/>
            <a:r>
              <a:rPr lang="en-US" dirty="0" smtClean="0"/>
              <a:t>Study mentoring pilot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08198" y="3573713"/>
            <a:ext cx="8135938" cy="863399"/>
          </a:xfrm>
        </p:spPr>
        <p:txBody>
          <a:bodyPr/>
          <a:lstStyle/>
          <a:p>
            <a:pPr algn="ctr"/>
            <a:r>
              <a:rPr lang="en-US" dirty="0" smtClean="0"/>
              <a:t>Karen Croft &amp; Marie Scopes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32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6190" y="1557340"/>
            <a:ext cx="8352730" cy="3815876"/>
          </a:xfrm>
        </p:spPr>
        <p:txBody>
          <a:bodyPr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  <a:p>
            <a:r>
              <a:rPr lang="en-GB" dirty="0" smtClean="0"/>
              <a:t>Karen Croft:  </a:t>
            </a:r>
            <a:r>
              <a:rPr lang="en-GB" dirty="0" smtClean="0">
                <a:hlinkClick r:id="rId2"/>
              </a:rPr>
              <a:t>k.croft@leedsbeckett.ac.uk</a:t>
            </a:r>
            <a:endParaRPr lang="en-GB" dirty="0" smtClean="0"/>
          </a:p>
          <a:p>
            <a:r>
              <a:rPr lang="en-GB" dirty="0" smtClean="0"/>
              <a:t>Marie Scopes:  </a:t>
            </a:r>
            <a:r>
              <a:rPr lang="en-GB" dirty="0" smtClean="0">
                <a:hlinkClick r:id="rId3"/>
              </a:rPr>
              <a:t>m.scopes@leedsbeckett.ac.uk</a:t>
            </a:r>
            <a:endParaRPr lang="en-GB" dirty="0" smtClean="0"/>
          </a:p>
          <a:p>
            <a:pPr algn="ctr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9792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Study mentoring scheme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1520" y="1557338"/>
            <a:ext cx="8352730" cy="467997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Supporting </a:t>
            </a:r>
            <a:r>
              <a:rPr lang="en-GB" dirty="0"/>
              <a:t>undergraduate generic academic </a:t>
            </a:r>
            <a:r>
              <a:rPr lang="en-GB" dirty="0" smtClean="0"/>
              <a:t>skills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Pilot in partnership with Faculty of Business &amp; Law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Planned by staff group:</a:t>
            </a:r>
          </a:p>
          <a:p>
            <a:pPr lvl="2"/>
            <a:r>
              <a:rPr lang="en-GB" dirty="0" smtClean="0"/>
              <a:t>Libraries &amp; Learning Innovation</a:t>
            </a:r>
          </a:p>
          <a:p>
            <a:pPr lvl="2"/>
            <a:r>
              <a:rPr lang="en-GB" dirty="0" smtClean="0"/>
              <a:t>Student Services</a:t>
            </a:r>
          </a:p>
          <a:p>
            <a:pPr lvl="2"/>
            <a:r>
              <a:rPr lang="en-GB" dirty="0" smtClean="0"/>
              <a:t>Students</a:t>
            </a:r>
            <a:r>
              <a:rPr lang="en-GB" dirty="0"/>
              <a:t>’ </a:t>
            </a:r>
            <a:r>
              <a:rPr lang="en-GB" dirty="0" smtClean="0"/>
              <a:t>Union</a:t>
            </a:r>
          </a:p>
          <a:p>
            <a:pPr lvl="2"/>
            <a:r>
              <a:rPr lang="en-GB" dirty="0" smtClean="0"/>
              <a:t>Services </a:t>
            </a:r>
            <a:r>
              <a:rPr lang="en-GB" dirty="0"/>
              <a:t>for </a:t>
            </a:r>
            <a:r>
              <a:rPr lang="en-GB" dirty="0" smtClean="0"/>
              <a:t>Students</a:t>
            </a:r>
          </a:p>
          <a:p>
            <a:pPr lvl="2"/>
            <a:r>
              <a:rPr lang="en-GB" dirty="0" smtClean="0"/>
              <a:t>Faculty </a:t>
            </a:r>
            <a:r>
              <a:rPr lang="en-GB" dirty="0"/>
              <a:t>of Business and Law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0114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1520" y="1557338"/>
            <a:ext cx="8352730" cy="3815878"/>
          </a:xfrm>
        </p:spPr>
        <p:txBody>
          <a:bodyPr/>
          <a:lstStyle/>
          <a:p>
            <a:endParaRPr lang="en-GB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Processes and procedures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Rules of engagement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Controls and communication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Evaluation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7840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Mentor recruitment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1520" y="1628800"/>
            <a:ext cx="8352730" cy="4104456"/>
          </a:xfrm>
        </p:spPr>
        <p:txBody>
          <a:bodyPr/>
          <a:lstStyle/>
          <a:p>
            <a:r>
              <a:rPr lang="en-GB" dirty="0" smtClean="0"/>
              <a:t>Level 4 Business undergraduates were invited to apply: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Paid positions as study mentors: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Students with 70% average marks</a:t>
            </a:r>
          </a:p>
          <a:p>
            <a:r>
              <a:rPr lang="en-GB" dirty="0"/>
              <a:t>	</a:t>
            </a:r>
            <a:endParaRPr lang="en-GB" dirty="0" smtClean="0"/>
          </a:p>
          <a:p>
            <a:r>
              <a:rPr lang="en-GB" dirty="0" smtClean="0"/>
              <a:t>We also specified excellent interpersonal skills</a:t>
            </a:r>
          </a:p>
          <a:p>
            <a:endParaRPr lang="en-GB" dirty="0" smtClean="0"/>
          </a:p>
          <a:p>
            <a:r>
              <a:rPr lang="en-GB" dirty="0" smtClean="0"/>
              <a:t>Five students applied and were recruited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570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Training 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35144" y="1417638"/>
            <a:ext cx="8352730" cy="453164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Whole day event: 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dirty="0" smtClean="0"/>
              <a:t>Scheme </a:t>
            </a:r>
            <a:r>
              <a:rPr lang="en-GB" dirty="0"/>
              <a:t>operation and rules of </a:t>
            </a:r>
            <a:r>
              <a:rPr lang="en-GB" dirty="0" smtClean="0"/>
              <a:t>engagement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dirty="0"/>
              <a:t>The mentoring </a:t>
            </a:r>
            <a:r>
              <a:rPr lang="en-GB" dirty="0" smtClean="0"/>
              <a:t>relationship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dirty="0"/>
              <a:t>Library skills and academic </a:t>
            </a:r>
            <a:r>
              <a:rPr lang="en-GB" dirty="0" smtClean="0"/>
              <a:t>integrity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dirty="0"/>
              <a:t>Planning assignments and time </a:t>
            </a:r>
            <a:r>
              <a:rPr lang="en-GB" dirty="0" smtClean="0"/>
              <a:t>management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dirty="0"/>
              <a:t>R</a:t>
            </a:r>
            <a:r>
              <a:rPr lang="en-GB" dirty="0" smtClean="0"/>
              <a:t>oom </a:t>
            </a:r>
            <a:r>
              <a:rPr lang="en-GB" dirty="0"/>
              <a:t>booking and laptop </a:t>
            </a:r>
            <a:r>
              <a:rPr lang="en-GB" dirty="0" smtClean="0"/>
              <a:t>loans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dirty="0"/>
              <a:t>Communication skills </a:t>
            </a:r>
            <a:r>
              <a:rPr lang="en-GB" dirty="0" smtClean="0"/>
              <a:t>exercise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dirty="0"/>
              <a:t>Referrals and Student Hub pages</a:t>
            </a:r>
          </a:p>
        </p:txBody>
      </p:sp>
    </p:spTree>
    <p:extLst>
      <p:ext uri="{BB962C8B-B14F-4D97-AF65-F5344CB8AC3E}">
        <p14:creationId xmlns:p14="http://schemas.microsoft.com/office/powerpoint/2010/main" val="3018948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Guidance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6912768" cy="4525963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Detailed mentor handbook </a:t>
            </a:r>
            <a:r>
              <a:rPr lang="en-GB" b="1" dirty="0" smtClean="0"/>
              <a:t>written </a:t>
            </a:r>
            <a:r>
              <a:rPr lang="en-GB" b="1" dirty="0"/>
              <a:t>at planning stage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dirty="0"/>
              <a:t>Handbook was used on training day</a:t>
            </a:r>
          </a:p>
          <a:p>
            <a:endParaRPr lang="en-GB" dirty="0"/>
          </a:p>
          <a:p>
            <a:r>
              <a:rPr lang="en-GB" b="1" dirty="0"/>
              <a:t>Mentees also had written guidelines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6416" y="1600201"/>
            <a:ext cx="370384" cy="3845024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468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Mentee recruitment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1520" y="1557338"/>
            <a:ext cx="8352730" cy="3815878"/>
          </a:xfrm>
        </p:spPr>
        <p:txBody>
          <a:bodyPr/>
          <a:lstStyle/>
          <a:p>
            <a:r>
              <a:rPr lang="en-GB" dirty="0" smtClean="0"/>
              <a:t>Offered mentoring to new first year students in Business - and also Criminology: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	</a:t>
            </a:r>
            <a:r>
              <a:rPr lang="en-GB" dirty="0" smtClean="0"/>
              <a:t>Slots in induction sessions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	</a:t>
            </a:r>
            <a:r>
              <a:rPr lang="en-GB" dirty="0" smtClean="0"/>
              <a:t>Emails and messages on VLE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 smtClean="0"/>
              <a:t>We needed ten mentees</a:t>
            </a:r>
          </a:p>
          <a:p>
            <a:r>
              <a:rPr lang="en-GB" dirty="0" smtClean="0"/>
              <a:t>Recruited ten, plus a waiting list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177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Implementation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1520" y="1557338"/>
            <a:ext cx="8352730" cy="4751982"/>
          </a:xfrm>
        </p:spPr>
        <p:txBody>
          <a:bodyPr/>
          <a:lstStyle/>
          <a:p>
            <a:r>
              <a:rPr lang="en-GB" dirty="0" smtClean="0"/>
              <a:t>Mentors and mentees were matched randomly</a:t>
            </a:r>
          </a:p>
          <a:p>
            <a:endParaRPr lang="en-GB" dirty="0"/>
          </a:p>
          <a:p>
            <a:r>
              <a:rPr lang="en-GB" dirty="0" smtClean="0"/>
              <a:t>Role of staff from this point: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Dealing with queries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Allocating new mentees from waiting list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Monitoring and logging information for evaluation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521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1520" y="1557338"/>
            <a:ext cx="8352730" cy="3599854"/>
          </a:xfrm>
        </p:spPr>
        <p:txBody>
          <a:bodyPr/>
          <a:lstStyle/>
          <a:p>
            <a:r>
              <a:rPr lang="en-GB" dirty="0" smtClean="0"/>
              <a:t>Data collected during project: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Numbers of mentors / mentees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Information about the meetings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Mentor queries to staff</a:t>
            </a:r>
          </a:p>
          <a:p>
            <a:endParaRPr lang="en-GB" dirty="0"/>
          </a:p>
          <a:p>
            <a:r>
              <a:rPr lang="en-GB" dirty="0" smtClean="0"/>
              <a:t>Post-mentoring: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Questionnaires and structured interviews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516716"/>
      </p:ext>
    </p:extLst>
  </p:cSld>
  <p:clrMapOvr>
    <a:masterClrMapping/>
  </p:clrMapOvr>
</p:sld>
</file>

<file path=ppt/theme/theme1.xml><?xml version="1.0" encoding="utf-8"?>
<a:theme xmlns:a="http://schemas.openxmlformats.org/drawingml/2006/main" name="IntroductionSlide">
  <a:themeElements>
    <a:clrScheme name="LeedMet Colours ">
      <a:dk1>
        <a:sysClr val="windowText" lastClr="000000"/>
      </a:dk1>
      <a:lt1>
        <a:sysClr val="window" lastClr="FFFFFF"/>
      </a:lt1>
      <a:dk2>
        <a:srgbClr val="110B2F"/>
      </a:dk2>
      <a:lt2>
        <a:srgbClr val="EEECE1"/>
      </a:lt2>
      <a:accent1>
        <a:srgbClr val="321959"/>
      </a:accent1>
      <a:accent2>
        <a:srgbClr val="4C316E"/>
      </a:accent2>
      <a:accent3>
        <a:srgbClr val="59427C"/>
      </a:accent3>
      <a:accent4>
        <a:srgbClr val="675087"/>
      </a:accent4>
      <a:accent5>
        <a:srgbClr val="776294"/>
      </a:accent5>
      <a:accent6>
        <a:srgbClr val="8B79A3"/>
      </a:accent6>
      <a:hlink>
        <a:srgbClr val="9E91B4"/>
      </a:hlink>
      <a:folHlink>
        <a:srgbClr val="BBB1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ew Topic Slide">
  <a:themeElements>
    <a:clrScheme name="LeedMet Colours ">
      <a:dk1>
        <a:sysClr val="windowText" lastClr="000000"/>
      </a:dk1>
      <a:lt1>
        <a:sysClr val="window" lastClr="FFFFFF"/>
      </a:lt1>
      <a:dk2>
        <a:srgbClr val="110B2F"/>
      </a:dk2>
      <a:lt2>
        <a:srgbClr val="EEECE1"/>
      </a:lt2>
      <a:accent1>
        <a:srgbClr val="321959"/>
      </a:accent1>
      <a:accent2>
        <a:srgbClr val="4C316E"/>
      </a:accent2>
      <a:accent3>
        <a:srgbClr val="59427C"/>
      </a:accent3>
      <a:accent4>
        <a:srgbClr val="675087"/>
      </a:accent4>
      <a:accent5>
        <a:srgbClr val="776294"/>
      </a:accent5>
      <a:accent6>
        <a:srgbClr val="8B79A3"/>
      </a:accent6>
      <a:hlink>
        <a:srgbClr val="9E91B4"/>
      </a:hlink>
      <a:folHlink>
        <a:srgbClr val="BBB1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LeedMet Colours ">
      <a:dk1>
        <a:sysClr val="windowText" lastClr="000000"/>
      </a:dk1>
      <a:lt1>
        <a:sysClr val="window" lastClr="FFFFFF"/>
      </a:lt1>
      <a:dk2>
        <a:srgbClr val="110B2F"/>
      </a:dk2>
      <a:lt2>
        <a:srgbClr val="EEECE1"/>
      </a:lt2>
      <a:accent1>
        <a:srgbClr val="321959"/>
      </a:accent1>
      <a:accent2>
        <a:srgbClr val="4C316E"/>
      </a:accent2>
      <a:accent3>
        <a:srgbClr val="59427C"/>
      </a:accent3>
      <a:accent4>
        <a:srgbClr val="675087"/>
      </a:accent4>
      <a:accent5>
        <a:srgbClr val="776294"/>
      </a:accent5>
      <a:accent6>
        <a:srgbClr val="8B79A3"/>
      </a:accent6>
      <a:hlink>
        <a:srgbClr val="9E91B4"/>
      </a:hlink>
      <a:folHlink>
        <a:srgbClr val="BBB1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Beckett Theme">
  <a:themeElements>
    <a:clrScheme name="BeckettColours">
      <a:dk1>
        <a:sysClr val="windowText" lastClr="000000"/>
      </a:dk1>
      <a:lt1>
        <a:sysClr val="window" lastClr="FFFFFF"/>
      </a:lt1>
      <a:dk2>
        <a:srgbClr val="110B2F"/>
      </a:dk2>
      <a:lt2>
        <a:srgbClr val="EEECE1"/>
      </a:lt2>
      <a:accent1>
        <a:srgbClr val="120B2E"/>
      </a:accent1>
      <a:accent2>
        <a:srgbClr val="261744"/>
      </a:accent2>
      <a:accent3>
        <a:srgbClr val="392568"/>
      </a:accent3>
      <a:accent4>
        <a:srgbClr val="725A8F"/>
      </a:accent4>
      <a:accent5>
        <a:srgbClr val="C1A9C5"/>
      </a:accent5>
      <a:accent6>
        <a:srgbClr val="FFFEFE"/>
      </a:accent6>
      <a:hlink>
        <a:srgbClr val="CC006A"/>
      </a:hlink>
      <a:folHlink>
        <a:srgbClr val="0092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_New Topic Slide">
  <a:themeElements>
    <a:clrScheme name="LeedMet Colours ">
      <a:dk1>
        <a:sysClr val="windowText" lastClr="000000"/>
      </a:dk1>
      <a:lt1>
        <a:sysClr val="window" lastClr="FFFFFF"/>
      </a:lt1>
      <a:dk2>
        <a:srgbClr val="110B2F"/>
      </a:dk2>
      <a:lt2>
        <a:srgbClr val="EEECE1"/>
      </a:lt2>
      <a:accent1>
        <a:srgbClr val="321959"/>
      </a:accent1>
      <a:accent2>
        <a:srgbClr val="4C316E"/>
      </a:accent2>
      <a:accent3>
        <a:srgbClr val="59427C"/>
      </a:accent3>
      <a:accent4>
        <a:srgbClr val="675087"/>
      </a:accent4>
      <a:accent5>
        <a:srgbClr val="776294"/>
      </a:accent5>
      <a:accent6>
        <a:srgbClr val="8B79A3"/>
      </a:accent6>
      <a:hlink>
        <a:srgbClr val="9E91B4"/>
      </a:hlink>
      <a:folHlink>
        <a:srgbClr val="BBB1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2_Custom Design">
  <a:themeElements>
    <a:clrScheme name="LeedMet Colours ">
      <a:dk1>
        <a:sysClr val="windowText" lastClr="000000"/>
      </a:dk1>
      <a:lt1>
        <a:sysClr val="window" lastClr="FFFFFF"/>
      </a:lt1>
      <a:dk2>
        <a:srgbClr val="110B2F"/>
      </a:dk2>
      <a:lt2>
        <a:srgbClr val="EEECE1"/>
      </a:lt2>
      <a:accent1>
        <a:srgbClr val="321959"/>
      </a:accent1>
      <a:accent2>
        <a:srgbClr val="4C316E"/>
      </a:accent2>
      <a:accent3>
        <a:srgbClr val="59427C"/>
      </a:accent3>
      <a:accent4>
        <a:srgbClr val="675087"/>
      </a:accent4>
      <a:accent5>
        <a:srgbClr val="776294"/>
      </a:accent5>
      <a:accent6>
        <a:srgbClr val="8B79A3"/>
      </a:accent6>
      <a:hlink>
        <a:srgbClr val="9E91B4"/>
      </a:hlink>
      <a:folHlink>
        <a:srgbClr val="BBB1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219</Words>
  <Application>Microsoft Office PowerPoint</Application>
  <PresentationFormat>On-screen Show (4:3)</PresentationFormat>
  <Paragraphs>72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IntroductionSlide</vt:lpstr>
      <vt:lpstr>New Topic Slide</vt:lpstr>
      <vt:lpstr>Custom Design</vt:lpstr>
      <vt:lpstr>1_Custom Design</vt:lpstr>
      <vt:lpstr>Beckett Theme</vt:lpstr>
      <vt:lpstr>1_New Topic Slide</vt:lpstr>
      <vt:lpstr>2_Custom Design</vt:lpstr>
      <vt:lpstr>3_Custom Design</vt:lpstr>
      <vt:lpstr>PowerPoint Presentation</vt:lpstr>
      <vt:lpstr>Study mentoring scheme</vt:lpstr>
      <vt:lpstr>Planning</vt:lpstr>
      <vt:lpstr>Mentor recruitment</vt:lpstr>
      <vt:lpstr>Training day</vt:lpstr>
      <vt:lpstr>Guidance</vt:lpstr>
      <vt:lpstr>Mentee recruitment</vt:lpstr>
      <vt:lpstr>Implementation</vt:lpstr>
      <vt:lpstr>Evaluation</vt:lpstr>
      <vt:lpstr>Contacts</vt:lpstr>
    </vt:vector>
  </TitlesOfParts>
  <Company>Leeds Metropolitan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Marketing Service</dc:creator>
  <cp:lastModifiedBy>Pease, Adele</cp:lastModifiedBy>
  <cp:revision>117</cp:revision>
  <cp:lastPrinted>2016-12-07T11:25:09Z</cp:lastPrinted>
  <dcterms:created xsi:type="dcterms:W3CDTF">2012-02-14T11:14:08Z</dcterms:created>
  <dcterms:modified xsi:type="dcterms:W3CDTF">2016-12-20T12:18:41Z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