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7" r:id="rId2"/>
    <p:sldId id="259" r:id="rId3"/>
    <p:sldId id="260" r:id="rId4"/>
    <p:sldId id="263" r:id="rId5"/>
    <p:sldId id="274" r:id="rId6"/>
    <p:sldId id="261" r:id="rId7"/>
    <p:sldId id="265" r:id="rId8"/>
    <p:sldId id="264" r:id="rId9"/>
    <p:sldId id="273" r:id="rId10"/>
    <p:sldId id="282" r:id="rId11"/>
    <p:sldId id="279" r:id="rId12"/>
    <p:sldId id="280" r:id="rId13"/>
    <p:sldId id="281" r:id="rId14"/>
    <p:sldId id="276" r:id="rId15"/>
    <p:sldId id="277" r:id="rId16"/>
    <p:sldId id="27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1" d="100"/>
          <a:sy n="121" d="100"/>
        </p:scale>
        <p:origin x="-10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F0A1D-928A-7647-8B3A-F8FF4692FC5E}" type="datetimeFigureOut">
              <a:rPr lang="en-US" smtClean="0"/>
              <a:t>28/09/2016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EBEEE-AE80-1E4C-8824-64CA6FEA3B2B}" type="slidenum">
              <a:rPr lang="en-US" smtClean="0"/>
              <a:t>‹#›</a:t>
            </a:fld>
            <a:endParaRPr lang="en-US"/>
          </a:p>
        </p:txBody>
      </p:sp>
    </p:spTree>
    <p:extLst>
      <p:ext uri="{BB962C8B-B14F-4D97-AF65-F5344CB8AC3E}">
        <p14:creationId xmlns:p14="http://schemas.microsoft.com/office/powerpoint/2010/main" val="10030281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90D42901-B2C8-794E-881B-04B587EAEB0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90D42901-B2C8-794E-881B-04B587EAEB0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Scheler</a:t>
            </a:r>
            <a:r>
              <a:rPr lang="en-US" dirty="0" smtClean="0"/>
              <a:t> (1958) </a:t>
            </a:r>
            <a:r>
              <a:rPr lang="en-US" dirty="0" err="1" smtClean="0"/>
              <a:t>crtiques</a:t>
            </a:r>
            <a:r>
              <a:rPr lang="en-US" dirty="0" smtClean="0"/>
              <a:t> the theory of empathy for being too ego-</a:t>
            </a:r>
            <a:r>
              <a:rPr lang="en-US" dirty="0" err="1" smtClean="0"/>
              <a:t>centred</a:t>
            </a:r>
            <a:r>
              <a:rPr lang="en-US" dirty="0" smtClean="0"/>
              <a:t> so that </a:t>
            </a:r>
            <a:r>
              <a:rPr lang="en-US" dirty="0" err="1" smtClean="0"/>
              <a:t>empathisers</a:t>
            </a:r>
            <a:r>
              <a:rPr lang="en-US" baseline="0" dirty="0" smtClean="0"/>
              <a:t> are “conversing with their own projections” (imagining from a private standpoint that attributes another with the same mentality.  True empathy would assume that the agent had researched the other person’s own position and perceptions.</a:t>
            </a:r>
            <a:endParaRPr lang="en-US" dirty="0" smtClean="0"/>
          </a:p>
          <a:p>
            <a:endParaRPr lang="en-US" dirty="0"/>
          </a:p>
        </p:txBody>
      </p:sp>
      <p:sp>
        <p:nvSpPr>
          <p:cNvPr id="4" name="Slide Number Placeholder 3"/>
          <p:cNvSpPr>
            <a:spLocks noGrp="1"/>
          </p:cNvSpPr>
          <p:nvPr>
            <p:ph type="sldNum" sz="quarter" idx="10"/>
          </p:nvPr>
        </p:nvSpPr>
        <p:spPr/>
        <p:txBody>
          <a:bodyPr/>
          <a:lstStyle/>
          <a:p>
            <a:fld id="{90D42901-B2C8-794E-881B-04B587EAEB09}" type="slidenum">
              <a:rPr lang="en-US" smtClean="0"/>
              <a:pPr/>
              <a:t>4</a:t>
            </a:fld>
            <a:endParaRPr lang="en-US"/>
          </a:p>
        </p:txBody>
      </p:sp>
    </p:spTree>
    <p:extLst>
      <p:ext uri="{BB962C8B-B14F-4D97-AF65-F5344CB8AC3E}">
        <p14:creationId xmlns:p14="http://schemas.microsoft.com/office/powerpoint/2010/main" val="1165618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D42901-B2C8-794E-881B-04B587EAEB09}" type="slidenum">
              <a:rPr lang="en-US" smtClean="0"/>
              <a:pPr/>
              <a:t>5</a:t>
            </a:fld>
            <a:endParaRPr lang="en-US"/>
          </a:p>
        </p:txBody>
      </p:sp>
    </p:spTree>
    <p:extLst>
      <p:ext uri="{BB962C8B-B14F-4D97-AF65-F5344CB8AC3E}">
        <p14:creationId xmlns:p14="http://schemas.microsoft.com/office/powerpoint/2010/main" val="2736488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GB"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4A1B0B1-FD99-E04D-985C-3AC4F5E43006}" type="datetimeFigureOut">
              <a:rPr lang="en-US" smtClean="0"/>
              <a:t>28/09/2016</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9025F0DD-005C-7545-AF51-AB7756B040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4A1B0B1-FD99-E04D-985C-3AC4F5E43006}" type="datetimeFigureOut">
              <a:rPr lang="en-US" smtClean="0"/>
              <a:t>28/09/2016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F0DD-005C-7545-AF51-AB7756B040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4A1B0B1-FD99-E04D-985C-3AC4F5E43006}" type="datetimeFigureOut">
              <a:rPr lang="en-US" smtClean="0"/>
              <a:t>28/09/2016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F0DD-005C-7545-AF51-AB7756B040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4A1B0B1-FD99-E04D-985C-3AC4F5E43006}" type="datetimeFigureOut">
              <a:rPr lang="en-US" smtClean="0"/>
              <a:t>28/09/2016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F0DD-005C-7545-AF51-AB7756B040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GB"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4A1B0B1-FD99-E04D-985C-3AC4F5E43006}" type="datetimeFigureOut">
              <a:rPr lang="en-US" smtClean="0"/>
              <a:t>28/09/2016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F0DD-005C-7545-AF51-AB7756B040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74A1B0B1-FD99-E04D-985C-3AC4F5E43006}" type="datetimeFigureOut">
              <a:rPr lang="en-US" smtClean="0"/>
              <a:t>28/09/2016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5F0DD-005C-7545-AF51-AB7756B0401E}"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74A1B0B1-FD99-E04D-985C-3AC4F5E43006}" type="datetimeFigureOut">
              <a:rPr lang="en-US" smtClean="0"/>
              <a:t>28/09/2016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5F0DD-005C-7545-AF51-AB7756B0401E}"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4A1B0B1-FD99-E04D-985C-3AC4F5E43006}" type="datetimeFigureOut">
              <a:rPr lang="en-US" smtClean="0"/>
              <a:t>28/09/2016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5F0DD-005C-7545-AF51-AB7756B040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1B0B1-FD99-E04D-985C-3AC4F5E43006}" type="datetimeFigureOut">
              <a:rPr lang="en-US" smtClean="0"/>
              <a:t>28/09/2016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5F0DD-005C-7545-AF51-AB7756B040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GB"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4A1B0B1-FD99-E04D-985C-3AC4F5E43006}" type="datetimeFigureOut">
              <a:rPr lang="en-US" smtClean="0"/>
              <a:t>28/09/2016</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9025F0DD-005C-7545-AF51-AB7756B040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GB"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4A1B0B1-FD99-E04D-985C-3AC4F5E43006}" type="datetimeFigureOut">
              <a:rPr lang="en-US" smtClean="0"/>
              <a:t>28/09/2016</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9025F0DD-005C-7545-AF51-AB7756B040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4A1B0B1-FD99-E04D-985C-3AC4F5E43006}" type="datetimeFigureOut">
              <a:rPr lang="en-US" smtClean="0"/>
              <a:t>28/09/2016</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9025F0DD-005C-7545-AF51-AB7756B040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Imagining the lives of others: </a:t>
            </a:r>
            <a:br>
              <a:rPr lang="en-US" sz="3200" dirty="0" smtClean="0"/>
            </a:br>
            <a:r>
              <a:rPr lang="en-US" sz="3200" dirty="0" smtClean="0"/>
              <a:t>the paradox of empathy </a:t>
            </a:r>
            <a:r>
              <a:rPr lang="en-US" sz="3200" dirty="0" smtClean="0"/>
              <a:t>in public </a:t>
            </a:r>
            <a:r>
              <a:rPr lang="en-US" sz="3200" dirty="0" smtClean="0"/>
              <a:t>relations and implications for the curriculum</a:t>
            </a:r>
            <a:endParaRPr lang="en-US" sz="3200" dirty="0"/>
          </a:p>
        </p:txBody>
      </p:sp>
      <p:sp>
        <p:nvSpPr>
          <p:cNvPr id="3" name="Subtitle 2"/>
          <p:cNvSpPr>
            <a:spLocks noGrp="1"/>
          </p:cNvSpPr>
          <p:nvPr>
            <p:ph type="subTitle" idx="1"/>
          </p:nvPr>
        </p:nvSpPr>
        <p:spPr/>
        <p:txBody>
          <a:bodyPr>
            <a:normAutofit fontScale="70000" lnSpcReduction="20000"/>
          </a:bodyPr>
          <a:lstStyle/>
          <a:p>
            <a:r>
              <a:rPr lang="en-GB" b="1" dirty="0"/>
              <a:t> </a:t>
            </a:r>
            <a:r>
              <a:rPr lang="en-GB" b="1" dirty="0" smtClean="0"/>
              <a:t>Panel Presentation:</a:t>
            </a:r>
            <a:endParaRPr lang="en-GB" dirty="0"/>
          </a:p>
          <a:p>
            <a:r>
              <a:rPr lang="en-GB" b="1" dirty="0"/>
              <a:t> “Exploring parallels and linkages in international public relations and intercultural communication: theory development and implications for education</a:t>
            </a:r>
            <a:r>
              <a:rPr lang="en-GB" b="1" dirty="0" smtClean="0"/>
              <a:t>”</a:t>
            </a:r>
          </a:p>
          <a:p>
            <a:endParaRPr lang="en-GB" b="1" dirty="0" smtClean="0"/>
          </a:p>
          <a:p>
            <a:r>
              <a:rPr lang="en-GB" b="1" dirty="0" smtClean="0"/>
              <a:t>EUPRERA Congress 2016</a:t>
            </a:r>
          </a:p>
          <a:p>
            <a:endParaRPr lang="en-US" dirty="0" smtClean="0"/>
          </a:p>
        </p:txBody>
      </p:sp>
    </p:spTree>
    <p:extLst>
      <p:ext uri="{BB962C8B-B14F-4D97-AF65-F5344CB8AC3E}">
        <p14:creationId xmlns:p14="http://schemas.microsoft.com/office/powerpoint/2010/main" val="12264364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Empathy in PR consultancy relationships</a:t>
            </a:r>
            <a:endParaRPr lang="en-US" dirty="0"/>
          </a:p>
        </p:txBody>
      </p:sp>
      <p:sp>
        <p:nvSpPr>
          <p:cNvPr id="5" name="Text Placeholder 4"/>
          <p:cNvSpPr>
            <a:spLocks noGrp="1"/>
          </p:cNvSpPr>
          <p:nvPr>
            <p:ph type="body" idx="1"/>
          </p:nvPr>
        </p:nvSpPr>
        <p:spPr/>
        <p:txBody>
          <a:bodyPr/>
          <a:lstStyle/>
          <a:p>
            <a:r>
              <a:rPr lang="en-US" dirty="0" smtClean="0"/>
              <a:t>Senior level perspectives</a:t>
            </a:r>
            <a:endParaRPr lang="en-US" dirty="0"/>
          </a:p>
        </p:txBody>
      </p:sp>
    </p:spTree>
    <p:extLst>
      <p:ext uri="{BB962C8B-B14F-4D97-AF65-F5344CB8AC3E}">
        <p14:creationId xmlns:p14="http://schemas.microsoft.com/office/powerpoint/2010/main" val="3465634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GB" sz="3200" dirty="0"/>
              <a:t/>
            </a:r>
            <a:br>
              <a:rPr lang="en-GB" sz="3200" dirty="0"/>
            </a:br>
            <a:r>
              <a:rPr lang="en-GB" sz="2800" b="1" dirty="0"/>
              <a:t>‘Client alignment’ strategies to understand the client’s </a:t>
            </a:r>
            <a:r>
              <a:rPr lang="en-GB" sz="2800" b="1" dirty="0" smtClean="0"/>
              <a:t>situation</a:t>
            </a:r>
            <a:r>
              <a:rPr lang="en-GB" sz="3200" dirty="0"/>
              <a:t/>
            </a:r>
            <a:br>
              <a:rPr lang="en-GB" sz="3200" dirty="0"/>
            </a:br>
            <a:endParaRPr lang="en-US" sz="3200" b="1" dirty="0"/>
          </a:p>
        </p:txBody>
      </p:sp>
      <p:sp>
        <p:nvSpPr>
          <p:cNvPr id="3" name="Content Placeholder 2"/>
          <p:cNvSpPr>
            <a:spLocks noGrp="1"/>
          </p:cNvSpPr>
          <p:nvPr>
            <p:ph idx="1"/>
          </p:nvPr>
        </p:nvSpPr>
        <p:spPr/>
        <p:txBody>
          <a:bodyPr>
            <a:normAutofit fontScale="92500" lnSpcReduction="20000"/>
          </a:bodyPr>
          <a:lstStyle/>
          <a:p>
            <a:r>
              <a:rPr lang="en-GB" sz="2800" i="1" dirty="0" smtClean="0"/>
              <a:t>“So </a:t>
            </a:r>
            <a:r>
              <a:rPr lang="en-GB" sz="2800" i="1" dirty="0"/>
              <a:t>we do try to understand what pressures they are under because the pharmaceutical industry’s not doing well at the </a:t>
            </a:r>
            <a:r>
              <a:rPr lang="en-GB" sz="2800" i="1" dirty="0" smtClean="0"/>
              <a:t>moment.”</a:t>
            </a:r>
            <a:r>
              <a:rPr lang="en-GB" sz="2800" i="1" dirty="0" smtClean="0">
                <a:effectLst/>
              </a:rPr>
              <a:t> (participant 5)</a:t>
            </a:r>
          </a:p>
          <a:p>
            <a:r>
              <a:rPr lang="en-GB" sz="2800" i="1" dirty="0" smtClean="0"/>
              <a:t>“So </a:t>
            </a:r>
            <a:r>
              <a:rPr lang="en-GB" sz="2800" i="1" dirty="0"/>
              <a:t>we suggest things like </a:t>
            </a:r>
            <a:r>
              <a:rPr lang="en-GB" sz="2800" i="1" dirty="0" smtClean="0"/>
              <a:t>‘go </a:t>
            </a:r>
            <a:r>
              <a:rPr lang="en-GB" sz="2800" i="1" dirty="0"/>
              <a:t>and hot </a:t>
            </a:r>
            <a:r>
              <a:rPr lang="en-GB" sz="2800" i="1" dirty="0" smtClean="0"/>
              <a:t>desk’; ‘go </a:t>
            </a:r>
            <a:r>
              <a:rPr lang="en-GB" sz="2800" i="1" dirty="0"/>
              <a:t>and actually sit and work in the client’s office so you can see what’s going </a:t>
            </a:r>
            <a:r>
              <a:rPr lang="en-GB" sz="2800" i="1" dirty="0" smtClean="0"/>
              <a:t>on’, </a:t>
            </a:r>
            <a:r>
              <a:rPr lang="en-GB" sz="2800" i="1" dirty="0"/>
              <a:t>because that sort of chemistry, that relationship I think is terribly important to do</a:t>
            </a:r>
            <a:r>
              <a:rPr lang="en-GB" sz="2800" i="1" dirty="0" smtClean="0"/>
              <a:t>.”  (participant 2)</a:t>
            </a:r>
            <a:r>
              <a:rPr lang="en-GB" sz="2800" i="1" dirty="0"/>
              <a:t> </a:t>
            </a:r>
            <a:r>
              <a:rPr lang="en-GB" sz="2800" i="1" dirty="0" smtClean="0">
                <a:effectLst/>
              </a:rPr>
              <a:t> </a:t>
            </a:r>
            <a:r>
              <a:rPr lang="en-GB" sz="2400" i="1" dirty="0"/>
              <a:t> </a:t>
            </a:r>
            <a:endParaRPr lang="en-GB" sz="2400" i="1" dirty="0" smtClean="0"/>
          </a:p>
          <a:p>
            <a:pPr marL="0" indent="0">
              <a:buNone/>
            </a:pPr>
            <a:endParaRPr lang="en-GB" sz="2400" i="1" dirty="0"/>
          </a:p>
          <a:p>
            <a:endParaRPr lang="en-US" sz="2400" i="1" dirty="0"/>
          </a:p>
        </p:txBody>
      </p:sp>
    </p:spTree>
    <p:extLst>
      <p:ext uri="{BB962C8B-B14F-4D97-AF65-F5344CB8AC3E}">
        <p14:creationId xmlns:p14="http://schemas.microsoft.com/office/powerpoint/2010/main" val="1950254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Developing empathy among junior team members</a:t>
            </a:r>
            <a:endParaRPr lang="en-US" sz="3200" b="1" dirty="0"/>
          </a:p>
        </p:txBody>
      </p:sp>
      <p:sp>
        <p:nvSpPr>
          <p:cNvPr id="3" name="Content Placeholder 2"/>
          <p:cNvSpPr>
            <a:spLocks noGrp="1"/>
          </p:cNvSpPr>
          <p:nvPr>
            <p:ph idx="1"/>
          </p:nvPr>
        </p:nvSpPr>
        <p:spPr/>
        <p:txBody>
          <a:bodyPr>
            <a:normAutofit fontScale="62500" lnSpcReduction="20000"/>
          </a:bodyPr>
          <a:lstStyle/>
          <a:p>
            <a:r>
              <a:rPr lang="en-GB" sz="3400" i="1" dirty="0" smtClean="0"/>
              <a:t>“all </a:t>
            </a:r>
            <a:r>
              <a:rPr lang="en-GB" sz="3400" i="1" dirty="0"/>
              <a:t>the accounts will have regular internal </a:t>
            </a:r>
            <a:r>
              <a:rPr lang="en-GB" sz="3400" i="1" dirty="0" smtClean="0"/>
              <a:t>meetings; </a:t>
            </a:r>
            <a:r>
              <a:rPr lang="en-GB" sz="3400" i="1" dirty="0"/>
              <a:t>it’s a point that you can just say, look guys, you just need to </a:t>
            </a:r>
            <a:r>
              <a:rPr lang="en-GB" sz="3400" dirty="0"/>
              <a:t>be on it </a:t>
            </a:r>
            <a:r>
              <a:rPr lang="en-GB" sz="3400" i="1" dirty="0"/>
              <a:t>a bit </a:t>
            </a:r>
            <a:r>
              <a:rPr lang="en-GB" sz="3400" i="1" dirty="0" smtClean="0"/>
              <a:t>more; </a:t>
            </a:r>
            <a:r>
              <a:rPr lang="en-GB" sz="3400" i="1" dirty="0"/>
              <a:t>remember, always think in their shoes, wear your client’s shoes, what does it feel like</a:t>
            </a:r>
            <a:r>
              <a:rPr lang="en-GB" sz="3400" i="1" dirty="0" smtClean="0"/>
              <a:t>?” (participant 3)</a:t>
            </a:r>
          </a:p>
          <a:p>
            <a:r>
              <a:rPr lang="en-GB" sz="3400" i="1" dirty="0" smtClean="0"/>
              <a:t>“I’ll </a:t>
            </a:r>
            <a:r>
              <a:rPr lang="en-GB" sz="3400" i="1" dirty="0"/>
              <a:t>need to win him round to make him reflect on how, if he’s going to develop a career and become a very senior consultant, maybe a little bit more empathy and therefore what are you going to do about it then</a:t>
            </a:r>
            <a:r>
              <a:rPr lang="en-GB" sz="3400" i="1" dirty="0" smtClean="0"/>
              <a:t>?” (participant 4, r</a:t>
            </a:r>
            <a:r>
              <a:rPr lang="en-GB" sz="3400" dirty="0" smtClean="0"/>
              <a:t>eferring </a:t>
            </a:r>
            <a:r>
              <a:rPr lang="en-GB" sz="3400" dirty="0"/>
              <a:t>to </a:t>
            </a:r>
            <a:r>
              <a:rPr lang="en-GB" sz="3400" dirty="0" smtClean="0"/>
              <a:t>a junior </a:t>
            </a:r>
            <a:r>
              <a:rPr lang="en-GB" sz="3400" dirty="0"/>
              <a:t>entrant who loudly </a:t>
            </a:r>
            <a:r>
              <a:rPr lang="en-GB" sz="3400" dirty="0" smtClean="0"/>
              <a:t>complained about a ‘stupid’ client</a:t>
            </a:r>
            <a:r>
              <a:rPr lang="en-GB" sz="3400" i="1" dirty="0"/>
              <a:t>)</a:t>
            </a:r>
          </a:p>
          <a:p>
            <a:endParaRPr lang="en-GB" sz="3400" i="1" dirty="0"/>
          </a:p>
          <a:p>
            <a:pPr marL="0" indent="0">
              <a:buNone/>
            </a:pPr>
            <a:endParaRPr lang="en-GB" sz="2800" dirty="0"/>
          </a:p>
          <a:p>
            <a:endParaRPr lang="en-GB" sz="2600" i="1" dirty="0" smtClean="0"/>
          </a:p>
          <a:p>
            <a:endParaRPr lang="en-US" dirty="0" smtClean="0"/>
          </a:p>
          <a:p>
            <a:endParaRPr lang="en-US" dirty="0"/>
          </a:p>
        </p:txBody>
      </p:sp>
    </p:spTree>
    <p:extLst>
      <p:ext uri="{BB962C8B-B14F-4D97-AF65-F5344CB8AC3E}">
        <p14:creationId xmlns:p14="http://schemas.microsoft.com/office/powerpoint/2010/main" val="3039518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dirty="0"/>
              <a:t/>
            </a:r>
            <a:br>
              <a:rPr lang="en-US" sz="3200" dirty="0"/>
            </a:br>
            <a:r>
              <a:rPr lang="en-US" sz="3200" b="1" dirty="0" smtClean="0"/>
              <a:t>Understanding </a:t>
            </a:r>
            <a:r>
              <a:rPr lang="en-US" sz="3200" b="1" dirty="0"/>
              <a:t>client relationships </a:t>
            </a:r>
            <a:r>
              <a:rPr lang="en-US" sz="3200" b="1" dirty="0">
                <a:solidFill>
                  <a:srgbClr val="FF0000"/>
                </a:solidFill>
              </a:rPr>
              <a:t>beyond</a:t>
            </a:r>
            <a:r>
              <a:rPr lang="en-US" sz="3200" b="1" dirty="0"/>
              <a:t> the immediate </a:t>
            </a:r>
            <a:r>
              <a:rPr lang="en-US" sz="3200" b="1" dirty="0" smtClean="0"/>
              <a:t>contact</a:t>
            </a:r>
            <a:r>
              <a:rPr lang="en-US" sz="3200" b="1" dirty="0"/>
              <a:t/>
            </a:r>
            <a:br>
              <a:rPr lang="en-US" sz="3200" b="1" dirty="0"/>
            </a:br>
            <a:endParaRPr lang="en-US" sz="3200" b="1" dirty="0"/>
          </a:p>
        </p:txBody>
      </p:sp>
      <p:sp>
        <p:nvSpPr>
          <p:cNvPr id="3" name="Content Placeholder 2"/>
          <p:cNvSpPr>
            <a:spLocks noGrp="1"/>
          </p:cNvSpPr>
          <p:nvPr>
            <p:ph idx="1"/>
          </p:nvPr>
        </p:nvSpPr>
        <p:spPr/>
        <p:txBody>
          <a:bodyPr>
            <a:normAutofit fontScale="92500"/>
          </a:bodyPr>
          <a:lstStyle/>
          <a:p>
            <a:r>
              <a:rPr lang="en-GB" i="1" dirty="0" smtClean="0"/>
              <a:t>“We </a:t>
            </a:r>
            <a:r>
              <a:rPr lang="en-GB" i="1" dirty="0"/>
              <a:t>delivered a campaign for them which got outstanding national coverage and we thought, </a:t>
            </a:r>
            <a:r>
              <a:rPr lang="en-GB" i="1" dirty="0" smtClean="0"/>
              <a:t>wow […] the </a:t>
            </a:r>
            <a:r>
              <a:rPr lang="en-GB" i="1" dirty="0"/>
              <a:t>next day that client sacked us and the reason why is because what we didn’t </a:t>
            </a:r>
            <a:r>
              <a:rPr lang="en-GB" i="1" dirty="0" smtClean="0"/>
              <a:t>account </a:t>
            </a:r>
            <a:r>
              <a:rPr lang="en-GB" i="1" dirty="0"/>
              <a:t>for is the chairman of that company totally disagreeing with the whole news angle that we had come up </a:t>
            </a:r>
            <a:r>
              <a:rPr lang="en-GB" i="1" dirty="0" smtClean="0"/>
              <a:t>with. Even </a:t>
            </a:r>
            <a:r>
              <a:rPr lang="en-GB" i="1" dirty="0"/>
              <a:t>though that had been discussed at length with marketing </a:t>
            </a:r>
            <a:r>
              <a:rPr lang="en-GB" i="1" dirty="0" smtClean="0"/>
              <a:t>director […] </a:t>
            </a:r>
            <a:r>
              <a:rPr lang="en-GB" i="1" dirty="0"/>
              <a:t>he never checked with his </a:t>
            </a:r>
            <a:r>
              <a:rPr lang="en-GB" i="1" dirty="0" smtClean="0"/>
              <a:t>chairman”. (participant 1)</a:t>
            </a:r>
            <a:endParaRPr lang="en-US" i="1" dirty="0" smtClean="0"/>
          </a:p>
          <a:p>
            <a:endParaRPr lang="en-US" dirty="0"/>
          </a:p>
        </p:txBody>
      </p:sp>
    </p:spTree>
    <p:extLst>
      <p:ext uri="{BB962C8B-B14F-4D97-AF65-F5344CB8AC3E}">
        <p14:creationId xmlns:p14="http://schemas.microsoft.com/office/powerpoint/2010/main" val="3625148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463040" y="1920817"/>
            <a:ext cx="6196405" cy="3802252"/>
          </a:xfrm>
        </p:spPr>
        <p:txBody>
          <a:bodyPr>
            <a:normAutofit fontScale="25000" lnSpcReduction="20000"/>
          </a:bodyPr>
          <a:lstStyle/>
          <a:p>
            <a:r>
              <a:rPr lang="en-US" sz="8000" dirty="0" smtClean="0">
                <a:solidFill>
                  <a:schemeClr val="tx1"/>
                </a:solidFill>
              </a:rPr>
              <a:t>Intercultural communication theory (Calloway-Thomas, 2010) presents empathy as ‘other’ orientated practice based on authentic feelings and imagination. </a:t>
            </a:r>
          </a:p>
          <a:p>
            <a:r>
              <a:rPr lang="en-US" sz="8000" dirty="0" smtClean="0"/>
              <a:t>But, there is a paradox within a business context where empathic skill is framed as a route to career-enhancement and profit, suggesting an instrumental, self-orientation, This particularly applies in a high-pressured PR ‘sales/selling’ environment.</a:t>
            </a:r>
          </a:p>
          <a:p>
            <a:r>
              <a:rPr lang="en-US" sz="8000" dirty="0" smtClean="0">
                <a:solidFill>
                  <a:schemeClr val="tx1"/>
                </a:solidFill>
              </a:rPr>
              <a:t>I argue for clear </a:t>
            </a:r>
            <a:r>
              <a:rPr lang="en-US" sz="8000" dirty="0">
                <a:solidFill>
                  <a:schemeClr val="tx1"/>
                </a:solidFill>
              </a:rPr>
              <a:t>distinctions to be made between ‘empathy’, ‘role-taking’ and ‘social perspective taking’ in </a:t>
            </a:r>
            <a:r>
              <a:rPr lang="en-US" sz="8000" dirty="0" smtClean="0">
                <a:solidFill>
                  <a:schemeClr val="tx1"/>
                </a:solidFill>
              </a:rPr>
              <a:t>the PR literature and </a:t>
            </a:r>
            <a:r>
              <a:rPr lang="en-US" sz="8000" dirty="0" smtClean="0"/>
              <a:t>for empathy teaching in the curriculum to prepare students for interactions where culturally-sensitive ‘other’ related skills are deemed as essential, while </a:t>
            </a:r>
            <a:r>
              <a:rPr lang="en-US" sz="8000" dirty="0" err="1" smtClean="0"/>
              <a:t>recognising</a:t>
            </a:r>
            <a:r>
              <a:rPr lang="en-US" sz="8000" dirty="0" smtClean="0"/>
              <a:t> the commercially-driven motivations for empathy</a:t>
            </a:r>
            <a:r>
              <a:rPr lang="en-US" sz="8000" dirty="0" smtClean="0">
                <a:solidFill>
                  <a:schemeClr val="tx1"/>
                </a:solidFill>
              </a:rPr>
              <a:t>. </a:t>
            </a:r>
            <a:endParaRPr lang="en-US" sz="8000" dirty="0" smtClean="0">
              <a:solidFill>
                <a:schemeClr val="tx1"/>
              </a:solidFill>
            </a:endParaRPr>
          </a:p>
          <a:p>
            <a:endParaRPr lang="en-US" dirty="0"/>
          </a:p>
        </p:txBody>
      </p:sp>
    </p:spTree>
    <p:extLst>
      <p:ext uri="{BB962C8B-B14F-4D97-AF65-F5344CB8AC3E}">
        <p14:creationId xmlns:p14="http://schemas.microsoft.com/office/powerpoint/2010/main" val="34205068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GB" dirty="0"/>
              <a:t>Calloway-Thomas, C (2010) </a:t>
            </a:r>
            <a:r>
              <a:rPr lang="en-GB" b="1" dirty="0"/>
              <a:t>Empathy in the Global World: An Intercultural Perspective</a:t>
            </a:r>
            <a:r>
              <a:rPr lang="en-GB" i="1" dirty="0"/>
              <a:t>. </a:t>
            </a:r>
            <a:r>
              <a:rPr lang="en-GB" dirty="0"/>
              <a:t>Thousand Oaks: Sage.</a:t>
            </a:r>
          </a:p>
          <a:p>
            <a:r>
              <a:rPr lang="en-US" dirty="0" smtClean="0"/>
              <a:t>Clark, C. (1997) </a:t>
            </a:r>
            <a:r>
              <a:rPr lang="en-US" b="1" dirty="0" smtClean="0"/>
              <a:t>Misery and company: sympathy in everyday life</a:t>
            </a:r>
            <a:r>
              <a:rPr lang="en-US" dirty="0" smtClean="0"/>
              <a:t>. Chicago: University of Chicago Press.</a:t>
            </a:r>
          </a:p>
          <a:p>
            <a:r>
              <a:rPr lang="en-US" dirty="0" err="1" smtClean="0"/>
              <a:t>Coplan</a:t>
            </a:r>
            <a:r>
              <a:rPr lang="en-US" dirty="0" smtClean="0"/>
              <a:t>, A. (2011) Will the real empathy please stand up? A case for a narrow conceptualization. </a:t>
            </a:r>
            <a:r>
              <a:rPr lang="en-US" b="1" dirty="0"/>
              <a:t>The Southern Journal of </a:t>
            </a:r>
            <a:r>
              <a:rPr lang="en-US" b="1" dirty="0" smtClean="0"/>
              <a:t>Philosophy</a:t>
            </a:r>
            <a:r>
              <a:rPr lang="en-US" dirty="0" smtClean="0"/>
              <a:t>, 49</a:t>
            </a:r>
            <a:r>
              <a:rPr lang="en-US" dirty="0"/>
              <a:t>, </a:t>
            </a:r>
            <a:r>
              <a:rPr lang="en-US" dirty="0" smtClean="0"/>
              <a:t>pp. 40</a:t>
            </a:r>
            <a:r>
              <a:rPr lang="en-US" dirty="0"/>
              <a:t>–65.</a:t>
            </a:r>
            <a:endParaRPr lang="en-US" dirty="0" smtClean="0"/>
          </a:p>
          <a:p>
            <a:r>
              <a:rPr lang="en-US" dirty="0" smtClean="0"/>
              <a:t>Culbertson</a:t>
            </a:r>
            <a:r>
              <a:rPr lang="en-US" dirty="0"/>
              <a:t>, H.M. (1991</a:t>
            </a:r>
            <a:r>
              <a:rPr lang="en-US" dirty="0" smtClean="0"/>
              <a:t>) Role</a:t>
            </a:r>
            <a:r>
              <a:rPr lang="en-US" dirty="0"/>
              <a:t>-taking and sensitivity: </a:t>
            </a:r>
            <a:r>
              <a:rPr lang="en-US" dirty="0" smtClean="0"/>
              <a:t>keys </a:t>
            </a:r>
            <a:r>
              <a:rPr lang="en-US" dirty="0"/>
              <a:t>to playing and making public relations roles. </a:t>
            </a:r>
            <a:r>
              <a:rPr lang="en-US" b="1" dirty="0"/>
              <a:t>Public Relations Research Annual</a:t>
            </a:r>
            <a:r>
              <a:rPr lang="en-US" i="1" dirty="0"/>
              <a:t>, </a:t>
            </a:r>
            <a:r>
              <a:rPr lang="en-US" dirty="0"/>
              <a:t>3, </a:t>
            </a:r>
            <a:r>
              <a:rPr lang="en-US" dirty="0" smtClean="0"/>
              <a:t>pp. 37</a:t>
            </a:r>
            <a:r>
              <a:rPr lang="en-US" dirty="0"/>
              <a:t>-65. </a:t>
            </a:r>
            <a:endParaRPr lang="en-US" dirty="0" smtClean="0"/>
          </a:p>
          <a:p>
            <a:r>
              <a:rPr lang="en-US" dirty="0" smtClean="0"/>
              <a:t>Culbertson, H.M. (2009) Role-taking: an important public relations process. </a:t>
            </a:r>
            <a:r>
              <a:rPr lang="en-US" b="1" dirty="0" smtClean="0"/>
              <a:t>Malaysian </a:t>
            </a:r>
            <a:r>
              <a:rPr lang="en-US" b="1" dirty="0"/>
              <a:t>Journal of Media </a:t>
            </a:r>
            <a:r>
              <a:rPr lang="en-US" b="1" dirty="0" smtClean="0"/>
              <a:t>Studies</a:t>
            </a:r>
            <a:r>
              <a:rPr lang="en-US" dirty="0" smtClean="0"/>
              <a:t>,</a:t>
            </a:r>
            <a:r>
              <a:rPr lang="en-US" b="1" dirty="0" smtClean="0"/>
              <a:t> </a:t>
            </a:r>
            <a:r>
              <a:rPr lang="en-US" dirty="0" smtClean="0"/>
              <a:t>11 (1), pp.</a:t>
            </a:r>
            <a:r>
              <a:rPr lang="da-DK" dirty="0" smtClean="0"/>
              <a:t> </a:t>
            </a:r>
            <a:r>
              <a:rPr lang="da-DK" dirty="0"/>
              <a:t>1-</a:t>
            </a:r>
            <a:r>
              <a:rPr lang="da-DK" dirty="0" smtClean="0"/>
              <a:t>8.</a:t>
            </a:r>
            <a:endParaRPr lang="en-US" dirty="0" smtClean="0"/>
          </a:p>
          <a:p>
            <a:r>
              <a:rPr lang="en-US" dirty="0" smtClean="0"/>
              <a:t>Eisenberg, N. (2000) Emotion, regulation and moral development. </a:t>
            </a:r>
            <a:r>
              <a:rPr lang="en-US" b="1" dirty="0" smtClean="0"/>
              <a:t>Annual Review of Psychology</a:t>
            </a:r>
            <a:r>
              <a:rPr lang="en-US" dirty="0" smtClean="0"/>
              <a:t>, 51, pp. 665-697.</a:t>
            </a:r>
          </a:p>
          <a:p>
            <a:r>
              <a:rPr lang="en-US" dirty="0" smtClean="0"/>
              <a:t>Hochschild, A. R. (1983) </a:t>
            </a:r>
            <a:r>
              <a:rPr lang="en-US" b="1" dirty="0" smtClean="0"/>
              <a:t>The managed heart: commercialization of human feeling</a:t>
            </a:r>
            <a:r>
              <a:rPr lang="en-US" dirty="0" smtClean="0"/>
              <a:t>. Berkeley, CA: University of California Press.</a:t>
            </a:r>
          </a:p>
          <a:p>
            <a:endParaRPr lang="en-US" dirty="0"/>
          </a:p>
        </p:txBody>
      </p:sp>
    </p:spTree>
    <p:extLst>
      <p:ext uri="{BB962C8B-B14F-4D97-AF65-F5344CB8AC3E}">
        <p14:creationId xmlns:p14="http://schemas.microsoft.com/office/powerpoint/2010/main" val="29556546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Jin</a:t>
            </a:r>
            <a:r>
              <a:rPr lang="en-US" dirty="0"/>
              <a:t>,  </a:t>
            </a:r>
            <a:r>
              <a:rPr lang="en-US" dirty="0" smtClean="0"/>
              <a:t>Y  </a:t>
            </a:r>
            <a:r>
              <a:rPr lang="en-US" dirty="0"/>
              <a:t>(2010) Emotional leadership as a key dimension of public relations leadership:  a national survey of public relations leaders. </a:t>
            </a:r>
            <a:r>
              <a:rPr lang="en-US" b="1" dirty="0"/>
              <a:t>Journal of Public Relations Research</a:t>
            </a:r>
            <a:r>
              <a:rPr lang="en-US" dirty="0"/>
              <a:t>, 22 (2) 159-181.</a:t>
            </a:r>
          </a:p>
          <a:p>
            <a:r>
              <a:rPr lang="en-US" dirty="0" smtClean="0"/>
              <a:t>Kent</a:t>
            </a:r>
            <a:r>
              <a:rPr lang="en-US" dirty="0"/>
              <a:t>, M. and Taylor, M. (2002) Towards a theory of dialogue in public relations. </a:t>
            </a:r>
            <a:r>
              <a:rPr lang="en-US" b="1" dirty="0"/>
              <a:t>Public Relations Review</a:t>
            </a:r>
            <a:r>
              <a:rPr lang="en-US" dirty="0"/>
              <a:t>, 28, pp. 21-37.</a:t>
            </a:r>
          </a:p>
          <a:p>
            <a:r>
              <a:rPr lang="en-GB" dirty="0" smtClean="0"/>
              <a:t>Olson</a:t>
            </a:r>
            <a:r>
              <a:rPr lang="en-GB" dirty="0"/>
              <a:t>, </a:t>
            </a:r>
            <a:r>
              <a:rPr lang="en-GB" dirty="0" smtClean="0"/>
              <a:t>G. </a:t>
            </a:r>
            <a:r>
              <a:rPr lang="en-GB" dirty="0"/>
              <a:t>(2013) The neoliberal state and the state of empathy. In: </a:t>
            </a:r>
            <a:r>
              <a:rPr lang="en-GB" b="1" dirty="0"/>
              <a:t>Empathy </a:t>
            </a:r>
            <a:r>
              <a:rPr lang="en-GB" b="1" dirty="0" err="1"/>
              <a:t>Imperiled</a:t>
            </a:r>
            <a:r>
              <a:rPr lang="en-GB" b="1" dirty="0"/>
              <a:t>: Capitalism, Culture and the Brain</a:t>
            </a:r>
            <a:r>
              <a:rPr lang="en-GB" dirty="0"/>
              <a:t>. </a:t>
            </a:r>
            <a:r>
              <a:rPr lang="en-GB" dirty="0" err="1"/>
              <a:t>SpringerBriefs</a:t>
            </a:r>
            <a:r>
              <a:rPr lang="en-GB" dirty="0"/>
              <a:t> in Political Science 10, pp. 43-51.</a:t>
            </a:r>
          </a:p>
          <a:p>
            <a:r>
              <a:rPr lang="en-US" dirty="0" smtClean="0"/>
              <a:t>Mead</a:t>
            </a:r>
            <a:r>
              <a:rPr lang="en-US" dirty="0"/>
              <a:t>, G. H. (1934) </a:t>
            </a:r>
            <a:r>
              <a:rPr lang="en-US" b="1" dirty="0"/>
              <a:t>Mind, self and </a:t>
            </a:r>
            <a:r>
              <a:rPr lang="en-US" b="1" dirty="0" smtClean="0"/>
              <a:t>society</a:t>
            </a:r>
            <a:r>
              <a:rPr lang="en-US" dirty="0" smtClean="0"/>
              <a:t>. Chicago: University of Chicago Press.</a:t>
            </a:r>
            <a:endParaRPr lang="en-US" dirty="0"/>
          </a:p>
          <a:p>
            <a:r>
              <a:rPr lang="en-GB" dirty="0" err="1"/>
              <a:t>Tench</a:t>
            </a:r>
            <a:r>
              <a:rPr lang="en-GB" dirty="0"/>
              <a:t>, R.  &amp; Moreno, A. (2015). </a:t>
            </a:r>
            <a:r>
              <a:rPr lang="en-US" dirty="0"/>
              <a:t>Mapping communication management competencies for European practitioners. </a:t>
            </a:r>
            <a:r>
              <a:rPr lang="en-US" b="1" dirty="0"/>
              <a:t>Journal of Communication Management,</a:t>
            </a:r>
            <a:r>
              <a:rPr lang="en-US" dirty="0"/>
              <a:t> </a:t>
            </a:r>
            <a:r>
              <a:rPr lang="en-US" i="1" dirty="0"/>
              <a:t>19</a:t>
            </a:r>
            <a:r>
              <a:rPr lang="en-US" dirty="0"/>
              <a:t>(1), 39 – 61</a:t>
            </a:r>
            <a:r>
              <a:rPr lang="en-GB" dirty="0"/>
              <a:t> </a:t>
            </a:r>
            <a:endParaRPr lang="en-GB" dirty="0" smtClean="0"/>
          </a:p>
          <a:p>
            <a:r>
              <a:rPr lang="en-US" dirty="0" smtClean="0"/>
              <a:t>Turner</a:t>
            </a:r>
            <a:r>
              <a:rPr lang="en-US" dirty="0"/>
              <a:t>, J. and Stets, J. (2005) </a:t>
            </a:r>
            <a:r>
              <a:rPr lang="en-US" b="1" dirty="0"/>
              <a:t>The sociology of emotions</a:t>
            </a:r>
            <a:r>
              <a:rPr lang="en-US" dirty="0"/>
              <a:t>. Cambridge: Cambridge University Press.</a:t>
            </a:r>
          </a:p>
          <a:p>
            <a:r>
              <a:rPr lang="en-GB" dirty="0" err="1" smtClean="0"/>
              <a:t>Windahl</a:t>
            </a:r>
            <a:r>
              <a:rPr lang="en-GB" dirty="0" smtClean="0"/>
              <a:t>, S. and </a:t>
            </a:r>
            <a:r>
              <a:rPr lang="en-GB" dirty="0" err="1" smtClean="0"/>
              <a:t>Signitzer</a:t>
            </a:r>
            <a:r>
              <a:rPr lang="en-GB" dirty="0" smtClean="0"/>
              <a:t>, B. (1992) </a:t>
            </a:r>
            <a:r>
              <a:rPr lang="en-GB" b="1" dirty="0" smtClean="0"/>
              <a:t>Using communication theory</a:t>
            </a:r>
            <a:r>
              <a:rPr lang="en-GB" dirty="0" smtClean="0"/>
              <a:t>. London: Sage.</a:t>
            </a:r>
            <a:endParaRPr lang="en-GB" dirty="0"/>
          </a:p>
          <a:p>
            <a:endParaRPr lang="en-US" dirty="0"/>
          </a:p>
          <a:p>
            <a:endParaRPr lang="en-US" dirty="0"/>
          </a:p>
        </p:txBody>
      </p:sp>
    </p:spTree>
    <p:extLst>
      <p:ext uri="{BB962C8B-B14F-4D97-AF65-F5344CB8AC3E}">
        <p14:creationId xmlns:p14="http://schemas.microsoft.com/office/powerpoint/2010/main" val="15682507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empathy?</a:t>
            </a:r>
            <a:endParaRPr lang="en-US" dirty="0"/>
          </a:p>
        </p:txBody>
      </p:sp>
      <p:sp>
        <p:nvSpPr>
          <p:cNvPr id="3" name="Content Placeholder 2"/>
          <p:cNvSpPr>
            <a:spLocks noGrp="1"/>
          </p:cNvSpPr>
          <p:nvPr>
            <p:ph idx="1"/>
          </p:nvPr>
        </p:nvSpPr>
        <p:spPr/>
        <p:txBody>
          <a:bodyPr/>
          <a:lstStyle/>
          <a:p>
            <a:r>
              <a:rPr lang="en-US" sz="2400" dirty="0"/>
              <a:t> </a:t>
            </a:r>
            <a:r>
              <a:rPr lang="en-US" sz="2400" dirty="0" smtClean="0"/>
              <a:t>“an </a:t>
            </a:r>
            <a:r>
              <a:rPr lang="en-US" sz="2400" dirty="0"/>
              <a:t>affective response that stems from the apprehension or comprehension </a:t>
            </a:r>
            <a:r>
              <a:rPr lang="en-US" sz="2400" dirty="0" smtClean="0"/>
              <a:t>of another’s </a:t>
            </a:r>
            <a:r>
              <a:rPr lang="en-US" sz="2400" dirty="0"/>
              <a:t>emotional state or condition and is similar to what the other person </a:t>
            </a:r>
            <a:r>
              <a:rPr lang="en-US" sz="2400" dirty="0" smtClean="0"/>
              <a:t>is feeling </a:t>
            </a:r>
            <a:r>
              <a:rPr lang="en-US" sz="2400" dirty="0"/>
              <a:t>or would be expected to </a:t>
            </a:r>
            <a:r>
              <a:rPr lang="en-US" sz="2400" dirty="0" smtClean="0"/>
              <a:t>feel” (Eisenberg et al, 1994 in Eisenberg, 2000, p. 671 )</a:t>
            </a:r>
          </a:p>
          <a:p>
            <a:r>
              <a:rPr lang="en-US" sz="2400" dirty="0" smtClean="0"/>
              <a:t> Put </a:t>
            </a:r>
            <a:r>
              <a:rPr lang="en-US" sz="2400" dirty="0" smtClean="0"/>
              <a:t>simply: stepping into another person’s </a:t>
            </a:r>
            <a:r>
              <a:rPr lang="en-US" sz="2400" dirty="0" smtClean="0"/>
              <a:t>shoes. </a:t>
            </a:r>
            <a:endParaRPr lang="en-US" sz="2400" dirty="0" smtClean="0"/>
          </a:p>
          <a:p>
            <a:pPr marL="0" indent="0">
              <a:buNone/>
            </a:pPr>
            <a:endParaRPr lang="en-US" dirty="0"/>
          </a:p>
        </p:txBody>
      </p:sp>
    </p:spTree>
    <p:extLst>
      <p:ext uri="{BB962C8B-B14F-4D97-AF65-F5344CB8AC3E}">
        <p14:creationId xmlns:p14="http://schemas.microsoft.com/office/powerpoint/2010/main" val="12210610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Empathy as contemporary concern</a:t>
            </a:r>
            <a:endParaRPr lang="en-US" dirty="0"/>
          </a:p>
        </p:txBody>
      </p:sp>
      <p:sp>
        <p:nvSpPr>
          <p:cNvPr id="3" name="Content Placeholder 2"/>
          <p:cNvSpPr>
            <a:spLocks noGrp="1"/>
          </p:cNvSpPr>
          <p:nvPr>
            <p:ph idx="1"/>
          </p:nvPr>
        </p:nvSpPr>
        <p:spPr/>
        <p:txBody>
          <a:bodyPr>
            <a:normAutofit fontScale="85000" lnSpcReduction="10000"/>
          </a:bodyPr>
          <a:lstStyle/>
          <a:p>
            <a:r>
              <a:rPr lang="en-US" i="1" dirty="0"/>
              <a:t>today, empathy seems to be of greater concern than ever before, as researchers from multiple disparate disciplines have become convinced of its relevance to a wide range of issues, such as the nature and conditions of morality and moral judgments, how we understand one another, what makes certain political candidates appealing, how and why we engage with works of art, what characterizes psychopaths and bullies, how medical workers should interact with their patients, and the recipe for successful psychotherapy</a:t>
            </a:r>
            <a:r>
              <a:rPr lang="en-US" i="1" dirty="0" smtClean="0"/>
              <a:t>.</a:t>
            </a:r>
          </a:p>
          <a:p>
            <a:pPr lvl="1"/>
            <a:r>
              <a:rPr lang="en-US" dirty="0" smtClean="0"/>
              <a:t>(</a:t>
            </a:r>
            <a:r>
              <a:rPr lang="en-US" dirty="0" err="1" smtClean="0"/>
              <a:t>Coplan</a:t>
            </a:r>
            <a:r>
              <a:rPr lang="en-US" dirty="0" smtClean="0"/>
              <a:t>, 2011, p. 41)</a:t>
            </a:r>
            <a:endParaRPr lang="en-US" dirty="0"/>
          </a:p>
        </p:txBody>
      </p:sp>
    </p:spTree>
    <p:extLst>
      <p:ext uri="{BB962C8B-B14F-4D97-AF65-F5344CB8AC3E}">
        <p14:creationId xmlns:p14="http://schemas.microsoft.com/office/powerpoint/2010/main" val="34459248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Paradox </a:t>
            </a:r>
            <a:r>
              <a:rPr lang="en-US" dirty="0" smtClean="0"/>
              <a:t>of </a:t>
            </a:r>
            <a:r>
              <a:rPr lang="en-US" dirty="0" smtClean="0"/>
              <a:t>empathy: </a:t>
            </a:r>
            <a:br>
              <a:rPr lang="en-US" dirty="0" smtClean="0"/>
            </a:br>
            <a:r>
              <a:rPr lang="en-US" dirty="0" smtClean="0"/>
              <a:t>self/other orientations</a:t>
            </a:r>
            <a:endParaRPr lang="en-US" dirty="0"/>
          </a:p>
        </p:txBody>
      </p:sp>
      <p:sp>
        <p:nvSpPr>
          <p:cNvPr id="3" name="Content Placeholder 2"/>
          <p:cNvSpPr>
            <a:spLocks noGrp="1"/>
          </p:cNvSpPr>
          <p:nvPr>
            <p:ph idx="1"/>
          </p:nvPr>
        </p:nvSpPr>
        <p:spPr/>
        <p:txBody>
          <a:bodyPr>
            <a:normAutofit fontScale="92500" lnSpcReduction="10000"/>
          </a:bodyPr>
          <a:lstStyle/>
          <a:p>
            <a:pPr lvl="1" indent="-457200"/>
            <a:r>
              <a:rPr lang="en-US" b="1" dirty="0" smtClean="0">
                <a:solidFill>
                  <a:srgbClr val="FF0000"/>
                </a:solidFill>
              </a:rPr>
              <a:t>Self</a:t>
            </a:r>
            <a:r>
              <a:rPr lang="en-US" b="1" dirty="0">
                <a:solidFill>
                  <a:srgbClr val="FF0000"/>
                </a:solidFill>
              </a:rPr>
              <a:t>-orientated </a:t>
            </a:r>
            <a:r>
              <a:rPr lang="en-US" b="1" dirty="0" smtClean="0"/>
              <a:t>empathy is a form of perspective-taking </a:t>
            </a:r>
            <a:r>
              <a:rPr lang="en-US" b="1" dirty="0"/>
              <a:t>(pseudo-</a:t>
            </a:r>
            <a:r>
              <a:rPr lang="en-US" b="1" dirty="0" smtClean="0"/>
              <a:t>empathy; fake)</a:t>
            </a:r>
            <a:r>
              <a:rPr lang="en-US" dirty="0"/>
              <a:t>: </a:t>
            </a:r>
            <a:r>
              <a:rPr lang="en-US" dirty="0" smtClean="0"/>
              <a:t>This </a:t>
            </a:r>
            <a:r>
              <a:rPr lang="en-US" dirty="0"/>
              <a:t>is subject to ego-centric bias </a:t>
            </a:r>
            <a:r>
              <a:rPr lang="en-US" dirty="0" smtClean="0"/>
              <a:t>- we </a:t>
            </a:r>
            <a:r>
              <a:rPr lang="en-US" dirty="0"/>
              <a:t>cannot always predict how a person different </a:t>
            </a:r>
            <a:r>
              <a:rPr lang="en-US" dirty="0" smtClean="0"/>
              <a:t>from</a:t>
            </a:r>
            <a:r>
              <a:rPr lang="en-US" dirty="0" smtClean="0"/>
              <a:t> </a:t>
            </a:r>
            <a:r>
              <a:rPr lang="en-US" dirty="0"/>
              <a:t>us, or even similar to us, might </a:t>
            </a:r>
            <a:r>
              <a:rPr lang="en-US" dirty="0" smtClean="0"/>
              <a:t>feel - </a:t>
            </a:r>
            <a:r>
              <a:rPr lang="en-US" dirty="0"/>
              <a:t>and is therefore unreliable</a:t>
            </a:r>
            <a:r>
              <a:rPr lang="en-US" dirty="0" smtClean="0"/>
              <a:t>. (</a:t>
            </a:r>
            <a:r>
              <a:rPr lang="en-US" dirty="0" err="1" smtClean="0"/>
              <a:t>Coplan</a:t>
            </a:r>
            <a:r>
              <a:rPr lang="en-US" dirty="0" smtClean="0"/>
              <a:t>, 2011).</a:t>
            </a:r>
          </a:p>
          <a:p>
            <a:pPr lvl="2" indent="-457200"/>
            <a:r>
              <a:rPr lang="en-US" dirty="0" smtClean="0"/>
              <a:t>Also relates to ‘role-taking’ (Mead, 1934)</a:t>
            </a:r>
            <a:endParaRPr lang="en-US" dirty="0"/>
          </a:p>
          <a:p>
            <a:pPr lvl="1" indent="-457200"/>
            <a:r>
              <a:rPr lang="en-US" b="1" dirty="0" smtClean="0"/>
              <a:t>True (authentic) empathy </a:t>
            </a:r>
            <a:r>
              <a:rPr lang="en-US" b="1" dirty="0"/>
              <a:t>is </a:t>
            </a:r>
            <a:r>
              <a:rPr lang="en-US" b="1" dirty="0">
                <a:solidFill>
                  <a:srgbClr val="FF0000"/>
                </a:solidFill>
              </a:rPr>
              <a:t>‘other’ </a:t>
            </a:r>
            <a:r>
              <a:rPr lang="en-US" b="1" dirty="0" smtClean="0"/>
              <a:t>orientated and operates at the level of feeling</a:t>
            </a:r>
            <a:r>
              <a:rPr lang="en-US" dirty="0" smtClean="0"/>
              <a:t>: suppresses our own perspectives in order to focus on the ‘other’ and their feelings in their particular situation. (Calloway-Thomas, 2010; </a:t>
            </a:r>
            <a:r>
              <a:rPr lang="en-US" dirty="0" err="1" smtClean="0"/>
              <a:t>Coplan</a:t>
            </a:r>
            <a:r>
              <a:rPr lang="en-US" dirty="0" smtClean="0"/>
              <a:t>, 2011). </a:t>
            </a:r>
            <a:endParaRPr lang="en-US" dirty="0"/>
          </a:p>
        </p:txBody>
      </p:sp>
    </p:spTree>
    <p:extLst>
      <p:ext uri="{BB962C8B-B14F-4D97-AF65-F5344CB8AC3E}">
        <p14:creationId xmlns:p14="http://schemas.microsoft.com/office/powerpoint/2010/main" val="27332229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empathy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Cognitive </a:t>
            </a:r>
            <a:r>
              <a:rPr lang="en-US" b="1" dirty="0"/>
              <a:t>empathy</a:t>
            </a:r>
            <a:r>
              <a:rPr lang="en-US" dirty="0"/>
              <a:t>: high level perspective-</a:t>
            </a:r>
            <a:r>
              <a:rPr lang="en-US" dirty="0" smtClean="0"/>
              <a:t>taking or “recognition of another’s difficulties, coupled with some understanding about the nature and causes of these difficulties”.</a:t>
            </a:r>
          </a:p>
          <a:p>
            <a:r>
              <a:rPr lang="en-US" b="1" dirty="0" smtClean="0"/>
              <a:t>Physical empathy</a:t>
            </a:r>
            <a:r>
              <a:rPr lang="en-US" dirty="0" smtClean="0"/>
              <a:t>: “experiencing the distress of another at a physical level”. [also known as ‘emotional contagion’; ‘catching’ emotion]</a:t>
            </a:r>
          </a:p>
          <a:p>
            <a:pPr lvl="1"/>
            <a:r>
              <a:rPr lang="en-US" dirty="0" smtClean="0"/>
              <a:t>(Clark, C. 1997, cited in Turner and Stets, 2005).</a:t>
            </a:r>
            <a:endParaRPr lang="en-US" dirty="0"/>
          </a:p>
          <a:p>
            <a:r>
              <a:rPr lang="en-US" b="1" dirty="0" smtClean="0"/>
              <a:t>Emotional </a:t>
            </a:r>
            <a:r>
              <a:rPr lang="en-US" b="1" dirty="0" smtClean="0"/>
              <a:t>or affective empathy</a:t>
            </a:r>
            <a:r>
              <a:rPr lang="en-US" dirty="0"/>
              <a:t>: feeling what other people might feel or “actually having an emotional reaction to a person’s plight.” It is also culturally regulated (what people </a:t>
            </a:r>
            <a:r>
              <a:rPr lang="en-US" dirty="0">
                <a:solidFill>
                  <a:srgbClr val="FF0000"/>
                </a:solidFill>
              </a:rPr>
              <a:t>should feel </a:t>
            </a:r>
            <a:r>
              <a:rPr lang="en-US" dirty="0"/>
              <a:t>and </a:t>
            </a:r>
            <a:r>
              <a:rPr lang="en-US" dirty="0">
                <a:solidFill>
                  <a:srgbClr val="FF0000"/>
                </a:solidFill>
              </a:rPr>
              <a:t>how this should be displayed</a:t>
            </a:r>
            <a:r>
              <a:rPr lang="en-US" dirty="0"/>
              <a:t>)</a:t>
            </a:r>
            <a:r>
              <a:rPr lang="en-US" dirty="0" smtClean="0"/>
              <a:t>. </a:t>
            </a:r>
          </a:p>
          <a:p>
            <a:pPr lvl="1"/>
            <a:r>
              <a:rPr lang="en-US" dirty="0" smtClean="0"/>
              <a:t>Marks out </a:t>
            </a:r>
            <a:r>
              <a:rPr lang="en-US" b="1" dirty="0" smtClean="0"/>
              <a:t>true</a:t>
            </a:r>
            <a:r>
              <a:rPr lang="en-US" dirty="0" smtClean="0"/>
              <a:t> empathetic skill (Calloway-Thomas, 2010)</a:t>
            </a:r>
            <a:r>
              <a:rPr lang="en-US" dirty="0" smtClean="0"/>
              <a:t>.</a:t>
            </a:r>
            <a:endParaRPr lang="en-US" dirty="0" smtClean="0"/>
          </a:p>
          <a:p>
            <a:r>
              <a:rPr lang="en-US" b="1" dirty="0" smtClean="0"/>
              <a:t>Moral empathy</a:t>
            </a:r>
            <a:r>
              <a:rPr lang="en-US" dirty="0" smtClean="0"/>
              <a:t>: also known as a ‘social emotion’ (Eisenberg, 2000). Associated with feelings of guilt and shame in relation to another person’s emotional state.</a:t>
            </a:r>
          </a:p>
          <a:p>
            <a:pPr marL="0" indent="0">
              <a:buNone/>
            </a:pPr>
            <a:endParaRPr lang="en-US" dirty="0"/>
          </a:p>
          <a:p>
            <a:endParaRPr lang="en-US" dirty="0"/>
          </a:p>
        </p:txBody>
      </p:sp>
    </p:spTree>
    <p:extLst>
      <p:ext uri="{BB962C8B-B14F-4D97-AF65-F5344CB8AC3E}">
        <p14:creationId xmlns:p14="http://schemas.microsoft.com/office/powerpoint/2010/main" val="34866709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business discourse of empathy</a:t>
            </a:r>
            <a:endParaRPr lang="en-US" dirty="0"/>
          </a:p>
        </p:txBody>
      </p:sp>
      <p:pic>
        <p:nvPicPr>
          <p:cNvPr id="9" name="Content Placeholder 8" descr="book_wired_to_care2.jpg"/>
          <p:cNvPicPr>
            <a:picLocks noGrp="1" noChangeAspect="1"/>
          </p:cNvPicPr>
          <p:nvPr>
            <p:ph sz="quarter" idx="13"/>
          </p:nvPr>
        </p:nvPicPr>
        <p:blipFill>
          <a:blip r:embed="rId2">
            <a:extLst>
              <a:ext uri="{28A0092B-C50C-407E-A947-70E740481C1C}">
                <a14:useLocalDpi xmlns:a14="http://schemas.microsoft.com/office/drawing/2010/main" val="0"/>
              </a:ext>
            </a:extLst>
          </a:blip>
          <a:srcRect l="11572" r="11572"/>
          <a:stretch>
            <a:fillRect/>
          </a:stretch>
        </p:blipFill>
        <p:spPr/>
      </p:pic>
      <p:pic>
        <p:nvPicPr>
          <p:cNvPr id="12" name="Content Placeholder 11" descr="41WvfOAvT5L._SY344_BO1,204,203,200_.jpg"/>
          <p:cNvPicPr>
            <a:picLocks noGrp="1" noChangeAspect="1"/>
          </p:cNvPicPr>
          <p:nvPr>
            <p:ph sz="quarter" idx="14"/>
          </p:nvPr>
        </p:nvPicPr>
        <p:blipFill>
          <a:blip r:embed="rId3">
            <a:extLst>
              <a:ext uri="{28A0092B-C50C-407E-A947-70E740481C1C}">
                <a14:useLocalDpi xmlns:a14="http://schemas.microsoft.com/office/drawing/2010/main" val="0"/>
              </a:ext>
            </a:extLst>
          </a:blip>
          <a:srcRect t="12559" b="12559"/>
          <a:stretch>
            <a:fillRect/>
          </a:stretch>
        </p:blipFill>
        <p:spPr/>
      </p:pic>
    </p:spTree>
    <p:extLst>
      <p:ext uri="{BB962C8B-B14F-4D97-AF65-F5344CB8AC3E}">
        <p14:creationId xmlns:p14="http://schemas.microsoft.com/office/powerpoint/2010/main" val="19111151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Empathy in the public relations </a:t>
            </a:r>
            <a:r>
              <a:rPr lang="en-US" dirty="0" smtClean="0"/>
              <a:t>literature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Empathy is considered to be a </a:t>
            </a:r>
            <a:r>
              <a:rPr lang="en-US" dirty="0" smtClean="0">
                <a:solidFill>
                  <a:srgbClr val="FF0000"/>
                </a:solidFill>
              </a:rPr>
              <a:t>key principle of dialogue </a:t>
            </a:r>
            <a:r>
              <a:rPr lang="en-US" dirty="0" smtClean="0"/>
              <a:t>in </a:t>
            </a:r>
            <a:r>
              <a:rPr lang="en-US" dirty="0" err="1" smtClean="0">
                <a:solidFill>
                  <a:schemeClr val="tx1"/>
                </a:solidFill>
              </a:rPr>
              <a:t>organisation</a:t>
            </a:r>
            <a:r>
              <a:rPr lang="en-US" dirty="0" smtClean="0">
                <a:solidFill>
                  <a:schemeClr val="tx1"/>
                </a:solidFill>
              </a:rPr>
              <a:t>-public relationships.</a:t>
            </a:r>
            <a:r>
              <a:rPr lang="en-US" dirty="0" smtClean="0"/>
              <a:t> Provides “an atmosphere of support and trust” (Kent and Taylor, 2002, p. 27)</a:t>
            </a:r>
          </a:p>
          <a:p>
            <a:r>
              <a:rPr lang="en-US" dirty="0" err="1"/>
              <a:t>Windahl</a:t>
            </a:r>
            <a:r>
              <a:rPr lang="en-US" dirty="0"/>
              <a:t> and </a:t>
            </a:r>
            <a:r>
              <a:rPr lang="en-US" dirty="0" err="1"/>
              <a:t>Signitzer</a:t>
            </a:r>
            <a:r>
              <a:rPr lang="en-US" dirty="0"/>
              <a:t> (1992, p. 21) cite empathy and </a:t>
            </a:r>
            <a:r>
              <a:rPr lang="en-US" dirty="0">
                <a:solidFill>
                  <a:srgbClr val="FF0000"/>
                </a:solidFill>
              </a:rPr>
              <a:t>social perspective taking </a:t>
            </a:r>
            <a:r>
              <a:rPr lang="en-US" dirty="0"/>
              <a:t>(Reardon, </a:t>
            </a:r>
            <a:r>
              <a:rPr lang="en-US" dirty="0" smtClean="0"/>
              <a:t>1987</a:t>
            </a:r>
            <a:r>
              <a:rPr lang="en-US" dirty="0"/>
              <a:t>) as valuable competencies of the communication planner, especially as planners have “no direct contact with the people with whom they communicate”.</a:t>
            </a:r>
          </a:p>
          <a:p>
            <a:r>
              <a:rPr lang="en-US" dirty="0"/>
              <a:t>Related to </a:t>
            </a:r>
            <a:r>
              <a:rPr lang="en-US" dirty="0">
                <a:solidFill>
                  <a:srgbClr val="FF0000"/>
                </a:solidFill>
              </a:rPr>
              <a:t>role-taking </a:t>
            </a:r>
            <a:r>
              <a:rPr lang="en-US" dirty="0"/>
              <a:t>(Mead, 1934) which is identified as an important part of the public relations process for the practitioner to understand the position of the ‘other’ (Culbertson, 1991; 2009)</a:t>
            </a:r>
          </a:p>
          <a:p>
            <a:endParaRPr lang="en-US" dirty="0" smtClean="0"/>
          </a:p>
          <a:p>
            <a:pPr marL="0" indent="0">
              <a:buNone/>
            </a:pPr>
            <a:endParaRPr lang="en-US" dirty="0"/>
          </a:p>
        </p:txBody>
      </p:sp>
    </p:spTree>
    <p:extLst>
      <p:ext uri="{BB962C8B-B14F-4D97-AF65-F5344CB8AC3E}">
        <p14:creationId xmlns:p14="http://schemas.microsoft.com/office/powerpoint/2010/main" val="1082819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Empathy as a personal attribute in </a:t>
            </a:r>
            <a:r>
              <a:rPr lang="en-US" sz="3600" dirty="0" smtClean="0"/>
              <a:t>public relations literature</a:t>
            </a:r>
            <a:endParaRPr lang="en-US" sz="3600" dirty="0"/>
          </a:p>
        </p:txBody>
      </p:sp>
      <p:sp>
        <p:nvSpPr>
          <p:cNvPr id="3" name="Content Placeholder 2"/>
          <p:cNvSpPr>
            <a:spLocks noGrp="1"/>
          </p:cNvSpPr>
          <p:nvPr>
            <p:ph idx="1"/>
          </p:nvPr>
        </p:nvSpPr>
        <p:spPr/>
        <p:txBody>
          <a:bodyPr>
            <a:normAutofit fontScale="25000" lnSpcReduction="20000"/>
          </a:bodyPr>
          <a:lstStyle/>
          <a:p>
            <a:endParaRPr lang="en-GB" sz="3400" dirty="0" smtClean="0"/>
          </a:p>
          <a:p>
            <a:r>
              <a:rPr lang="en-GB" sz="8000" dirty="0" smtClean="0"/>
              <a:t>Among </a:t>
            </a:r>
            <a:r>
              <a:rPr lang="en-GB" sz="8000" dirty="0"/>
              <a:t>the top three </a:t>
            </a:r>
            <a:r>
              <a:rPr lang="en-GB" sz="8000" dirty="0" smtClean="0"/>
              <a:t>‘</a:t>
            </a:r>
            <a:r>
              <a:rPr lang="en-GB" sz="8000" dirty="0" smtClean="0">
                <a:solidFill>
                  <a:srgbClr val="FF0000"/>
                </a:solidFill>
              </a:rPr>
              <a:t>personal attributes</a:t>
            </a:r>
            <a:r>
              <a:rPr lang="en-GB" sz="8000" dirty="0" smtClean="0"/>
              <a:t>’ </a:t>
            </a:r>
            <a:r>
              <a:rPr lang="en-GB" sz="8000" dirty="0"/>
              <a:t>in four specific professional communication </a:t>
            </a:r>
            <a:r>
              <a:rPr lang="en-GB" sz="8000" dirty="0" smtClean="0"/>
              <a:t>roles: </a:t>
            </a:r>
            <a:r>
              <a:rPr lang="en-GB" sz="8000" dirty="0"/>
              <a:t>chief communication officer, crisis communication manager, internal communication manager and social media </a:t>
            </a:r>
            <a:r>
              <a:rPr lang="en-GB" sz="8000" dirty="0" smtClean="0"/>
              <a:t>manager, according to the ECOPSI study (</a:t>
            </a:r>
            <a:r>
              <a:rPr lang="en-GB" sz="8000" dirty="0" err="1"/>
              <a:t>Tench</a:t>
            </a:r>
            <a:r>
              <a:rPr lang="en-GB" sz="8000" dirty="0"/>
              <a:t> </a:t>
            </a:r>
            <a:r>
              <a:rPr lang="en-GB" sz="8000" dirty="0" smtClean="0"/>
              <a:t>and</a:t>
            </a:r>
            <a:r>
              <a:rPr lang="en-GB" sz="8000" dirty="0" smtClean="0"/>
              <a:t> </a:t>
            </a:r>
            <a:r>
              <a:rPr lang="en-GB" sz="8000" dirty="0"/>
              <a:t>Moreno, 2015). </a:t>
            </a:r>
            <a:endParaRPr lang="en-GB" sz="8000" dirty="0" smtClean="0"/>
          </a:p>
          <a:p>
            <a:r>
              <a:rPr lang="en-US" sz="8000" dirty="0" smtClean="0">
                <a:latin typeface="Corbel" charset="0"/>
                <a:ea typeface="ＭＳ Ｐゴシック" charset="0"/>
              </a:rPr>
              <a:t>A  US </a:t>
            </a:r>
            <a:r>
              <a:rPr lang="en-US" sz="8000" dirty="0">
                <a:latin typeface="Corbel" charset="0"/>
                <a:ea typeface="ＭＳ Ｐゴシック" charset="0"/>
              </a:rPr>
              <a:t>survey found that transformational leadership and empathy </a:t>
            </a:r>
            <a:r>
              <a:rPr lang="en-US" sz="8000" dirty="0" smtClean="0">
                <a:latin typeface="Corbel" charset="0"/>
                <a:ea typeface="ＭＳ Ｐゴシック" charset="0"/>
              </a:rPr>
              <a:t>[</a:t>
            </a:r>
            <a:r>
              <a:rPr lang="en-US" sz="8000" dirty="0" smtClean="0">
                <a:solidFill>
                  <a:srgbClr val="FF0000"/>
                </a:solidFill>
                <a:latin typeface="Corbel" charset="0"/>
                <a:ea typeface="ＭＳ Ｐゴシック" charset="0"/>
              </a:rPr>
              <a:t>as a personal attribute</a:t>
            </a:r>
            <a:r>
              <a:rPr lang="en-US" sz="8000" dirty="0" smtClean="0">
                <a:latin typeface="Corbel" charset="0"/>
                <a:ea typeface="ＭＳ Ｐゴシック" charset="0"/>
              </a:rPr>
              <a:t>] were </a:t>
            </a:r>
            <a:r>
              <a:rPr lang="en-GB" sz="8000" dirty="0">
                <a:latin typeface="Corbel" charset="0"/>
                <a:ea typeface="ＭＳ Ｐゴシック" charset="0"/>
              </a:rPr>
              <a:t>significant predictors of PR </a:t>
            </a:r>
            <a:r>
              <a:rPr lang="en-GB" sz="8000" dirty="0" err="1">
                <a:latin typeface="Corbel" charset="0"/>
                <a:ea typeface="ＭＳ Ｐゴシック" charset="0"/>
              </a:rPr>
              <a:t>leaders’</a:t>
            </a:r>
            <a:r>
              <a:rPr lang="en-GB" sz="8000" dirty="0" err="1" smtClean="0">
                <a:latin typeface="Corbel" charset="0"/>
                <a:ea typeface="ＭＳ Ｐゴシック" charset="0"/>
              </a:rPr>
              <a:t>competency</a:t>
            </a:r>
            <a:r>
              <a:rPr lang="en-GB" sz="8000" dirty="0" smtClean="0">
                <a:latin typeface="Corbel" charset="0"/>
                <a:ea typeface="ＭＳ Ｐゴシック" charset="0"/>
              </a:rPr>
              <a:t> </a:t>
            </a:r>
            <a:r>
              <a:rPr lang="en-GB" sz="8000" dirty="0">
                <a:latin typeface="Corbel" charset="0"/>
                <a:ea typeface="ＭＳ Ｐゴシック" charset="0"/>
              </a:rPr>
              <a:t>in gaining </a:t>
            </a:r>
            <a:r>
              <a:rPr lang="en-GB" sz="8000" dirty="0" smtClean="0">
                <a:latin typeface="Corbel" charset="0"/>
                <a:ea typeface="ＭＳ Ｐゴシック" charset="0"/>
              </a:rPr>
              <a:t>employees</a:t>
            </a:r>
            <a:r>
              <a:rPr lang="en-GB" sz="8000" dirty="0">
                <a:latin typeface="Corbel" charset="0"/>
                <a:ea typeface="ＭＳ Ｐゴシック" charset="0"/>
              </a:rPr>
              <a:t>’ trust, managing employees’ frustration and optimism, taking stances toward employees and top management in decision-making </a:t>
            </a:r>
            <a:r>
              <a:rPr lang="en-GB" sz="8000" dirty="0" smtClean="0">
                <a:latin typeface="Corbel" charset="0"/>
                <a:ea typeface="ＭＳ Ｐゴシック" charset="0"/>
              </a:rPr>
              <a:t>conflicts (Jin, 2010).</a:t>
            </a:r>
          </a:p>
          <a:p>
            <a:pPr marL="0" indent="0">
              <a:buNone/>
            </a:pPr>
            <a:r>
              <a:rPr lang="en-GB" sz="3400" dirty="0" smtClean="0"/>
              <a:t> </a:t>
            </a:r>
            <a:endParaRPr lang="en-GB" sz="3400" dirty="0"/>
          </a:p>
          <a:p>
            <a:endParaRPr lang="en-US" dirty="0"/>
          </a:p>
        </p:txBody>
      </p:sp>
    </p:spTree>
    <p:extLst>
      <p:ext uri="{BB962C8B-B14F-4D97-AF65-F5344CB8AC3E}">
        <p14:creationId xmlns:p14="http://schemas.microsoft.com/office/powerpoint/2010/main" val="29666240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Empathy in </a:t>
            </a:r>
            <a:r>
              <a:rPr lang="en-US" sz="3600" dirty="0" smtClean="0"/>
              <a:t>PR consultancy relationships: PR executives</a:t>
            </a:r>
            <a:endParaRPr lang="en-US" sz="3600" dirty="0"/>
          </a:p>
        </p:txBody>
      </p:sp>
      <p:sp>
        <p:nvSpPr>
          <p:cNvPr id="3" name="Content Placeholder 2"/>
          <p:cNvSpPr>
            <a:spLocks noGrp="1"/>
          </p:cNvSpPr>
          <p:nvPr>
            <p:ph idx="1"/>
          </p:nvPr>
        </p:nvSpPr>
        <p:spPr/>
        <p:txBody>
          <a:bodyPr>
            <a:normAutofit fontScale="32500" lnSpcReduction="20000"/>
          </a:bodyPr>
          <a:lstStyle/>
          <a:p>
            <a:r>
              <a:rPr lang="en-US" sz="5000" dirty="0" smtClean="0"/>
              <a:t>A key </a:t>
            </a:r>
            <a:r>
              <a:rPr lang="en-US" sz="5000" dirty="0" smtClean="0"/>
              <a:t>skill in public relations agency work which is </a:t>
            </a:r>
            <a:r>
              <a:rPr lang="en-US" sz="5000" dirty="0" smtClean="0">
                <a:solidFill>
                  <a:srgbClr val="FF0000"/>
                </a:solidFill>
              </a:rPr>
              <a:t>learned on the job </a:t>
            </a:r>
            <a:r>
              <a:rPr lang="en-US" sz="5000" dirty="0" smtClean="0"/>
              <a:t>to </a:t>
            </a:r>
            <a:r>
              <a:rPr lang="en-US" sz="5000" dirty="0" smtClean="0">
                <a:solidFill>
                  <a:srgbClr val="FF0000"/>
                </a:solidFill>
              </a:rPr>
              <a:t>manage the feelings and expectations </a:t>
            </a:r>
            <a:r>
              <a:rPr lang="en-US" sz="5000" dirty="0" smtClean="0"/>
              <a:t>of clients, journalists and colleagues</a:t>
            </a:r>
          </a:p>
          <a:p>
            <a:r>
              <a:rPr lang="en-US" sz="5000" dirty="0" smtClean="0"/>
              <a:t>Linked to </a:t>
            </a:r>
            <a:r>
              <a:rPr lang="en-US" sz="5000" dirty="0" smtClean="0"/>
              <a:t>the process of </a:t>
            </a:r>
            <a:r>
              <a:rPr lang="en-US" sz="5000" dirty="0" smtClean="0">
                <a:solidFill>
                  <a:srgbClr val="FF0000"/>
                </a:solidFill>
              </a:rPr>
              <a:t>educating</a:t>
            </a:r>
            <a:r>
              <a:rPr lang="en-US" sz="5000" dirty="0" smtClean="0"/>
              <a:t> the client about the value of PR work to their business</a:t>
            </a:r>
          </a:p>
          <a:p>
            <a:r>
              <a:rPr lang="en-US" sz="5000" dirty="0" smtClean="0"/>
              <a:t>Linked to </a:t>
            </a:r>
            <a:r>
              <a:rPr lang="en-US" sz="5000" dirty="0" smtClean="0"/>
              <a:t>the process </a:t>
            </a:r>
            <a:r>
              <a:rPr lang="en-US" sz="5000" dirty="0" smtClean="0">
                <a:solidFill>
                  <a:srgbClr val="FF0000"/>
                </a:solidFill>
              </a:rPr>
              <a:t>‘selling-in’ </a:t>
            </a:r>
            <a:r>
              <a:rPr lang="en-US" sz="5000" dirty="0" smtClean="0"/>
              <a:t>stories to journalists</a:t>
            </a:r>
          </a:p>
          <a:p>
            <a:r>
              <a:rPr lang="en-US" sz="5000" dirty="0" smtClean="0"/>
              <a:t>Helps practitioners </a:t>
            </a:r>
            <a:r>
              <a:rPr lang="en-US" sz="5000" dirty="0" smtClean="0"/>
              <a:t>to </a:t>
            </a:r>
            <a:r>
              <a:rPr lang="en-US" sz="5000" dirty="0" smtClean="0">
                <a:solidFill>
                  <a:srgbClr val="FF0000"/>
                </a:solidFill>
              </a:rPr>
              <a:t>manage upwards </a:t>
            </a:r>
            <a:r>
              <a:rPr lang="en-US" sz="5000" dirty="0" smtClean="0">
                <a:solidFill>
                  <a:srgbClr val="000000"/>
                </a:solidFill>
              </a:rPr>
              <a:t>(with agency directors/managers)</a:t>
            </a:r>
            <a:r>
              <a:rPr lang="en-US" sz="5000" dirty="0" smtClean="0">
                <a:solidFill>
                  <a:srgbClr val="FF0000"/>
                </a:solidFill>
              </a:rPr>
              <a:t> </a:t>
            </a:r>
            <a:r>
              <a:rPr lang="en-US" sz="5000" dirty="0" smtClean="0"/>
              <a:t>to ensure that confidence in their account-handling skills are maintained.</a:t>
            </a:r>
          </a:p>
          <a:p>
            <a:r>
              <a:rPr lang="en-US" sz="5000" dirty="0" smtClean="0"/>
              <a:t>Some </a:t>
            </a:r>
            <a:r>
              <a:rPr lang="en-US" sz="5000" dirty="0" err="1" smtClean="0"/>
              <a:t>empathising</a:t>
            </a:r>
            <a:r>
              <a:rPr lang="en-US" sz="5000" dirty="0" smtClean="0"/>
              <a:t> strategies suggest ‘deep acting</a:t>
            </a:r>
            <a:r>
              <a:rPr lang="en-US" sz="5000" dirty="0" smtClean="0"/>
              <a:t>’ </a:t>
            </a:r>
            <a:r>
              <a:rPr lang="en-US" sz="5000" dirty="0" smtClean="0">
                <a:solidFill>
                  <a:srgbClr val="FF0000"/>
                </a:solidFill>
              </a:rPr>
              <a:t>(emotional empathy)</a:t>
            </a:r>
            <a:r>
              <a:rPr lang="en-US" sz="5000" dirty="0" smtClean="0"/>
              <a:t> </a:t>
            </a:r>
            <a:r>
              <a:rPr lang="en-US" sz="5000" dirty="0" smtClean="0"/>
              <a:t>techniques that could be considered harmful to one’s sense of self; however in </a:t>
            </a:r>
            <a:r>
              <a:rPr lang="en-US" sz="5000" dirty="0" smtClean="0"/>
              <a:t>my study </a:t>
            </a:r>
            <a:r>
              <a:rPr lang="en-US" sz="5000" dirty="0" err="1" smtClean="0"/>
              <a:t>empathising</a:t>
            </a:r>
            <a:r>
              <a:rPr lang="en-US" sz="5000" dirty="0" smtClean="0"/>
              <a:t> was considered as ‘part of the job’. </a:t>
            </a:r>
            <a:endParaRPr lang="en-US" sz="5000" dirty="0" smtClean="0"/>
          </a:p>
          <a:p>
            <a:r>
              <a:rPr lang="en-US" sz="5000" dirty="0" smtClean="0"/>
              <a:t>Learning </a:t>
            </a:r>
            <a:r>
              <a:rPr lang="en-US" sz="5000" dirty="0" smtClean="0"/>
              <a:t>more about the other person’s situation enabled practitioners to </a:t>
            </a:r>
            <a:r>
              <a:rPr lang="en-US" sz="5000" dirty="0" smtClean="0">
                <a:solidFill>
                  <a:srgbClr val="FF0000"/>
                </a:solidFill>
              </a:rPr>
              <a:t>take control </a:t>
            </a:r>
            <a:r>
              <a:rPr lang="en-US" sz="5000" dirty="0" smtClean="0"/>
              <a:t>of the professional </a:t>
            </a:r>
            <a:r>
              <a:rPr lang="en-US" sz="5000" dirty="0" smtClean="0"/>
              <a:t>relationship </a:t>
            </a:r>
            <a:r>
              <a:rPr lang="en-US" sz="5000" dirty="0" smtClean="0">
                <a:solidFill>
                  <a:srgbClr val="FF0000"/>
                </a:solidFill>
              </a:rPr>
              <a:t>(cognitive empathy)</a:t>
            </a:r>
            <a:r>
              <a:rPr lang="en-US" sz="5000" dirty="0" smtClean="0"/>
              <a:t>.</a:t>
            </a:r>
            <a:endParaRPr lang="en-US" sz="5000" dirty="0" smtClean="0"/>
          </a:p>
          <a:p>
            <a:endParaRPr lang="en-US" dirty="0"/>
          </a:p>
        </p:txBody>
      </p:sp>
    </p:spTree>
    <p:extLst>
      <p:ext uri="{BB962C8B-B14F-4D97-AF65-F5344CB8AC3E}">
        <p14:creationId xmlns:p14="http://schemas.microsoft.com/office/powerpoint/2010/main" val="40669348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247</TotalTime>
  <Words>1776</Words>
  <Application>Microsoft Macintosh PowerPoint</Application>
  <PresentationFormat>On-screen Show (4:3)</PresentationFormat>
  <Paragraphs>77</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Pushpin</vt:lpstr>
      <vt:lpstr>Imagining the lives of others:  the paradox of empathy in public relations and implications for the curriculum</vt:lpstr>
      <vt:lpstr>What is empathy?</vt:lpstr>
      <vt:lpstr>Empathy as contemporary concern</vt:lpstr>
      <vt:lpstr>Paradox of empathy:  self/other orientations</vt:lpstr>
      <vt:lpstr>Types of empathy</vt:lpstr>
      <vt:lpstr>The business discourse of empathy</vt:lpstr>
      <vt:lpstr>Empathy in the public relations literature</vt:lpstr>
      <vt:lpstr>Empathy as a personal attribute in public relations literature</vt:lpstr>
      <vt:lpstr>Empathy in PR consultancy relationships: PR executives</vt:lpstr>
      <vt:lpstr>Empathy in PR consultancy relationships</vt:lpstr>
      <vt:lpstr> ‘Client alignment’ strategies to understand the client’s situation </vt:lpstr>
      <vt:lpstr>Developing empathy among junior team members</vt:lpstr>
      <vt:lpstr> Understanding client relationships beyond the immediate contact </vt:lpstr>
      <vt:lpstr>Conclusions</vt:lpstr>
      <vt:lpstr>References</vt:lpstr>
      <vt:lpstr>References</vt:lpstr>
    </vt:vector>
  </TitlesOfParts>
  <Company>Leeds Metropolitan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Imagining the lives of others:  the paradox of empathy in public relations and implications for the curriculum</dc:title>
  <dc:creator>Office 2004 Test Drive User</dc:creator>
  <cp:lastModifiedBy>Office 2004 Test Drive User</cp:lastModifiedBy>
  <cp:revision>16</cp:revision>
  <dcterms:created xsi:type="dcterms:W3CDTF">2016-09-28T15:56:57Z</dcterms:created>
  <dcterms:modified xsi:type="dcterms:W3CDTF">2016-09-28T20:04:49Z</dcterms:modified>
</cp:coreProperties>
</file>