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5" r:id="rId3"/>
    <p:sldMasterId id="2147483668" r:id="rId4"/>
  </p:sldMasterIdLst>
  <p:notesMasterIdLst>
    <p:notesMasterId r:id="rId24"/>
  </p:notesMasterIdLst>
  <p:sldIdLst>
    <p:sldId id="256" r:id="rId5"/>
    <p:sldId id="257" r:id="rId6"/>
    <p:sldId id="258" r:id="rId7"/>
    <p:sldId id="271" r:id="rId8"/>
    <p:sldId id="267" r:id="rId9"/>
    <p:sldId id="269" r:id="rId10"/>
    <p:sldId id="268" r:id="rId11"/>
    <p:sldId id="259" r:id="rId12"/>
    <p:sldId id="261" r:id="rId13"/>
    <p:sldId id="262" r:id="rId14"/>
    <p:sldId id="272" r:id="rId15"/>
    <p:sldId id="273" r:id="rId16"/>
    <p:sldId id="274" r:id="rId17"/>
    <p:sldId id="263" r:id="rId18"/>
    <p:sldId id="275" r:id="rId19"/>
    <p:sldId id="276" r:id="rId20"/>
    <p:sldId id="277" r:id="rId21"/>
    <p:sldId id="266"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762" autoAdjust="0"/>
  </p:normalViewPr>
  <p:slideViewPr>
    <p:cSldViewPr snapToGrid="0">
      <p:cViewPr varScale="1">
        <p:scale>
          <a:sx n="79" d="100"/>
          <a:sy n="79" d="100"/>
        </p:scale>
        <p:origin x="1692" y="96"/>
      </p:cViewPr>
      <p:guideLst/>
    </p:cSldViewPr>
  </p:slideViewPr>
  <p:notesTextViewPr>
    <p:cViewPr>
      <p:scale>
        <a:sx n="1" d="1"/>
        <a:sy n="1" d="1"/>
      </p:scale>
      <p:origin x="0" y="0"/>
    </p:cViewPr>
  </p:notesTextViewPr>
  <p:notesViewPr>
    <p:cSldViewPr snapToGrid="0">
      <p:cViewPr varScale="1">
        <p:scale>
          <a:sx n="87" d="100"/>
          <a:sy n="87" d="100"/>
        </p:scale>
        <p:origin x="29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ower01\Downloads\report%20(9).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dirty="0"/>
              <a:t>Critical Reflections; top 10 </a:t>
            </a:r>
            <a:r>
              <a:rPr lang="en-GB" sz="1800" b="1" dirty="0" smtClean="0"/>
              <a:t>article</a:t>
            </a:r>
            <a:r>
              <a:rPr lang="en-GB" sz="1800" b="1" baseline="0" dirty="0" smtClean="0"/>
              <a:t> downloads </a:t>
            </a:r>
            <a:r>
              <a:rPr lang="en-GB" sz="1800" b="1" dirty="0" smtClean="0"/>
              <a:t>2013-2016</a:t>
            </a:r>
            <a:endParaRPr lang="en-GB" sz="18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'report (9)'!$A$65:$A$74</c:f>
              <c:strCache>
                <c:ptCount val="10"/>
                <c:pt idx="0">
                  <c:v>Who Kares About Kim Kardashian?!</c:v>
                </c:pt>
                <c:pt idx="1">
                  <c:v>Is Surveillance Really That Bad</c:v>
                </c:pt>
                <c:pt idx="2">
                  <c:v>At What Cost? Consumerism vs Sustainability</c:v>
                </c:pt>
                <c:pt idx="3">
                  <c:v>Buying Love Online: The Commodification of Intimacy in a Technological World</c:v>
                </c:pt>
                <c:pt idx="4">
                  <c:v>A Sociology of Sneaker Freakers</c:v>
                </c:pt>
                <c:pt idx="5">
                  <c:v>The Holidays Are Coming!: Consumerism and Post-Fordist Society</c:v>
                </c:pt>
                <c:pt idx="6">
                  <c:v>The Tradeâ€off between Information and Surveillance in a Globalized Working Environment</c:v>
                </c:pt>
                <c:pt idx="7">
                  <c:v>Love at First Type</c:v>
                </c:pt>
                <c:pt idx="8">
                  <c:v>Food, Glorious Food....Dried Pasta and Custard</c:v>
                </c:pt>
                <c:pt idx="9">
                  <c:v>Calling on Behalf of Charities</c:v>
                </c:pt>
              </c:strCache>
            </c:strRef>
          </c:cat>
          <c:val>
            <c:numRef>
              <c:f>'report (9)'!$F$65:$F$74</c:f>
              <c:numCache>
                <c:formatCode>General</c:formatCode>
                <c:ptCount val="10"/>
                <c:pt idx="0">
                  <c:v>215</c:v>
                </c:pt>
                <c:pt idx="1">
                  <c:v>113</c:v>
                </c:pt>
                <c:pt idx="2">
                  <c:v>109</c:v>
                </c:pt>
                <c:pt idx="3">
                  <c:v>99</c:v>
                </c:pt>
                <c:pt idx="4">
                  <c:v>98</c:v>
                </c:pt>
                <c:pt idx="5">
                  <c:v>64</c:v>
                </c:pt>
                <c:pt idx="6">
                  <c:v>54</c:v>
                </c:pt>
                <c:pt idx="7">
                  <c:v>53</c:v>
                </c:pt>
                <c:pt idx="8">
                  <c:v>52</c:v>
                </c:pt>
                <c:pt idx="9">
                  <c:v>45</c:v>
                </c:pt>
              </c:numCache>
            </c:numRef>
          </c:val>
        </c:ser>
        <c:dLbls>
          <c:showLegendKey val="0"/>
          <c:showVal val="0"/>
          <c:showCatName val="0"/>
          <c:showSerName val="0"/>
          <c:showPercent val="0"/>
          <c:showBubbleSize val="0"/>
        </c:dLbls>
        <c:gapWidth val="182"/>
        <c:axId val="237340168"/>
        <c:axId val="236478984"/>
      </c:barChart>
      <c:catAx>
        <c:axId val="237340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6478984"/>
        <c:crosses val="autoZero"/>
        <c:auto val="1"/>
        <c:lblAlgn val="ctr"/>
        <c:lblOffset val="100"/>
        <c:noMultiLvlLbl val="0"/>
      </c:catAx>
      <c:valAx>
        <c:axId val="236478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7340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641FC-89DF-4704-AF28-C312D66AA79A}" type="datetimeFigureOut">
              <a:rPr lang="en-GB" smtClean="0"/>
              <a:t>18/01/2017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00947-9EBF-4629-ADC4-95B993E0FCCF}" type="slidenum">
              <a:rPr lang="en-GB" smtClean="0"/>
              <a:t>‹#›</a:t>
            </a:fld>
            <a:endParaRPr lang="en-GB"/>
          </a:p>
        </p:txBody>
      </p:sp>
    </p:spTree>
    <p:extLst>
      <p:ext uri="{BB962C8B-B14F-4D97-AF65-F5344CB8AC3E}">
        <p14:creationId xmlns:p14="http://schemas.microsoft.com/office/powerpoint/2010/main" val="58807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2</a:t>
            </a:fld>
            <a:endParaRPr lang="en-GB"/>
          </a:p>
        </p:txBody>
      </p:sp>
    </p:spTree>
    <p:extLst>
      <p:ext uri="{BB962C8B-B14F-4D97-AF65-F5344CB8AC3E}">
        <p14:creationId xmlns:p14="http://schemas.microsoft.com/office/powerpoint/2010/main" val="364617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16</a:t>
            </a:fld>
            <a:endParaRPr lang="en-GB"/>
          </a:p>
        </p:txBody>
      </p:sp>
    </p:spTree>
    <p:extLst>
      <p:ext uri="{BB962C8B-B14F-4D97-AF65-F5344CB8AC3E}">
        <p14:creationId xmlns:p14="http://schemas.microsoft.com/office/powerpoint/2010/main" val="148300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17</a:t>
            </a:fld>
            <a:endParaRPr lang="en-GB"/>
          </a:p>
        </p:txBody>
      </p:sp>
    </p:spTree>
    <p:extLst>
      <p:ext uri="{BB962C8B-B14F-4D97-AF65-F5344CB8AC3E}">
        <p14:creationId xmlns:p14="http://schemas.microsoft.com/office/powerpoint/2010/main" val="2469825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3</a:t>
            </a:fld>
            <a:endParaRPr lang="en-GB"/>
          </a:p>
        </p:txBody>
      </p:sp>
    </p:spTree>
    <p:extLst>
      <p:ext uri="{BB962C8B-B14F-4D97-AF65-F5344CB8AC3E}">
        <p14:creationId xmlns:p14="http://schemas.microsoft.com/office/powerpoint/2010/main" val="254768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4</a:t>
            </a:fld>
            <a:endParaRPr lang="en-GB"/>
          </a:p>
        </p:txBody>
      </p:sp>
    </p:spTree>
    <p:extLst>
      <p:ext uri="{BB962C8B-B14F-4D97-AF65-F5344CB8AC3E}">
        <p14:creationId xmlns:p14="http://schemas.microsoft.com/office/powerpoint/2010/main" val="14059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5</a:t>
            </a:fld>
            <a:endParaRPr lang="en-GB"/>
          </a:p>
        </p:txBody>
      </p:sp>
    </p:spTree>
    <p:extLst>
      <p:ext uri="{BB962C8B-B14F-4D97-AF65-F5344CB8AC3E}">
        <p14:creationId xmlns:p14="http://schemas.microsoft.com/office/powerpoint/2010/main" val="420143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b="0" dirty="0" smtClean="0">
              <a:effectLst/>
            </a:endParaRPr>
          </a:p>
        </p:txBody>
      </p:sp>
      <p:sp>
        <p:nvSpPr>
          <p:cNvPr id="4" name="Slide Number Placeholder 3"/>
          <p:cNvSpPr>
            <a:spLocks noGrp="1"/>
          </p:cNvSpPr>
          <p:nvPr>
            <p:ph type="sldNum" sz="quarter" idx="10"/>
          </p:nvPr>
        </p:nvSpPr>
        <p:spPr/>
        <p:txBody>
          <a:bodyPr/>
          <a:lstStyle/>
          <a:p>
            <a:fld id="{5E800947-9EBF-4629-ADC4-95B993E0FCCF}" type="slidenum">
              <a:rPr lang="en-GB" smtClean="0"/>
              <a:t>6</a:t>
            </a:fld>
            <a:endParaRPr lang="en-GB"/>
          </a:p>
        </p:txBody>
      </p:sp>
    </p:spTree>
    <p:extLst>
      <p:ext uri="{BB962C8B-B14F-4D97-AF65-F5344CB8AC3E}">
        <p14:creationId xmlns:p14="http://schemas.microsoft.com/office/powerpoint/2010/main" val="2291586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7</a:t>
            </a:fld>
            <a:endParaRPr lang="en-GB"/>
          </a:p>
        </p:txBody>
      </p:sp>
    </p:spTree>
    <p:extLst>
      <p:ext uri="{BB962C8B-B14F-4D97-AF65-F5344CB8AC3E}">
        <p14:creationId xmlns:p14="http://schemas.microsoft.com/office/powerpoint/2010/main" val="819292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8</a:t>
            </a:fld>
            <a:endParaRPr lang="en-GB"/>
          </a:p>
        </p:txBody>
      </p:sp>
    </p:spTree>
    <p:extLst>
      <p:ext uri="{BB962C8B-B14F-4D97-AF65-F5344CB8AC3E}">
        <p14:creationId xmlns:p14="http://schemas.microsoft.com/office/powerpoint/2010/main" val="176207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10</a:t>
            </a:fld>
            <a:endParaRPr lang="en-GB"/>
          </a:p>
        </p:txBody>
      </p:sp>
    </p:spTree>
    <p:extLst>
      <p:ext uri="{BB962C8B-B14F-4D97-AF65-F5344CB8AC3E}">
        <p14:creationId xmlns:p14="http://schemas.microsoft.com/office/powerpoint/2010/main" val="202423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15</a:t>
            </a:fld>
            <a:endParaRPr lang="en-GB"/>
          </a:p>
        </p:txBody>
      </p:sp>
    </p:spTree>
    <p:extLst>
      <p:ext uri="{BB962C8B-B14F-4D97-AF65-F5344CB8AC3E}">
        <p14:creationId xmlns:p14="http://schemas.microsoft.com/office/powerpoint/2010/main" val="4182480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35360" y="908720"/>
            <a:ext cx="854528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UNINVERSITY</a:t>
            </a:r>
            <a:endParaRPr lang="en-US" dirty="0"/>
          </a:p>
        </p:txBody>
      </p:sp>
      <p:sp>
        <p:nvSpPr>
          <p:cNvPr id="8" name="Content Placeholder 7"/>
          <p:cNvSpPr>
            <a:spLocks noGrp="1"/>
          </p:cNvSpPr>
          <p:nvPr>
            <p:ph sz="quarter" idx="11" hasCustomPrompt="1"/>
          </p:nvPr>
        </p:nvSpPr>
        <p:spPr>
          <a:xfrm>
            <a:off x="334434" y="1484313"/>
            <a:ext cx="10945284" cy="16573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335360" y="3356992"/>
            <a:ext cx="10847917"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51485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E7BC8EE-A664-4597-B7F3-175B96732B1A}" type="datetimeFigureOut">
              <a:rPr lang="en-GB" smtClean="0"/>
              <a:t>18/01/2017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684773-B3E8-41CD-8FD9-3A13562F7464}" type="slidenum">
              <a:rPr lang="en-GB" smtClean="0"/>
              <a:t>‹#›</a:t>
            </a:fld>
            <a:endParaRPr lang="en-GB"/>
          </a:p>
        </p:txBody>
      </p:sp>
    </p:spTree>
    <p:extLst>
      <p:ext uri="{BB962C8B-B14F-4D97-AF65-F5344CB8AC3E}">
        <p14:creationId xmlns:p14="http://schemas.microsoft.com/office/powerpoint/2010/main" val="300088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31801" y="333375"/>
            <a:ext cx="7584017"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431437" y="2060576"/>
            <a:ext cx="7680788" cy="24479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53815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35360" y="274638"/>
            <a:ext cx="1116482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 Placeholder 9"/>
          <p:cNvSpPr txBox="1">
            <a:spLocks/>
          </p:cNvSpPr>
          <p:nvPr userDrawn="1"/>
        </p:nvSpPr>
        <p:spPr>
          <a:xfrm>
            <a:off x="527382" y="1996211"/>
            <a:ext cx="10971708"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2800" dirty="0" smtClean="0"/>
          </a:p>
        </p:txBody>
      </p:sp>
      <p:sp>
        <p:nvSpPr>
          <p:cNvPr id="3" name="Content Placeholder 2"/>
          <p:cNvSpPr>
            <a:spLocks noGrp="1"/>
          </p:cNvSpPr>
          <p:nvPr>
            <p:ph sz="quarter" idx="10" hasCustomPrompt="1"/>
          </p:nvPr>
        </p:nvSpPr>
        <p:spPr>
          <a:xfrm>
            <a:off x="335360" y="1557339"/>
            <a:ext cx="11136973"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334434" y="2205038"/>
            <a:ext cx="11137900"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335360" y="3140969"/>
            <a:ext cx="11040533"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5705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274638"/>
            <a:ext cx="11164821"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31371" y="1600201"/>
            <a:ext cx="556302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6000" y="1600201"/>
            <a:ext cx="54864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972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E7BC8EE-A664-4597-B7F3-175B96732B1A}" type="datetimeFigureOut">
              <a:rPr lang="en-GB" smtClean="0"/>
              <a:t>18/01/2017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684773-B3E8-41CD-8FD9-3A13562F7464}" type="slidenum">
              <a:rPr lang="en-GB" smtClean="0"/>
              <a:t>‹#›</a:t>
            </a:fld>
            <a:endParaRPr lang="en-GB"/>
          </a:p>
        </p:txBody>
      </p:sp>
    </p:spTree>
    <p:extLst>
      <p:ext uri="{BB962C8B-B14F-4D97-AF65-F5344CB8AC3E}">
        <p14:creationId xmlns:p14="http://schemas.microsoft.com/office/powerpoint/2010/main" val="120361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960096" y="1600202"/>
            <a:ext cx="4622304" cy="35569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0" hasCustomPrompt="1"/>
          </p:nvPr>
        </p:nvSpPr>
        <p:spPr>
          <a:xfrm>
            <a:off x="431801" y="333375"/>
            <a:ext cx="7584017"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431437" y="1556793"/>
            <a:ext cx="5664564"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800818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LBU_Stationery_Temps_P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0" y="-7380"/>
            <a:ext cx="12240000" cy="6872760"/>
          </a:xfrm>
          <a:prstGeom prst="rect">
            <a:avLst/>
          </a:prstGeom>
        </p:spPr>
      </p:pic>
    </p:spTree>
    <p:extLst>
      <p:ext uri="{BB962C8B-B14F-4D97-AF65-F5344CB8AC3E}">
        <p14:creationId xmlns:p14="http://schemas.microsoft.com/office/powerpoint/2010/main" val="236781979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LBU_Stationery_Temps_PP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0" y="-20856"/>
            <a:ext cx="12288000" cy="6899712"/>
          </a:xfrm>
          <a:prstGeom prst="rect">
            <a:avLst/>
          </a:prstGeom>
        </p:spPr>
      </p:pic>
    </p:spTree>
    <p:extLst>
      <p:ext uri="{BB962C8B-B14F-4D97-AF65-F5344CB8AC3E}">
        <p14:creationId xmlns:p14="http://schemas.microsoft.com/office/powerpoint/2010/main" val="1177925419"/>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0" y="-7380"/>
            <a:ext cx="12240000" cy="6872760"/>
          </a:xfrm>
          <a:prstGeom prst="rect">
            <a:avLst/>
          </a:prstGeom>
        </p:spPr>
      </p:pic>
    </p:spTree>
    <p:extLst>
      <p:ext uri="{BB962C8B-B14F-4D97-AF65-F5344CB8AC3E}">
        <p14:creationId xmlns:p14="http://schemas.microsoft.com/office/powerpoint/2010/main" val="17382294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0" r:id="rId3"/>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0020_MSO_LBU_Stationery_Temps_PPT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0" y="-20856"/>
            <a:ext cx="12288000" cy="6899712"/>
          </a:xfrm>
          <a:prstGeom prst="rect">
            <a:avLst/>
          </a:prstGeom>
        </p:spPr>
      </p:pic>
    </p:spTree>
    <p:extLst>
      <p:ext uri="{BB962C8B-B14F-4D97-AF65-F5344CB8AC3E}">
        <p14:creationId xmlns:p14="http://schemas.microsoft.com/office/powerpoint/2010/main" val="1050679225"/>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playlist?list=PLNeQ4r7yzDfcYhXSMDDmPS4L5obUPfORb"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libguides.leedsbeckett.ac.uk/research/focus_on"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ojs.leedsbeckett.ac.uk/index.php/SOC/index"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416" y="1414971"/>
            <a:ext cx="11582400" cy="2387600"/>
          </a:xfrm>
        </p:spPr>
        <p:txBody>
          <a:bodyPr>
            <a:normAutofit/>
          </a:bodyPr>
          <a:lstStyle/>
          <a:p>
            <a:r>
              <a:rPr lang="en-GB" sz="4000" dirty="0" smtClean="0"/>
              <a:t>Open journal systems and undergraduate </a:t>
            </a:r>
            <a:r>
              <a:rPr lang="en-GB" sz="4000" dirty="0" smtClean="0"/>
              <a:t>research</a:t>
            </a:r>
            <a:r>
              <a:rPr lang="en-GB" sz="3200" dirty="0" smtClean="0"/>
              <a:t> </a:t>
            </a:r>
            <a:r>
              <a:rPr lang="en-GB" sz="3200" dirty="0" smtClean="0"/>
              <a:t/>
            </a:r>
            <a:br>
              <a:rPr lang="en-GB" sz="3200" dirty="0" smtClean="0"/>
            </a:br>
            <a:endParaRPr lang="en-GB" sz="3200" dirty="0"/>
          </a:p>
        </p:txBody>
      </p:sp>
      <p:sp>
        <p:nvSpPr>
          <p:cNvPr id="3" name="Subtitle 2"/>
          <p:cNvSpPr>
            <a:spLocks noGrp="1"/>
          </p:cNvSpPr>
          <p:nvPr>
            <p:ph type="subTitle" idx="1"/>
          </p:nvPr>
        </p:nvSpPr>
        <p:spPr>
          <a:xfrm>
            <a:off x="1499616" y="4336914"/>
            <a:ext cx="9144000" cy="2076078"/>
          </a:xfrm>
        </p:spPr>
        <p:txBody>
          <a:bodyPr/>
          <a:lstStyle/>
          <a:p>
            <a:r>
              <a:rPr lang="en-GB" sz="2000" b="1" dirty="0">
                <a:latin typeface="+mj-lt"/>
                <a:ea typeface="+mj-ea"/>
                <a:cs typeface="+mj-cs"/>
              </a:rPr>
              <a:t>Kirsty </a:t>
            </a:r>
            <a:r>
              <a:rPr lang="en-GB" sz="2000" b="1" dirty="0" smtClean="0">
                <a:latin typeface="+mj-lt"/>
                <a:ea typeface="+mj-ea"/>
                <a:cs typeface="+mj-cs"/>
              </a:rPr>
              <a:t>Bower </a:t>
            </a:r>
          </a:p>
          <a:p>
            <a:r>
              <a:rPr lang="en-GB" sz="2000" b="1" dirty="0" smtClean="0">
                <a:latin typeface="+mj-lt"/>
                <a:ea typeface="+mj-ea"/>
                <a:cs typeface="+mj-cs"/>
              </a:rPr>
              <a:t>Academic </a:t>
            </a:r>
            <a:r>
              <a:rPr lang="en-GB" sz="2000" b="1" dirty="0">
                <a:latin typeface="+mj-lt"/>
                <a:ea typeface="+mj-ea"/>
                <a:cs typeface="+mj-cs"/>
              </a:rPr>
              <a:t>Librarian; Health and Social Sciences</a:t>
            </a:r>
          </a:p>
          <a:p>
            <a:r>
              <a:rPr lang="en-GB" sz="2000" b="1" dirty="0">
                <a:latin typeface="+mj-lt"/>
                <a:ea typeface="+mj-ea"/>
                <a:cs typeface="+mj-cs"/>
              </a:rPr>
              <a:t>k.bower@leedsbeckett.ac.uk</a:t>
            </a:r>
          </a:p>
        </p:txBody>
      </p:sp>
    </p:spTree>
    <p:extLst>
      <p:ext uri="{BB962C8B-B14F-4D97-AF65-F5344CB8AC3E}">
        <p14:creationId xmlns:p14="http://schemas.microsoft.com/office/powerpoint/2010/main" val="2063687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strategic drivers</a:t>
            </a:r>
            <a:endParaRPr lang="en-GB" dirty="0"/>
          </a:p>
        </p:txBody>
      </p:sp>
      <p:sp>
        <p:nvSpPr>
          <p:cNvPr id="3" name="Content Placeholder 2"/>
          <p:cNvSpPr>
            <a:spLocks noGrp="1"/>
          </p:cNvSpPr>
          <p:nvPr>
            <p:ph sz="half" idx="1"/>
          </p:nvPr>
        </p:nvSpPr>
        <p:spPr>
          <a:xfrm>
            <a:off x="431371" y="1600201"/>
            <a:ext cx="10583374" cy="4525963"/>
          </a:xfrm>
        </p:spPr>
        <p:txBody>
          <a:bodyPr/>
          <a:lstStyle/>
          <a:p>
            <a:r>
              <a:rPr lang="en-GB" dirty="0" smtClean="0"/>
              <a:t>Graduate attributes &amp; </a:t>
            </a:r>
            <a:r>
              <a:rPr lang="en-GB" b="1" dirty="0" smtClean="0"/>
              <a:t>digital literacy</a:t>
            </a:r>
          </a:p>
          <a:p>
            <a:endParaRPr lang="en-GB" b="1" dirty="0" smtClean="0"/>
          </a:p>
          <a:p>
            <a:r>
              <a:rPr lang="en-GB" dirty="0" smtClean="0"/>
              <a:t>Conversations around open access, research, cost of information, quality of information, ethical use, copyright and creative commons licencing</a:t>
            </a:r>
          </a:p>
          <a:p>
            <a:endParaRPr lang="en-GB" dirty="0" smtClean="0"/>
          </a:p>
          <a:p>
            <a:r>
              <a:rPr lang="en-GB" dirty="0" smtClean="0"/>
              <a:t>Putting digital literacy into practice with tangible rewards</a:t>
            </a:r>
            <a:endParaRPr lang="en-GB" dirty="0"/>
          </a:p>
        </p:txBody>
      </p:sp>
    </p:spTree>
    <p:extLst>
      <p:ext uri="{BB962C8B-B14F-4D97-AF65-F5344CB8AC3E}">
        <p14:creationId xmlns:p14="http://schemas.microsoft.com/office/powerpoint/2010/main" val="1643230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5" name="Rectangle 1"/>
          <p:cNvSpPr>
            <a:spLocks noGrp="1" noChangeArrowheads="1"/>
          </p:cNvSpPr>
          <p:nvPr>
            <p:ph sz="half" idx="1"/>
          </p:nvPr>
        </p:nvSpPr>
        <p:spPr bwMode="auto">
          <a:xfrm>
            <a:off x="335360" y="977447"/>
            <a:ext cx="1139444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“It was one of the most </a:t>
            </a:r>
            <a:r>
              <a:rPr kumimoji="0" lang="en-GB" altLang="en-US" sz="24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enjoyable assignments </a:t>
            </a: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throughout the course, as we had a lot of freedom to write on a subject and theory of preference……..</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I think the most valuable aspect of this assignment was learning the ability to synthesise theory with observation.</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Experience of being an editor:</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I recall a democratic process of deciding the order of the critical reflection journal…... This was good experience; </a:t>
            </a:r>
            <a:r>
              <a:rPr kumimoji="0" lang="en-GB" altLang="en-US" sz="24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working as a team </a:t>
            </a: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to produce a document that would hopefully prove as </a:t>
            </a:r>
            <a:r>
              <a:rPr kumimoji="0" lang="en-GB" altLang="en-US" sz="24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conducive examples for future students</a:t>
            </a: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and good representations of the </a:t>
            </a:r>
            <a:r>
              <a:rPr kumimoji="0" lang="en-GB" altLang="en-US" sz="24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standard of teaching </a:t>
            </a: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at </a:t>
            </a:r>
            <a:r>
              <a:rPr kumimoji="0" lang="en-GB" altLang="en-US" sz="24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rPr>
              <a:t>leeds</a:t>
            </a: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metropolitan (</a:t>
            </a:r>
            <a:r>
              <a:rPr kumimoji="0" lang="en-GB" altLang="en-US" sz="24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rPr>
              <a:t>beckett</a:t>
            </a: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university”. (Jamie)</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711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sz="half" idx="1"/>
          </p:nvPr>
        </p:nvSpPr>
        <p:spPr>
          <a:xfrm>
            <a:off x="431371" y="1600201"/>
            <a:ext cx="11492405" cy="4525963"/>
          </a:xfrm>
        </p:spPr>
        <p:txBody>
          <a:bodyPr/>
          <a:lstStyle/>
          <a:p>
            <a:pPr marL="0" indent="0">
              <a:buNone/>
            </a:pPr>
            <a:r>
              <a:rPr lang="en-GB" sz="2400" dirty="0" smtClean="0">
                <a:solidFill>
                  <a:srgbClr val="000000"/>
                </a:solidFill>
                <a:latin typeface="Arial" panose="020B0604020202020204" pitchFamily="34" charset="0"/>
                <a:ea typeface="Calibri" panose="020F0502020204030204" pitchFamily="34" charset="0"/>
              </a:rPr>
              <a:t>“Creating work </a:t>
            </a:r>
            <a:r>
              <a:rPr lang="en-GB" sz="2400" dirty="0">
                <a:solidFill>
                  <a:srgbClr val="000000"/>
                </a:solidFill>
                <a:latin typeface="Arial" panose="020B0604020202020204" pitchFamily="34" charset="0"/>
                <a:ea typeface="Calibri" panose="020F0502020204030204" pitchFamily="34" charset="0"/>
              </a:rPr>
              <a:t>for a journal that is going to be read beyond that of the marking purposes, opens up a whole new dynamic to your module and to your </a:t>
            </a:r>
            <a:r>
              <a:rPr lang="en-GB" sz="2400" dirty="0" smtClean="0">
                <a:solidFill>
                  <a:srgbClr val="000000"/>
                </a:solidFill>
                <a:latin typeface="Arial" panose="020B0604020202020204" pitchFamily="34" charset="0"/>
                <a:ea typeface="Calibri" panose="020F0502020204030204" pitchFamily="34" charset="0"/>
              </a:rPr>
              <a:t>degree……Having </a:t>
            </a:r>
            <a:r>
              <a:rPr lang="en-GB" sz="2400" dirty="0">
                <a:solidFill>
                  <a:srgbClr val="000000"/>
                </a:solidFill>
                <a:latin typeface="Arial" panose="020B0604020202020204" pitchFamily="34" charset="0"/>
                <a:ea typeface="Calibri" panose="020F0502020204030204" pitchFamily="34" charset="0"/>
              </a:rPr>
              <a:t>a journal written and created by student's combats the age old perspective from academics that there is nothing we can learn from students.  Working on this journal therefore felt </a:t>
            </a:r>
            <a:r>
              <a:rPr lang="en-GB" sz="2400" b="1" dirty="0">
                <a:solidFill>
                  <a:srgbClr val="000000"/>
                </a:solidFill>
                <a:latin typeface="Arial" panose="020B0604020202020204" pitchFamily="34" charset="0"/>
                <a:ea typeface="Calibri" panose="020F0502020204030204" pitchFamily="34" charset="0"/>
              </a:rPr>
              <a:t>empowering,</a:t>
            </a:r>
            <a:r>
              <a:rPr lang="en-GB" sz="2400" dirty="0">
                <a:solidFill>
                  <a:srgbClr val="000000"/>
                </a:solidFill>
                <a:latin typeface="Arial" panose="020B0604020202020204" pitchFamily="34" charset="0"/>
                <a:ea typeface="Calibri" panose="020F0502020204030204" pitchFamily="34" charset="0"/>
              </a:rPr>
              <a:t> many of us got to talk more freely and express what we had learnt in a less rigid way. </a:t>
            </a:r>
            <a:r>
              <a:rPr lang="en-GB" sz="2400" dirty="0" smtClean="0">
                <a:solidFill>
                  <a:srgbClr val="000000"/>
                </a:solidFill>
                <a:latin typeface="Arial" panose="020B0604020202020204" pitchFamily="34" charset="0"/>
                <a:ea typeface="Calibri" panose="020F0502020204030204" pitchFamily="34" charset="0"/>
              </a:rPr>
              <a:t>We felt we were being </a:t>
            </a:r>
            <a:r>
              <a:rPr lang="en-GB" sz="2400" dirty="0">
                <a:solidFill>
                  <a:srgbClr val="000000"/>
                </a:solidFill>
                <a:latin typeface="Arial" panose="020B0604020202020204" pitchFamily="34" charset="0"/>
                <a:ea typeface="Calibri" panose="020F0502020204030204" pitchFamily="34" charset="0"/>
              </a:rPr>
              <a:t>listened to, further than that we felt that our work was of genuine interest and therefore discussed topics that we were passionate and interested </a:t>
            </a:r>
            <a:r>
              <a:rPr lang="en-GB" sz="2400" dirty="0" smtClean="0">
                <a:solidFill>
                  <a:srgbClr val="000000"/>
                </a:solidFill>
                <a:latin typeface="Arial" panose="020B0604020202020204" pitchFamily="34" charset="0"/>
                <a:ea typeface="Calibri" panose="020F0502020204030204" pitchFamily="34" charset="0"/>
              </a:rPr>
              <a:t>about”</a:t>
            </a:r>
            <a:r>
              <a:rPr lang="en-GB" sz="2400" dirty="0">
                <a:solidFill>
                  <a:srgbClr val="000000"/>
                </a:solidFill>
                <a:latin typeface="Arial" panose="020B0604020202020204" pitchFamily="34" charset="0"/>
                <a:ea typeface="Calibri" panose="020F0502020204030204" pitchFamily="34" charset="0"/>
              </a:rPr>
              <a:t> </a:t>
            </a:r>
            <a:r>
              <a:rPr lang="en-GB" sz="2400" dirty="0" smtClean="0">
                <a:solidFill>
                  <a:srgbClr val="000000"/>
                </a:solidFill>
                <a:latin typeface="Arial" panose="020B0604020202020204" pitchFamily="34" charset="0"/>
                <a:ea typeface="Calibri" panose="020F0502020204030204" pitchFamily="34" charset="0"/>
              </a:rPr>
              <a:t>(Amy).</a:t>
            </a:r>
            <a:endParaRPr lang="en-GB" sz="2400" dirty="0">
              <a:solidFill>
                <a:srgbClr val="000000"/>
              </a:solidFill>
              <a:latin typeface="Arial" panose="020B0604020202020204" pitchFamily="34" charset="0"/>
              <a:ea typeface="Calibri" panose="020F0502020204030204" pitchFamily="34" charset="0"/>
            </a:endParaRPr>
          </a:p>
          <a:p>
            <a:endParaRPr lang="en-GB" sz="2400"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825393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sz="half" idx="1"/>
          </p:nvPr>
        </p:nvSpPr>
        <p:spPr>
          <a:xfrm>
            <a:off x="443563" y="1197865"/>
            <a:ext cx="11455829" cy="4525963"/>
          </a:xfrm>
        </p:spPr>
        <p:txBody>
          <a:bodyPr/>
          <a:lstStyle/>
          <a:p>
            <a:pPr marL="0" indent="0">
              <a:buNone/>
            </a:pPr>
            <a:r>
              <a:rPr lang="en-GB" sz="2000" dirty="0">
                <a:solidFill>
                  <a:schemeClr val="tx1"/>
                </a:solidFill>
              </a:rPr>
              <a:t>Due to our work being published, </a:t>
            </a:r>
            <a:r>
              <a:rPr lang="en-GB" sz="2000" dirty="0" smtClean="0">
                <a:solidFill>
                  <a:schemeClr val="tx1"/>
                </a:solidFill>
              </a:rPr>
              <a:t>I’ve </a:t>
            </a:r>
            <a:r>
              <a:rPr lang="en-GB" sz="2000" dirty="0">
                <a:solidFill>
                  <a:schemeClr val="tx1"/>
                </a:solidFill>
              </a:rPr>
              <a:t>been able to link to it on my </a:t>
            </a:r>
            <a:r>
              <a:rPr lang="en-GB" sz="2000" b="1" dirty="0">
                <a:solidFill>
                  <a:schemeClr val="tx1"/>
                </a:solidFill>
              </a:rPr>
              <a:t>LinkedIn and share it with people</a:t>
            </a:r>
            <a:r>
              <a:rPr lang="en-GB" sz="2000" dirty="0">
                <a:solidFill>
                  <a:schemeClr val="tx1"/>
                </a:solidFill>
              </a:rPr>
              <a:t>. I've been able to show our work to people otherwise not interested in Sociology, and due to my work being linked to an every day issue (eating disorders), it allows people to relate much more.</a:t>
            </a:r>
          </a:p>
          <a:p>
            <a:pPr marL="0" indent="0">
              <a:buNone/>
            </a:pPr>
            <a:r>
              <a:rPr lang="en-GB" sz="2000" dirty="0">
                <a:solidFill>
                  <a:schemeClr val="tx1"/>
                </a:solidFill>
              </a:rPr>
              <a:t> </a:t>
            </a:r>
          </a:p>
          <a:p>
            <a:pPr marL="0" indent="0">
              <a:buNone/>
            </a:pPr>
            <a:r>
              <a:rPr lang="en-GB" sz="2000" dirty="0">
                <a:solidFill>
                  <a:schemeClr val="tx1"/>
                </a:solidFill>
              </a:rPr>
              <a:t>The fact that our work was published has made me proud of what I achieved and is a permanent reminder of university as a whole. People who I've met since university have been able to view what we did and the work we wrote without me even knowing them during.</a:t>
            </a:r>
          </a:p>
          <a:p>
            <a:pPr marL="0" indent="0">
              <a:buNone/>
            </a:pPr>
            <a:r>
              <a:rPr lang="en-GB" sz="2000" dirty="0">
                <a:solidFill>
                  <a:schemeClr val="tx1"/>
                </a:solidFill>
              </a:rPr>
              <a:t> </a:t>
            </a:r>
          </a:p>
          <a:p>
            <a:pPr marL="0" indent="0">
              <a:buNone/>
            </a:pPr>
            <a:r>
              <a:rPr lang="en-GB" sz="2000" dirty="0">
                <a:solidFill>
                  <a:schemeClr val="tx1"/>
                </a:solidFill>
              </a:rPr>
              <a:t>It's a reminder that subjects like Sociology, which I went into thinking would be </a:t>
            </a:r>
            <a:r>
              <a:rPr lang="en-GB" sz="2000" dirty="0" err="1">
                <a:solidFill>
                  <a:schemeClr val="tx1"/>
                </a:solidFill>
              </a:rPr>
              <a:t>unrelatable</a:t>
            </a:r>
            <a:r>
              <a:rPr lang="en-GB" sz="2000" dirty="0">
                <a:solidFill>
                  <a:schemeClr val="tx1"/>
                </a:solidFill>
              </a:rPr>
              <a:t> to real life and would mainly be old theories, </a:t>
            </a:r>
            <a:r>
              <a:rPr lang="en-GB" sz="2000" b="1" dirty="0">
                <a:solidFill>
                  <a:schemeClr val="tx1"/>
                </a:solidFill>
              </a:rPr>
              <a:t>is always possible to be linked to real, modern life.</a:t>
            </a:r>
          </a:p>
          <a:p>
            <a:pPr marL="0" indent="0">
              <a:buNone/>
            </a:pPr>
            <a:r>
              <a:rPr lang="en-GB" sz="2000" dirty="0">
                <a:solidFill>
                  <a:schemeClr val="tx1"/>
                </a:solidFill>
              </a:rPr>
              <a:t> </a:t>
            </a:r>
          </a:p>
          <a:p>
            <a:pPr marL="0" indent="0">
              <a:buNone/>
            </a:pPr>
            <a:r>
              <a:rPr lang="en-GB" sz="2000" dirty="0">
                <a:solidFill>
                  <a:schemeClr val="tx1"/>
                </a:solidFill>
              </a:rPr>
              <a:t>It was </a:t>
            </a:r>
            <a:r>
              <a:rPr lang="en-GB" sz="2000" b="1" dirty="0">
                <a:solidFill>
                  <a:schemeClr val="tx1"/>
                </a:solidFill>
              </a:rPr>
              <a:t>fun and great experience working together </a:t>
            </a:r>
            <a:r>
              <a:rPr lang="en-GB" sz="2000" dirty="0">
                <a:solidFill>
                  <a:schemeClr val="tx1"/>
                </a:solidFill>
              </a:rPr>
              <a:t>to get it published. It was a great way to see university out</a:t>
            </a:r>
            <a:r>
              <a:rPr lang="en-GB" sz="2000" dirty="0" smtClean="0">
                <a:solidFill>
                  <a:schemeClr val="tx1"/>
                </a:solidFill>
              </a:rPr>
              <a:t>! (Jack)</a:t>
            </a:r>
            <a:endParaRPr lang="en-GB" sz="2000" dirty="0">
              <a:solidFill>
                <a:schemeClr val="tx1"/>
              </a:solidFill>
            </a:endParaRPr>
          </a:p>
        </p:txBody>
      </p:sp>
    </p:spTree>
    <p:extLst>
      <p:ext uri="{BB962C8B-B14F-4D97-AF65-F5344CB8AC3E}">
        <p14:creationId xmlns:p14="http://schemas.microsoft.com/office/powerpoint/2010/main" val="1066098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Practicalities</a:t>
            </a:r>
            <a:endParaRPr lang="en-GB" dirty="0"/>
          </a:p>
        </p:txBody>
      </p:sp>
      <p:sp>
        <p:nvSpPr>
          <p:cNvPr id="3" name="Content Placeholder 2"/>
          <p:cNvSpPr>
            <a:spLocks noGrp="1"/>
          </p:cNvSpPr>
          <p:nvPr>
            <p:ph sz="half" idx="1"/>
          </p:nvPr>
        </p:nvSpPr>
        <p:spPr>
          <a:xfrm>
            <a:off x="431371" y="1600201"/>
            <a:ext cx="10549818" cy="4800599"/>
          </a:xfrm>
        </p:spPr>
        <p:txBody>
          <a:bodyPr/>
          <a:lstStyle/>
          <a:p>
            <a:r>
              <a:rPr lang="en-GB" dirty="0" smtClean="0"/>
              <a:t>Small team/ time restrictions</a:t>
            </a:r>
          </a:p>
          <a:p>
            <a:pPr lvl="1"/>
            <a:r>
              <a:rPr lang="en-GB" b="1" dirty="0" smtClean="0"/>
              <a:t>Journal Manager</a:t>
            </a:r>
          </a:p>
          <a:p>
            <a:pPr lvl="1"/>
            <a:r>
              <a:rPr lang="en-GB" b="1" dirty="0" smtClean="0"/>
              <a:t>Journal Editor</a:t>
            </a:r>
          </a:p>
          <a:p>
            <a:pPr lvl="1"/>
            <a:r>
              <a:rPr lang="en-GB" dirty="0" smtClean="0"/>
              <a:t>Section Editor</a:t>
            </a:r>
          </a:p>
          <a:p>
            <a:pPr lvl="1"/>
            <a:r>
              <a:rPr lang="en-GB" dirty="0" smtClean="0"/>
              <a:t>Reviewer</a:t>
            </a:r>
          </a:p>
          <a:p>
            <a:r>
              <a:rPr lang="en-GB" dirty="0" smtClean="0">
                <a:hlinkClick r:id="rId2"/>
              </a:rPr>
              <a:t>Training </a:t>
            </a:r>
            <a:r>
              <a:rPr lang="en-GB" dirty="0" smtClean="0">
                <a:hlinkClick r:id="rId2"/>
              </a:rPr>
              <a:t>videos</a:t>
            </a:r>
            <a:r>
              <a:rPr lang="en-GB" dirty="0" smtClean="0"/>
              <a:t> (James Fisher; Information Services Librarian)</a:t>
            </a:r>
            <a:endParaRPr lang="en-GB" dirty="0"/>
          </a:p>
          <a:p>
            <a:r>
              <a:rPr lang="en-GB" dirty="0" smtClean="0"/>
              <a:t>Marketing – social media, direct contact, academic staff and alumni, open days.</a:t>
            </a:r>
          </a:p>
          <a:p>
            <a:r>
              <a:rPr lang="en-GB" dirty="0"/>
              <a:t>Inform British Council for Undergraduate Research</a:t>
            </a:r>
          </a:p>
          <a:p>
            <a:r>
              <a:rPr lang="en-GB" dirty="0" smtClean="0"/>
              <a:t>Copyright </a:t>
            </a:r>
          </a:p>
          <a:p>
            <a:endParaRPr lang="en-GB" dirty="0"/>
          </a:p>
        </p:txBody>
      </p:sp>
    </p:spTree>
    <p:extLst>
      <p:ext uri="{BB962C8B-B14F-4D97-AF65-F5344CB8AC3E}">
        <p14:creationId xmlns:p14="http://schemas.microsoft.com/office/powerpoint/2010/main" val="1136549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15365" t="24338" r="21073" b="13440"/>
          <a:stretch/>
        </p:blipFill>
        <p:spPr>
          <a:xfrm>
            <a:off x="176533" y="100988"/>
            <a:ext cx="11759435" cy="6475292"/>
          </a:xfrm>
          <a:prstGeom prst="rect">
            <a:avLst/>
          </a:prstGeom>
          <a:ln>
            <a:solidFill>
              <a:schemeClr val="tx1"/>
            </a:solidFill>
          </a:ln>
        </p:spPr>
      </p:pic>
    </p:spTree>
    <p:extLst>
      <p:ext uri="{BB962C8B-B14F-4D97-AF65-F5344CB8AC3E}">
        <p14:creationId xmlns:p14="http://schemas.microsoft.com/office/powerpoint/2010/main" val="1658793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1599" t="25189" r="25662" b="22086"/>
          <a:stretch/>
        </p:blipFill>
        <p:spPr>
          <a:xfrm>
            <a:off x="536113" y="107121"/>
            <a:ext cx="11495525" cy="6464367"/>
          </a:xfrm>
          <a:prstGeom prst="rect">
            <a:avLst/>
          </a:prstGeom>
          <a:ln>
            <a:solidFill>
              <a:schemeClr val="tx1"/>
            </a:solidFill>
          </a:ln>
        </p:spPr>
      </p:pic>
    </p:spTree>
    <p:extLst>
      <p:ext uri="{BB962C8B-B14F-4D97-AF65-F5344CB8AC3E}">
        <p14:creationId xmlns:p14="http://schemas.microsoft.com/office/powerpoint/2010/main" val="959462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217588821"/>
              </p:ext>
            </p:extLst>
          </p:nvPr>
        </p:nvGraphicFramePr>
        <p:xfrm>
          <a:off x="243840" y="243840"/>
          <a:ext cx="11814048" cy="6327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8640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reflection</a:t>
            </a:r>
            <a:endParaRPr lang="en-GB" dirty="0"/>
          </a:p>
        </p:txBody>
      </p:sp>
      <p:sp>
        <p:nvSpPr>
          <p:cNvPr id="3" name="Content Placeholder 2"/>
          <p:cNvSpPr>
            <a:spLocks noGrp="1"/>
          </p:cNvSpPr>
          <p:nvPr>
            <p:ph sz="half" idx="1"/>
          </p:nvPr>
        </p:nvSpPr>
        <p:spPr>
          <a:xfrm>
            <a:off x="431371" y="1600201"/>
            <a:ext cx="10289759" cy="4525963"/>
          </a:xfrm>
        </p:spPr>
        <p:txBody>
          <a:bodyPr/>
          <a:lstStyle/>
          <a:p>
            <a:r>
              <a:rPr lang="en-GB" dirty="0" smtClean="0"/>
              <a:t>Hard work but worth it</a:t>
            </a:r>
          </a:p>
          <a:p>
            <a:r>
              <a:rPr lang="en-GB" dirty="0" smtClean="0"/>
              <a:t>Benefits for librarians</a:t>
            </a:r>
          </a:p>
          <a:p>
            <a:pPr lvl="1"/>
            <a:r>
              <a:rPr lang="en-GB" dirty="0" smtClean="0"/>
              <a:t>Connection with subject</a:t>
            </a:r>
          </a:p>
          <a:p>
            <a:pPr lvl="1"/>
            <a:r>
              <a:rPr lang="en-GB" dirty="0" smtClean="0"/>
              <a:t>Better able to support students</a:t>
            </a:r>
          </a:p>
          <a:p>
            <a:pPr lvl="1"/>
            <a:r>
              <a:rPr lang="en-GB" dirty="0" smtClean="0"/>
              <a:t>Opportunities for digital literacy discussions/ sessions</a:t>
            </a:r>
          </a:p>
          <a:p>
            <a:r>
              <a:rPr lang="en-GB" dirty="0" smtClean="0"/>
              <a:t>Altruistic satisfaction in helping students</a:t>
            </a:r>
          </a:p>
          <a:p>
            <a:r>
              <a:rPr lang="en-GB" dirty="0" smtClean="0"/>
              <a:t>Shock at </a:t>
            </a:r>
            <a:r>
              <a:rPr lang="en-GB" dirty="0" smtClean="0"/>
              <a:t>popularity!!!!!</a:t>
            </a:r>
            <a:endParaRPr lang="en-GB" dirty="0"/>
          </a:p>
          <a:p>
            <a:r>
              <a:rPr lang="en-GB" dirty="0" smtClean="0"/>
              <a:t>Who is viewing it?</a:t>
            </a:r>
          </a:p>
        </p:txBody>
      </p:sp>
    </p:spTree>
    <p:extLst>
      <p:ext uri="{BB962C8B-B14F-4D97-AF65-F5344CB8AC3E}">
        <p14:creationId xmlns:p14="http://schemas.microsoft.com/office/powerpoint/2010/main" val="4024479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a:t>
            </a:r>
            <a:endParaRPr lang="en-GB" dirty="0"/>
          </a:p>
        </p:txBody>
      </p:sp>
      <p:sp>
        <p:nvSpPr>
          <p:cNvPr id="3" name="Content Placeholder 2"/>
          <p:cNvSpPr>
            <a:spLocks noGrp="1"/>
          </p:cNvSpPr>
          <p:nvPr>
            <p:ph sz="half" idx="1"/>
          </p:nvPr>
        </p:nvSpPr>
        <p:spPr>
          <a:xfrm>
            <a:off x="439760" y="1080084"/>
            <a:ext cx="10625319" cy="5381676"/>
          </a:xfrm>
        </p:spPr>
        <p:txBody>
          <a:bodyPr/>
          <a:lstStyle/>
          <a:p>
            <a:r>
              <a:rPr lang="en-GB" sz="2400" dirty="0" smtClean="0"/>
              <a:t>Library </a:t>
            </a:r>
            <a:r>
              <a:rPr lang="en-GB" sz="2400" dirty="0" smtClean="0"/>
              <a:t>hosting</a:t>
            </a:r>
          </a:p>
          <a:p>
            <a:r>
              <a:rPr lang="en-GB" dirty="0" smtClean="0"/>
              <a:t>Centralised</a:t>
            </a:r>
            <a:r>
              <a:rPr lang="en-GB" dirty="0" smtClean="0"/>
              <a:t>: facilitating access to information</a:t>
            </a:r>
          </a:p>
          <a:p>
            <a:pPr lvl="1"/>
            <a:r>
              <a:rPr lang="en-GB" dirty="0" smtClean="0"/>
              <a:t>Ties in with digital literacy skills teaching</a:t>
            </a:r>
          </a:p>
          <a:p>
            <a:pPr lvl="1"/>
            <a:r>
              <a:rPr lang="en-GB" dirty="0" smtClean="0"/>
              <a:t>Gives us a hook for sessions </a:t>
            </a:r>
          </a:p>
          <a:p>
            <a:pPr lvl="1"/>
            <a:r>
              <a:rPr lang="en-GB" dirty="0" smtClean="0"/>
              <a:t>Interest from other subjects in health; Health Education England (NHS)</a:t>
            </a:r>
          </a:p>
          <a:p>
            <a:pPr lvl="1"/>
            <a:r>
              <a:rPr lang="en-GB" dirty="0" smtClean="0"/>
              <a:t>Multidisciplinary rather than subject specific journal?</a:t>
            </a:r>
          </a:p>
          <a:p>
            <a:r>
              <a:rPr lang="en-GB" dirty="0">
                <a:solidFill>
                  <a:schemeClr val="accent1"/>
                </a:solidFill>
              </a:rPr>
              <a:t>Research bodies </a:t>
            </a:r>
            <a:r>
              <a:rPr lang="en-GB" dirty="0" smtClean="0">
                <a:solidFill>
                  <a:schemeClr val="accent1"/>
                </a:solidFill>
              </a:rPr>
              <a:t>&amp; </a:t>
            </a:r>
            <a:r>
              <a:rPr lang="en-GB" dirty="0">
                <a:solidFill>
                  <a:schemeClr val="accent1"/>
                </a:solidFill>
              </a:rPr>
              <a:t>vocational courses to create an evidence based culture</a:t>
            </a:r>
          </a:p>
          <a:p>
            <a:r>
              <a:rPr lang="en-GB" dirty="0" smtClean="0"/>
              <a:t>Investigate </a:t>
            </a:r>
            <a:r>
              <a:rPr lang="en-GB" dirty="0"/>
              <a:t>funding: research investigation &amp; peer </a:t>
            </a:r>
            <a:r>
              <a:rPr lang="en-GB" dirty="0" smtClean="0"/>
              <a:t>reviewers</a:t>
            </a:r>
          </a:p>
          <a:p>
            <a:pPr lvl="1"/>
            <a:r>
              <a:rPr lang="en-GB" dirty="0"/>
              <a:t>Gather data from students via survey/ questionnaire/ focus group </a:t>
            </a:r>
            <a:endParaRPr lang="en-GB" dirty="0" smtClean="0"/>
          </a:p>
          <a:p>
            <a:r>
              <a:rPr lang="en-GB" dirty="0" smtClean="0"/>
              <a:t>We’re </a:t>
            </a:r>
            <a:r>
              <a:rPr lang="en-GB" dirty="0"/>
              <a:t>all set for the next edition</a:t>
            </a:r>
          </a:p>
          <a:p>
            <a:endParaRPr lang="en-GB" dirty="0"/>
          </a:p>
        </p:txBody>
      </p:sp>
    </p:spTree>
    <p:extLst>
      <p:ext uri="{BB962C8B-B14F-4D97-AF65-F5344CB8AC3E}">
        <p14:creationId xmlns:p14="http://schemas.microsoft.com/office/powerpoint/2010/main" val="218299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sz="half" idx="1"/>
          </p:nvPr>
        </p:nvSpPr>
        <p:spPr>
          <a:xfrm>
            <a:off x="431371" y="1600201"/>
            <a:ext cx="11068810" cy="4525963"/>
          </a:xfrm>
        </p:spPr>
        <p:txBody>
          <a:bodyPr/>
          <a:lstStyle/>
          <a:p>
            <a:endParaRPr lang="en-GB" dirty="0"/>
          </a:p>
        </p:txBody>
      </p:sp>
      <p:pic>
        <p:nvPicPr>
          <p:cNvPr id="2" name="Picture 1"/>
          <p:cNvPicPr>
            <a:picLocks noChangeAspect="1"/>
          </p:cNvPicPr>
          <p:nvPr/>
        </p:nvPicPr>
        <p:blipFill rotWithShape="1">
          <a:blip r:embed="rId3"/>
          <a:srcRect l="11760" t="27633" r="44969" b="28920"/>
          <a:stretch/>
        </p:blipFill>
        <p:spPr>
          <a:xfrm>
            <a:off x="335360" y="274638"/>
            <a:ext cx="11440745" cy="6461675"/>
          </a:xfrm>
          <a:prstGeom prst="rect">
            <a:avLst/>
          </a:prstGeom>
        </p:spPr>
      </p:pic>
    </p:spTree>
    <p:extLst>
      <p:ext uri="{BB962C8B-B14F-4D97-AF65-F5344CB8AC3E}">
        <p14:creationId xmlns:p14="http://schemas.microsoft.com/office/powerpoint/2010/main" val="213833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rotWithShape="1">
          <a:blip r:embed="rId4"/>
          <a:srcRect l="26598" t="11187" r="27580" b="2968"/>
          <a:stretch/>
        </p:blipFill>
        <p:spPr>
          <a:xfrm>
            <a:off x="3544959" y="1231392"/>
            <a:ext cx="5104927" cy="5379632"/>
          </a:xfrm>
          <a:prstGeom prst="rect">
            <a:avLst/>
          </a:prstGeom>
          <a:ln>
            <a:solidFill>
              <a:schemeClr val="tx1"/>
            </a:solidFill>
          </a:ln>
        </p:spPr>
      </p:pic>
      <p:sp>
        <p:nvSpPr>
          <p:cNvPr id="9" name="Title 8"/>
          <p:cNvSpPr>
            <a:spLocks noGrp="1"/>
          </p:cNvSpPr>
          <p:nvPr>
            <p:ph type="title"/>
          </p:nvPr>
        </p:nvSpPr>
        <p:spPr>
          <a:xfrm>
            <a:off x="231648" y="274638"/>
            <a:ext cx="11960352" cy="1143000"/>
          </a:xfrm>
        </p:spPr>
        <p:txBody>
          <a:bodyPr/>
          <a:lstStyle/>
          <a:p>
            <a:r>
              <a:rPr lang="en-GB" sz="3600" dirty="0" smtClean="0"/>
              <a:t>Repository Services &amp; Open Access engagement</a:t>
            </a:r>
            <a:endParaRPr lang="en-GB" sz="3600" dirty="0"/>
          </a:p>
        </p:txBody>
      </p:sp>
    </p:spTree>
    <p:extLst>
      <p:ext uri="{BB962C8B-B14F-4D97-AF65-F5344CB8AC3E}">
        <p14:creationId xmlns:p14="http://schemas.microsoft.com/office/powerpoint/2010/main" val="3298140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646" t="9352" r="25937" b="76111"/>
          <a:stretch/>
        </p:blipFill>
        <p:spPr>
          <a:xfrm>
            <a:off x="545491" y="2394410"/>
            <a:ext cx="11171022" cy="1811830"/>
          </a:xfrm>
          <a:prstGeom prst="rect">
            <a:avLst/>
          </a:prstGeom>
          <a:ln>
            <a:solidFill>
              <a:schemeClr val="tx1"/>
            </a:solidFill>
          </a:ln>
        </p:spPr>
      </p:pic>
      <p:sp>
        <p:nvSpPr>
          <p:cNvPr id="6" name="Title 5"/>
          <p:cNvSpPr>
            <a:spLocks noGrp="1"/>
          </p:cNvSpPr>
          <p:nvPr>
            <p:ph type="title"/>
          </p:nvPr>
        </p:nvSpPr>
        <p:spPr/>
        <p:txBody>
          <a:bodyPr/>
          <a:lstStyle/>
          <a:p>
            <a:r>
              <a:rPr lang="en-GB" dirty="0" smtClean="0"/>
              <a:t>Open Journal Systems (OJS)</a:t>
            </a:r>
            <a:endParaRPr lang="en-GB" dirty="0"/>
          </a:p>
        </p:txBody>
      </p:sp>
    </p:spTree>
    <p:extLst>
      <p:ext uri="{BB962C8B-B14F-4D97-AF65-F5344CB8AC3E}">
        <p14:creationId xmlns:p14="http://schemas.microsoft.com/office/powerpoint/2010/main" val="3658105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239" t="9167" r="27865" b="26389"/>
          <a:stretch/>
        </p:blipFill>
        <p:spPr>
          <a:xfrm>
            <a:off x="1304924" y="114300"/>
            <a:ext cx="10039351" cy="6629401"/>
          </a:xfrm>
          <a:prstGeom prst="rect">
            <a:avLst/>
          </a:prstGeom>
          <a:ln>
            <a:solidFill>
              <a:schemeClr val="tx1"/>
            </a:solidFill>
          </a:ln>
        </p:spPr>
      </p:pic>
    </p:spTree>
    <p:extLst>
      <p:ext uri="{BB962C8B-B14F-4D97-AF65-F5344CB8AC3E}">
        <p14:creationId xmlns:p14="http://schemas.microsoft.com/office/powerpoint/2010/main" val="3937744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rotWithShape="1">
          <a:blip r:embed="rId4"/>
          <a:srcRect l="17968" t="17276" r="47237" b="5038"/>
          <a:stretch/>
        </p:blipFill>
        <p:spPr>
          <a:xfrm>
            <a:off x="2938272" y="219456"/>
            <a:ext cx="5093337" cy="6396750"/>
          </a:xfrm>
          <a:prstGeom prst="rect">
            <a:avLst/>
          </a:prstGeom>
          <a:ln>
            <a:solidFill>
              <a:schemeClr val="tx1"/>
            </a:solidFill>
          </a:ln>
        </p:spPr>
      </p:pic>
    </p:spTree>
    <p:extLst>
      <p:ext uri="{BB962C8B-B14F-4D97-AF65-F5344CB8AC3E}">
        <p14:creationId xmlns:p14="http://schemas.microsoft.com/office/powerpoint/2010/main" val="3696985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Why create a journal?</a:t>
            </a:r>
            <a:endParaRPr lang="en-GB" dirty="0"/>
          </a:p>
        </p:txBody>
      </p:sp>
      <p:sp>
        <p:nvSpPr>
          <p:cNvPr id="5" name="Content Placeholder 4"/>
          <p:cNvSpPr>
            <a:spLocks noGrp="1"/>
          </p:cNvSpPr>
          <p:nvPr>
            <p:ph sz="half" idx="1"/>
          </p:nvPr>
        </p:nvSpPr>
        <p:spPr>
          <a:xfrm>
            <a:off x="992203" y="1624585"/>
            <a:ext cx="9370997" cy="4525963"/>
          </a:xfrm>
        </p:spPr>
        <p:txBody>
          <a:bodyPr/>
          <a:lstStyle/>
          <a:p>
            <a:r>
              <a:rPr lang="en-GB" b="1" dirty="0" smtClean="0"/>
              <a:t>High standard of work (Academic staff motivation)</a:t>
            </a:r>
          </a:p>
          <a:p>
            <a:endParaRPr lang="en-GB" b="1" dirty="0"/>
          </a:p>
          <a:p>
            <a:r>
              <a:rPr lang="en-GB" b="1" dirty="0" smtClean="0"/>
              <a:t>Open Access</a:t>
            </a:r>
          </a:p>
          <a:p>
            <a:pPr lvl="1"/>
            <a:r>
              <a:rPr lang="en-GB" dirty="0"/>
              <a:t>Dissemination research outputs to a wider </a:t>
            </a:r>
            <a:r>
              <a:rPr lang="en-GB" dirty="0" smtClean="0"/>
              <a:t>audience</a:t>
            </a:r>
          </a:p>
          <a:p>
            <a:pPr lvl="1"/>
            <a:r>
              <a:rPr lang="en-GB" dirty="0" smtClean="0"/>
              <a:t>Research Excellence Framework engagement</a:t>
            </a:r>
          </a:p>
          <a:p>
            <a:pPr lvl="1"/>
            <a:endParaRPr lang="en-GB" dirty="0" smtClean="0"/>
          </a:p>
          <a:p>
            <a:r>
              <a:rPr lang="en-GB" b="1" dirty="0" smtClean="0"/>
              <a:t>Student employability</a:t>
            </a:r>
          </a:p>
          <a:p>
            <a:pPr lvl="1"/>
            <a:r>
              <a:rPr lang="en-GB" dirty="0" smtClean="0"/>
              <a:t>Experience of academic publication &amp; standards</a:t>
            </a:r>
          </a:p>
          <a:p>
            <a:pPr lvl="1"/>
            <a:r>
              <a:rPr lang="en-GB" dirty="0" smtClean="0"/>
              <a:t>Making CVs stand out </a:t>
            </a:r>
          </a:p>
          <a:p>
            <a:pPr lvl="1"/>
            <a:endParaRPr lang="en-GB" dirty="0"/>
          </a:p>
        </p:txBody>
      </p:sp>
    </p:spTree>
    <p:extLst>
      <p:ext uri="{BB962C8B-B14F-4D97-AF65-F5344CB8AC3E}">
        <p14:creationId xmlns:p14="http://schemas.microsoft.com/office/powerpoint/2010/main" val="4087268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create a journal?</a:t>
            </a:r>
            <a:endParaRPr lang="en-GB" dirty="0"/>
          </a:p>
        </p:txBody>
      </p:sp>
      <p:sp>
        <p:nvSpPr>
          <p:cNvPr id="3" name="Content Placeholder 2"/>
          <p:cNvSpPr>
            <a:spLocks noGrp="1"/>
          </p:cNvSpPr>
          <p:nvPr>
            <p:ph sz="half" idx="1"/>
          </p:nvPr>
        </p:nvSpPr>
        <p:spPr>
          <a:xfrm>
            <a:off x="431370" y="1600201"/>
            <a:ext cx="11333909" cy="4605527"/>
          </a:xfrm>
        </p:spPr>
        <p:txBody>
          <a:bodyPr/>
          <a:lstStyle/>
          <a:p>
            <a:r>
              <a:rPr lang="en-GB" sz="3200" dirty="0" smtClean="0"/>
              <a:t>Experience </a:t>
            </a:r>
            <a:r>
              <a:rPr lang="en-GB" sz="3200" dirty="0"/>
              <a:t>of writing for publication </a:t>
            </a:r>
            <a:r>
              <a:rPr lang="en-GB" sz="3200" dirty="0" smtClean="0"/>
              <a:t>to </a:t>
            </a:r>
            <a:r>
              <a:rPr lang="en-GB" sz="3200" dirty="0"/>
              <a:t>encourage research/ </a:t>
            </a:r>
            <a:r>
              <a:rPr lang="en-GB" sz="3200" dirty="0" smtClean="0"/>
              <a:t>masters/ further study</a:t>
            </a:r>
            <a:r>
              <a:rPr lang="en-GB" sz="3200" dirty="0"/>
              <a:t>? </a:t>
            </a:r>
            <a:endParaRPr lang="en-GB" sz="3200" dirty="0" smtClean="0"/>
          </a:p>
          <a:p>
            <a:endParaRPr lang="en-GB" sz="3200" dirty="0" smtClean="0"/>
          </a:p>
          <a:p>
            <a:r>
              <a:rPr lang="en-GB" sz="3200" dirty="0" smtClean="0"/>
              <a:t>Peer </a:t>
            </a:r>
            <a:r>
              <a:rPr lang="en-GB" sz="3200" dirty="0"/>
              <a:t>reviewed – Appreciation of the publication </a:t>
            </a:r>
            <a:r>
              <a:rPr lang="en-GB" sz="3200" dirty="0" smtClean="0"/>
              <a:t>process; </a:t>
            </a:r>
            <a:r>
              <a:rPr lang="en-GB" sz="3200" dirty="0"/>
              <a:t>quality of </a:t>
            </a:r>
            <a:r>
              <a:rPr lang="en-GB" sz="3200" smtClean="0"/>
              <a:t>information sources</a:t>
            </a:r>
            <a:endParaRPr lang="en-GB" sz="3200" dirty="0" smtClean="0"/>
          </a:p>
          <a:p>
            <a:endParaRPr lang="en-GB" sz="3200" dirty="0"/>
          </a:p>
          <a:p>
            <a:r>
              <a:rPr lang="en-GB" sz="3200" dirty="0" smtClean="0"/>
              <a:t>Connecting theory to real life</a:t>
            </a:r>
          </a:p>
          <a:p>
            <a:endParaRPr lang="en-GB" sz="3200" dirty="0" smtClean="0"/>
          </a:p>
          <a:p>
            <a:r>
              <a:rPr lang="en-GB" sz="3200" dirty="0" smtClean="0"/>
              <a:t>Alumni relationship</a:t>
            </a:r>
          </a:p>
          <a:p>
            <a:endParaRPr lang="en-GB" dirty="0" smtClean="0"/>
          </a:p>
          <a:p>
            <a:endParaRPr lang="en-GB" dirty="0"/>
          </a:p>
        </p:txBody>
      </p:sp>
    </p:spTree>
    <p:extLst>
      <p:ext uri="{BB962C8B-B14F-4D97-AF65-F5344CB8AC3E}">
        <p14:creationId xmlns:p14="http://schemas.microsoft.com/office/powerpoint/2010/main" val="4149819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Institutional Strategic drivers</a:t>
            </a:r>
            <a:endParaRPr lang="en-GB" dirty="0"/>
          </a:p>
        </p:txBody>
      </p:sp>
      <p:sp>
        <p:nvSpPr>
          <p:cNvPr id="3" name="Content Placeholder 2"/>
          <p:cNvSpPr>
            <a:spLocks noGrp="1"/>
          </p:cNvSpPr>
          <p:nvPr>
            <p:ph sz="half" idx="1"/>
          </p:nvPr>
        </p:nvSpPr>
        <p:spPr>
          <a:xfrm>
            <a:off x="335360" y="1234758"/>
            <a:ext cx="11178992" cy="5361114"/>
          </a:xfrm>
        </p:spPr>
        <p:txBody>
          <a:bodyPr/>
          <a:lstStyle/>
          <a:p>
            <a:r>
              <a:rPr lang="en-GB" b="1" dirty="0" smtClean="0"/>
              <a:t>Excellent education experience (TEF)</a:t>
            </a:r>
          </a:p>
          <a:p>
            <a:pPr lvl="1"/>
            <a:r>
              <a:rPr lang="en-GB" dirty="0" smtClean="0"/>
              <a:t>Quality of teaching and assessment</a:t>
            </a:r>
          </a:p>
          <a:p>
            <a:pPr lvl="1"/>
            <a:r>
              <a:rPr lang="en-GB" dirty="0" smtClean="0"/>
              <a:t>New experience for the students</a:t>
            </a:r>
          </a:p>
          <a:p>
            <a:r>
              <a:rPr lang="en-GB" b="1" dirty="0" smtClean="0"/>
              <a:t>Research &amp; academic enterprise (REF)</a:t>
            </a:r>
          </a:p>
          <a:p>
            <a:pPr lvl="1"/>
            <a:r>
              <a:rPr lang="en-GB" dirty="0" smtClean="0"/>
              <a:t>Fostering a research culture across the Uni at all levels </a:t>
            </a:r>
          </a:p>
          <a:p>
            <a:r>
              <a:rPr lang="en-GB" b="1" dirty="0" smtClean="0"/>
              <a:t>Community of great people</a:t>
            </a:r>
          </a:p>
          <a:p>
            <a:pPr lvl="1"/>
            <a:r>
              <a:rPr lang="en-GB" dirty="0" smtClean="0"/>
              <a:t>Student produced &amp; peer reviewed</a:t>
            </a:r>
          </a:p>
          <a:p>
            <a:r>
              <a:rPr lang="en-GB" b="1" dirty="0" smtClean="0"/>
              <a:t>Sustainable resources</a:t>
            </a:r>
          </a:p>
          <a:p>
            <a:pPr lvl="1"/>
            <a:r>
              <a:rPr lang="en-GB" dirty="0" smtClean="0"/>
              <a:t>Contributing to wider resources</a:t>
            </a:r>
          </a:p>
          <a:p>
            <a:pPr lvl="1"/>
            <a:r>
              <a:rPr lang="en-GB" dirty="0" smtClean="0"/>
              <a:t>Free </a:t>
            </a:r>
            <a:endParaRPr lang="en-GB" dirty="0"/>
          </a:p>
        </p:txBody>
      </p:sp>
    </p:spTree>
    <p:extLst>
      <p:ext uri="{BB962C8B-B14F-4D97-AF65-F5344CB8AC3E}">
        <p14:creationId xmlns:p14="http://schemas.microsoft.com/office/powerpoint/2010/main" val="3987738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duction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Leeds Beckett-powerpoint-template</Template>
  <TotalTime>1418</TotalTime>
  <Words>534</Words>
  <Application>Microsoft Office PowerPoint</Application>
  <PresentationFormat>Widescreen</PresentationFormat>
  <Paragraphs>102</Paragraphs>
  <Slides>19</Slides>
  <Notes>11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19</vt:i4>
      </vt:variant>
    </vt:vector>
  </HeadingPairs>
  <TitlesOfParts>
    <vt:vector size="25" baseType="lpstr">
      <vt:lpstr>Arial</vt:lpstr>
      <vt:lpstr>Calibri</vt:lpstr>
      <vt:lpstr>IntroductionSlide</vt:lpstr>
      <vt:lpstr>New Topic Slide</vt:lpstr>
      <vt:lpstr>Custom Design</vt:lpstr>
      <vt:lpstr>1_Custom Design</vt:lpstr>
      <vt:lpstr>Open journal systems and undergraduate research  </vt:lpstr>
      <vt:lpstr>Background</vt:lpstr>
      <vt:lpstr>Repository Services &amp; Open Access engagement</vt:lpstr>
      <vt:lpstr>Open Journal Systems (OJS)</vt:lpstr>
      <vt:lpstr>PowerPoint Presentation</vt:lpstr>
      <vt:lpstr>PowerPoint Presentation</vt:lpstr>
      <vt:lpstr>Why create a journal?</vt:lpstr>
      <vt:lpstr>Why create a journal?</vt:lpstr>
      <vt:lpstr>Institutional Strategic drivers</vt:lpstr>
      <vt:lpstr>Additional strategic drivers</vt:lpstr>
      <vt:lpstr>Feedback</vt:lpstr>
      <vt:lpstr>Feedback</vt:lpstr>
      <vt:lpstr>Feedback</vt:lpstr>
      <vt:lpstr>Practicalities</vt:lpstr>
      <vt:lpstr>PowerPoint Presentation</vt:lpstr>
      <vt:lpstr>PowerPoint Presentation</vt:lpstr>
      <vt:lpstr>PowerPoint Presentation</vt:lpstr>
      <vt:lpstr>Personal reflection</vt:lpstr>
      <vt:lpstr>Future</vt:lpstr>
    </vt:vector>
  </TitlesOfParts>
  <Company>Leeds Beckett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journal systems and undergraduate research; how an OJS can facilitate digital literacy and a research culture</dc:title>
  <dc:creator>Bower, Kirsty</dc:creator>
  <cp:lastModifiedBy>Bower, Kirsty</cp:lastModifiedBy>
  <cp:revision>67</cp:revision>
  <dcterms:created xsi:type="dcterms:W3CDTF">2016-12-22T15:51:29Z</dcterms:created>
  <dcterms:modified xsi:type="dcterms:W3CDTF">2017-01-18T11:11:34Z</dcterms:modified>
</cp:coreProperties>
</file>