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lvl1pPr>
      <a:defRPr>
        <a:latin typeface="Century Schoolbook"/>
        <a:ea typeface="Century Schoolbook"/>
        <a:cs typeface="Century Schoolbook"/>
        <a:sym typeface="Century Schoolbook"/>
      </a:defRPr>
    </a:lvl1pPr>
    <a:lvl2pPr indent="457200">
      <a:defRPr>
        <a:latin typeface="Century Schoolbook"/>
        <a:ea typeface="Century Schoolbook"/>
        <a:cs typeface="Century Schoolbook"/>
        <a:sym typeface="Century Schoolbook"/>
      </a:defRPr>
    </a:lvl2pPr>
    <a:lvl3pPr indent="914400">
      <a:defRPr>
        <a:latin typeface="Century Schoolbook"/>
        <a:ea typeface="Century Schoolbook"/>
        <a:cs typeface="Century Schoolbook"/>
        <a:sym typeface="Century Schoolbook"/>
      </a:defRPr>
    </a:lvl3pPr>
    <a:lvl4pPr indent="1371600">
      <a:defRPr>
        <a:latin typeface="Century Schoolbook"/>
        <a:ea typeface="Century Schoolbook"/>
        <a:cs typeface="Century Schoolbook"/>
        <a:sym typeface="Century Schoolbook"/>
      </a:defRPr>
    </a:lvl4pPr>
    <a:lvl5pPr indent="1828800">
      <a:defRPr>
        <a:latin typeface="Century Schoolbook"/>
        <a:ea typeface="Century Schoolbook"/>
        <a:cs typeface="Century Schoolbook"/>
        <a:sym typeface="Century Schoolbook"/>
      </a:defRPr>
    </a:lvl5pPr>
    <a:lvl6pPr indent="2286000">
      <a:defRPr>
        <a:latin typeface="Century Schoolbook"/>
        <a:ea typeface="Century Schoolbook"/>
        <a:cs typeface="Century Schoolbook"/>
        <a:sym typeface="Century Schoolbook"/>
      </a:defRPr>
    </a:lvl6pPr>
    <a:lvl7pPr indent="2743200">
      <a:defRPr>
        <a:latin typeface="Century Schoolbook"/>
        <a:ea typeface="Century Schoolbook"/>
        <a:cs typeface="Century Schoolbook"/>
        <a:sym typeface="Century Schoolbook"/>
      </a:defRPr>
    </a:lvl7pPr>
    <a:lvl8pPr indent="3200400">
      <a:defRPr>
        <a:latin typeface="Century Schoolbook"/>
        <a:ea typeface="Century Schoolbook"/>
        <a:cs typeface="Century Schoolbook"/>
        <a:sym typeface="Century Schoolbook"/>
      </a:defRPr>
    </a:lvl8pPr>
    <a:lvl9pPr indent="3657600">
      <a:defRPr>
        <a:latin typeface="Century Schoolbook"/>
        <a:ea typeface="Century Schoolbook"/>
        <a:cs typeface="Century Schoolbook"/>
        <a:sym typeface="Century School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DFE3"/>
          </a:solidFill>
        </a:fill>
      </a:tcStyle>
    </a:wholeTbl>
    <a:band2H>
      <a:tcTxStyle/>
      <a:tcStyle>
        <a:tcBdr/>
        <a:fill>
          <a:solidFill>
            <a:srgbClr val="EAF0F2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6EA0B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AD9E0"/>
          </a:solidFill>
        </a:fill>
      </a:tcStyle>
    </a:wholeTbl>
    <a:band2H>
      <a:tcTxStyle/>
      <a:tcStyle>
        <a:tcBdr/>
        <a:fill>
          <a:solidFill>
            <a:srgbClr val="EDEDF0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D89A4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7D8DA"/>
          </a:solidFill>
        </a:fill>
      </a:tcStyle>
    </a:wholeTbl>
    <a:band2H>
      <a:tcTxStyle/>
      <a:tcStyle>
        <a:tcBdr/>
        <a:fill>
          <a:solidFill>
            <a:srgbClr val="ECECED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E848D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EA0B0"/>
          </a:solidFill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EA0B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entury Schoolbook Bold"/>
          <a:ea typeface="Century Schoolbook Bold"/>
          <a:cs typeface="Century Schoolbook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1113936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ada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228600" y="3857625"/>
            <a:ext cx="8298486" cy="1276350"/>
          </a:xfrm>
          <a:prstGeom prst="rect">
            <a:avLst/>
          </a:prstGeom>
        </p:spPr>
        <p:txBody>
          <a:bodyPr lIns="0" tIns="0" rIns="0" bIns="0"/>
          <a:lstStyle>
            <a:lvl1pPr algn="r"/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2133600" y="5133975"/>
            <a:ext cx="6386946" cy="172402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r">
              <a:spcBef>
                <a:spcPts val="400"/>
              </a:spcBef>
              <a:buSzTx/>
              <a:buNone/>
              <a:defRPr sz="1800"/>
            </a:lvl1pPr>
            <a:lvl2pPr marL="671512" indent="-214312" algn="r">
              <a:spcBef>
                <a:spcPts val="400"/>
              </a:spcBef>
              <a:defRPr sz="1800"/>
            </a:lvl2pPr>
            <a:lvl3pPr marL="1120139" indent="-205739" algn="r">
              <a:spcBef>
                <a:spcPts val="400"/>
              </a:spcBef>
              <a:defRPr sz="1800"/>
            </a:lvl3pPr>
            <a:lvl4pPr marL="1600200" indent="-228600" algn="r">
              <a:spcBef>
                <a:spcPts val="400"/>
              </a:spcBef>
              <a:defRPr sz="1800"/>
            </a:lvl4pPr>
            <a:lvl5pPr marL="2085975" indent="-257175" algn="r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/>
        </p:nvSpPr>
        <p:spPr>
          <a:xfrm>
            <a:off x="176844" y="186904"/>
            <a:ext cx="8763001" cy="6213896"/>
          </a:xfrm>
          <a:prstGeom prst="rect">
            <a:avLst/>
          </a:prstGeom>
          <a:ln>
            <a:solidFill>
              <a:srgbClr val="6C6C6C"/>
            </a:solidFill>
            <a:custDash>
              <a:ds d="300000" sp="400000"/>
            </a:custDash>
          </a:ln>
          <a:effectLst>
            <a:outerShdw blurRad="25400" dist="12700" dir="5400000" rotWithShape="0">
              <a:srgbClr val="000000">
                <a:alpha val="60000"/>
              </a:srgbClr>
            </a:outerShdw>
          </a:effectLst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" name="Shape 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4023360" cy="30175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: mi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body" idx="1"/>
          </p:nvPr>
        </p:nvSpPr>
        <p:spPr>
          <a:xfrm>
            <a:off x="400496" y="1295400"/>
            <a:ext cx="1676401" cy="19050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spcBef>
                <a:spcPts val="300"/>
              </a:spcBef>
              <a:buSzTx/>
              <a:buNone/>
              <a:defRPr sz="1600"/>
            </a:lvl1pPr>
            <a:lvl2pPr marL="647700" indent="-190500" algn="r">
              <a:spcBef>
                <a:spcPts val="300"/>
              </a:spcBef>
              <a:defRPr sz="1600"/>
            </a:lvl2pPr>
            <a:lvl3pPr marL="1097280" indent="-182880" algn="r">
              <a:spcBef>
                <a:spcPts val="300"/>
              </a:spcBef>
              <a:defRPr sz="1600"/>
            </a:lvl3pPr>
            <a:lvl4pPr marL="1574800" indent="-203200" algn="r">
              <a:spcBef>
                <a:spcPts val="300"/>
              </a:spcBef>
              <a:defRPr sz="1600"/>
            </a:lvl4pPr>
            <a:lvl5pPr marL="2057400" indent="-228600" algn="r">
              <a:spcBef>
                <a:spcPts val="300"/>
              </a:spcBef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en 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926821" y="6172200"/>
            <a:ext cx="3657601" cy="685800"/>
          </a:xfrm>
          <a:prstGeom prst="rect">
            <a:avLst/>
          </a:prstGeom>
        </p:spPr>
        <p:txBody>
          <a:bodyPr lIns="9144" tIns="9144" rIns="9144" bIns="9144"/>
          <a:lstStyle>
            <a:lvl1pPr marL="0" indent="0">
              <a:spcBef>
                <a:spcPts val="300"/>
              </a:spcBef>
              <a:buSzTx/>
              <a:buNone/>
              <a:defRPr sz="1600"/>
            </a:lvl1pPr>
            <a:lvl2pPr marL="647700" indent="-190500">
              <a:spcBef>
                <a:spcPts val="300"/>
              </a:spcBef>
              <a:defRPr sz="1600"/>
            </a:lvl2pPr>
            <a:lvl3pPr marL="1097280" indent="-182880">
              <a:spcBef>
                <a:spcPts val="300"/>
              </a:spcBef>
              <a:defRPr sz="1600"/>
            </a:lvl3pPr>
            <a:lvl4pPr marL="1574800" indent="-203200">
              <a:spcBef>
                <a:spcPts val="300"/>
              </a:spcBef>
              <a:defRPr sz="1600"/>
            </a:lvl4pPr>
            <a:lvl5pPr marL="2057400" indent="-228600">
              <a:spcBef>
                <a:spcPts val="300"/>
              </a:spcBef>
              <a:defRPr sz="1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en vertical con título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xfrm>
            <a:off x="152400" y="4495800"/>
            <a:ext cx="8763000" cy="23622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: 1 en vertical y 3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: 3 en horizontal y 2 e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: 3 en vertical y 2 en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3048000" y="4876800"/>
            <a:ext cx="3200400" cy="1981200"/>
          </a:xfrm>
          <a:prstGeom prst="rect">
            <a:avLst/>
          </a:prstGeom>
        </p:spPr>
        <p:txBody>
          <a:bodyPr lIns="9144" tIns="9144" rIns="9144" bIns="9144"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: cuadra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953000" y="4648200"/>
            <a:ext cx="3200400" cy="2209800"/>
          </a:xfrm>
          <a:prstGeom prst="rect">
            <a:avLst/>
          </a:prstGeom>
        </p:spPr>
        <p:txBody>
          <a:bodyPr lIns="9144" tIns="9144" rIns="9144" bIns="9144"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orizont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914400" y="6019800"/>
            <a:ext cx="7467600" cy="838200"/>
          </a:xfrm>
          <a:prstGeom prst="rect">
            <a:avLst/>
          </a:prstGeom>
        </p:spPr>
        <p:txBody>
          <a:bodyPr lIns="9144" tIns="9144" rIns="9144" bIns="9144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anorám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body" idx="1"/>
          </p:nvPr>
        </p:nvSpPr>
        <p:spPr>
          <a:xfrm>
            <a:off x="457200" y="4876800"/>
            <a:ext cx="8229600" cy="1981200"/>
          </a:xfrm>
          <a:prstGeom prst="rect">
            <a:avLst/>
          </a:prstGeom>
        </p:spPr>
        <p:txBody>
          <a:bodyPr lIns="9144" tIns="9144" rIns="9144" bIns="9144"/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1" name="Shape 6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85800" y="1844675"/>
            <a:ext cx="7772400" cy="2041525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1371600" y="3886200"/>
            <a:ext cx="6400800" cy="2971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5257800" y="1642739"/>
            <a:ext cx="3505200" cy="4758062"/>
          </a:xfrm>
          <a:prstGeom prst="rect">
            <a:avLst/>
          </a:prstGeom>
        </p:spPr>
        <p:txBody>
          <a:bodyPr lIns="91439" tIns="91439" rIns="91439" bIns="91439" anchor="b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orizontal (pantalla complet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 del á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752669" y="2857500"/>
            <a:ext cx="7781731" cy="2705100"/>
          </a:xfrm>
          <a:prstGeom prst="rect">
            <a:avLst/>
          </a:prstGeom>
        </p:spPr>
        <p:txBody>
          <a:bodyPr lIns="0" tIns="0" rIns="0" bIns="0" anchor="b"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752669" y="5600700"/>
            <a:ext cx="7772401" cy="12573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066800" y="5334000"/>
            <a:ext cx="3429000" cy="1524000"/>
          </a:xfrm>
          <a:prstGeom prst="rect">
            <a:avLst/>
          </a:prstGeom>
        </p:spPr>
        <p:txBody>
          <a:bodyPr lIns="9144" tIns="9144" rIns="9144" bIns="9144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: en horizont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457200" y="4857750"/>
            <a:ext cx="4038600" cy="2000250"/>
          </a:xfrm>
          <a:prstGeom prst="rect">
            <a:avLst/>
          </a:prstGeom>
        </p:spPr>
        <p:txBody>
          <a:bodyPr lIns="9144" tIns="9144" rIns="9144" bIns="9144"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: mixt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5141976" y="3352800"/>
            <a:ext cx="3773426" cy="3505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: en vertical con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228600" y="4876800"/>
            <a:ext cx="2743200" cy="1981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400"/>
              </a:spcBef>
              <a:buSzTx/>
              <a:buNone/>
              <a:defRPr sz="1800"/>
            </a:lvl1pPr>
            <a:lvl2pPr marL="671512" indent="-214312">
              <a:spcBef>
                <a:spcPts val="400"/>
              </a:spcBef>
              <a:defRPr sz="1800"/>
            </a:lvl2pPr>
            <a:lvl3pPr marL="1120139" indent="-205739">
              <a:spcBef>
                <a:spcPts val="400"/>
              </a:spcBef>
              <a:defRPr sz="1800"/>
            </a:lvl3pPr>
            <a:lvl4pPr marL="1600200" indent="-228600">
              <a:spcBef>
                <a:spcPts val="400"/>
              </a:spcBef>
              <a:defRPr sz="1800"/>
            </a:lvl4pPr>
            <a:lvl5pPr marL="2085975" indent="-257175">
              <a:spcBef>
                <a:spcPts val="400"/>
              </a:spcBef>
              <a:defRPr sz="1800"/>
            </a:lvl5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One</a:t>
            </a:r>
          </a:p>
          <a:p>
            <a:pPr lvl="1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Two</a:t>
            </a:r>
          </a:p>
          <a:p>
            <a:pPr lvl="2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Three</a:t>
            </a: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Four</a:t>
            </a: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3B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4017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172450" y="6559360"/>
            <a:ext cx="914400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200">
                <a:solidFill>
                  <a:srgbClr val="D4D2D0"/>
                </a:solidFill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ransition spd="med"/>
  <p:txStyles>
    <p:titleStyle>
      <a:lvl1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1pPr>
      <a:lvl2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2pPr>
      <a:lvl3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3pPr>
      <a:lvl4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4pPr>
      <a:lvl5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5pPr>
      <a:lvl6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6pPr>
      <a:lvl7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7pPr>
      <a:lvl8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8pPr>
      <a:lvl9pPr>
        <a:defRPr sz="3200" cap="all">
          <a:solidFill>
            <a:srgbClr val="D4D2D0"/>
          </a:solidFill>
          <a:effectLst>
            <a:outerShdw blurRad="50800" dist="37000" dir="5400000" rotWithShape="0">
              <a:srgbClr val="000000">
                <a:alpha val="25000"/>
              </a:srgbClr>
            </a:outerShdw>
          </a:effectLst>
          <a:latin typeface="Century Schoolbook"/>
          <a:ea typeface="Century Schoolbook"/>
          <a:cs typeface="Century Schoolbook"/>
          <a:sym typeface="Century Schoolbook"/>
        </a:defRPr>
      </a:lvl9pPr>
    </p:titleStyle>
    <p:bodyStyle>
      <a:lvl1pPr marL="342900" indent="-342900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1pPr>
      <a:lvl2pPr marL="742950" indent="-285750">
        <a:spcBef>
          <a:spcPts val="500"/>
        </a:spcBef>
        <a:buSzPct val="100000"/>
        <a:buChar char="–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2pPr>
      <a:lvl3pPr marL="1188719" indent="-274319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3pPr>
      <a:lvl4pPr marL="1676400" indent="-304800">
        <a:spcBef>
          <a:spcPts val="500"/>
        </a:spcBef>
        <a:buSzPct val="100000"/>
        <a:buChar char="–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4pPr>
      <a:lvl5pPr marL="2171700" indent="-342900">
        <a:spcBef>
          <a:spcPts val="500"/>
        </a:spcBef>
        <a:buSzPct val="100000"/>
        <a:buChar char="»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5pPr>
      <a:lvl6pPr marL="2560320" indent="-274320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6pPr>
      <a:lvl7pPr marL="3017520" indent="-274320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7pPr>
      <a:lvl8pPr marL="3474720" indent="-274320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8pPr>
      <a:lvl9pPr marL="3931920" indent="-274320">
        <a:spcBef>
          <a:spcPts val="500"/>
        </a:spcBef>
        <a:buSzPct val="100000"/>
        <a:buChar char="•"/>
        <a:defRPr sz="2400">
          <a:solidFill>
            <a:srgbClr val="FFFFFF"/>
          </a:solidFill>
          <a:latin typeface="Century Schoolbook"/>
          <a:ea typeface="Century Schoolbook"/>
          <a:cs typeface="Century Schoolbook"/>
          <a:sym typeface="Century Schoolbook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entury School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2.jpeg" descr="P:\LMU B2B documents\Pictures\Black and White\8658563280_45d350353a_o_gray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01" y="0"/>
            <a:ext cx="9144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179512" y="76199"/>
            <a:ext cx="9036496" cy="1054226"/>
          </a:xfrm>
          <a:prstGeom prst="rect">
            <a:avLst/>
          </a:prstGeom>
        </p:spPr>
        <p:txBody>
          <a:bodyPr/>
          <a:lstStyle/>
          <a:p>
            <a:pPr lvl="0" algn="ctr" defTabSz="777240">
              <a:defRPr sz="1800" cap="none">
                <a:solidFill>
                  <a:srgbClr val="000000"/>
                </a:solidFill>
                <a:effectLst/>
              </a:defRPr>
            </a:pPr>
            <a:r>
              <a:rPr sz="3060" cap="all">
                <a:effectLst>
                  <a:outerShdw blurRad="43180" dist="31450" dir="5400000" rotWithShape="0">
                    <a:srgbClr val="000000">
                      <a:alpha val="25000"/>
                    </a:srgbClr>
                  </a:outerShdw>
                </a:effectLst>
              </a:rPr>
              <a:t>INNOVACION SOCIAL</a:t>
            </a:r>
            <a:br>
              <a:rPr sz="3060" cap="all">
                <a:effectLst>
                  <a:outerShdw blurRad="43180" dist="31450" dir="5400000" rotWithShape="0">
                    <a:srgbClr val="000000">
                      <a:alpha val="25000"/>
                    </a:srgbClr>
                  </a:outerShdw>
                </a:effectLst>
              </a:rPr>
            </a:br>
            <a:r>
              <a:rPr sz="3060" cap="all">
                <a:effectLst>
                  <a:outerShdw blurRad="43180" dist="31450" dir="5400000" rotWithShape="0">
                    <a:srgbClr val="000000">
                      <a:alpha val="25000"/>
                    </a:srgbClr>
                  </a:outerShdw>
                </a:effectLst>
              </a:rPr>
              <a:t>CRITICA &amp; TENDENCIAS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429000" y="2209800"/>
            <a:ext cx="5562600" cy="1752600"/>
          </a:xfrm>
          <a:prstGeom prst="rect">
            <a:avLst/>
          </a:prstGeom>
        </p:spPr>
        <p:txBody>
          <a:bodyPr/>
          <a:lstStyle/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/>
              <a:t>Dr. Pedro Pablo Cardoso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/>
              <a:t>Leeds Beckett University</a:t>
            </a:r>
          </a:p>
          <a:p>
            <a:pPr lvl="0" algn="l">
              <a:defRPr sz="1800">
                <a:solidFill>
                  <a:srgbClr val="000000"/>
                </a:solidFill>
              </a:defRPr>
            </a:pPr>
            <a:r>
              <a:rPr sz="2400"/>
              <a:t>p.p.cardoso-castro@leedsbecket.ac.uk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3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32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Aproximación critica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Instrumentalización de la función social – Logica de mercado para atender necesidades sociales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Validación de la ausencia de estado – vía paradigma del emprendimiento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FFFFF"/>
                </a:solidFill>
              </a:rPr>
              <a:t>Confusión/Imprecisión  lingüística, semántica, ideológica: Innovación social como socialismo, revolución, humanismo, mercantilismo, utilitarismo,  tecno centrismo?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52400" y="5181600"/>
            <a:ext cx="8763000" cy="457200"/>
          </a:xfrm>
          <a:prstGeom prst="rect">
            <a:avLst/>
          </a:prstGeom>
        </p:spPr>
        <p:txBody>
          <a:bodyPr/>
          <a:lstStyle>
            <a:lvl1pPr algn="ctr">
              <a:defRPr sz="2400"/>
            </a:lvl1pPr>
          </a:lstStyle>
          <a:p>
            <a:pPr lvl="0">
              <a:defRPr sz="1800" cap="none">
                <a:solidFill>
                  <a:srgbClr val="000000"/>
                </a:solidFill>
                <a:effectLst/>
              </a:defRPr>
            </a:pPr>
            <a:r>
              <a:rPr sz="2400" cap="all">
                <a:solidFill>
                  <a:srgbClr val="D4D2D0"/>
                </a:solidFill>
                <a:effectLst>
                  <a:outerShdw blurRad="50800" dist="37000" dir="5400000" rotWithShape="0">
                    <a:srgbClr val="000000">
                      <a:alpha val="25000"/>
                    </a:srgbClr>
                  </a:outerShdw>
                </a:effectLst>
              </a:rPr>
              <a:t>Tendencias Emergentes de innovación social</a:t>
            </a:r>
          </a:p>
        </p:txBody>
      </p:sp>
      <p:pic>
        <p:nvPicPr>
          <p:cNvPr id="82" name="ima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057400"/>
            <a:ext cx="2302934" cy="1727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429000" y="152400"/>
            <a:ext cx="2286000" cy="1689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4" name="image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48400" y="2057400"/>
            <a:ext cx="2362200" cy="1701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image6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29000" y="3276600"/>
            <a:ext cx="2286000" cy="175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457199" y="228599"/>
            <a:ext cx="4023361" cy="3017522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85750" lvl="0" indent="-285750">
              <a:buSzPct val="100000"/>
              <a:buChar char="-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Innovación Social y Cambio Climático: Transition Network </a:t>
            </a:r>
          </a:p>
          <a:p>
            <a:pPr marL="285750" lvl="0" indent="-285750">
              <a:buSzPct val="100000"/>
              <a:buChar char="-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Cohesión social y relaciones comunitarias: El Banco del tiempo</a:t>
            </a:r>
          </a:p>
          <a:p>
            <a:pPr marL="285750" lvl="0" indent="-285750">
              <a:buSzPct val="100000"/>
              <a:buChar char="-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Nuevas economías – Economía circular: Monedas locales</a:t>
            </a:r>
          </a:p>
          <a:p>
            <a:pPr marL="285750" lvl="0" indent="-285750">
              <a:buSzPct val="100000"/>
              <a:buChar char="-"/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Ensenando a pescar: desarrollo de capacidades locales en el ámbito rural</a:t>
            </a:r>
          </a:p>
        </p:txBody>
      </p:sp>
      <p:pic>
        <p:nvPicPr>
          <p:cNvPr id="88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81600" y="381000"/>
            <a:ext cx="3678990" cy="1219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8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10200" y="2057400"/>
            <a:ext cx="2273300" cy="201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image9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5400" y="4191000"/>
            <a:ext cx="3200400" cy="1231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image1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0" y="4953000"/>
            <a:ext cx="1714500" cy="1714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image11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133600" y="5029200"/>
            <a:ext cx="2641600" cy="16347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1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" y="152400"/>
            <a:ext cx="3048000" cy="2263140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038600" y="254674"/>
            <a:ext cx="4800600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lvl="0" algn="just"/>
            <a:r>
              <a:rPr>
                <a:solidFill>
                  <a:srgbClr val="FFFFFF"/>
                </a:solidFill>
              </a:rPr>
              <a:t>Jóvenes expertos – Habilidades para la</a:t>
            </a:r>
          </a:p>
          <a:p>
            <a:pPr lvl="0" algn="just"/>
            <a:r>
              <a:rPr>
                <a:solidFill>
                  <a:srgbClr val="FFFFFF"/>
                </a:solidFill>
              </a:rPr>
              <a:t>Ciudadanía global.</a:t>
            </a:r>
          </a:p>
          <a:p>
            <a:pPr lvl="0" algn="just"/>
            <a:r>
              <a:rPr>
                <a:solidFill>
                  <a:srgbClr val="FFFFFF"/>
                </a:solidFill>
              </a:rPr>
              <a:t>Movimiento Escuela Nueva</a:t>
            </a:r>
          </a:p>
          <a:p>
            <a:pPr lvl="0" algn="just"/>
            <a:r>
              <a:rPr>
                <a:solidFill>
                  <a:srgbClr val="FFFFFF"/>
                </a:solidFill>
              </a:rPr>
              <a:t>Aprendizaje Abierto (Open Learning): no </a:t>
            </a:r>
          </a:p>
          <a:p>
            <a:pPr lvl="0" algn="just"/>
            <a:r>
              <a:rPr>
                <a:solidFill>
                  <a:srgbClr val="FFFFFF"/>
                </a:solidFill>
              </a:rPr>
              <a:t>Centrado en pruebas ni niveles –vs – </a:t>
            </a:r>
          </a:p>
          <a:p>
            <a:pPr lvl="0" algn="just"/>
            <a:r>
              <a:rPr>
                <a:solidFill>
                  <a:srgbClr val="FFFFFF"/>
                </a:solidFill>
              </a:rPr>
              <a:t>Habilidades (detección &amp; desarrollo), maestría y aplicación practica</a:t>
            </a:r>
          </a:p>
        </p:txBody>
      </p:sp>
      <p:pic>
        <p:nvPicPr>
          <p:cNvPr id="96" name="image1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2443479"/>
            <a:ext cx="3048000" cy="212852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4114800" y="2667000"/>
            <a:ext cx="4833080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Gana tu regalo: Desarrollando habilidades </a:t>
            </a:r>
          </a:p>
          <a:p>
            <a:pPr lvl="0"/>
            <a:r>
              <a:rPr>
                <a:solidFill>
                  <a:srgbClr val="FFFFFF"/>
                </a:solidFill>
              </a:rPr>
              <a:t>para su uso practico en la vida. Confianza, </a:t>
            </a:r>
          </a:p>
          <a:p>
            <a:pPr lvl="0"/>
            <a:r>
              <a:rPr>
                <a:solidFill>
                  <a:srgbClr val="FFFFFF"/>
                </a:solidFill>
              </a:rPr>
              <a:t>Carácter, disciplina, interés… y semillas de </a:t>
            </a:r>
          </a:p>
          <a:p>
            <a:pPr lvl="0"/>
            <a:r>
              <a:rPr>
                <a:solidFill>
                  <a:srgbClr val="FFFFFF"/>
                </a:solidFill>
              </a:rPr>
              <a:t>Emprendimiento!!   </a:t>
            </a:r>
          </a:p>
        </p:txBody>
      </p:sp>
      <p:pic>
        <p:nvPicPr>
          <p:cNvPr id="98" name="image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2400" y="4703583"/>
            <a:ext cx="3103903" cy="2002017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Shape 99"/>
          <p:cNvSpPr/>
          <p:nvPr/>
        </p:nvSpPr>
        <p:spPr>
          <a:xfrm>
            <a:off x="4343400" y="4953000"/>
            <a:ext cx="4494310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Estudiantes como tutores: programas de </a:t>
            </a:r>
          </a:p>
          <a:p>
            <a:pPr lvl="0"/>
            <a:r>
              <a:rPr>
                <a:solidFill>
                  <a:srgbClr val="FFFFFF"/>
                </a:solidFill>
              </a:rPr>
              <a:t>voluntariado creando el semillero de </a:t>
            </a:r>
          </a:p>
          <a:p>
            <a:pPr lvl="0"/>
            <a:r>
              <a:rPr>
                <a:solidFill>
                  <a:srgbClr val="FFFFFF"/>
                </a:solidFill>
              </a:rPr>
              <a:t>Futuros educadores de alto nivel</a:t>
            </a:r>
          </a:p>
        </p:txBody>
      </p:sp>
    </p:spTree>
  </p:cSld>
  <p:clrMapOvr>
    <a:masterClrMapping/>
  </p:clrMapOvr>
  <p:transition spd="med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4038600" y="254674"/>
            <a:ext cx="4800600" cy="1488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Entrenamiento Metabólico Publico: Deporte como elemento de cambio social y mejoramiento de salud publica. (Bootcamp uniendo extremos: policía y jóvenes en comunidades vulnerables)</a:t>
            </a:r>
          </a:p>
        </p:txBody>
      </p:sp>
      <p:sp>
        <p:nvSpPr>
          <p:cNvPr id="102" name="Shape 102"/>
          <p:cNvSpPr/>
          <p:nvPr/>
        </p:nvSpPr>
        <p:spPr>
          <a:xfrm>
            <a:off x="4114800" y="2667000"/>
            <a:ext cx="5100412" cy="1767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Medicina: de regreso a la vieja escuela:</a:t>
            </a:r>
          </a:p>
          <a:p>
            <a:pPr lvl="0"/>
            <a:r>
              <a:rPr>
                <a:solidFill>
                  <a:srgbClr val="FFFFFF"/>
                </a:solidFill>
              </a:rPr>
              <a:t>Voluntariado. Citas de 40’ sin "intermediarios”</a:t>
            </a:r>
          </a:p>
          <a:p>
            <a:pPr lvl="0"/>
            <a:r>
              <a:rPr>
                <a:solidFill>
                  <a:srgbClr val="FFFFFF"/>
                </a:solidFill>
              </a:rPr>
              <a:t>Explorando mecanismos no convencionales</a:t>
            </a:r>
          </a:p>
          <a:p>
            <a:pPr lvl="0"/>
            <a:r>
              <a:rPr>
                <a:solidFill>
                  <a:srgbClr val="FFFFFF"/>
                </a:solidFill>
              </a:rPr>
              <a:t>Para interactuar con pacientes – telemedicina</a:t>
            </a:r>
          </a:p>
          <a:p>
            <a:pPr lvl="0"/>
            <a:r>
              <a:rPr>
                <a:solidFill>
                  <a:srgbClr val="FFFFFF"/>
                </a:solidFill>
              </a:rPr>
              <a:t>Extensión de cajas de compensación, etc.</a:t>
            </a:r>
          </a:p>
          <a:p>
            <a:pPr lvl="0"/>
            <a:r>
              <a:rPr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03" name="Shape 103"/>
          <p:cNvSpPr/>
          <p:nvPr/>
        </p:nvSpPr>
        <p:spPr>
          <a:xfrm>
            <a:off x="4343400" y="4953000"/>
            <a:ext cx="4337370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Telemedicina</a:t>
            </a:r>
          </a:p>
          <a:p>
            <a:pPr lvl="0"/>
            <a:r>
              <a:rPr>
                <a:solidFill>
                  <a:srgbClr val="FFFFFF"/>
                </a:solidFill>
              </a:rPr>
              <a:t>Extensión de cajas de compensación, etc</a:t>
            </a:r>
          </a:p>
        </p:txBody>
      </p:sp>
      <p:pic>
        <p:nvPicPr>
          <p:cNvPr id="104" name="image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1" y="76200"/>
            <a:ext cx="3056284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image16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2590800"/>
            <a:ext cx="3048000" cy="1866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image1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8600" y="4724400"/>
            <a:ext cx="2971800" cy="19117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/>
        </p:nvSpPr>
        <p:spPr>
          <a:xfrm>
            <a:off x="4038600" y="254674"/>
            <a:ext cx="48006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YANUS: Micro finanzas. Bancos cooperativos, Banco(a) ética,– Endorsmetn de compañías con credibilidad y experiencia!</a:t>
            </a:r>
          </a:p>
        </p:txBody>
      </p:sp>
      <p:sp>
        <p:nvSpPr>
          <p:cNvPr id="109" name="Shape 109"/>
          <p:cNvSpPr/>
          <p:nvPr/>
        </p:nvSpPr>
        <p:spPr>
          <a:xfrm>
            <a:off x="4114800" y="2667000"/>
            <a:ext cx="5053755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Banca alternativa: crédito comunitario</a:t>
            </a:r>
          </a:p>
          <a:p>
            <a:pPr lvl="0"/>
            <a:r>
              <a:rPr>
                <a:solidFill>
                  <a:srgbClr val="FFFFFF"/>
                </a:solidFill>
              </a:rPr>
              <a:t>Rotativo  de fácil acceso para bienes de capital</a:t>
            </a:r>
          </a:p>
          <a:p>
            <a:pPr lvl="0"/>
            <a:r>
              <a:rPr>
                <a:solidFill>
                  <a:srgbClr val="FFFFFF"/>
                </a:solidFill>
              </a:rPr>
              <a:t> y emprendimiento </a:t>
            </a:r>
          </a:p>
        </p:txBody>
      </p:sp>
      <p:sp>
        <p:nvSpPr>
          <p:cNvPr id="110" name="Shape 110"/>
          <p:cNvSpPr/>
          <p:nvPr/>
        </p:nvSpPr>
        <p:spPr>
          <a:xfrm>
            <a:off x="4343400" y="4953000"/>
            <a:ext cx="4193379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Monedas locales – economía circular y</a:t>
            </a:r>
          </a:p>
          <a:p>
            <a:pPr lvl="0"/>
            <a:r>
              <a:rPr>
                <a:solidFill>
                  <a:srgbClr val="FFFFFF"/>
                </a:solidFill>
              </a:rPr>
              <a:t>Pedagogía financiera</a:t>
            </a:r>
          </a:p>
        </p:txBody>
      </p:sp>
      <p:pic>
        <p:nvPicPr>
          <p:cNvPr id="111" name="image1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1905000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age19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590800"/>
            <a:ext cx="2664239" cy="1905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age20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4699000"/>
            <a:ext cx="2667000" cy="177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4038600" y="254675"/>
            <a:ext cx="4800600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just">
              <a:defRPr>
                <a:solidFill>
                  <a:srgbClr val="FFFFFF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Comida saludable – producción local y programas productivos de agricultura Urbana </a:t>
            </a:r>
          </a:p>
        </p:txBody>
      </p:sp>
      <p:sp>
        <p:nvSpPr>
          <p:cNvPr id="116" name="Shape 116"/>
          <p:cNvSpPr/>
          <p:nvPr/>
        </p:nvSpPr>
        <p:spPr>
          <a:xfrm>
            <a:off x="4114800" y="2667000"/>
            <a:ext cx="5099408" cy="929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Café y comedor comunitario: Emprendimiento </a:t>
            </a:r>
          </a:p>
          <a:p>
            <a:pPr lvl="0"/>
            <a:r>
              <a:rPr>
                <a:solidFill>
                  <a:srgbClr val="FFFFFF"/>
                </a:solidFill>
              </a:rPr>
              <a:t>Por y para los beneficiarios – desarrollo de </a:t>
            </a:r>
          </a:p>
          <a:p>
            <a:pPr lvl="0"/>
            <a:r>
              <a:rPr>
                <a:solidFill>
                  <a:srgbClr val="FFFFFF"/>
                </a:solidFill>
              </a:rPr>
              <a:t>Confianza y habilidades laborales practicas</a:t>
            </a:r>
          </a:p>
        </p:txBody>
      </p:sp>
      <p:sp>
        <p:nvSpPr>
          <p:cNvPr id="117" name="Shape 117"/>
          <p:cNvSpPr/>
          <p:nvPr/>
        </p:nvSpPr>
        <p:spPr>
          <a:xfrm>
            <a:off x="4114800" y="5144868"/>
            <a:ext cx="5019264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Reclamo de espacios urbanos públicos y</a:t>
            </a:r>
          </a:p>
          <a:p>
            <a:pPr lvl="0"/>
            <a:r>
              <a:rPr>
                <a:solidFill>
                  <a:srgbClr val="FFFFFF"/>
                </a:solidFill>
              </a:rPr>
              <a:t>terrenos baldíos para agricultura comunitaria</a:t>
            </a:r>
          </a:p>
          <a:p>
            <a:pPr lvl="0"/>
            <a:r>
              <a:rPr>
                <a:solidFill>
                  <a:srgbClr val="FFFFFF"/>
                </a:solidFill>
              </a:rPr>
              <a:t>Espacios para la gente!</a:t>
            </a:r>
          </a:p>
        </p:txBody>
      </p:sp>
      <p:pic>
        <p:nvPicPr>
          <p:cNvPr id="11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152400"/>
            <a:ext cx="2667000" cy="205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age2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514600"/>
            <a:ext cx="2667001" cy="1955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2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0" y="4935932"/>
            <a:ext cx="2667000" cy="17762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body" idx="1"/>
          </p:nvPr>
        </p:nvSpPr>
        <p:spPr>
          <a:xfrm>
            <a:off x="646718" y="3130972"/>
            <a:ext cx="7850564" cy="2291168"/>
          </a:xfrm>
          <a:prstGeom prst="rect">
            <a:avLst/>
          </a:prstGeom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No es la certeza sino la curiosidad y el deseo de explorar lo desconocido lo que incentiva el progreso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endParaRPr>
              <a:solidFill>
                <a:srgbClr val="FFFFFF"/>
              </a:solidFill>
            </a:endParaRPr>
          </a:p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FFFFFF"/>
                </a:solidFill>
              </a:rPr>
              <a:t> MUCHAS GRACIAS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D4D2D0"/>
                </a:solidFill>
              </a:rPr>
              <a:t>9</a:t>
            </a:fld>
            <a:endParaRPr sz="1200">
              <a:solidFill>
                <a:srgbClr val="D4D2D0"/>
              </a:solidFill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586665" y="577472"/>
            <a:ext cx="8274693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lvl="0"/>
            <a:r>
              <a:rPr>
                <a:solidFill>
                  <a:srgbClr val="FFFFFF"/>
                </a:solidFill>
              </a:rPr>
              <a:t>Para terminar...</a:t>
            </a:r>
          </a:p>
          <a:p>
            <a:pPr lvl="0"/>
            <a:endParaRPr>
              <a:solidFill>
                <a:srgbClr val="FFFFFF"/>
              </a:solidFill>
            </a:endParaRPr>
          </a:p>
          <a:p>
            <a:pPr lvl="0"/>
            <a:r>
              <a:rPr>
                <a:solidFill>
                  <a:srgbClr val="FFFFFF"/>
                </a:solidFill>
              </a:rPr>
              <a:t>validation de la economia informal como instrumento de inclusion economica</a:t>
            </a:r>
          </a:p>
          <a:p>
            <a:pPr lvl="0"/>
            <a:r>
              <a:rPr>
                <a:solidFill>
                  <a:srgbClr val="FFFFFF"/>
                </a:solidFill>
              </a:rPr>
              <a:t> y para la generation de resiliencia y sustentabilidad/sostenibilidad urbana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3B3B3B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EA0B0"/>
          </a:solidFill>
          <a:prstDash val="solid"/>
          <a:beve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EA0B0"/>
          </a:solidFill>
          <a:prstDash val="solid"/>
          <a:beve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6EA0B0"/>
          </a:solidFill>
          <a:prstDash val="solid"/>
          <a:beve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EA0B0"/>
          </a:solidFill>
          <a:prstDash val="solid"/>
          <a:beve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Schoolbook"/>
            <a:ea typeface="Century Schoolbook"/>
            <a:cs typeface="Century Schoolbook"/>
            <a:sym typeface="Century School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Microsoft Office PowerPoint</Application>
  <PresentationFormat>On-screen Show (4:3)</PresentationFormat>
  <Paragraphs>57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</vt:lpstr>
      <vt:lpstr>INNOVACION SOCIAL CRITICA &amp; TENDENCIAS</vt:lpstr>
      <vt:lpstr>Aproximación critica</vt:lpstr>
      <vt:lpstr>Tendencias Emergentes de innovación social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INNOVACION SOCIAL CRITICA &amp; TENDENCIAS</dc:title>
  <dc:creator>Cardoso-Castro, Pedro-Pablo</dc:creator>
  <cp:lastModifiedBy>cardos02</cp:lastModifiedBy>
  <cp:revision>1</cp:revision>
  <dcterms:modified xsi:type="dcterms:W3CDTF">2014-10-16T10:18:51Z</dcterms:modified>
</cp:coreProperties>
</file>