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0" r:id="rId2"/>
  </p:sldMasterIdLst>
  <p:notesMasterIdLst>
    <p:notesMasterId r:id="rId20"/>
  </p:notesMasterIdLst>
  <p:handoutMasterIdLst>
    <p:handoutMasterId r:id="rId21"/>
  </p:handoutMasterIdLst>
  <p:sldIdLst>
    <p:sldId id="315" r:id="rId3"/>
    <p:sldId id="322" r:id="rId4"/>
    <p:sldId id="319" r:id="rId5"/>
    <p:sldId id="318" r:id="rId6"/>
    <p:sldId id="334" r:id="rId7"/>
    <p:sldId id="333" r:id="rId8"/>
    <p:sldId id="317" r:id="rId9"/>
    <p:sldId id="328" r:id="rId10"/>
    <p:sldId id="330" r:id="rId11"/>
    <p:sldId id="332" r:id="rId12"/>
    <p:sldId id="335" r:id="rId13"/>
    <p:sldId id="331" r:id="rId14"/>
    <p:sldId id="316" r:id="rId15"/>
    <p:sldId id="320" r:id="rId16"/>
    <p:sldId id="327" r:id="rId17"/>
    <p:sldId id="326" r:id="rId18"/>
    <p:sldId id="325" r:id="rId19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859" autoAdjust="0"/>
  </p:normalViewPr>
  <p:slideViewPr>
    <p:cSldViewPr>
      <p:cViewPr varScale="1">
        <p:scale>
          <a:sx n="97" d="100"/>
          <a:sy n="97" d="100"/>
        </p:scale>
        <p:origin x="200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DD1F1C-F671-4563-9C3A-04E84C3CF92F}" type="datetimeFigureOut">
              <a:rPr lang="en-GB" smtClean="0"/>
              <a:t>24/04/2017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98E751-202F-41D5-BF7E-DFDBDCAD1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43605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23BAEA-B1CD-4527-8E34-74164CBB2EF5}" type="datetimeFigureOut">
              <a:rPr lang="en-GB" smtClean="0"/>
              <a:t>24/04/2017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ABCCF-972D-4641-9E53-E4D0F2C6F6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2260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ABCCF-972D-4641-9E53-E4D0F2C6F6D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56382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ABCCF-972D-4641-9E53-E4D0F2C6F6D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63155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ABCCF-972D-4641-9E53-E4D0F2C6F6D2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43340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ABCCF-972D-4641-9E53-E4D0F2C6F6D2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5535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ABCCF-972D-4641-9E53-E4D0F2C6F6D2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7441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ABCCF-972D-4641-9E53-E4D0F2C6F6D2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71364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ABCCF-972D-4641-9E53-E4D0F2C6F6D2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46967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ABCCF-972D-4641-9E53-E4D0F2C6F6D2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26364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ABCCF-972D-4641-9E53-E4D0F2C6F6D2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446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ABCCF-972D-4641-9E53-E4D0F2C6F6D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74846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ABCCF-972D-4641-9E53-E4D0F2C6F6D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54187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ABCCF-972D-4641-9E53-E4D0F2C6F6D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99163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ABCCF-972D-4641-9E53-E4D0F2C6F6D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0556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ABCCF-972D-4641-9E53-E4D0F2C6F6D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17574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ABCCF-972D-4641-9E53-E4D0F2C6F6D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48607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ABCCF-972D-4641-9E53-E4D0F2C6F6D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23670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ABCCF-972D-4641-9E53-E4D0F2C6F6D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2438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51520" y="908720"/>
            <a:ext cx="6408960" cy="36004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smtClean="0"/>
              <a:t>LEEDS BECKETT UNINVERSITY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 hasCustomPrompt="1"/>
          </p:nvPr>
        </p:nvSpPr>
        <p:spPr>
          <a:xfrm>
            <a:off x="250825" y="1484313"/>
            <a:ext cx="8208963" cy="1657350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4800" b="1">
                <a:solidFill>
                  <a:srgbClr val="FFFFFF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 smtClean="0"/>
              <a:t>PRESENTATION </a:t>
            </a:r>
            <a:br>
              <a:rPr lang="en-GB" dirty="0" smtClean="0"/>
            </a:br>
            <a:r>
              <a:rPr lang="en-GB" dirty="0" smtClean="0"/>
              <a:t>TITLE</a:t>
            </a:r>
            <a:endParaRPr lang="en-US" dirty="0" smtClean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 hasCustomPrompt="1"/>
          </p:nvPr>
        </p:nvSpPr>
        <p:spPr>
          <a:xfrm>
            <a:off x="251520" y="3356992"/>
            <a:ext cx="8135938" cy="71913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895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43661B2-F2DA-9C44-9B0B-95CE7BED50FA}" type="datetimeFigureOut">
              <a:rPr lang="en-US" smtClean="0">
                <a:solidFill>
                  <a:prstClr val="black"/>
                </a:solidFill>
              </a:rPr>
              <a:pPr/>
              <a:t>4/24/2017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DD4618-8851-6544-8AFF-DE862EC5821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074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323850" y="333375"/>
            <a:ext cx="5688013" cy="1295400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4800" b="1"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INTRODUCTION/</a:t>
            </a:r>
            <a:br>
              <a:rPr lang="en-GB" dirty="0" smtClean="0"/>
            </a:br>
            <a:r>
              <a:rPr lang="en-GB" dirty="0" smtClean="0"/>
              <a:t>TITLE</a:t>
            </a:r>
            <a:r>
              <a:rPr lang="en-GB" baseline="0" dirty="0" smtClean="0"/>
              <a:t> SLIDE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323577" y="2060575"/>
            <a:ext cx="5760591" cy="24479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err="1" smtClean="0"/>
              <a:t>Lorem</a:t>
            </a:r>
            <a:r>
              <a:rPr lang="en-GB" dirty="0" smtClean="0"/>
              <a:t> </a:t>
            </a:r>
            <a:r>
              <a:rPr lang="en-GB" dirty="0" err="1" smtClean="0"/>
              <a:t>Ipsum</a:t>
            </a:r>
            <a:r>
              <a:rPr lang="en-GB" dirty="0" smtClean="0"/>
              <a:t> is simply dummy text of the printing and typesetting industry. </a:t>
            </a:r>
            <a:r>
              <a:rPr lang="en-GB" dirty="0" err="1" smtClean="0"/>
              <a:t>Lorem</a:t>
            </a:r>
            <a:r>
              <a:rPr lang="en-GB" dirty="0" smtClean="0"/>
              <a:t> </a:t>
            </a:r>
            <a:r>
              <a:rPr lang="en-GB" dirty="0" err="1" smtClean="0"/>
              <a:t>Ipsum</a:t>
            </a:r>
            <a:r>
              <a:rPr lang="en-GB" dirty="0" smtClean="0"/>
              <a:t> has been the industry’s standard dummy text ever since the 1500s, when an unknown printer took a galley of type and scrambled it to make a type specimen book. It has survived not only five centuries, but also the leap into electronic typesetting, remaining essentially unchanged. </a:t>
            </a:r>
          </a:p>
        </p:txBody>
      </p:sp>
    </p:spTree>
    <p:extLst>
      <p:ext uri="{BB962C8B-B14F-4D97-AF65-F5344CB8AC3E}">
        <p14:creationId xmlns:p14="http://schemas.microsoft.com/office/powerpoint/2010/main" val="681727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51520" y="908720"/>
            <a:ext cx="6408960" cy="36004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smtClean="0"/>
              <a:t>LEEDS BECKETT UNINVERSITY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 hasCustomPrompt="1"/>
          </p:nvPr>
        </p:nvSpPr>
        <p:spPr>
          <a:xfrm>
            <a:off x="250825" y="1484313"/>
            <a:ext cx="8208963" cy="1657350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4800" b="1">
                <a:solidFill>
                  <a:srgbClr val="FFFFFF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 smtClean="0"/>
              <a:t>PRESENTATION </a:t>
            </a:r>
            <a:br>
              <a:rPr lang="en-GB" dirty="0" smtClean="0"/>
            </a:br>
            <a:r>
              <a:rPr lang="en-GB" dirty="0" smtClean="0"/>
              <a:t>TITLE</a:t>
            </a:r>
            <a:endParaRPr lang="en-US" dirty="0" smtClean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 hasCustomPrompt="1"/>
          </p:nvPr>
        </p:nvSpPr>
        <p:spPr>
          <a:xfrm>
            <a:off x="251520" y="3356992"/>
            <a:ext cx="8135938" cy="71913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674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43661B2-F2DA-9C44-9B0B-95CE7BED50FA}" type="datetimeFigureOut">
              <a:rPr lang="en-US" smtClean="0">
                <a:solidFill>
                  <a:prstClr val="black"/>
                </a:solidFill>
              </a:rPr>
              <a:pPr/>
              <a:t>4/24/2017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DD4618-8851-6544-8AFF-DE862EC5821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926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323850" y="333375"/>
            <a:ext cx="5688013" cy="1295400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4800" b="1"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INTRODUCTION/</a:t>
            </a:r>
            <a:br>
              <a:rPr lang="en-GB" dirty="0" smtClean="0"/>
            </a:br>
            <a:r>
              <a:rPr lang="en-GB" dirty="0" smtClean="0"/>
              <a:t>TITLE</a:t>
            </a:r>
            <a:r>
              <a:rPr lang="en-GB" baseline="0" dirty="0" smtClean="0"/>
              <a:t> SLIDE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323577" y="2060575"/>
            <a:ext cx="5760591" cy="24479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err="1" smtClean="0"/>
              <a:t>Lorem</a:t>
            </a:r>
            <a:r>
              <a:rPr lang="en-GB" dirty="0" smtClean="0"/>
              <a:t> </a:t>
            </a:r>
            <a:r>
              <a:rPr lang="en-GB" dirty="0" err="1" smtClean="0"/>
              <a:t>Ipsum</a:t>
            </a:r>
            <a:r>
              <a:rPr lang="en-GB" dirty="0" smtClean="0"/>
              <a:t> is simply dummy text of the printing and typesetting industry. </a:t>
            </a:r>
            <a:r>
              <a:rPr lang="en-GB" dirty="0" err="1" smtClean="0"/>
              <a:t>Lorem</a:t>
            </a:r>
            <a:r>
              <a:rPr lang="en-GB" dirty="0" smtClean="0"/>
              <a:t> </a:t>
            </a:r>
            <a:r>
              <a:rPr lang="en-GB" dirty="0" err="1" smtClean="0"/>
              <a:t>Ipsum</a:t>
            </a:r>
            <a:r>
              <a:rPr lang="en-GB" dirty="0" smtClean="0"/>
              <a:t> has been the industry’s standard dummy text ever since the 1500s, when an unknown printer took a galley of type and scrambled it to make a type specimen book. It has survived not only five centuries, but also the leap into electronic typesetting, remaining essentially unchanged. </a:t>
            </a:r>
          </a:p>
        </p:txBody>
      </p:sp>
    </p:spTree>
    <p:extLst>
      <p:ext uri="{BB962C8B-B14F-4D97-AF65-F5344CB8AC3E}">
        <p14:creationId xmlns:p14="http://schemas.microsoft.com/office/powerpoint/2010/main" val="751496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323850" y="333375"/>
            <a:ext cx="5688013" cy="1295400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4800" b="1"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INTRODUCTION/</a:t>
            </a:r>
            <a:br>
              <a:rPr lang="en-GB" dirty="0" smtClean="0"/>
            </a:br>
            <a:r>
              <a:rPr lang="en-GB" dirty="0" smtClean="0"/>
              <a:t>TITLE</a:t>
            </a:r>
            <a:r>
              <a:rPr lang="en-GB" baseline="0" dirty="0" smtClean="0"/>
              <a:t> SLIDE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323577" y="2060575"/>
            <a:ext cx="5760591" cy="24479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err="1" smtClean="0"/>
              <a:t>Lorem</a:t>
            </a:r>
            <a:r>
              <a:rPr lang="en-GB" dirty="0" smtClean="0"/>
              <a:t> </a:t>
            </a:r>
            <a:r>
              <a:rPr lang="en-GB" dirty="0" err="1" smtClean="0"/>
              <a:t>Ipsum</a:t>
            </a:r>
            <a:r>
              <a:rPr lang="en-GB" dirty="0" smtClean="0"/>
              <a:t> is simply dummy text of the printing and typesetting industry. </a:t>
            </a:r>
            <a:r>
              <a:rPr lang="en-GB" dirty="0" err="1" smtClean="0"/>
              <a:t>Lorem</a:t>
            </a:r>
            <a:r>
              <a:rPr lang="en-GB" dirty="0" smtClean="0"/>
              <a:t> </a:t>
            </a:r>
            <a:r>
              <a:rPr lang="en-GB" dirty="0" err="1" smtClean="0"/>
              <a:t>Ipsum</a:t>
            </a:r>
            <a:r>
              <a:rPr lang="en-GB" dirty="0" smtClean="0"/>
              <a:t> has been the industry’s standard dummy text ever since the 1500s, when an unknown printer took a galley of type and scrambled it to make a type specimen book. It has survived not only five centuries, but also the leap into electronic typesetting, remaining essentially unchanged. </a:t>
            </a:r>
          </a:p>
        </p:txBody>
      </p:sp>
    </p:spTree>
    <p:extLst>
      <p:ext uri="{BB962C8B-B14F-4D97-AF65-F5344CB8AC3E}">
        <p14:creationId xmlns:p14="http://schemas.microsoft.com/office/powerpoint/2010/main" val="418198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323850" y="333375"/>
            <a:ext cx="5688013" cy="1295400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4800" b="1"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INTRODUCTION/</a:t>
            </a:r>
            <a:br>
              <a:rPr lang="en-GB" dirty="0" smtClean="0"/>
            </a:br>
            <a:r>
              <a:rPr lang="en-GB" dirty="0" smtClean="0"/>
              <a:t>TITLE</a:t>
            </a:r>
            <a:r>
              <a:rPr lang="en-GB" baseline="0" dirty="0" smtClean="0"/>
              <a:t> SLIDE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323577" y="2060575"/>
            <a:ext cx="5760591" cy="24479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err="1" smtClean="0"/>
              <a:t>Lorem</a:t>
            </a:r>
            <a:r>
              <a:rPr lang="en-GB" dirty="0" smtClean="0"/>
              <a:t> </a:t>
            </a:r>
            <a:r>
              <a:rPr lang="en-GB" dirty="0" err="1" smtClean="0"/>
              <a:t>Ipsum</a:t>
            </a:r>
            <a:r>
              <a:rPr lang="en-GB" dirty="0" smtClean="0"/>
              <a:t> is simply dummy text of the printing and typesetting industry. </a:t>
            </a:r>
            <a:r>
              <a:rPr lang="en-GB" dirty="0" err="1" smtClean="0"/>
              <a:t>Lorem</a:t>
            </a:r>
            <a:r>
              <a:rPr lang="en-GB" dirty="0" smtClean="0"/>
              <a:t> </a:t>
            </a:r>
            <a:r>
              <a:rPr lang="en-GB" dirty="0" err="1" smtClean="0"/>
              <a:t>Ipsum</a:t>
            </a:r>
            <a:r>
              <a:rPr lang="en-GB" dirty="0" smtClean="0"/>
              <a:t> has been the industry’s standard dummy text ever since the 1500s, when an unknown printer took a galley of type and scrambled it to make a type specimen book. It has survived not only five centuries, but also the leap into electronic typesetting, remaining essentially unchanged. </a:t>
            </a:r>
          </a:p>
        </p:txBody>
      </p:sp>
    </p:spTree>
    <p:extLst>
      <p:ext uri="{BB962C8B-B14F-4D97-AF65-F5344CB8AC3E}">
        <p14:creationId xmlns:p14="http://schemas.microsoft.com/office/powerpoint/2010/main" val="120202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323850" y="333375"/>
            <a:ext cx="5688013" cy="1295400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4800" b="1"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INTRODUCTION/</a:t>
            </a:r>
            <a:br>
              <a:rPr lang="en-GB" dirty="0" smtClean="0"/>
            </a:br>
            <a:r>
              <a:rPr lang="en-GB" dirty="0" smtClean="0"/>
              <a:t>TITLE</a:t>
            </a:r>
            <a:r>
              <a:rPr lang="en-GB" baseline="0" dirty="0" smtClean="0"/>
              <a:t> SLIDE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323577" y="2060575"/>
            <a:ext cx="5760591" cy="24479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err="1" smtClean="0"/>
              <a:t>Lorem</a:t>
            </a:r>
            <a:r>
              <a:rPr lang="en-GB" dirty="0" smtClean="0"/>
              <a:t> </a:t>
            </a:r>
            <a:r>
              <a:rPr lang="en-GB" dirty="0" err="1" smtClean="0"/>
              <a:t>Ipsum</a:t>
            </a:r>
            <a:r>
              <a:rPr lang="en-GB" dirty="0" smtClean="0"/>
              <a:t> is simply dummy text of the printing and typesetting industry. </a:t>
            </a:r>
            <a:r>
              <a:rPr lang="en-GB" dirty="0" err="1" smtClean="0"/>
              <a:t>Lorem</a:t>
            </a:r>
            <a:r>
              <a:rPr lang="en-GB" dirty="0" smtClean="0"/>
              <a:t> </a:t>
            </a:r>
            <a:r>
              <a:rPr lang="en-GB" dirty="0" err="1" smtClean="0"/>
              <a:t>Ipsum</a:t>
            </a:r>
            <a:r>
              <a:rPr lang="en-GB" dirty="0" smtClean="0"/>
              <a:t> has been the industry’s standard dummy text ever since the 1500s, when an unknown printer took a galley of type and scrambled it to make a type specimen book. It has survived not only five centuries, but also the leap into electronic typesetting, remaining essentially unchanged. </a:t>
            </a:r>
          </a:p>
        </p:txBody>
      </p:sp>
    </p:spTree>
    <p:extLst>
      <p:ext uri="{BB962C8B-B14F-4D97-AF65-F5344CB8AC3E}">
        <p14:creationId xmlns:p14="http://schemas.microsoft.com/office/powerpoint/2010/main" val="1018549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323850" y="333375"/>
            <a:ext cx="5688013" cy="1295400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4800" b="1"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INTRODUCTION/</a:t>
            </a:r>
            <a:br>
              <a:rPr lang="en-GB" dirty="0" smtClean="0"/>
            </a:br>
            <a:r>
              <a:rPr lang="en-GB" dirty="0" smtClean="0"/>
              <a:t>TITLE</a:t>
            </a:r>
            <a:r>
              <a:rPr lang="en-GB" baseline="0" dirty="0" smtClean="0"/>
              <a:t> SLIDE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323577" y="2060575"/>
            <a:ext cx="5760591" cy="24479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err="1" smtClean="0"/>
              <a:t>Lorem</a:t>
            </a:r>
            <a:r>
              <a:rPr lang="en-GB" dirty="0" smtClean="0"/>
              <a:t> </a:t>
            </a:r>
            <a:r>
              <a:rPr lang="en-GB" dirty="0" err="1" smtClean="0"/>
              <a:t>Ipsum</a:t>
            </a:r>
            <a:r>
              <a:rPr lang="en-GB" dirty="0" smtClean="0"/>
              <a:t> is simply dummy text of the printing and typesetting industry. </a:t>
            </a:r>
            <a:r>
              <a:rPr lang="en-GB" dirty="0" err="1" smtClean="0"/>
              <a:t>Lorem</a:t>
            </a:r>
            <a:r>
              <a:rPr lang="en-GB" dirty="0" smtClean="0"/>
              <a:t> </a:t>
            </a:r>
            <a:r>
              <a:rPr lang="en-GB" dirty="0" err="1" smtClean="0"/>
              <a:t>Ipsum</a:t>
            </a:r>
            <a:r>
              <a:rPr lang="en-GB" dirty="0" smtClean="0"/>
              <a:t> has been the industry’s standard dummy text ever since the 1500s, when an unknown printer took a galley of type and scrambled it to make a type specimen book. It has survived not only five centuries, but also the leap into electronic typesetting, remaining essentially unchanged. </a:t>
            </a:r>
          </a:p>
        </p:txBody>
      </p:sp>
    </p:spTree>
    <p:extLst>
      <p:ext uri="{BB962C8B-B14F-4D97-AF65-F5344CB8AC3E}">
        <p14:creationId xmlns:p14="http://schemas.microsoft.com/office/powerpoint/2010/main" val="896960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3736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9"/>
          <p:cNvSpPr txBox="1">
            <a:spLocks/>
          </p:cNvSpPr>
          <p:nvPr userDrawn="1"/>
        </p:nvSpPr>
        <p:spPr>
          <a:xfrm>
            <a:off x="395536" y="1996210"/>
            <a:ext cx="8228781" cy="590543"/>
          </a:xfrm>
          <a:prstGeom prst="rect">
            <a:avLst/>
          </a:prstGeom>
        </p:spPr>
        <p:txBody>
          <a:bodyPr wrap="none" lIns="0" tIns="0" r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 b="1" kern="1200" baseline="0">
                <a:solidFill>
                  <a:srgbClr val="32195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251520" y="1557338"/>
            <a:ext cx="8352730" cy="50323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="1"/>
            </a:lvl1pPr>
          </a:lstStyle>
          <a:p>
            <a:r>
              <a:rPr lang="en-GB" dirty="0" smtClean="0"/>
              <a:t>Headings: Arial Bold, Purple (Accent1), Size 28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1" hasCustomPrompt="1"/>
          </p:nvPr>
        </p:nvSpPr>
        <p:spPr>
          <a:xfrm>
            <a:off x="250825" y="2205038"/>
            <a:ext cx="8353425" cy="576262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 smtClean="0"/>
              <a:t>Sub-Heading: Arial </a:t>
            </a:r>
            <a:r>
              <a:rPr lang="en-GB" dirty="0" err="1" smtClean="0"/>
              <a:t>Reg</a:t>
            </a:r>
            <a:r>
              <a:rPr lang="en-GB" dirty="0" smtClean="0"/>
              <a:t>, Purple (Accent 1), </a:t>
            </a:r>
            <a:br>
              <a:rPr lang="en-GB" dirty="0" smtClean="0"/>
            </a:br>
            <a:r>
              <a:rPr lang="en-GB" dirty="0" smtClean="0"/>
              <a:t>Size 20-24 (to be legible across the room)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2" hasCustomPrompt="1"/>
          </p:nvPr>
        </p:nvSpPr>
        <p:spPr>
          <a:xfrm>
            <a:off x="251520" y="3140968"/>
            <a:ext cx="8280400" cy="1150937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 smtClean="0"/>
              <a:t>Body Copy: Arial </a:t>
            </a:r>
            <a:r>
              <a:rPr lang="en-GB" dirty="0" err="1" smtClean="0"/>
              <a:t>Reg</a:t>
            </a:r>
            <a:r>
              <a:rPr lang="en-GB" dirty="0" smtClean="0"/>
              <a:t> (body), Grey (Text 1&gt;Lighter 25%), </a:t>
            </a:r>
            <a:br>
              <a:rPr lang="en-GB" dirty="0" smtClean="0"/>
            </a:br>
            <a:r>
              <a:rPr lang="en-GB" dirty="0" smtClean="0"/>
              <a:t>Size 20-24 (to be legible across a room)</a:t>
            </a:r>
          </a:p>
        </p:txBody>
      </p:sp>
    </p:spTree>
    <p:extLst>
      <p:ext uri="{BB962C8B-B14F-4D97-AF65-F5344CB8AC3E}">
        <p14:creationId xmlns:p14="http://schemas.microsoft.com/office/powerpoint/2010/main" val="3580542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373616" cy="11430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1600200"/>
            <a:ext cx="4172272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00201"/>
            <a:ext cx="4114800" cy="384502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452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020_MSO_LBU_Stationery_Temps_PPT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00" y="-7380"/>
            <a:ext cx="9180000" cy="687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337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60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0020_MSO_LBU_Stationery_Temps_PPT3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00" y="-7380"/>
            <a:ext cx="9180000" cy="687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414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</p:sldLayoutIdLst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9.png"/><Relationship Id="rId4" Type="http://schemas.openxmlformats.org/officeDocument/2006/relationships/hyperlink" Target="http://libguides.leedsbeckett.ac.uk/subject_support/employability_skills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5" Type="http://schemas.openxmlformats.org/officeDocument/2006/relationships/hyperlink" Target="https://twitter.com/FisherParkLib" TargetMode="Externa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j.l.Wilson@leedsbeckett.ac.uk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://bit.ly/jenniewilson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.xml"/><Relationship Id="rId5" Type="http://schemas.openxmlformats.org/officeDocument/2006/relationships/hyperlink" Target="http://www.leedsbeckett.ac.uk/" TargetMode="Externa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www.techsmith.com/jing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youtu.be/Kw7Z_IYEkWQ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://libguides.leedsbeckett.ac.uk/subject_support/building_and_construction/architectural_technology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196791" y="4293096"/>
            <a:ext cx="7903601" cy="1362913"/>
          </a:xfrm>
        </p:spPr>
        <p:txBody>
          <a:bodyPr/>
          <a:lstStyle/>
          <a:p>
            <a:r>
              <a:rPr lang="en-GB" dirty="0" smtClean="0"/>
              <a:t>Jennifer Wilson </a:t>
            </a:r>
            <a:r>
              <a:rPr lang="en-GB" sz="2000" dirty="0" smtClean="0"/>
              <a:t>Academic Librarian for the School of building and Engineering, Leeds Law School and Leeds Business School 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18495" y="548680"/>
            <a:ext cx="8208963" cy="3101583"/>
          </a:xfrm>
        </p:spPr>
        <p:txBody>
          <a:bodyPr/>
          <a:lstStyle/>
          <a:p>
            <a:r>
              <a:rPr lang="en-GB" dirty="0"/>
              <a:t>On/Off Campus: </a:t>
            </a:r>
            <a:endParaRPr lang="en-GB" dirty="0" smtClean="0"/>
          </a:p>
          <a:p>
            <a:r>
              <a:rPr lang="en-GB" sz="4000" dirty="0" smtClean="0"/>
              <a:t>Responding </a:t>
            </a:r>
            <a:r>
              <a:rPr lang="en-GB" sz="4000" dirty="0"/>
              <a:t>quickly to subject support gaps in </a:t>
            </a:r>
            <a:r>
              <a:rPr lang="en-GB" sz="4000" dirty="0" smtClean="0"/>
              <a:t>Information Literacy  </a:t>
            </a:r>
            <a:r>
              <a:rPr lang="en-GB" sz="4000" dirty="0"/>
              <a:t>through </a:t>
            </a:r>
            <a:r>
              <a:rPr lang="en-GB" sz="4000" dirty="0" smtClean="0"/>
              <a:t>the creation </a:t>
            </a:r>
            <a:r>
              <a:rPr lang="en-GB" sz="4000" dirty="0"/>
              <a:t>of online materials</a:t>
            </a:r>
          </a:p>
        </p:txBody>
      </p:sp>
    </p:spTree>
    <p:extLst>
      <p:ext uri="{BB962C8B-B14F-4D97-AF65-F5344CB8AC3E}">
        <p14:creationId xmlns:p14="http://schemas.microsoft.com/office/powerpoint/2010/main" val="382223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we tried…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504" y="1423317"/>
            <a:ext cx="4392488" cy="5318051"/>
          </a:xfrm>
        </p:spPr>
        <p:txBody>
          <a:bodyPr/>
          <a:lstStyle/>
          <a:p>
            <a:pPr marL="0" indent="0">
              <a:buNone/>
            </a:pPr>
            <a:r>
              <a:rPr lang="en-GB" sz="2800" b="1" dirty="0" err="1" smtClean="0"/>
              <a:t>Libguides</a:t>
            </a:r>
            <a:endParaRPr lang="en-GB" sz="2800" b="1" dirty="0" smtClean="0"/>
          </a:p>
          <a:p>
            <a:r>
              <a:rPr lang="en-GB" sz="2800" dirty="0" smtClean="0"/>
              <a:t>Supporting the wider organisation’s employability strategy</a:t>
            </a:r>
          </a:p>
          <a:p>
            <a:r>
              <a:rPr lang="en-GB" sz="2800" dirty="0"/>
              <a:t>S</a:t>
            </a:r>
            <a:r>
              <a:rPr lang="en-GB" sz="2800" dirty="0" smtClean="0"/>
              <a:t>upporting </a:t>
            </a:r>
            <a:r>
              <a:rPr lang="en-GB" sz="2800" dirty="0"/>
              <a:t>our colleagues in careers services </a:t>
            </a:r>
            <a:endParaRPr lang="en-GB" sz="2800" dirty="0" smtClean="0"/>
          </a:p>
          <a:p>
            <a:r>
              <a:rPr lang="en-GB" sz="2800" dirty="0"/>
              <a:t>P</a:t>
            </a:r>
            <a:r>
              <a:rPr lang="en-GB" sz="2800" dirty="0" smtClean="0"/>
              <a:t>romoting </a:t>
            </a:r>
            <a:r>
              <a:rPr lang="en-GB" sz="2800" dirty="0"/>
              <a:t>and </a:t>
            </a:r>
            <a:r>
              <a:rPr lang="en-GB" sz="2800" dirty="0" smtClean="0"/>
              <a:t>encouraging </a:t>
            </a:r>
            <a:r>
              <a:rPr lang="en-GB" sz="2800" dirty="0"/>
              <a:t>usage of our subscription </a:t>
            </a:r>
            <a:r>
              <a:rPr lang="en-GB" sz="2800" dirty="0" smtClean="0"/>
              <a:t>content.</a:t>
            </a:r>
            <a:endParaRPr lang="en-GB" sz="2800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1" b="16576"/>
          <a:stretch/>
        </p:blipFill>
        <p:spPr>
          <a:xfrm>
            <a:off x="4161143" y="1916832"/>
            <a:ext cx="4838161" cy="31683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8008" y="6525344"/>
            <a:ext cx="79208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hlinkClick r:id="rId4"/>
              </a:rPr>
              <a:t>http://libguides.leedsbeckett.ac.uk/subject_support/employability_skills</a:t>
            </a:r>
            <a:r>
              <a:rPr lang="en-GB" sz="1400" dirty="0" smtClean="0">
                <a:hlinkClick r:id="rId4"/>
              </a:rPr>
              <a:t>/</a:t>
            </a:r>
            <a:r>
              <a:rPr lang="en-GB" sz="1400" dirty="0" smtClean="0"/>
              <a:t> </a:t>
            </a:r>
            <a:endParaRPr lang="en-GB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638" y="215243"/>
            <a:ext cx="1943641" cy="1413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54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we tried…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12776"/>
            <a:ext cx="4083717" cy="5112568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T</a:t>
            </a:r>
            <a:r>
              <a:rPr lang="en-GB" b="1" dirty="0" smtClean="0"/>
              <a:t>witter</a:t>
            </a:r>
            <a:endParaRPr lang="en-GB" b="1" dirty="0"/>
          </a:p>
          <a:p>
            <a:r>
              <a:rPr lang="en-GB" dirty="0" smtClean="0"/>
              <a:t>Seriously late to this party, but even if you haven’t done so, have a go, it is a professional presence and you are connecting with your audience in another way!</a:t>
            </a:r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720">
            <a:off x="4604856" y="1916832"/>
            <a:ext cx="4312441" cy="30122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977" y="305476"/>
            <a:ext cx="1479624" cy="12034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496" y="6525344"/>
            <a:ext cx="79208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hlinkClick r:id="rId5"/>
              </a:rPr>
              <a:t>@</a:t>
            </a:r>
            <a:r>
              <a:rPr lang="en-GB" sz="1400" dirty="0" err="1">
                <a:hlinkClick r:id="rId5"/>
              </a:rPr>
              <a:t>FisherParkLib</a:t>
            </a:r>
            <a:r>
              <a:rPr lang="en-GB" sz="1400" dirty="0"/>
              <a:t> 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40186386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we tried…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smtClean="0"/>
              <a:t>Back </a:t>
            </a:r>
            <a:r>
              <a:rPr lang="en-GB" b="1" dirty="0"/>
              <a:t>to </a:t>
            </a:r>
            <a:r>
              <a:rPr lang="en-GB" b="1" dirty="0" smtClean="0"/>
              <a:t>basics: </a:t>
            </a:r>
            <a:r>
              <a:rPr lang="en-GB" b="1" dirty="0"/>
              <a:t>Word </a:t>
            </a:r>
            <a:r>
              <a:rPr lang="en-GB" b="1" dirty="0" smtClean="0"/>
              <a:t>docs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/>
              <a:t>Amazing for reference management support, in combination with Jing videos,  YouTube videos and external links</a:t>
            </a:r>
            <a:endParaRPr lang="en-GB" dirty="0"/>
          </a:p>
        </p:txBody>
      </p:sp>
      <p:sp>
        <p:nvSpPr>
          <p:cNvPr id="4" name="Heart 3"/>
          <p:cNvSpPr/>
          <p:nvPr/>
        </p:nvSpPr>
        <p:spPr>
          <a:xfrm rot="732294">
            <a:off x="6606104" y="241936"/>
            <a:ext cx="2365274" cy="2167850"/>
          </a:xfrm>
          <a:prstGeom prst="heart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6570">
            <a:off x="7097300" y="777765"/>
            <a:ext cx="1299560" cy="1249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97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1520" y="1268760"/>
            <a:ext cx="8229600" cy="4525963"/>
          </a:xfrm>
        </p:spPr>
        <p:txBody>
          <a:bodyPr/>
          <a:lstStyle/>
          <a:p>
            <a:r>
              <a:rPr lang="en-GB" dirty="0"/>
              <a:t>Innovation doesn’t have to be ground-breaking</a:t>
            </a:r>
            <a:endParaRPr lang="en-GB" dirty="0" smtClean="0"/>
          </a:p>
          <a:p>
            <a:r>
              <a:rPr lang="en-GB" dirty="0" smtClean="0"/>
              <a:t>Radical V. Incremental change</a:t>
            </a:r>
          </a:p>
          <a:p>
            <a:r>
              <a:rPr lang="en-GB" dirty="0" smtClean="0"/>
              <a:t>Some of us did and some of us didn’t</a:t>
            </a:r>
          </a:p>
          <a:p>
            <a:r>
              <a:rPr lang="en-GB" dirty="0" smtClean="0"/>
              <a:t>We all shared so anyone could reuse or get inspiration</a:t>
            </a:r>
          </a:p>
          <a:p>
            <a:r>
              <a:rPr lang="en-GB" dirty="0" smtClean="0"/>
              <a:t>Start to try small new things regularly and it will become a part of how you work</a:t>
            </a:r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1520" y="332656"/>
            <a:ext cx="8229600" cy="1143000"/>
          </a:xfrm>
        </p:spPr>
        <p:txBody>
          <a:bodyPr/>
          <a:lstStyle/>
          <a:p>
            <a:r>
              <a:rPr lang="en-GB" sz="3600" dirty="0" smtClean="0"/>
              <a:t>What we learnt…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54517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worked well…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Generic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Long-term projects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Hi-tech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Big projects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25752" y="1600201"/>
            <a:ext cx="4114800" cy="3845024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Subject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Instant response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Lower-tech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Small projects</a:t>
            </a:r>
            <a:endParaRPr lang="en-GB" dirty="0"/>
          </a:p>
        </p:txBody>
      </p:sp>
      <p:sp>
        <p:nvSpPr>
          <p:cNvPr id="5" name="Right Arrow 4"/>
          <p:cNvSpPr/>
          <p:nvPr/>
        </p:nvSpPr>
        <p:spPr>
          <a:xfrm>
            <a:off x="3923928" y="1772816"/>
            <a:ext cx="648072" cy="21602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ight Arrow 5"/>
          <p:cNvSpPr/>
          <p:nvPr/>
        </p:nvSpPr>
        <p:spPr>
          <a:xfrm>
            <a:off x="3924368" y="2769046"/>
            <a:ext cx="648072" cy="21602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ight Arrow 6"/>
          <p:cNvSpPr/>
          <p:nvPr/>
        </p:nvSpPr>
        <p:spPr>
          <a:xfrm>
            <a:off x="3923928" y="3765277"/>
            <a:ext cx="648072" cy="21602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ight Arrow 7"/>
          <p:cNvSpPr/>
          <p:nvPr/>
        </p:nvSpPr>
        <p:spPr>
          <a:xfrm>
            <a:off x="3923928" y="4725144"/>
            <a:ext cx="648072" cy="21602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57163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next?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68760"/>
            <a:ext cx="8686800" cy="4708525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While maintaining a broad focus, we </a:t>
            </a:r>
            <a:r>
              <a:rPr lang="en-GB" b="1" dirty="0" smtClean="0"/>
              <a:t>are:</a:t>
            </a:r>
            <a:endParaRPr lang="en-GB" b="1" dirty="0"/>
          </a:p>
          <a:p>
            <a:endParaRPr lang="en-GB" sz="2000" dirty="0" smtClean="0"/>
          </a:p>
          <a:p>
            <a:r>
              <a:rPr lang="en-GB" sz="2800" dirty="0" smtClean="0"/>
              <a:t>looking out for the next University Strategy we can hi-jack</a:t>
            </a:r>
          </a:p>
          <a:p>
            <a:r>
              <a:rPr lang="en-GB" sz="2800" dirty="0"/>
              <a:t>t</a:t>
            </a:r>
            <a:r>
              <a:rPr lang="en-GB" sz="2800" dirty="0" smtClean="0"/>
              <a:t>esting more free &amp; easy tools to get our message across</a:t>
            </a:r>
          </a:p>
          <a:p>
            <a:r>
              <a:rPr lang="en-GB" sz="2800" dirty="0"/>
              <a:t>l</a:t>
            </a:r>
            <a:r>
              <a:rPr lang="en-GB" sz="2800" dirty="0" smtClean="0"/>
              <a:t>earning more about on demand support – what are staff and students requesting next? What do graduates wish that someone had told them?</a:t>
            </a:r>
          </a:p>
          <a:p>
            <a:pPr marL="0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33349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Outcomes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525963"/>
          </a:xfrm>
        </p:spPr>
        <p:txBody>
          <a:bodyPr/>
          <a:lstStyle/>
          <a:p>
            <a:pPr lvl="0"/>
            <a:r>
              <a:rPr lang="en-GB" sz="2400" dirty="0">
                <a:solidFill>
                  <a:srgbClr val="321959"/>
                </a:solidFill>
              </a:rPr>
              <a:t>Improved </a:t>
            </a:r>
            <a:r>
              <a:rPr lang="en-GB" sz="2400" dirty="0" smtClean="0">
                <a:solidFill>
                  <a:srgbClr val="321959"/>
                </a:solidFill>
              </a:rPr>
              <a:t>individual support for Information Literacy skills development at the point of need</a:t>
            </a:r>
            <a:endParaRPr lang="en-GB" sz="2400" dirty="0">
              <a:solidFill>
                <a:srgbClr val="321959"/>
              </a:solidFill>
            </a:endParaRPr>
          </a:p>
          <a:p>
            <a:pPr lvl="0"/>
            <a:r>
              <a:rPr lang="en-GB" sz="2400" dirty="0" smtClean="0">
                <a:solidFill>
                  <a:srgbClr val="321959"/>
                </a:solidFill>
              </a:rPr>
              <a:t>Increased </a:t>
            </a:r>
            <a:r>
              <a:rPr lang="en-GB" sz="2400" dirty="0">
                <a:solidFill>
                  <a:srgbClr val="321959"/>
                </a:solidFill>
              </a:rPr>
              <a:t>understanding of staff of the impact of </a:t>
            </a:r>
            <a:r>
              <a:rPr lang="en-GB" sz="2400" dirty="0" smtClean="0">
                <a:solidFill>
                  <a:srgbClr val="321959"/>
                </a:solidFill>
              </a:rPr>
              <a:t>information literacy </a:t>
            </a:r>
          </a:p>
          <a:p>
            <a:pPr lvl="0"/>
            <a:r>
              <a:rPr lang="en-GB" sz="2400" dirty="0" smtClean="0">
                <a:solidFill>
                  <a:srgbClr val="321959"/>
                </a:solidFill>
              </a:rPr>
              <a:t>Increased </a:t>
            </a:r>
            <a:r>
              <a:rPr lang="en-GB" sz="2400" dirty="0">
                <a:solidFill>
                  <a:srgbClr val="321959"/>
                </a:solidFill>
              </a:rPr>
              <a:t>collaboration across all areas of the University in the promotion of </a:t>
            </a:r>
            <a:r>
              <a:rPr lang="en-GB" sz="2400" dirty="0" smtClean="0">
                <a:solidFill>
                  <a:srgbClr val="321959"/>
                </a:solidFill>
              </a:rPr>
              <a:t>information </a:t>
            </a:r>
            <a:r>
              <a:rPr lang="en-GB" sz="2400" dirty="0">
                <a:solidFill>
                  <a:srgbClr val="321959"/>
                </a:solidFill>
              </a:rPr>
              <a:t>literacy skills</a:t>
            </a:r>
          </a:p>
          <a:p>
            <a:pPr lvl="0"/>
            <a:r>
              <a:rPr lang="en-GB" sz="2400" dirty="0">
                <a:solidFill>
                  <a:srgbClr val="321959"/>
                </a:solidFill>
              </a:rPr>
              <a:t>Increased demand for events from staff and students to support the development of </a:t>
            </a:r>
            <a:r>
              <a:rPr lang="en-GB" sz="2400" dirty="0" smtClean="0">
                <a:solidFill>
                  <a:srgbClr val="321959"/>
                </a:solidFill>
              </a:rPr>
              <a:t>information </a:t>
            </a:r>
            <a:r>
              <a:rPr lang="en-GB" sz="2400" dirty="0">
                <a:solidFill>
                  <a:srgbClr val="321959"/>
                </a:solidFill>
              </a:rPr>
              <a:t>literacy skills </a:t>
            </a:r>
            <a:endParaRPr lang="en-GB" sz="2400" dirty="0" smtClean="0">
              <a:solidFill>
                <a:srgbClr val="321959"/>
              </a:solidFill>
            </a:endParaRPr>
          </a:p>
          <a:p>
            <a:pPr marL="0" lvl="0" indent="0">
              <a:buNone/>
            </a:pPr>
            <a:r>
              <a:rPr lang="en-GB" sz="2400" dirty="0" smtClean="0">
                <a:solidFill>
                  <a:srgbClr val="321959"/>
                </a:solidFill>
              </a:rPr>
              <a:t>And finally</a:t>
            </a:r>
          </a:p>
          <a:p>
            <a:pPr lvl="0"/>
            <a:r>
              <a:rPr lang="en-GB" sz="2400" dirty="0" smtClean="0">
                <a:solidFill>
                  <a:srgbClr val="321959"/>
                </a:solidFill>
              </a:rPr>
              <a:t>We had fun using free resources we didn’t need to spend all summer working on</a:t>
            </a:r>
            <a:endParaRPr lang="en-GB" sz="2400" dirty="0">
              <a:solidFill>
                <a:srgbClr val="321959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84674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Contact details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/>
          <a:lstStyle/>
          <a:p>
            <a:r>
              <a:rPr lang="en-GB" sz="2400" dirty="0"/>
              <a:t>Follow-up questions, suggestions, comments and collaborations would be welcomed:</a:t>
            </a:r>
          </a:p>
          <a:p>
            <a:endParaRPr lang="en-GB" sz="2400" dirty="0"/>
          </a:p>
          <a:p>
            <a:r>
              <a:rPr lang="en-GB" sz="2400" dirty="0"/>
              <a:t>Jennifer Wilson</a:t>
            </a:r>
            <a:r>
              <a:rPr lang="en-GB" sz="2400" dirty="0" smtClean="0"/>
              <a:t>, </a:t>
            </a:r>
            <a:r>
              <a:rPr lang="en-GB" sz="2400" dirty="0"/>
              <a:t>Academic Librarian for the School of building and Engineering, Leeds Law School and Leeds Business School </a:t>
            </a:r>
          </a:p>
          <a:p>
            <a:endParaRPr lang="en-GB" sz="2400" dirty="0"/>
          </a:p>
          <a:p>
            <a:pPr lvl="1"/>
            <a:r>
              <a:rPr lang="en-GB" sz="2400" dirty="0" smtClean="0">
                <a:hlinkClick r:id="rId3"/>
              </a:rPr>
              <a:t>j.l.Wilson@leedsbeckett.ac.uk</a:t>
            </a:r>
            <a:endParaRPr lang="en-GB" sz="2400" dirty="0" smtClean="0">
              <a:solidFill>
                <a:schemeClr val="accent1"/>
              </a:solidFill>
            </a:endParaRPr>
          </a:p>
          <a:p>
            <a:pPr lvl="1"/>
            <a:r>
              <a:rPr lang="en-GB" sz="2400" dirty="0" smtClean="0">
                <a:solidFill>
                  <a:schemeClr val="accent1"/>
                </a:solidFill>
              </a:rPr>
              <a:t>0113 </a:t>
            </a:r>
            <a:r>
              <a:rPr lang="en-GB" sz="2400" dirty="0">
                <a:solidFill>
                  <a:schemeClr val="accent1"/>
                </a:solidFill>
              </a:rPr>
              <a:t>8123381 </a:t>
            </a:r>
          </a:p>
          <a:p>
            <a:pPr lvl="1"/>
            <a:r>
              <a:rPr lang="en-GB" sz="2400" dirty="0">
                <a:hlinkClick r:id="rId4"/>
              </a:rPr>
              <a:t>http://</a:t>
            </a:r>
            <a:r>
              <a:rPr lang="en-GB" sz="2400" dirty="0" smtClean="0">
                <a:hlinkClick r:id="rId4"/>
              </a:rPr>
              <a:t>bit.ly/jenniewilson</a:t>
            </a:r>
            <a:endParaRPr lang="en-GB" sz="2400" dirty="0" smtClean="0"/>
          </a:p>
          <a:p>
            <a:pPr lvl="1"/>
            <a:r>
              <a:rPr lang="en-GB" sz="2400" dirty="0">
                <a:solidFill>
                  <a:schemeClr val="accent1"/>
                </a:solidFill>
              </a:rPr>
              <a:t>@Buildabrarian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4921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Leeds Beckett University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229600" cy="4525963"/>
          </a:xfrm>
        </p:spPr>
        <p:txBody>
          <a:bodyPr/>
          <a:lstStyle/>
          <a:p>
            <a:pPr>
              <a:buFontTx/>
              <a:buChar char="-"/>
            </a:pPr>
            <a:endParaRPr lang="en-GB" sz="2000" dirty="0" smtClean="0"/>
          </a:p>
          <a:p>
            <a:pPr>
              <a:buFontTx/>
              <a:buChar char="-"/>
            </a:pPr>
            <a:endParaRPr lang="en-GB" sz="2000" dirty="0"/>
          </a:p>
          <a:p>
            <a:pPr>
              <a:buFontTx/>
              <a:buChar char="-"/>
            </a:pPr>
            <a:endParaRPr lang="en-GB" sz="2000" dirty="0" smtClean="0"/>
          </a:p>
          <a:p>
            <a:pPr>
              <a:buFontTx/>
              <a:buChar char="-"/>
            </a:pPr>
            <a:endParaRPr lang="en-GB" sz="2000" dirty="0"/>
          </a:p>
          <a:p>
            <a:pPr>
              <a:buFontTx/>
              <a:buChar char="-"/>
            </a:pPr>
            <a:endParaRPr lang="en-GB" sz="2000" dirty="0" smtClean="0"/>
          </a:p>
          <a:p>
            <a:pPr>
              <a:buFontTx/>
              <a:buChar char="-"/>
            </a:pPr>
            <a:endParaRPr lang="en-GB" sz="2000" dirty="0"/>
          </a:p>
          <a:p>
            <a:pPr>
              <a:buFontTx/>
              <a:buChar char="-"/>
            </a:pPr>
            <a:endParaRPr lang="en-GB" sz="2000" dirty="0" smtClean="0"/>
          </a:p>
          <a:p>
            <a:pPr>
              <a:buFontTx/>
              <a:buChar char="-"/>
            </a:pPr>
            <a:endParaRPr lang="en-GB" sz="2000" dirty="0"/>
          </a:p>
          <a:p>
            <a:pPr>
              <a:buFontTx/>
              <a:buChar char="-"/>
            </a:pPr>
            <a:endParaRPr lang="en-GB" sz="2000" dirty="0"/>
          </a:p>
          <a:p>
            <a:pPr>
              <a:buFontTx/>
              <a:buChar char="-"/>
            </a:pPr>
            <a:endParaRPr lang="en-GB" sz="2000" dirty="0" smtClean="0"/>
          </a:p>
          <a:p>
            <a:pPr>
              <a:buFontTx/>
              <a:buChar char="-"/>
            </a:pPr>
            <a:r>
              <a:rPr lang="en-GB" sz="2000" dirty="0" smtClean="0"/>
              <a:t>~20</a:t>
            </a:r>
            <a:r>
              <a:rPr lang="en-GB" sz="2000" baseline="30000" dirty="0" smtClean="0"/>
              <a:t>th</a:t>
            </a:r>
            <a:r>
              <a:rPr lang="en-GB" sz="2000" dirty="0" smtClean="0"/>
              <a:t> largest university in the UK, with 26,000 students and 3,500 staff across two campuses.</a:t>
            </a:r>
          </a:p>
          <a:p>
            <a:pPr>
              <a:buFontTx/>
              <a:buChar char="-"/>
            </a:pPr>
            <a:r>
              <a:rPr lang="en-GB" sz="2000" dirty="0" smtClean="0"/>
              <a:t>University status 1992, with origins dating back to 1832.</a:t>
            </a:r>
            <a:endParaRPr lang="en-GB" sz="2000" dirty="0"/>
          </a:p>
        </p:txBody>
      </p:sp>
      <p:pic>
        <p:nvPicPr>
          <p:cNvPr id="1026" name="Picture 2" descr="http://photos1.blogger.com/img/11/7388/1024/DSC05709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27" b="22926"/>
          <a:stretch/>
        </p:blipFill>
        <p:spPr bwMode="auto">
          <a:xfrm>
            <a:off x="692940" y="1124744"/>
            <a:ext cx="799386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9512" y="6419513"/>
            <a:ext cx="225209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5"/>
              </a:rPr>
              <a:t>http://www.leedsbeckett.ac.uk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5"/>
              </a:rPr>
              <a:t>/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2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1520" y="126876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Libraries have better resources than ever before, but according to academic </a:t>
            </a:r>
            <a:r>
              <a:rPr lang="en-GB" dirty="0" smtClean="0"/>
              <a:t>staff, and official reports, students and researchers </a:t>
            </a:r>
            <a:r>
              <a:rPr lang="en-GB" dirty="0"/>
              <a:t>are </a:t>
            </a:r>
            <a:r>
              <a:rPr lang="en-GB" dirty="0" smtClean="0"/>
              <a:t>relying on Google </a:t>
            </a:r>
            <a:r>
              <a:rPr lang="en-GB" dirty="0"/>
              <a:t>more than ever</a:t>
            </a:r>
            <a:r>
              <a:rPr lang="en-GB" dirty="0" smtClean="0"/>
              <a:t>. While subscription makes discovery possible, quality research can still be missed.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And… financial, technical and organisational constraints won’t go away </a:t>
            </a:r>
            <a:r>
              <a:rPr lang="en-GB" dirty="0" smtClean="0">
                <a:sym typeface="Wingdings" panose="05000000000000000000" pitchFamily="2" charset="2"/>
              </a:rPr>
              <a:t></a:t>
            </a:r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problem…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706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Lower grades</a:t>
            </a:r>
          </a:p>
          <a:p>
            <a:r>
              <a:rPr lang="en-GB" dirty="0"/>
              <a:t>L</a:t>
            </a:r>
            <a:r>
              <a:rPr lang="en-GB" dirty="0" smtClean="0"/>
              <a:t>ow </a:t>
            </a:r>
            <a:r>
              <a:rPr lang="en-GB" dirty="0"/>
              <a:t>usage of quality </a:t>
            </a:r>
            <a:r>
              <a:rPr lang="en-GB" dirty="0" smtClean="0"/>
              <a:t>resources</a:t>
            </a:r>
          </a:p>
          <a:p>
            <a:r>
              <a:rPr lang="en-GB" dirty="0"/>
              <a:t>F</a:t>
            </a:r>
            <a:r>
              <a:rPr lang="en-GB" dirty="0" smtClean="0"/>
              <a:t>rustrated </a:t>
            </a:r>
            <a:r>
              <a:rPr lang="en-GB" dirty="0"/>
              <a:t>staff and </a:t>
            </a:r>
            <a:r>
              <a:rPr lang="en-GB" dirty="0" smtClean="0"/>
              <a:t>students </a:t>
            </a:r>
          </a:p>
          <a:p>
            <a:r>
              <a:rPr lang="en-GB" dirty="0"/>
              <a:t>P</a:t>
            </a:r>
            <a:r>
              <a:rPr lang="en-GB" dirty="0" smtClean="0"/>
              <a:t>otentially </a:t>
            </a:r>
            <a:r>
              <a:rPr lang="en-GB" dirty="0"/>
              <a:t>decreased engagement with the </a:t>
            </a:r>
            <a:r>
              <a:rPr lang="en-GB" dirty="0" smtClean="0"/>
              <a:t>Library</a:t>
            </a:r>
          </a:p>
          <a:p>
            <a:r>
              <a:rPr lang="en-GB" dirty="0" smtClean="0"/>
              <a:t>NSS Q19.</a:t>
            </a:r>
          </a:p>
          <a:p>
            <a:endParaRPr lang="en-GB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 what?...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869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5536" y="1345630"/>
            <a:ext cx="4744927" cy="4819674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There was considerable pressure on academic librarians to all been seen to do the same thing, but as we know…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…the Information Literacy needs of students varies with subject.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Until recently…</a:t>
            </a:r>
            <a:endParaRPr lang="en-GB" dirty="0"/>
          </a:p>
        </p:txBody>
      </p:sp>
      <p:pic>
        <p:nvPicPr>
          <p:cNvPr id="1026" name="Picture 2" descr="Image result for equal rights for others does not mean less rights for you it's not pi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3200">
            <a:off x="5540259" y="688937"/>
            <a:ext cx="3015357" cy="402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72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9512" y="119675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Some examples of instant IL support needs we knew we weren’t addressing well:</a:t>
            </a:r>
          </a:p>
          <a:p>
            <a:pPr marL="0" indent="0">
              <a:buNone/>
            </a:pPr>
            <a:endParaRPr lang="en-GB" sz="1400" dirty="0" smtClean="0"/>
          </a:p>
          <a:p>
            <a:r>
              <a:rPr lang="en-GB" sz="2800" dirty="0"/>
              <a:t>R</a:t>
            </a:r>
            <a:r>
              <a:rPr lang="en-GB" sz="2800" dirty="0" smtClean="0"/>
              <a:t>eference </a:t>
            </a:r>
            <a:r>
              <a:rPr lang="en-GB" sz="2800" dirty="0"/>
              <a:t>management software </a:t>
            </a:r>
            <a:r>
              <a:rPr lang="en-GB" sz="2800" dirty="0" smtClean="0"/>
              <a:t>support </a:t>
            </a:r>
            <a:endParaRPr lang="en-GB" sz="2800" dirty="0"/>
          </a:p>
          <a:p>
            <a:r>
              <a:rPr lang="en-GB" sz="2800" dirty="0"/>
              <a:t>S</a:t>
            </a:r>
            <a:r>
              <a:rPr lang="en-GB" sz="2800" dirty="0" smtClean="0"/>
              <a:t>ubject </a:t>
            </a:r>
            <a:r>
              <a:rPr lang="en-GB" sz="2800" dirty="0"/>
              <a:t>specific guidance on databases </a:t>
            </a:r>
            <a:endParaRPr lang="en-GB" sz="2800" dirty="0" smtClean="0"/>
          </a:p>
          <a:p>
            <a:r>
              <a:rPr lang="en-GB" sz="2800" dirty="0" smtClean="0"/>
              <a:t>Support for students where tutors are not engaged with the Library</a:t>
            </a:r>
          </a:p>
          <a:p>
            <a:r>
              <a:rPr lang="en-GB" sz="2800" dirty="0"/>
              <a:t>S</a:t>
            </a:r>
            <a:r>
              <a:rPr lang="en-GB" sz="2800" dirty="0" smtClean="0"/>
              <a:t>upport </a:t>
            </a:r>
            <a:r>
              <a:rPr lang="en-GB" sz="2800" dirty="0"/>
              <a:t>for students who </a:t>
            </a:r>
            <a:r>
              <a:rPr lang="en-GB" sz="2800" dirty="0" smtClean="0"/>
              <a:t>have </a:t>
            </a:r>
            <a:r>
              <a:rPr lang="en-GB" sz="2800" dirty="0"/>
              <a:t>missed their </a:t>
            </a:r>
            <a:r>
              <a:rPr lang="en-GB" sz="2800" dirty="0" smtClean="0"/>
              <a:t>induction </a:t>
            </a:r>
          </a:p>
          <a:p>
            <a:r>
              <a:rPr lang="en-GB" sz="2800" dirty="0" smtClean="0"/>
              <a:t>On and off campus – students need the        same help</a:t>
            </a:r>
            <a:endParaRPr lang="en-GB" sz="2800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Changes we wanted…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384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/>
          <a:lstStyle/>
          <a:p>
            <a:r>
              <a:rPr lang="en-GB" dirty="0" smtClean="0"/>
              <a:t>What we tried…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155679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/>
              <a:t>Jing – 5 minute video</a:t>
            </a:r>
          </a:p>
          <a:p>
            <a:pPr lvl="1"/>
            <a:r>
              <a:rPr lang="en-GB" dirty="0" smtClean="0"/>
              <a:t>Free. Low-tech. Fun.</a:t>
            </a:r>
            <a:endParaRPr lang="en-GB" dirty="0"/>
          </a:p>
          <a:p>
            <a:pPr lvl="1"/>
            <a:r>
              <a:rPr lang="en-GB" dirty="0" smtClean="0"/>
              <a:t>Amazing for instant support – used for…</a:t>
            </a:r>
            <a:endParaRPr lang="en-GB" dirty="0"/>
          </a:p>
          <a:p>
            <a:r>
              <a:rPr lang="en-GB" sz="2800" dirty="0" smtClean="0"/>
              <a:t>Research student support – </a:t>
            </a:r>
            <a:r>
              <a:rPr lang="en-GB" sz="2800" dirty="0" err="1" smtClean="0"/>
              <a:t>eg</a:t>
            </a:r>
            <a:r>
              <a:rPr lang="en-GB" sz="2800" dirty="0" smtClean="0"/>
              <a:t> how to save results from a database to </a:t>
            </a:r>
            <a:r>
              <a:rPr lang="en-GB" sz="2800" dirty="0" err="1" smtClean="0"/>
              <a:t>Mendeley</a:t>
            </a:r>
            <a:r>
              <a:rPr lang="en-GB" sz="2800" dirty="0" smtClean="0"/>
              <a:t>.</a:t>
            </a:r>
          </a:p>
          <a:p>
            <a:r>
              <a:rPr lang="en-GB" sz="2800" dirty="0" smtClean="0"/>
              <a:t>Student email enquiry support – </a:t>
            </a:r>
            <a:r>
              <a:rPr lang="en-GB" sz="2800" dirty="0" err="1" smtClean="0"/>
              <a:t>eg</a:t>
            </a:r>
            <a:r>
              <a:rPr lang="en-GB" sz="2800" dirty="0" smtClean="0"/>
              <a:t> navigating to the right page online.</a:t>
            </a:r>
          </a:p>
          <a:p>
            <a:r>
              <a:rPr lang="en-GB" sz="2800" dirty="0" smtClean="0"/>
              <a:t>Distance learners – anything and everything!</a:t>
            </a:r>
          </a:p>
          <a:p>
            <a:r>
              <a:rPr lang="en-GB" sz="2800" dirty="0" smtClean="0"/>
              <a:t>Staff and research enquiries</a:t>
            </a:r>
          </a:p>
        </p:txBody>
      </p:sp>
      <p:pic>
        <p:nvPicPr>
          <p:cNvPr id="2050" name="Picture 2" descr="Image result for jing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58923"/>
            <a:ext cx="2079104" cy="2079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7504" y="6453336"/>
            <a:ext cx="30714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hlinkClick r:id="rId4"/>
              </a:rPr>
              <a:t>https://</a:t>
            </a:r>
            <a:r>
              <a:rPr lang="en-GB" sz="1400" dirty="0" smtClean="0">
                <a:hlinkClick r:id="rId4"/>
              </a:rPr>
              <a:t>www.techsmith.com/jing.html</a:t>
            </a:r>
            <a:r>
              <a:rPr lang="en-GB" sz="1400" dirty="0" smtClean="0"/>
              <a:t> </a:t>
            </a:r>
            <a:endParaRPr lang="en-GB" sz="14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478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we tried…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6632" y="1772816"/>
            <a:ext cx="8830736" cy="4525963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Video made on a </a:t>
            </a:r>
            <a:r>
              <a:rPr lang="en-GB" b="1" dirty="0" smtClean="0"/>
              <a:t>smartphone</a:t>
            </a:r>
          </a:p>
          <a:p>
            <a:pPr lvl="1"/>
            <a:r>
              <a:rPr lang="en-GB" dirty="0" smtClean="0"/>
              <a:t>Not very pretty but they work</a:t>
            </a:r>
          </a:p>
          <a:p>
            <a:pPr lvl="1"/>
            <a:r>
              <a:rPr lang="en-GB" dirty="0" smtClean="0"/>
              <a:t>Still upload to the Library YouTube account but keep it private so only people with the link can view</a:t>
            </a:r>
          </a:p>
          <a:p>
            <a:pPr lvl="1"/>
            <a:endParaRPr lang="en-GB" dirty="0"/>
          </a:p>
          <a:p>
            <a:pPr marL="0" indent="0">
              <a:buNone/>
            </a:pPr>
            <a:r>
              <a:rPr lang="en-GB" dirty="0" smtClean="0"/>
              <a:t>Works best for Induction ‘mop-up’ and refresher</a:t>
            </a:r>
          </a:p>
          <a:p>
            <a:endParaRPr lang="en-GB" dirty="0" smtClean="0"/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337" y="44624"/>
            <a:ext cx="3142167" cy="20882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7504" y="6444044"/>
            <a:ext cx="44748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hlinkClick r:id="rId4"/>
              </a:rPr>
              <a:t>https://</a:t>
            </a:r>
            <a:r>
              <a:rPr lang="en-GB" sz="1400" dirty="0" smtClean="0">
                <a:hlinkClick r:id="rId4"/>
              </a:rPr>
              <a:t>youtu.be/Kw7Z_IYEkWQ</a:t>
            </a:r>
            <a:r>
              <a:rPr lang="en-GB" sz="1400" dirty="0" smtClean="0"/>
              <a:t> 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60416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we tried…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4421" y="1207293"/>
            <a:ext cx="8712075" cy="5123587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/>
              <a:t>Articulate</a:t>
            </a:r>
          </a:p>
          <a:p>
            <a:pPr lvl="1"/>
            <a:r>
              <a:rPr lang="en-GB" dirty="0" smtClean="0"/>
              <a:t>Articulate – excellent e-learning software with expensive licences!</a:t>
            </a:r>
          </a:p>
          <a:p>
            <a:pPr lvl="1"/>
            <a:r>
              <a:rPr lang="en-GB" dirty="0" smtClean="0"/>
              <a:t>In the Library we only have 1 copy</a:t>
            </a:r>
          </a:p>
          <a:p>
            <a:pPr lvl="1"/>
            <a:r>
              <a:rPr lang="en-GB" dirty="0" smtClean="0"/>
              <a:t>We don’t have any time to develop skills but we already have plenty of content</a:t>
            </a:r>
          </a:p>
          <a:p>
            <a:r>
              <a:rPr lang="en-GB" sz="2400" dirty="0" smtClean="0"/>
              <a:t>Get a Creative Commons licenced tutorial source code (from me?!) and open it in Articulate – 1 month free trial</a:t>
            </a:r>
          </a:p>
          <a:p>
            <a:r>
              <a:rPr lang="en-GB" sz="2400" dirty="0" smtClean="0"/>
              <a:t>Personalise (copy paste) avoiding content that might change</a:t>
            </a:r>
          </a:p>
          <a:p>
            <a:r>
              <a:rPr lang="en-GB" sz="2400" dirty="0" smtClean="0"/>
              <a:t>Especially useful for disengaged cohorts and dis</a:t>
            </a:r>
            <a:r>
              <a:rPr lang="en-GB" sz="2400" dirty="0" smtClean="0">
                <a:solidFill>
                  <a:schemeClr val="bg1"/>
                </a:solidFill>
              </a:rPr>
              <a:t>tance </a:t>
            </a:r>
            <a:r>
              <a:rPr lang="en-GB" sz="2400" dirty="0" smtClean="0"/>
              <a:t>learners</a:t>
            </a:r>
            <a:endParaRPr lang="en-GB" sz="2400" dirty="0"/>
          </a:p>
        </p:txBody>
      </p:sp>
      <p:pic>
        <p:nvPicPr>
          <p:cNvPr id="4100" name="Picture 4" descr="Image result for articulate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125" y="92077"/>
            <a:ext cx="3284478" cy="1032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525344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hlinkClick r:id="rId4"/>
              </a:rPr>
              <a:t>http://</a:t>
            </a:r>
            <a:r>
              <a:rPr lang="en-GB" sz="1400" dirty="0" smtClean="0">
                <a:hlinkClick r:id="rId4"/>
              </a:rPr>
              <a:t>libguides.leedsbeckett.ac.uk/subject_support/building_and_construction/architectural_</a:t>
            </a:r>
            <a:r>
              <a:rPr lang="en-GB" sz="1400" dirty="0" smtClean="0">
                <a:solidFill>
                  <a:schemeClr val="bg1"/>
                </a:solidFill>
                <a:hlinkClick r:id="rId4"/>
              </a:rPr>
              <a:t>technology</a:t>
            </a:r>
            <a:r>
              <a:rPr lang="en-GB" sz="1400" dirty="0" smtClean="0">
                <a:solidFill>
                  <a:schemeClr val="bg1"/>
                </a:solidFill>
              </a:rPr>
              <a:t> </a:t>
            </a:r>
          </a:p>
          <a:p>
            <a:endParaRPr lang="en-GB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09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IntroductionSlide">
  <a:themeElements>
    <a:clrScheme name="LeedMet Colours ">
      <a:dk1>
        <a:sysClr val="windowText" lastClr="000000"/>
      </a:dk1>
      <a:lt1>
        <a:sysClr val="window" lastClr="FFFFFF"/>
      </a:lt1>
      <a:dk2>
        <a:srgbClr val="110B2F"/>
      </a:dk2>
      <a:lt2>
        <a:srgbClr val="EEECE1"/>
      </a:lt2>
      <a:accent1>
        <a:srgbClr val="321959"/>
      </a:accent1>
      <a:accent2>
        <a:srgbClr val="4C316E"/>
      </a:accent2>
      <a:accent3>
        <a:srgbClr val="59427C"/>
      </a:accent3>
      <a:accent4>
        <a:srgbClr val="675087"/>
      </a:accent4>
      <a:accent5>
        <a:srgbClr val="776294"/>
      </a:accent5>
      <a:accent6>
        <a:srgbClr val="8B79A3"/>
      </a:accent6>
      <a:hlink>
        <a:srgbClr val="9E91B4"/>
      </a:hlink>
      <a:folHlink>
        <a:srgbClr val="BBB1C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LeedMet Colours ">
      <a:dk1>
        <a:sysClr val="windowText" lastClr="000000"/>
      </a:dk1>
      <a:lt1>
        <a:sysClr val="window" lastClr="FFFFFF"/>
      </a:lt1>
      <a:dk2>
        <a:srgbClr val="110B2F"/>
      </a:dk2>
      <a:lt2>
        <a:srgbClr val="EEECE1"/>
      </a:lt2>
      <a:accent1>
        <a:srgbClr val="321959"/>
      </a:accent1>
      <a:accent2>
        <a:srgbClr val="4C316E"/>
      </a:accent2>
      <a:accent3>
        <a:srgbClr val="59427C"/>
      </a:accent3>
      <a:accent4>
        <a:srgbClr val="675087"/>
      </a:accent4>
      <a:accent5>
        <a:srgbClr val="776294"/>
      </a:accent5>
      <a:accent6>
        <a:srgbClr val="8B79A3"/>
      </a:accent6>
      <a:hlink>
        <a:srgbClr val="9E91B4"/>
      </a:hlink>
      <a:folHlink>
        <a:srgbClr val="BBB1C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4097</TotalTime>
  <Words>790</Words>
  <Application>Microsoft Office PowerPoint</Application>
  <PresentationFormat>On-screen Show (4:3)</PresentationFormat>
  <Paragraphs>140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Wingdings</vt:lpstr>
      <vt:lpstr>IntroductionSlide</vt:lpstr>
      <vt:lpstr>Custom Design</vt:lpstr>
      <vt:lpstr>PowerPoint Presentation</vt:lpstr>
      <vt:lpstr>Leeds Beckett University</vt:lpstr>
      <vt:lpstr>The problem…</vt:lpstr>
      <vt:lpstr>So what?...</vt:lpstr>
      <vt:lpstr>Until recently…</vt:lpstr>
      <vt:lpstr>Changes we wanted…</vt:lpstr>
      <vt:lpstr>What we tried…</vt:lpstr>
      <vt:lpstr>What we tried…</vt:lpstr>
      <vt:lpstr>What we tried…</vt:lpstr>
      <vt:lpstr>What we tried…</vt:lpstr>
      <vt:lpstr>What we tried…</vt:lpstr>
      <vt:lpstr>What we tried…</vt:lpstr>
      <vt:lpstr>What we learnt…</vt:lpstr>
      <vt:lpstr>What worked well…</vt:lpstr>
      <vt:lpstr>What next?</vt:lpstr>
      <vt:lpstr>Outcomes</vt:lpstr>
      <vt:lpstr>Contact details</vt:lpstr>
    </vt:vector>
  </TitlesOfParts>
  <Company>Leeds Metropolitan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Literature Review 2</dc:title>
  <dc:creator>joyce01</dc:creator>
  <cp:lastModifiedBy>Bayjoo, Jennifer</cp:lastModifiedBy>
  <cp:revision>179</cp:revision>
  <cp:lastPrinted>2017-03-16T12:55:41Z</cp:lastPrinted>
  <dcterms:created xsi:type="dcterms:W3CDTF">2011-11-14T09:29:54Z</dcterms:created>
  <dcterms:modified xsi:type="dcterms:W3CDTF">2017-04-24T14:27:30Z</dcterms:modified>
</cp:coreProperties>
</file>