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8" r:id="rId4"/>
  </p:sldMasterIdLst>
  <p:notesMasterIdLst>
    <p:notesMasterId r:id="rId31"/>
  </p:notesMasterIdLst>
  <p:sldIdLst>
    <p:sldId id="256" r:id="rId5"/>
    <p:sldId id="257" r:id="rId6"/>
    <p:sldId id="258" r:id="rId7"/>
    <p:sldId id="271" r:id="rId8"/>
    <p:sldId id="267" r:id="rId9"/>
    <p:sldId id="269" r:id="rId10"/>
    <p:sldId id="281" r:id="rId11"/>
    <p:sldId id="282" r:id="rId12"/>
    <p:sldId id="268" r:id="rId13"/>
    <p:sldId id="259" r:id="rId14"/>
    <p:sldId id="261" r:id="rId15"/>
    <p:sldId id="262" r:id="rId16"/>
    <p:sldId id="272" r:id="rId17"/>
    <p:sldId id="273" r:id="rId18"/>
    <p:sldId id="274" r:id="rId19"/>
    <p:sldId id="285" r:id="rId20"/>
    <p:sldId id="263" r:id="rId21"/>
    <p:sldId id="275" r:id="rId22"/>
    <p:sldId id="276" r:id="rId23"/>
    <p:sldId id="286" r:id="rId24"/>
    <p:sldId id="280" r:id="rId25"/>
    <p:sldId id="266" r:id="rId26"/>
    <p:sldId id="278" r:id="rId27"/>
    <p:sldId id="279" r:id="rId28"/>
    <p:sldId id="265"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456" autoAdjust="0"/>
  </p:normalViewPr>
  <p:slideViewPr>
    <p:cSldViewPr snapToGrid="0">
      <p:cViewPr varScale="1">
        <p:scale>
          <a:sx n="92" d="100"/>
          <a:sy n="92" d="100"/>
        </p:scale>
        <p:origin x="456" y="90"/>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9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641FC-89DF-4704-AF28-C312D66AA79A}" type="datetimeFigureOut">
              <a:rPr lang="en-GB" smtClean="0"/>
              <a:t>17/03/2017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00947-9EBF-4629-ADC4-95B993E0FCCF}" type="slidenum">
              <a:rPr lang="en-GB" smtClean="0"/>
              <a:t>‹#›</a:t>
            </a:fld>
            <a:endParaRPr lang="en-GB"/>
          </a:p>
        </p:txBody>
      </p:sp>
    </p:spTree>
    <p:extLst>
      <p:ext uri="{BB962C8B-B14F-4D97-AF65-F5344CB8AC3E}">
        <p14:creationId xmlns:p14="http://schemas.microsoft.com/office/powerpoint/2010/main" val="58807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2</a:t>
            </a:fld>
            <a:endParaRPr lang="en-GB"/>
          </a:p>
        </p:txBody>
      </p:sp>
    </p:spTree>
    <p:extLst>
      <p:ext uri="{BB962C8B-B14F-4D97-AF65-F5344CB8AC3E}">
        <p14:creationId xmlns:p14="http://schemas.microsoft.com/office/powerpoint/2010/main" val="364617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12</a:t>
            </a:fld>
            <a:endParaRPr lang="en-GB"/>
          </a:p>
        </p:txBody>
      </p:sp>
    </p:spTree>
    <p:extLst>
      <p:ext uri="{BB962C8B-B14F-4D97-AF65-F5344CB8AC3E}">
        <p14:creationId xmlns:p14="http://schemas.microsoft.com/office/powerpoint/2010/main" val="2024238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18</a:t>
            </a:fld>
            <a:endParaRPr lang="en-GB"/>
          </a:p>
        </p:txBody>
      </p:sp>
    </p:spTree>
    <p:extLst>
      <p:ext uri="{BB962C8B-B14F-4D97-AF65-F5344CB8AC3E}">
        <p14:creationId xmlns:p14="http://schemas.microsoft.com/office/powerpoint/2010/main" val="418248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19</a:t>
            </a:fld>
            <a:endParaRPr lang="en-GB"/>
          </a:p>
        </p:txBody>
      </p:sp>
    </p:spTree>
    <p:extLst>
      <p:ext uri="{BB962C8B-B14F-4D97-AF65-F5344CB8AC3E}">
        <p14:creationId xmlns:p14="http://schemas.microsoft.com/office/powerpoint/2010/main" val="148300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3</a:t>
            </a:fld>
            <a:endParaRPr lang="en-GB"/>
          </a:p>
        </p:txBody>
      </p:sp>
    </p:spTree>
    <p:extLst>
      <p:ext uri="{BB962C8B-B14F-4D97-AF65-F5344CB8AC3E}">
        <p14:creationId xmlns:p14="http://schemas.microsoft.com/office/powerpoint/2010/main" val="254768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4</a:t>
            </a:fld>
            <a:endParaRPr lang="en-GB"/>
          </a:p>
        </p:txBody>
      </p:sp>
    </p:spTree>
    <p:extLst>
      <p:ext uri="{BB962C8B-B14F-4D97-AF65-F5344CB8AC3E}">
        <p14:creationId xmlns:p14="http://schemas.microsoft.com/office/powerpoint/2010/main" val="14059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5</a:t>
            </a:fld>
            <a:endParaRPr lang="en-GB"/>
          </a:p>
        </p:txBody>
      </p:sp>
    </p:spTree>
    <p:extLst>
      <p:ext uri="{BB962C8B-B14F-4D97-AF65-F5344CB8AC3E}">
        <p14:creationId xmlns:p14="http://schemas.microsoft.com/office/powerpoint/2010/main" val="420143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b="0" dirty="0" smtClean="0">
              <a:effectLst/>
            </a:endParaRPr>
          </a:p>
        </p:txBody>
      </p:sp>
      <p:sp>
        <p:nvSpPr>
          <p:cNvPr id="4" name="Slide Number Placeholder 3"/>
          <p:cNvSpPr>
            <a:spLocks noGrp="1"/>
          </p:cNvSpPr>
          <p:nvPr>
            <p:ph type="sldNum" sz="quarter" idx="10"/>
          </p:nvPr>
        </p:nvSpPr>
        <p:spPr/>
        <p:txBody>
          <a:bodyPr/>
          <a:lstStyle/>
          <a:p>
            <a:fld id="{5E800947-9EBF-4629-ADC4-95B993E0FCCF}" type="slidenum">
              <a:rPr lang="en-GB" smtClean="0"/>
              <a:t>6</a:t>
            </a:fld>
            <a:endParaRPr lang="en-GB"/>
          </a:p>
        </p:txBody>
      </p:sp>
    </p:spTree>
    <p:extLst>
      <p:ext uri="{BB962C8B-B14F-4D97-AF65-F5344CB8AC3E}">
        <p14:creationId xmlns:p14="http://schemas.microsoft.com/office/powerpoint/2010/main" val="229158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7</a:t>
            </a:fld>
            <a:endParaRPr lang="en-GB"/>
          </a:p>
        </p:txBody>
      </p:sp>
    </p:spTree>
    <p:extLst>
      <p:ext uri="{BB962C8B-B14F-4D97-AF65-F5344CB8AC3E}">
        <p14:creationId xmlns:p14="http://schemas.microsoft.com/office/powerpoint/2010/main" val="400244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8</a:t>
            </a:fld>
            <a:endParaRPr lang="en-GB"/>
          </a:p>
        </p:txBody>
      </p:sp>
    </p:spTree>
    <p:extLst>
      <p:ext uri="{BB962C8B-B14F-4D97-AF65-F5344CB8AC3E}">
        <p14:creationId xmlns:p14="http://schemas.microsoft.com/office/powerpoint/2010/main" val="20943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9</a:t>
            </a:fld>
            <a:endParaRPr lang="en-GB"/>
          </a:p>
        </p:txBody>
      </p:sp>
    </p:spTree>
    <p:extLst>
      <p:ext uri="{BB962C8B-B14F-4D97-AF65-F5344CB8AC3E}">
        <p14:creationId xmlns:p14="http://schemas.microsoft.com/office/powerpoint/2010/main" val="81929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00947-9EBF-4629-ADC4-95B993E0FCCF}" type="slidenum">
              <a:rPr lang="en-GB" smtClean="0"/>
              <a:t>10</a:t>
            </a:fld>
            <a:endParaRPr lang="en-GB"/>
          </a:p>
        </p:txBody>
      </p:sp>
    </p:spTree>
    <p:extLst>
      <p:ext uri="{BB962C8B-B14F-4D97-AF65-F5344CB8AC3E}">
        <p14:creationId xmlns:p14="http://schemas.microsoft.com/office/powerpoint/2010/main" val="176207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35360" y="908720"/>
            <a:ext cx="854528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UNINVERSITY</a:t>
            </a:r>
            <a:endParaRPr lang="en-US" dirty="0"/>
          </a:p>
        </p:txBody>
      </p:sp>
      <p:sp>
        <p:nvSpPr>
          <p:cNvPr id="8" name="Content Placeholder 7"/>
          <p:cNvSpPr>
            <a:spLocks noGrp="1"/>
          </p:cNvSpPr>
          <p:nvPr>
            <p:ph sz="quarter" idx="11" hasCustomPrompt="1"/>
          </p:nvPr>
        </p:nvSpPr>
        <p:spPr>
          <a:xfrm>
            <a:off x="334434" y="1484313"/>
            <a:ext cx="10945284"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335360" y="3356992"/>
            <a:ext cx="10847917"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51485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E7BC8EE-A664-4597-B7F3-175B96732B1A}" type="datetimeFigureOut">
              <a:rPr lang="en-GB" smtClean="0"/>
              <a:t>17/03/2017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684773-B3E8-41CD-8FD9-3A13562F7464}" type="slidenum">
              <a:rPr lang="en-GB" smtClean="0"/>
              <a:t>‹#›</a:t>
            </a:fld>
            <a:endParaRPr lang="en-GB"/>
          </a:p>
        </p:txBody>
      </p:sp>
    </p:spTree>
    <p:extLst>
      <p:ext uri="{BB962C8B-B14F-4D97-AF65-F5344CB8AC3E}">
        <p14:creationId xmlns:p14="http://schemas.microsoft.com/office/powerpoint/2010/main" val="300088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31801" y="333375"/>
            <a:ext cx="7584017"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431437" y="2060576"/>
            <a:ext cx="7680788"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53815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35360" y="274638"/>
            <a:ext cx="111648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9"/>
          <p:cNvSpPr txBox="1">
            <a:spLocks/>
          </p:cNvSpPr>
          <p:nvPr userDrawn="1"/>
        </p:nvSpPr>
        <p:spPr>
          <a:xfrm>
            <a:off x="527382" y="1996211"/>
            <a:ext cx="10971708"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2800" dirty="0" smtClean="0"/>
          </a:p>
        </p:txBody>
      </p:sp>
      <p:sp>
        <p:nvSpPr>
          <p:cNvPr id="3" name="Content Placeholder 2"/>
          <p:cNvSpPr>
            <a:spLocks noGrp="1"/>
          </p:cNvSpPr>
          <p:nvPr>
            <p:ph sz="quarter" idx="10" hasCustomPrompt="1"/>
          </p:nvPr>
        </p:nvSpPr>
        <p:spPr>
          <a:xfrm>
            <a:off x="335360" y="1557339"/>
            <a:ext cx="11136973"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34434" y="2205038"/>
            <a:ext cx="11137900"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35360" y="3140969"/>
            <a:ext cx="11040533"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5705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1164821"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31371" y="1600201"/>
            <a:ext cx="556302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0" y="1600201"/>
            <a:ext cx="54864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972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E7BC8EE-A664-4597-B7F3-175B96732B1A}" type="datetimeFigureOut">
              <a:rPr lang="en-GB" smtClean="0"/>
              <a:t>17/03/2017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684773-B3E8-41CD-8FD9-3A13562F7464}" type="slidenum">
              <a:rPr lang="en-GB" smtClean="0"/>
              <a:t>‹#›</a:t>
            </a:fld>
            <a:endParaRPr lang="en-GB"/>
          </a:p>
        </p:txBody>
      </p:sp>
    </p:spTree>
    <p:extLst>
      <p:ext uri="{BB962C8B-B14F-4D97-AF65-F5344CB8AC3E}">
        <p14:creationId xmlns:p14="http://schemas.microsoft.com/office/powerpoint/2010/main" val="120361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960096" y="1600202"/>
            <a:ext cx="4622304"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0" hasCustomPrompt="1"/>
          </p:nvPr>
        </p:nvSpPr>
        <p:spPr>
          <a:xfrm>
            <a:off x="431801" y="333375"/>
            <a:ext cx="7584017"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431437" y="1556793"/>
            <a:ext cx="5664564"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800818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0" y="-7380"/>
            <a:ext cx="12240000" cy="6872760"/>
          </a:xfrm>
          <a:prstGeom prst="rect">
            <a:avLst/>
          </a:prstGeom>
        </p:spPr>
      </p:pic>
    </p:spTree>
    <p:extLst>
      <p:ext uri="{BB962C8B-B14F-4D97-AF65-F5344CB8AC3E}">
        <p14:creationId xmlns:p14="http://schemas.microsoft.com/office/powerpoint/2010/main" val="236781979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0" y="-20856"/>
            <a:ext cx="12288000" cy="6899712"/>
          </a:xfrm>
          <a:prstGeom prst="rect">
            <a:avLst/>
          </a:prstGeom>
        </p:spPr>
      </p:pic>
    </p:spTree>
    <p:extLst>
      <p:ext uri="{BB962C8B-B14F-4D97-AF65-F5344CB8AC3E}">
        <p14:creationId xmlns:p14="http://schemas.microsoft.com/office/powerpoint/2010/main" val="1177925419"/>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0" y="-7380"/>
            <a:ext cx="12240000" cy="6872760"/>
          </a:xfrm>
          <a:prstGeom prst="rect">
            <a:avLst/>
          </a:prstGeom>
        </p:spPr>
      </p:pic>
    </p:spTree>
    <p:extLst>
      <p:ext uri="{BB962C8B-B14F-4D97-AF65-F5344CB8AC3E}">
        <p14:creationId xmlns:p14="http://schemas.microsoft.com/office/powerpoint/2010/main" val="17382294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0" y="-20856"/>
            <a:ext cx="12288000" cy="6899712"/>
          </a:xfrm>
          <a:prstGeom prst="rect">
            <a:avLst/>
          </a:prstGeom>
        </p:spPr>
      </p:pic>
    </p:spTree>
    <p:extLst>
      <p:ext uri="{BB962C8B-B14F-4D97-AF65-F5344CB8AC3E}">
        <p14:creationId xmlns:p14="http://schemas.microsoft.com/office/powerpoint/2010/main" val="1050679225"/>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h.fisher@leedsbeckett.ac.uk" TargetMode="External"/><Relationship Id="rId2" Type="http://schemas.openxmlformats.org/officeDocument/2006/relationships/hyperlink" Target="mailto:k.bower@leedsbeckett.ac.uk"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playlist?list=PLNeQ4r7yzDfcYhXSMDDmPS4L5obUPfORb"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libguides.leedsbeckett.ac.uk/research/focus_o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js.leedsbeckett.ac.uk/index.php/SOC/index"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416" y="1414971"/>
            <a:ext cx="11582400" cy="2387600"/>
          </a:xfrm>
        </p:spPr>
        <p:txBody>
          <a:bodyPr>
            <a:normAutofit/>
          </a:bodyPr>
          <a:lstStyle/>
          <a:p>
            <a:r>
              <a:rPr lang="en-GB" sz="4000" dirty="0" smtClean="0"/>
              <a:t>Open journals and undergraduates</a:t>
            </a:r>
            <a:br>
              <a:rPr lang="en-GB" sz="4000" dirty="0" smtClean="0"/>
            </a:br>
            <a:r>
              <a:rPr lang="en-GB" sz="3200" dirty="0" smtClean="0"/>
              <a:t>How </a:t>
            </a:r>
            <a:r>
              <a:rPr lang="en-GB" sz="3200" dirty="0"/>
              <a:t>an open journal system can encourage information literacy, research and academic writing skills </a:t>
            </a:r>
            <a:r>
              <a:rPr lang="en-GB" sz="3200" dirty="0" smtClean="0"/>
              <a:t> </a:t>
            </a:r>
            <a:br>
              <a:rPr lang="en-GB" sz="3200" dirty="0" smtClean="0"/>
            </a:br>
            <a:endParaRPr lang="en-GB" sz="3200" dirty="0"/>
          </a:p>
        </p:txBody>
      </p:sp>
      <p:sp>
        <p:nvSpPr>
          <p:cNvPr id="3" name="Subtitle 2"/>
          <p:cNvSpPr>
            <a:spLocks noGrp="1"/>
          </p:cNvSpPr>
          <p:nvPr>
            <p:ph type="subTitle" idx="1"/>
          </p:nvPr>
        </p:nvSpPr>
        <p:spPr>
          <a:xfrm>
            <a:off x="1499616" y="4025187"/>
            <a:ext cx="9144000" cy="2076078"/>
          </a:xfrm>
        </p:spPr>
        <p:txBody>
          <a:bodyPr/>
          <a:lstStyle/>
          <a:p>
            <a:r>
              <a:rPr lang="en-GB" sz="2000" b="1" dirty="0">
                <a:latin typeface="+mj-lt"/>
                <a:ea typeface="+mj-ea"/>
                <a:cs typeface="+mj-cs"/>
              </a:rPr>
              <a:t>Kirsty </a:t>
            </a:r>
            <a:r>
              <a:rPr lang="en-GB" sz="2000" b="1" dirty="0" smtClean="0">
                <a:latin typeface="+mj-lt"/>
                <a:ea typeface="+mj-ea"/>
                <a:cs typeface="+mj-cs"/>
              </a:rPr>
              <a:t>Bower </a:t>
            </a:r>
          </a:p>
          <a:p>
            <a:r>
              <a:rPr lang="en-GB" sz="2000" b="1" dirty="0" smtClean="0">
                <a:latin typeface="+mj-lt"/>
                <a:ea typeface="+mj-ea"/>
                <a:cs typeface="+mj-cs"/>
              </a:rPr>
              <a:t>Academic </a:t>
            </a:r>
            <a:r>
              <a:rPr lang="en-GB" sz="2000" b="1" dirty="0">
                <a:latin typeface="+mj-lt"/>
                <a:ea typeface="+mj-ea"/>
                <a:cs typeface="+mj-cs"/>
              </a:rPr>
              <a:t>Librarian; Health and Social Sciences</a:t>
            </a:r>
          </a:p>
          <a:p>
            <a:r>
              <a:rPr lang="en-GB" sz="2000" b="1" dirty="0" smtClean="0">
                <a:latin typeface="+mj-lt"/>
                <a:ea typeface="+mj-ea"/>
                <a:cs typeface="+mj-cs"/>
                <a:hlinkClick r:id="rId2"/>
              </a:rPr>
              <a:t>k.bower@leedsbeckett.ac.uk</a:t>
            </a:r>
            <a:endParaRPr lang="en-GB" sz="2000" b="1" dirty="0" smtClean="0">
              <a:latin typeface="+mj-lt"/>
              <a:ea typeface="+mj-ea"/>
              <a:cs typeface="+mj-cs"/>
            </a:endParaRPr>
          </a:p>
          <a:p>
            <a:endParaRPr lang="en-GB" sz="2000" b="1" dirty="0">
              <a:latin typeface="+mj-lt"/>
              <a:ea typeface="+mj-ea"/>
              <a:cs typeface="+mj-cs"/>
            </a:endParaRPr>
          </a:p>
          <a:p>
            <a:r>
              <a:rPr lang="en-GB" sz="2000" b="1" dirty="0" smtClean="0">
                <a:latin typeface="+mj-lt"/>
                <a:ea typeface="+mj-ea"/>
                <a:cs typeface="+mj-cs"/>
              </a:rPr>
              <a:t>James Fisher</a:t>
            </a:r>
          </a:p>
          <a:p>
            <a:r>
              <a:rPr lang="en-GB" sz="2000" b="1" dirty="0" smtClean="0">
                <a:latin typeface="+mj-lt"/>
                <a:ea typeface="+mj-ea"/>
                <a:cs typeface="+mj-cs"/>
              </a:rPr>
              <a:t>Information Services Librarian</a:t>
            </a:r>
          </a:p>
          <a:p>
            <a:r>
              <a:rPr lang="en-GB" sz="2000" b="1" dirty="0" smtClean="0">
                <a:latin typeface="+mj-lt"/>
                <a:ea typeface="+mj-ea"/>
                <a:cs typeface="+mj-cs"/>
                <a:hlinkClick r:id="rId3"/>
              </a:rPr>
              <a:t>j.h.fisher@leedsbeckett.ac.uk</a:t>
            </a:r>
            <a:endParaRPr lang="en-GB" sz="2000" b="1" dirty="0" smtClean="0">
              <a:latin typeface="+mj-lt"/>
              <a:ea typeface="+mj-ea"/>
              <a:cs typeface="+mj-cs"/>
            </a:endParaRPr>
          </a:p>
          <a:p>
            <a:endParaRPr lang="en-GB" sz="2000" b="1" dirty="0" smtClean="0">
              <a:latin typeface="+mj-lt"/>
              <a:ea typeface="+mj-ea"/>
              <a:cs typeface="+mj-cs"/>
            </a:endParaRPr>
          </a:p>
          <a:p>
            <a:endParaRPr lang="en-GB" sz="2000" b="1" dirty="0">
              <a:latin typeface="+mj-lt"/>
              <a:ea typeface="+mj-ea"/>
              <a:cs typeface="+mj-cs"/>
            </a:endParaRPr>
          </a:p>
        </p:txBody>
      </p:sp>
    </p:spTree>
    <p:extLst>
      <p:ext uri="{BB962C8B-B14F-4D97-AF65-F5344CB8AC3E}">
        <p14:creationId xmlns:p14="http://schemas.microsoft.com/office/powerpoint/2010/main" val="2063687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create a journal?</a:t>
            </a:r>
            <a:endParaRPr lang="en-GB" dirty="0"/>
          </a:p>
        </p:txBody>
      </p:sp>
      <p:sp>
        <p:nvSpPr>
          <p:cNvPr id="3" name="Content Placeholder 2"/>
          <p:cNvSpPr>
            <a:spLocks noGrp="1"/>
          </p:cNvSpPr>
          <p:nvPr>
            <p:ph sz="half" idx="1"/>
          </p:nvPr>
        </p:nvSpPr>
        <p:spPr>
          <a:xfrm>
            <a:off x="431370" y="1600201"/>
            <a:ext cx="11333909" cy="4605527"/>
          </a:xfrm>
        </p:spPr>
        <p:txBody>
          <a:bodyPr/>
          <a:lstStyle/>
          <a:p>
            <a:r>
              <a:rPr lang="en-GB" sz="3200" dirty="0" smtClean="0"/>
              <a:t>Experience </a:t>
            </a:r>
            <a:r>
              <a:rPr lang="en-GB" sz="3200" dirty="0"/>
              <a:t>of writing for publication </a:t>
            </a:r>
            <a:r>
              <a:rPr lang="en-GB" sz="3200" dirty="0" smtClean="0"/>
              <a:t>to </a:t>
            </a:r>
            <a:r>
              <a:rPr lang="en-GB" sz="3200" dirty="0"/>
              <a:t>encourage research/ </a:t>
            </a:r>
            <a:r>
              <a:rPr lang="en-GB" sz="3200" dirty="0" smtClean="0"/>
              <a:t>masters/ further study/ standard of work? </a:t>
            </a:r>
          </a:p>
          <a:p>
            <a:endParaRPr lang="en-GB" sz="3200" dirty="0" smtClean="0"/>
          </a:p>
          <a:p>
            <a:r>
              <a:rPr lang="en-GB" sz="3200" dirty="0" smtClean="0"/>
              <a:t>Peer </a:t>
            </a:r>
            <a:r>
              <a:rPr lang="en-GB" sz="3200" dirty="0"/>
              <a:t>reviewed </a:t>
            </a:r>
            <a:r>
              <a:rPr lang="en-GB" sz="3200" dirty="0" smtClean="0"/>
              <a:t>– quality </a:t>
            </a:r>
            <a:r>
              <a:rPr lang="en-GB" sz="3200" dirty="0"/>
              <a:t>of </a:t>
            </a:r>
            <a:r>
              <a:rPr lang="en-GB" sz="3200" dirty="0" smtClean="0"/>
              <a:t>information sources</a:t>
            </a:r>
          </a:p>
          <a:p>
            <a:endParaRPr lang="en-GB" sz="3200" dirty="0"/>
          </a:p>
          <a:p>
            <a:r>
              <a:rPr lang="en-GB" sz="3200" dirty="0" smtClean="0"/>
              <a:t>Connecting theory to real life</a:t>
            </a:r>
          </a:p>
          <a:p>
            <a:endParaRPr lang="en-GB" sz="3200" dirty="0" smtClean="0"/>
          </a:p>
          <a:p>
            <a:r>
              <a:rPr lang="en-GB" sz="3200" dirty="0" smtClean="0"/>
              <a:t>Alumni relationship</a:t>
            </a:r>
          </a:p>
          <a:p>
            <a:endParaRPr lang="en-GB" dirty="0" smtClean="0"/>
          </a:p>
          <a:p>
            <a:endParaRPr lang="en-GB" dirty="0"/>
          </a:p>
        </p:txBody>
      </p:sp>
    </p:spTree>
    <p:extLst>
      <p:ext uri="{BB962C8B-B14F-4D97-AF65-F5344CB8AC3E}">
        <p14:creationId xmlns:p14="http://schemas.microsoft.com/office/powerpoint/2010/main" val="4149819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Institutional Strategic drivers</a:t>
            </a:r>
            <a:endParaRPr lang="en-GB" dirty="0"/>
          </a:p>
        </p:txBody>
      </p:sp>
      <p:sp>
        <p:nvSpPr>
          <p:cNvPr id="3" name="Content Placeholder 2"/>
          <p:cNvSpPr>
            <a:spLocks noGrp="1"/>
          </p:cNvSpPr>
          <p:nvPr>
            <p:ph sz="half" idx="1"/>
          </p:nvPr>
        </p:nvSpPr>
        <p:spPr>
          <a:xfrm>
            <a:off x="335360" y="1234758"/>
            <a:ext cx="11178992" cy="5361114"/>
          </a:xfrm>
        </p:spPr>
        <p:txBody>
          <a:bodyPr/>
          <a:lstStyle/>
          <a:p>
            <a:r>
              <a:rPr lang="en-GB" b="1" dirty="0" smtClean="0"/>
              <a:t>Excellent education experience (TEF)</a:t>
            </a:r>
          </a:p>
          <a:p>
            <a:pPr lvl="1"/>
            <a:r>
              <a:rPr lang="en-GB" dirty="0" smtClean="0"/>
              <a:t>Quality of teaching and assessment</a:t>
            </a:r>
          </a:p>
          <a:p>
            <a:pPr lvl="1"/>
            <a:r>
              <a:rPr lang="en-GB" dirty="0" smtClean="0"/>
              <a:t>New experience for the students</a:t>
            </a:r>
          </a:p>
          <a:p>
            <a:r>
              <a:rPr lang="en-GB" b="1" dirty="0" smtClean="0"/>
              <a:t>Research &amp; academic enterprise (REF)</a:t>
            </a:r>
          </a:p>
          <a:p>
            <a:pPr lvl="1"/>
            <a:r>
              <a:rPr lang="en-GB" dirty="0" smtClean="0"/>
              <a:t>Fostering a research culture at all levels </a:t>
            </a:r>
          </a:p>
          <a:p>
            <a:r>
              <a:rPr lang="en-GB" b="1" dirty="0" smtClean="0"/>
              <a:t>Community of great people</a:t>
            </a:r>
          </a:p>
          <a:p>
            <a:pPr lvl="1"/>
            <a:r>
              <a:rPr lang="en-GB" dirty="0" smtClean="0"/>
              <a:t>Student produced &amp; peer reviewed</a:t>
            </a:r>
          </a:p>
          <a:p>
            <a:r>
              <a:rPr lang="en-GB" b="1" dirty="0" smtClean="0"/>
              <a:t>Sustainable resources</a:t>
            </a:r>
          </a:p>
          <a:p>
            <a:pPr lvl="1"/>
            <a:r>
              <a:rPr lang="en-GB" dirty="0" smtClean="0"/>
              <a:t>Contributing to wider pool of knowledge</a:t>
            </a:r>
          </a:p>
          <a:p>
            <a:pPr marL="457200" lvl="1" indent="0">
              <a:buNone/>
            </a:pPr>
            <a:endParaRPr lang="en-GB" dirty="0"/>
          </a:p>
        </p:txBody>
      </p:sp>
    </p:spTree>
    <p:extLst>
      <p:ext uri="{BB962C8B-B14F-4D97-AF65-F5344CB8AC3E}">
        <p14:creationId xmlns:p14="http://schemas.microsoft.com/office/powerpoint/2010/main" val="398773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strategic drivers</a:t>
            </a:r>
            <a:endParaRPr lang="en-GB" dirty="0"/>
          </a:p>
        </p:txBody>
      </p:sp>
      <p:sp>
        <p:nvSpPr>
          <p:cNvPr id="3" name="Content Placeholder 2"/>
          <p:cNvSpPr>
            <a:spLocks noGrp="1"/>
          </p:cNvSpPr>
          <p:nvPr>
            <p:ph sz="half" idx="1"/>
          </p:nvPr>
        </p:nvSpPr>
        <p:spPr>
          <a:xfrm>
            <a:off x="431371" y="1600201"/>
            <a:ext cx="10583374" cy="4525963"/>
          </a:xfrm>
        </p:spPr>
        <p:txBody>
          <a:bodyPr/>
          <a:lstStyle/>
          <a:p>
            <a:r>
              <a:rPr lang="en-GB" dirty="0" smtClean="0"/>
              <a:t>Graduate attributes &amp; </a:t>
            </a:r>
            <a:r>
              <a:rPr lang="en-GB" b="1" dirty="0" smtClean="0"/>
              <a:t>digital literacy</a:t>
            </a:r>
          </a:p>
          <a:p>
            <a:endParaRPr lang="en-GB" b="1" dirty="0" smtClean="0"/>
          </a:p>
          <a:p>
            <a:r>
              <a:rPr lang="en-GB" dirty="0" smtClean="0"/>
              <a:t>Conversations around open access, cost, quality and ethical use of information</a:t>
            </a:r>
          </a:p>
          <a:p>
            <a:endParaRPr lang="en-GB" dirty="0" smtClean="0"/>
          </a:p>
          <a:p>
            <a:r>
              <a:rPr lang="en-GB" dirty="0" smtClean="0"/>
              <a:t>Putting digital literacy into practice with tangible rewards</a:t>
            </a:r>
            <a:endParaRPr lang="en-GB" dirty="0"/>
          </a:p>
        </p:txBody>
      </p:sp>
    </p:spTree>
    <p:extLst>
      <p:ext uri="{BB962C8B-B14F-4D97-AF65-F5344CB8AC3E}">
        <p14:creationId xmlns:p14="http://schemas.microsoft.com/office/powerpoint/2010/main" val="1643230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5" name="Rectangle 1"/>
          <p:cNvSpPr>
            <a:spLocks noGrp="1" noChangeArrowheads="1"/>
          </p:cNvSpPr>
          <p:nvPr>
            <p:ph sz="half" idx="1"/>
          </p:nvPr>
        </p:nvSpPr>
        <p:spPr bwMode="auto">
          <a:xfrm>
            <a:off x="335360" y="977447"/>
            <a:ext cx="1139444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“It was one of the most </a:t>
            </a:r>
            <a:r>
              <a:rPr kumimoji="0" lang="en-GB"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enjoyable assignments </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throughout the course, as we had a lot of freedom to write on a subject and theory of preference……..</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I think the most valuable aspect of this assignment was learning the ability to synthesise theory with observation.</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Experience of being an editor:</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I recall a democratic process of deciding the order of the critical reflection journal…... This was good experience; </a:t>
            </a:r>
            <a:r>
              <a:rPr kumimoji="0" lang="en-GB"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working as a team </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to produce a document that would hopefully prove as </a:t>
            </a:r>
            <a:r>
              <a:rPr kumimoji="0" lang="en-GB"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conducive examples for future students</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and good representations of the </a:t>
            </a:r>
            <a:r>
              <a:rPr kumimoji="0" lang="en-GB" altLang="en-US" sz="2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standard of teaching </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at </a:t>
            </a:r>
            <a:r>
              <a:rPr lang="en-GB" altLang="en-US" sz="2400" dirty="0">
                <a:solidFill>
                  <a:srgbClr val="000000"/>
                </a:solidFill>
                <a:latin typeface="Arial" panose="020B0604020202020204" pitchFamily="34" charset="0"/>
                <a:ea typeface="Calibri" panose="020F0502020204030204" pitchFamily="34" charset="0"/>
              </a:rPr>
              <a:t>L</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eeds </a:t>
            </a:r>
            <a:r>
              <a:rPr lang="en-GB" altLang="en-US" sz="2400" dirty="0">
                <a:solidFill>
                  <a:srgbClr val="000000"/>
                </a:solidFill>
                <a:latin typeface="Arial" panose="020B0604020202020204" pitchFamily="34" charset="0"/>
                <a:ea typeface="Calibri" panose="020F0502020204030204" pitchFamily="34" charset="0"/>
              </a:rPr>
              <a:t>M</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etropolitan (</a:t>
            </a:r>
            <a:r>
              <a:rPr kumimoji="0" lang="en-GB" altLang="en-US" sz="24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beckett</a:t>
            </a:r>
            <a:r>
              <a:rPr kumimoji="0" lang="en-GB" alt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University”. (Jamie)</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711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sz="half" idx="1"/>
          </p:nvPr>
        </p:nvSpPr>
        <p:spPr>
          <a:xfrm>
            <a:off x="431371" y="1600201"/>
            <a:ext cx="11492405" cy="4525963"/>
          </a:xfrm>
        </p:spPr>
        <p:txBody>
          <a:bodyPr/>
          <a:lstStyle/>
          <a:p>
            <a:pPr marL="0" indent="0">
              <a:buNone/>
            </a:pPr>
            <a:r>
              <a:rPr lang="en-GB" sz="2400" dirty="0" smtClean="0">
                <a:solidFill>
                  <a:srgbClr val="000000"/>
                </a:solidFill>
                <a:latin typeface="Arial" panose="020B0604020202020204" pitchFamily="34" charset="0"/>
                <a:ea typeface="Calibri" panose="020F0502020204030204" pitchFamily="34" charset="0"/>
              </a:rPr>
              <a:t>“Creating work </a:t>
            </a:r>
            <a:r>
              <a:rPr lang="en-GB" sz="2400" dirty="0">
                <a:solidFill>
                  <a:srgbClr val="000000"/>
                </a:solidFill>
                <a:latin typeface="Arial" panose="020B0604020202020204" pitchFamily="34" charset="0"/>
                <a:ea typeface="Calibri" panose="020F0502020204030204" pitchFamily="34" charset="0"/>
              </a:rPr>
              <a:t>for a journal that is going to be read beyond that of the marking purposes, opens up a whole new dynamic to your module and to your </a:t>
            </a:r>
            <a:r>
              <a:rPr lang="en-GB" sz="2400" dirty="0" smtClean="0">
                <a:solidFill>
                  <a:srgbClr val="000000"/>
                </a:solidFill>
                <a:latin typeface="Arial" panose="020B0604020202020204" pitchFamily="34" charset="0"/>
                <a:ea typeface="Calibri" panose="020F0502020204030204" pitchFamily="34" charset="0"/>
              </a:rPr>
              <a:t>degree……Having </a:t>
            </a:r>
            <a:r>
              <a:rPr lang="en-GB" sz="2400" dirty="0">
                <a:solidFill>
                  <a:srgbClr val="000000"/>
                </a:solidFill>
                <a:latin typeface="Arial" panose="020B0604020202020204" pitchFamily="34" charset="0"/>
                <a:ea typeface="Calibri" panose="020F0502020204030204" pitchFamily="34" charset="0"/>
              </a:rPr>
              <a:t>a journal written and created by student's combats the age old perspective from academics that there is nothing we can learn from students.  Working on this journal therefore felt </a:t>
            </a:r>
            <a:r>
              <a:rPr lang="en-GB" sz="2400" b="1" dirty="0">
                <a:solidFill>
                  <a:srgbClr val="000000"/>
                </a:solidFill>
                <a:latin typeface="Arial" panose="020B0604020202020204" pitchFamily="34" charset="0"/>
                <a:ea typeface="Calibri" panose="020F0502020204030204" pitchFamily="34" charset="0"/>
              </a:rPr>
              <a:t>empowering,</a:t>
            </a:r>
            <a:r>
              <a:rPr lang="en-GB" sz="2400" dirty="0">
                <a:solidFill>
                  <a:srgbClr val="000000"/>
                </a:solidFill>
                <a:latin typeface="Arial" panose="020B0604020202020204" pitchFamily="34" charset="0"/>
                <a:ea typeface="Calibri" panose="020F0502020204030204" pitchFamily="34" charset="0"/>
              </a:rPr>
              <a:t> many of us got to talk more freely and express what we had learnt in a less rigid way. </a:t>
            </a:r>
            <a:r>
              <a:rPr lang="en-GB" sz="2400" dirty="0" smtClean="0">
                <a:solidFill>
                  <a:srgbClr val="000000"/>
                </a:solidFill>
                <a:latin typeface="Arial" panose="020B0604020202020204" pitchFamily="34" charset="0"/>
                <a:ea typeface="Calibri" panose="020F0502020204030204" pitchFamily="34" charset="0"/>
              </a:rPr>
              <a:t>We felt we were being </a:t>
            </a:r>
            <a:r>
              <a:rPr lang="en-GB" sz="2400" dirty="0">
                <a:solidFill>
                  <a:srgbClr val="000000"/>
                </a:solidFill>
                <a:latin typeface="Arial" panose="020B0604020202020204" pitchFamily="34" charset="0"/>
                <a:ea typeface="Calibri" panose="020F0502020204030204" pitchFamily="34" charset="0"/>
              </a:rPr>
              <a:t>listened to, further than that we felt that our work was of genuine interest and therefore discussed topics that we were passionate and interested </a:t>
            </a:r>
            <a:r>
              <a:rPr lang="en-GB" sz="2400" dirty="0" smtClean="0">
                <a:solidFill>
                  <a:srgbClr val="000000"/>
                </a:solidFill>
                <a:latin typeface="Arial" panose="020B0604020202020204" pitchFamily="34" charset="0"/>
                <a:ea typeface="Calibri" panose="020F0502020204030204" pitchFamily="34" charset="0"/>
              </a:rPr>
              <a:t>about”</a:t>
            </a:r>
            <a:r>
              <a:rPr lang="en-GB" sz="2400" dirty="0">
                <a:solidFill>
                  <a:srgbClr val="000000"/>
                </a:solidFill>
                <a:latin typeface="Arial" panose="020B0604020202020204" pitchFamily="34" charset="0"/>
                <a:ea typeface="Calibri" panose="020F0502020204030204" pitchFamily="34" charset="0"/>
              </a:rPr>
              <a:t> </a:t>
            </a:r>
            <a:r>
              <a:rPr lang="en-GB" sz="2400" dirty="0" smtClean="0">
                <a:solidFill>
                  <a:srgbClr val="000000"/>
                </a:solidFill>
                <a:latin typeface="Arial" panose="020B0604020202020204" pitchFamily="34" charset="0"/>
                <a:ea typeface="Calibri" panose="020F0502020204030204" pitchFamily="34" charset="0"/>
              </a:rPr>
              <a:t>(Amy).</a:t>
            </a:r>
            <a:endParaRPr lang="en-GB" sz="2400" dirty="0">
              <a:solidFill>
                <a:srgbClr val="000000"/>
              </a:solidFill>
              <a:latin typeface="Arial" panose="020B0604020202020204" pitchFamily="34" charset="0"/>
              <a:ea typeface="Calibri" panose="020F0502020204030204" pitchFamily="34" charset="0"/>
            </a:endParaRPr>
          </a:p>
          <a:p>
            <a:endParaRPr lang="en-GB" sz="24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25393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sz="half" idx="1"/>
          </p:nvPr>
        </p:nvSpPr>
        <p:spPr>
          <a:xfrm>
            <a:off x="443563" y="1197865"/>
            <a:ext cx="11455829" cy="4525963"/>
          </a:xfrm>
        </p:spPr>
        <p:txBody>
          <a:bodyPr/>
          <a:lstStyle/>
          <a:p>
            <a:pPr marL="0" indent="0">
              <a:buNone/>
            </a:pPr>
            <a:r>
              <a:rPr lang="en-GB" sz="2000" dirty="0">
                <a:solidFill>
                  <a:schemeClr val="tx1"/>
                </a:solidFill>
              </a:rPr>
              <a:t>Due to our work being published, </a:t>
            </a:r>
            <a:r>
              <a:rPr lang="en-GB" sz="2000" dirty="0" smtClean="0">
                <a:solidFill>
                  <a:schemeClr val="tx1"/>
                </a:solidFill>
              </a:rPr>
              <a:t>I’ve </a:t>
            </a:r>
            <a:r>
              <a:rPr lang="en-GB" sz="2000" dirty="0">
                <a:solidFill>
                  <a:schemeClr val="tx1"/>
                </a:solidFill>
              </a:rPr>
              <a:t>been able to link to it on my </a:t>
            </a:r>
            <a:r>
              <a:rPr lang="en-GB" sz="2000" b="1" dirty="0">
                <a:solidFill>
                  <a:schemeClr val="tx1"/>
                </a:solidFill>
              </a:rPr>
              <a:t>LinkedIn and share it with people</a:t>
            </a:r>
            <a:r>
              <a:rPr lang="en-GB" sz="2000" dirty="0">
                <a:solidFill>
                  <a:schemeClr val="tx1"/>
                </a:solidFill>
              </a:rPr>
              <a:t>. I've been able to show our work to people otherwise not interested in Sociology, and due to my work being linked to an every day issue (eating disorders), it allows people to relate much more.</a:t>
            </a:r>
          </a:p>
          <a:p>
            <a:pPr marL="0" indent="0">
              <a:buNone/>
            </a:pPr>
            <a:r>
              <a:rPr lang="en-GB" sz="2000" dirty="0">
                <a:solidFill>
                  <a:schemeClr val="tx1"/>
                </a:solidFill>
              </a:rPr>
              <a:t> </a:t>
            </a:r>
          </a:p>
          <a:p>
            <a:pPr marL="0" indent="0">
              <a:buNone/>
            </a:pPr>
            <a:r>
              <a:rPr lang="en-GB" sz="2000" dirty="0">
                <a:solidFill>
                  <a:schemeClr val="tx1"/>
                </a:solidFill>
              </a:rPr>
              <a:t>The fact that our work was published has made me proud of what I achieved and is a permanent reminder of university as a whole. People who I've met since university have been able to view what we did and the work we wrote without me even knowing them during.</a:t>
            </a:r>
          </a:p>
          <a:p>
            <a:pPr marL="0" indent="0">
              <a:buNone/>
            </a:pPr>
            <a:r>
              <a:rPr lang="en-GB" sz="2000" dirty="0">
                <a:solidFill>
                  <a:schemeClr val="tx1"/>
                </a:solidFill>
              </a:rPr>
              <a:t> </a:t>
            </a:r>
          </a:p>
          <a:p>
            <a:pPr marL="0" indent="0">
              <a:buNone/>
            </a:pPr>
            <a:r>
              <a:rPr lang="en-GB" sz="2000" dirty="0">
                <a:solidFill>
                  <a:schemeClr val="tx1"/>
                </a:solidFill>
              </a:rPr>
              <a:t>It's a reminder that subjects like Sociology, which I went into thinking would be </a:t>
            </a:r>
            <a:r>
              <a:rPr lang="en-GB" sz="2000" dirty="0" smtClean="0">
                <a:solidFill>
                  <a:schemeClr val="tx1"/>
                </a:solidFill>
              </a:rPr>
              <a:t>abstract </a:t>
            </a:r>
            <a:r>
              <a:rPr lang="en-GB" sz="2000" dirty="0">
                <a:solidFill>
                  <a:schemeClr val="tx1"/>
                </a:solidFill>
              </a:rPr>
              <a:t>to real life and would mainly be old theories, </a:t>
            </a:r>
            <a:r>
              <a:rPr lang="en-GB" sz="2000" b="1" dirty="0">
                <a:solidFill>
                  <a:schemeClr val="tx1"/>
                </a:solidFill>
              </a:rPr>
              <a:t>is always possible to be linked to real, modern life.</a:t>
            </a:r>
          </a:p>
          <a:p>
            <a:pPr marL="0" indent="0">
              <a:buNone/>
            </a:pPr>
            <a:r>
              <a:rPr lang="en-GB" sz="2000" dirty="0">
                <a:solidFill>
                  <a:schemeClr val="tx1"/>
                </a:solidFill>
              </a:rPr>
              <a:t> </a:t>
            </a:r>
          </a:p>
          <a:p>
            <a:pPr marL="0" indent="0">
              <a:buNone/>
            </a:pPr>
            <a:r>
              <a:rPr lang="en-GB" sz="2000" dirty="0">
                <a:solidFill>
                  <a:schemeClr val="tx1"/>
                </a:solidFill>
              </a:rPr>
              <a:t>It was </a:t>
            </a:r>
            <a:r>
              <a:rPr lang="en-GB" sz="2000" b="1" dirty="0">
                <a:solidFill>
                  <a:schemeClr val="tx1"/>
                </a:solidFill>
              </a:rPr>
              <a:t>fun and great experience working together </a:t>
            </a:r>
            <a:r>
              <a:rPr lang="en-GB" sz="2000" dirty="0">
                <a:solidFill>
                  <a:schemeClr val="tx1"/>
                </a:solidFill>
              </a:rPr>
              <a:t>to get it published. It was a great way to see university out</a:t>
            </a:r>
            <a:r>
              <a:rPr lang="en-GB" sz="2000" dirty="0" smtClean="0">
                <a:solidFill>
                  <a:schemeClr val="tx1"/>
                </a:solidFill>
              </a:rPr>
              <a:t>! (Jack)</a:t>
            </a:r>
            <a:endParaRPr lang="en-GB" sz="2000" dirty="0">
              <a:solidFill>
                <a:schemeClr val="tx1"/>
              </a:solidFill>
            </a:endParaRPr>
          </a:p>
        </p:txBody>
      </p:sp>
    </p:spTree>
    <p:extLst>
      <p:ext uri="{BB962C8B-B14F-4D97-AF65-F5344CB8AC3E}">
        <p14:creationId xmlns:p14="http://schemas.microsoft.com/office/powerpoint/2010/main" val="1066098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5" name="Rectangle 1"/>
          <p:cNvSpPr>
            <a:spLocks noGrp="1" noChangeArrowheads="1"/>
          </p:cNvSpPr>
          <p:nvPr>
            <p:ph sz="half" idx="1"/>
          </p:nvPr>
        </p:nvSpPr>
        <p:spPr bwMode="auto">
          <a:xfrm>
            <a:off x="663598" y="1232972"/>
            <a:ext cx="986094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fontAlgn="base">
              <a:lnSpc>
                <a:spcPct val="100000"/>
              </a:lnSpc>
              <a:spcAft>
                <a:spcPct val="0"/>
              </a:spcAft>
              <a:buClrTx/>
              <a:buSzTx/>
              <a:buNone/>
              <a:tabLst/>
            </a:pPr>
            <a:r>
              <a:rPr lang="en-GB" altLang="en-US" sz="2400" dirty="0">
                <a:solidFill>
                  <a:schemeClr val="tx1"/>
                </a:solidFill>
              </a:rPr>
              <a:t>“I found the editing process very interesting and enjoyed the </a:t>
            </a:r>
            <a:r>
              <a:rPr lang="en-GB" altLang="en-US" sz="2400" b="1" dirty="0">
                <a:solidFill>
                  <a:schemeClr val="tx1"/>
                </a:solidFill>
              </a:rPr>
              <a:t>insight into the process of editing</a:t>
            </a:r>
            <a:r>
              <a:rPr lang="en-GB" altLang="en-US" sz="2400" dirty="0">
                <a:solidFill>
                  <a:schemeClr val="tx1"/>
                </a:solidFill>
              </a:rPr>
              <a:t> other people’s work and found the peer feedback very helpful, particularly with the outlook </a:t>
            </a:r>
            <a:r>
              <a:rPr lang="en-GB" altLang="en-US" sz="2400" dirty="0" smtClean="0">
                <a:solidFill>
                  <a:schemeClr val="tx1"/>
                </a:solidFill>
              </a:rPr>
              <a:t>my </a:t>
            </a:r>
            <a:r>
              <a:rPr lang="en-GB" altLang="en-US" sz="2400" dirty="0">
                <a:solidFill>
                  <a:schemeClr val="tx1"/>
                </a:solidFill>
              </a:rPr>
              <a:t>peers took when it came to writing the introductory piece for the </a:t>
            </a:r>
            <a:r>
              <a:rPr lang="en-GB" altLang="en-US" sz="2400" dirty="0" smtClean="0">
                <a:solidFill>
                  <a:schemeClr val="tx1"/>
                </a:solidFill>
              </a:rPr>
              <a:t>journal. This </a:t>
            </a:r>
            <a:r>
              <a:rPr lang="en-GB" altLang="en-US" sz="2400" dirty="0">
                <a:solidFill>
                  <a:schemeClr val="tx1"/>
                </a:solidFill>
              </a:rPr>
              <a:t>made me consider </a:t>
            </a:r>
            <a:r>
              <a:rPr lang="en-GB" altLang="en-US" sz="2400" b="1" dirty="0">
                <a:solidFill>
                  <a:schemeClr val="tx1"/>
                </a:solidFill>
              </a:rPr>
              <a:t>how I approached my writing in subsequent essays</a:t>
            </a:r>
            <a:r>
              <a:rPr lang="en-GB" altLang="en-US" sz="2400" dirty="0">
                <a:solidFill>
                  <a:schemeClr val="tx1"/>
                </a:solidFill>
              </a:rPr>
              <a:t>. It was ultimately very </a:t>
            </a:r>
            <a:r>
              <a:rPr lang="en-GB" altLang="en-US" sz="2400" b="1" dirty="0">
                <a:solidFill>
                  <a:schemeClr val="tx1"/>
                </a:solidFill>
              </a:rPr>
              <a:t>rewarding</a:t>
            </a:r>
            <a:r>
              <a:rPr lang="en-GB" altLang="en-US" sz="2400" dirty="0">
                <a:solidFill>
                  <a:schemeClr val="tx1"/>
                </a:solidFill>
              </a:rPr>
              <a:t> to see both our individual and group work published and the journal is something I can easily draw upon as a graduate to show many skills I developed through my time at </a:t>
            </a:r>
            <a:r>
              <a:rPr lang="en-GB" altLang="en-US" sz="2400" dirty="0" smtClean="0">
                <a:solidFill>
                  <a:schemeClr val="tx1"/>
                </a:solidFill>
              </a:rPr>
              <a:t>university” Laura.</a:t>
            </a:r>
            <a:endParaRPr lang="en-GB" altLang="en-US" sz="2400" dirty="0">
              <a:solidFill>
                <a:schemeClr val="tx1"/>
              </a:solidFill>
            </a:endParaRPr>
          </a:p>
        </p:txBody>
      </p:sp>
    </p:spTree>
    <p:extLst>
      <p:ext uri="{BB962C8B-B14F-4D97-AF65-F5344CB8AC3E}">
        <p14:creationId xmlns:p14="http://schemas.microsoft.com/office/powerpoint/2010/main" val="933953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Practicalities</a:t>
            </a:r>
            <a:endParaRPr lang="en-GB" dirty="0"/>
          </a:p>
        </p:txBody>
      </p:sp>
      <p:sp>
        <p:nvSpPr>
          <p:cNvPr id="3" name="Content Placeholder 2"/>
          <p:cNvSpPr>
            <a:spLocks noGrp="1"/>
          </p:cNvSpPr>
          <p:nvPr>
            <p:ph sz="half" idx="1"/>
          </p:nvPr>
        </p:nvSpPr>
        <p:spPr>
          <a:xfrm>
            <a:off x="462545" y="1652156"/>
            <a:ext cx="10549818" cy="4987635"/>
          </a:xfrm>
        </p:spPr>
        <p:txBody>
          <a:bodyPr/>
          <a:lstStyle/>
          <a:p>
            <a:r>
              <a:rPr lang="en-GB" sz="2200" dirty="0" smtClean="0"/>
              <a:t>Small team/ time restrictions</a:t>
            </a:r>
          </a:p>
          <a:p>
            <a:pPr lvl="1"/>
            <a:r>
              <a:rPr lang="en-GB" sz="2200" b="1" dirty="0" smtClean="0"/>
              <a:t>Journal Manager</a:t>
            </a:r>
          </a:p>
          <a:p>
            <a:pPr lvl="1"/>
            <a:r>
              <a:rPr lang="en-GB" sz="2200" b="1" dirty="0" smtClean="0"/>
              <a:t>Journal Editor</a:t>
            </a:r>
          </a:p>
          <a:p>
            <a:pPr lvl="1"/>
            <a:r>
              <a:rPr lang="en-GB" sz="2200" dirty="0" smtClean="0"/>
              <a:t>Section Editor</a:t>
            </a:r>
          </a:p>
          <a:p>
            <a:pPr lvl="1"/>
            <a:r>
              <a:rPr lang="en-GB" sz="2200" dirty="0" smtClean="0"/>
              <a:t>Reviewer</a:t>
            </a:r>
          </a:p>
          <a:p>
            <a:r>
              <a:rPr lang="en-GB" sz="2200" dirty="0" smtClean="0"/>
              <a:t>Editorial and Peer Review pool – additional training</a:t>
            </a:r>
          </a:p>
          <a:p>
            <a:r>
              <a:rPr lang="en-GB" sz="2200" dirty="0" smtClean="0">
                <a:hlinkClick r:id="rId2"/>
              </a:rPr>
              <a:t>Training videos</a:t>
            </a:r>
            <a:r>
              <a:rPr lang="en-GB" sz="2200" dirty="0" smtClean="0"/>
              <a:t> (James Fisher; Information Services Librarian)</a:t>
            </a:r>
            <a:endParaRPr lang="en-GB" sz="2200" dirty="0"/>
          </a:p>
          <a:p>
            <a:r>
              <a:rPr lang="en-GB" sz="2200" dirty="0" smtClean="0"/>
              <a:t>Marketing – social media, direct contact, academic staff and alumni, open days</a:t>
            </a:r>
          </a:p>
          <a:p>
            <a:r>
              <a:rPr lang="en-GB" sz="2200" dirty="0"/>
              <a:t>Inform British Council for Undergraduate Research</a:t>
            </a:r>
          </a:p>
          <a:p>
            <a:r>
              <a:rPr lang="en-GB" sz="2200" dirty="0" smtClean="0"/>
              <a:t>Copyright </a:t>
            </a:r>
          </a:p>
          <a:p>
            <a:r>
              <a:rPr lang="en-GB" sz="2200" dirty="0" smtClean="0"/>
              <a:t>ISSNs and DOIs</a:t>
            </a:r>
            <a:endParaRPr lang="en-GB" sz="2200" dirty="0"/>
          </a:p>
        </p:txBody>
      </p:sp>
    </p:spTree>
    <p:extLst>
      <p:ext uri="{BB962C8B-B14F-4D97-AF65-F5344CB8AC3E}">
        <p14:creationId xmlns:p14="http://schemas.microsoft.com/office/powerpoint/2010/main" val="1136549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15365" t="24338" r="21073" b="13440"/>
          <a:stretch/>
        </p:blipFill>
        <p:spPr>
          <a:xfrm>
            <a:off x="176533" y="100988"/>
            <a:ext cx="11759435" cy="6475292"/>
          </a:xfrm>
          <a:prstGeom prst="rect">
            <a:avLst/>
          </a:prstGeom>
          <a:ln>
            <a:solidFill>
              <a:schemeClr val="tx1"/>
            </a:solidFill>
          </a:ln>
        </p:spPr>
      </p:pic>
    </p:spTree>
    <p:extLst>
      <p:ext uri="{BB962C8B-B14F-4D97-AF65-F5344CB8AC3E}">
        <p14:creationId xmlns:p14="http://schemas.microsoft.com/office/powerpoint/2010/main" val="165879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1599" t="25189" r="25662" b="22086"/>
          <a:stretch/>
        </p:blipFill>
        <p:spPr>
          <a:xfrm>
            <a:off x="536113" y="107121"/>
            <a:ext cx="11495525" cy="6464367"/>
          </a:xfrm>
          <a:prstGeom prst="rect">
            <a:avLst/>
          </a:prstGeom>
          <a:ln>
            <a:solidFill>
              <a:schemeClr val="tx1"/>
            </a:solidFill>
          </a:ln>
        </p:spPr>
      </p:pic>
    </p:spTree>
    <p:extLst>
      <p:ext uri="{BB962C8B-B14F-4D97-AF65-F5344CB8AC3E}">
        <p14:creationId xmlns:p14="http://schemas.microsoft.com/office/powerpoint/2010/main" val="959462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sz="half" idx="1"/>
          </p:nvPr>
        </p:nvSpPr>
        <p:spPr>
          <a:xfrm>
            <a:off x="431371" y="1600201"/>
            <a:ext cx="11068810" cy="4525963"/>
          </a:xfrm>
        </p:spPr>
        <p:txBody>
          <a:bodyPr/>
          <a:lstStyle/>
          <a:p>
            <a:endParaRPr lang="en-GB" dirty="0"/>
          </a:p>
        </p:txBody>
      </p:sp>
      <p:pic>
        <p:nvPicPr>
          <p:cNvPr id="2" name="Picture 1"/>
          <p:cNvPicPr>
            <a:picLocks noChangeAspect="1"/>
          </p:cNvPicPr>
          <p:nvPr/>
        </p:nvPicPr>
        <p:blipFill rotWithShape="1">
          <a:blip r:embed="rId3"/>
          <a:srcRect l="11760" t="27633" r="44969" b="28920"/>
          <a:stretch/>
        </p:blipFill>
        <p:spPr>
          <a:xfrm>
            <a:off x="335360" y="274638"/>
            <a:ext cx="11440745" cy="6461675"/>
          </a:xfrm>
          <a:prstGeom prst="rect">
            <a:avLst/>
          </a:prstGeom>
        </p:spPr>
      </p:pic>
    </p:spTree>
    <p:extLst>
      <p:ext uri="{BB962C8B-B14F-4D97-AF65-F5344CB8AC3E}">
        <p14:creationId xmlns:p14="http://schemas.microsoft.com/office/powerpoint/2010/main" val="213833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16" y="617459"/>
            <a:ext cx="11916881" cy="5513177"/>
          </a:xfrm>
          <a:prstGeom prst="rect">
            <a:avLst/>
          </a:prstGeom>
        </p:spPr>
      </p:pic>
    </p:spTree>
    <p:extLst>
      <p:ext uri="{BB962C8B-B14F-4D97-AF65-F5344CB8AC3E}">
        <p14:creationId xmlns:p14="http://schemas.microsoft.com/office/powerpoint/2010/main" val="324056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factors</a:t>
            </a:r>
            <a:endParaRPr lang="en-GB" dirty="0"/>
          </a:p>
        </p:txBody>
      </p:sp>
      <p:sp>
        <p:nvSpPr>
          <p:cNvPr id="3" name="Content Placeholder 2"/>
          <p:cNvSpPr>
            <a:spLocks noGrp="1"/>
          </p:cNvSpPr>
          <p:nvPr>
            <p:ph sz="half" idx="1"/>
          </p:nvPr>
        </p:nvSpPr>
        <p:spPr>
          <a:xfrm>
            <a:off x="431371" y="1600201"/>
            <a:ext cx="11279184" cy="4525963"/>
          </a:xfrm>
        </p:spPr>
        <p:txBody>
          <a:bodyPr/>
          <a:lstStyle/>
          <a:p>
            <a:r>
              <a:rPr lang="en-GB" dirty="0" smtClean="0"/>
              <a:t>Strong academic engagement</a:t>
            </a:r>
          </a:p>
          <a:p>
            <a:r>
              <a:rPr lang="en-GB" dirty="0" smtClean="0"/>
              <a:t>Sustainability</a:t>
            </a:r>
          </a:p>
          <a:p>
            <a:r>
              <a:rPr lang="en-GB" dirty="0" smtClean="0"/>
              <a:t>Consistency in the editorial team</a:t>
            </a:r>
          </a:p>
          <a:p>
            <a:r>
              <a:rPr lang="en-GB" b="1" dirty="0" smtClean="0"/>
              <a:t>Hosting</a:t>
            </a:r>
            <a:r>
              <a:rPr lang="en-GB" dirty="0" smtClean="0"/>
              <a:t> vs publishing</a:t>
            </a:r>
            <a:endParaRPr lang="en-GB" dirty="0"/>
          </a:p>
        </p:txBody>
      </p:sp>
    </p:spTree>
    <p:extLst>
      <p:ext uri="{BB962C8B-B14F-4D97-AF65-F5344CB8AC3E}">
        <p14:creationId xmlns:p14="http://schemas.microsoft.com/office/powerpoint/2010/main" val="286302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reflection</a:t>
            </a:r>
            <a:endParaRPr lang="en-GB" dirty="0"/>
          </a:p>
        </p:txBody>
      </p:sp>
      <p:sp>
        <p:nvSpPr>
          <p:cNvPr id="3" name="Content Placeholder 2"/>
          <p:cNvSpPr>
            <a:spLocks noGrp="1"/>
          </p:cNvSpPr>
          <p:nvPr>
            <p:ph sz="half" idx="1"/>
          </p:nvPr>
        </p:nvSpPr>
        <p:spPr>
          <a:xfrm>
            <a:off x="431371" y="1600201"/>
            <a:ext cx="10289759" cy="4525963"/>
          </a:xfrm>
        </p:spPr>
        <p:txBody>
          <a:bodyPr/>
          <a:lstStyle/>
          <a:p>
            <a:r>
              <a:rPr lang="en-GB" dirty="0" smtClean="0"/>
              <a:t>Benefits for librarians</a:t>
            </a:r>
          </a:p>
          <a:p>
            <a:pPr lvl="1"/>
            <a:r>
              <a:rPr lang="en-GB" dirty="0" smtClean="0"/>
              <a:t>Connection with subject</a:t>
            </a:r>
          </a:p>
          <a:p>
            <a:pPr lvl="1"/>
            <a:r>
              <a:rPr lang="en-GB" dirty="0" smtClean="0"/>
              <a:t>Better able to support students</a:t>
            </a:r>
          </a:p>
          <a:p>
            <a:pPr lvl="1"/>
            <a:r>
              <a:rPr lang="en-GB" dirty="0" smtClean="0"/>
              <a:t>Opportunities for digital literacy discussions/ sessions</a:t>
            </a:r>
          </a:p>
          <a:p>
            <a:r>
              <a:rPr lang="en-GB" dirty="0" smtClean="0"/>
              <a:t>Altruistic satisfaction in helping students</a:t>
            </a:r>
          </a:p>
          <a:p>
            <a:r>
              <a:rPr lang="en-GB" dirty="0" smtClean="0"/>
              <a:t>Shock at popularity!!!!!</a:t>
            </a:r>
            <a:endParaRPr lang="en-GB" dirty="0"/>
          </a:p>
          <a:p>
            <a:r>
              <a:rPr lang="en-GB" dirty="0" smtClean="0"/>
              <a:t>Who is viewing it?</a:t>
            </a:r>
          </a:p>
        </p:txBody>
      </p:sp>
    </p:spTree>
    <p:extLst>
      <p:ext uri="{BB962C8B-B14F-4D97-AF65-F5344CB8AC3E}">
        <p14:creationId xmlns:p14="http://schemas.microsoft.com/office/powerpoint/2010/main" val="4024479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publishing anyway?</a:t>
            </a:r>
            <a:endParaRPr lang="en-GB" dirty="0"/>
          </a:p>
        </p:txBody>
      </p:sp>
      <p:sp>
        <p:nvSpPr>
          <p:cNvPr id="3" name="Content Placeholder 2"/>
          <p:cNvSpPr>
            <a:spLocks noGrp="1"/>
          </p:cNvSpPr>
          <p:nvPr>
            <p:ph sz="half" idx="1"/>
          </p:nvPr>
        </p:nvSpPr>
        <p:spPr>
          <a:xfrm>
            <a:off x="431371" y="1600201"/>
            <a:ext cx="11224181" cy="4525963"/>
          </a:xfrm>
        </p:spPr>
        <p:txBody>
          <a:bodyPr/>
          <a:lstStyle/>
          <a:p>
            <a:r>
              <a:rPr lang="en-GB" dirty="0" smtClean="0"/>
              <a:t>Researchgate</a:t>
            </a:r>
          </a:p>
          <a:p>
            <a:r>
              <a:rPr lang="en-GB" dirty="0" smtClean="0"/>
              <a:t>Academic.edu</a:t>
            </a:r>
          </a:p>
          <a:p>
            <a:r>
              <a:rPr lang="en-GB" dirty="0" smtClean="0"/>
              <a:t>Prezi</a:t>
            </a:r>
          </a:p>
          <a:p>
            <a:r>
              <a:rPr lang="en-GB" dirty="0" smtClean="0"/>
              <a:t>YouTube</a:t>
            </a:r>
          </a:p>
          <a:p>
            <a:r>
              <a:rPr lang="en-GB" dirty="0" smtClean="0"/>
              <a:t>Social media</a:t>
            </a:r>
          </a:p>
          <a:p>
            <a:r>
              <a:rPr lang="en-GB" dirty="0" smtClean="0"/>
              <a:t>Blogs</a:t>
            </a:r>
            <a:endParaRPr lang="en-GB" dirty="0"/>
          </a:p>
        </p:txBody>
      </p:sp>
    </p:spTree>
    <p:extLst>
      <p:ext uri="{BB962C8B-B14F-4D97-AF65-F5344CB8AC3E}">
        <p14:creationId xmlns:p14="http://schemas.microsoft.com/office/powerpoint/2010/main" val="3180885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Should student work be published?</a:t>
            </a:r>
            <a:endParaRPr lang="en-GB" dirty="0"/>
          </a:p>
        </p:txBody>
      </p:sp>
      <p:sp>
        <p:nvSpPr>
          <p:cNvPr id="3" name="Content Placeholder 2"/>
          <p:cNvSpPr>
            <a:spLocks noGrp="1"/>
          </p:cNvSpPr>
          <p:nvPr>
            <p:ph sz="half" idx="1"/>
          </p:nvPr>
        </p:nvSpPr>
        <p:spPr>
          <a:xfrm>
            <a:off x="431371" y="1600201"/>
            <a:ext cx="10504853" cy="4525963"/>
          </a:xfrm>
        </p:spPr>
        <p:txBody>
          <a:bodyPr/>
          <a:lstStyle/>
          <a:p>
            <a:r>
              <a:rPr lang="en-GB" sz="4000" dirty="0" smtClean="0"/>
              <a:t>Quality vs nurture</a:t>
            </a:r>
          </a:p>
          <a:p>
            <a:r>
              <a:rPr lang="en-GB" sz="4000" dirty="0" smtClean="0"/>
              <a:t>If the work is of a high standard, should students publish in ‘grown up’ journals?</a:t>
            </a:r>
          </a:p>
          <a:p>
            <a:endParaRPr lang="en-GB" dirty="0"/>
          </a:p>
        </p:txBody>
      </p:sp>
    </p:spTree>
    <p:extLst>
      <p:ext uri="{BB962C8B-B14F-4D97-AF65-F5344CB8AC3E}">
        <p14:creationId xmlns:p14="http://schemas.microsoft.com/office/powerpoint/2010/main" val="403110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a:t>
            </a:r>
            <a:endParaRPr lang="en-GB" dirty="0"/>
          </a:p>
        </p:txBody>
      </p:sp>
      <p:sp>
        <p:nvSpPr>
          <p:cNvPr id="3" name="Content Placeholder 2"/>
          <p:cNvSpPr>
            <a:spLocks noGrp="1"/>
          </p:cNvSpPr>
          <p:nvPr>
            <p:ph sz="half" idx="1"/>
          </p:nvPr>
        </p:nvSpPr>
        <p:spPr>
          <a:xfrm>
            <a:off x="439760" y="1080084"/>
            <a:ext cx="10625319" cy="5381676"/>
          </a:xfrm>
        </p:spPr>
        <p:txBody>
          <a:bodyPr/>
          <a:lstStyle/>
          <a:p>
            <a:r>
              <a:rPr lang="en-GB" dirty="0"/>
              <a:t>Library hosting</a:t>
            </a:r>
          </a:p>
          <a:p>
            <a:r>
              <a:rPr lang="en-GB" dirty="0" smtClean="0"/>
              <a:t>Centralised: facilitating access to information</a:t>
            </a:r>
          </a:p>
          <a:p>
            <a:pPr lvl="1"/>
            <a:r>
              <a:rPr lang="en-GB" dirty="0" smtClean="0"/>
              <a:t>Ties in with digital literacy skills teaching</a:t>
            </a:r>
          </a:p>
          <a:p>
            <a:pPr lvl="1"/>
            <a:r>
              <a:rPr lang="en-GB" dirty="0" smtClean="0"/>
              <a:t>Gives us a hook for sessions </a:t>
            </a:r>
          </a:p>
          <a:p>
            <a:pPr lvl="1"/>
            <a:r>
              <a:rPr lang="en-GB" dirty="0" smtClean="0"/>
              <a:t>Interest from other subjects in health; Health Education England (NHS)</a:t>
            </a:r>
          </a:p>
          <a:p>
            <a:pPr lvl="1"/>
            <a:r>
              <a:rPr lang="en-GB" dirty="0" smtClean="0"/>
              <a:t>Multidisciplinary rather than subject specific journal?</a:t>
            </a:r>
          </a:p>
          <a:p>
            <a:r>
              <a:rPr lang="en-GB" dirty="0" smtClean="0"/>
              <a:t>Target </a:t>
            </a:r>
            <a:r>
              <a:rPr lang="en-GB" dirty="0" smtClean="0">
                <a:solidFill>
                  <a:schemeClr val="accent1"/>
                </a:solidFill>
              </a:rPr>
              <a:t>vocational </a:t>
            </a:r>
            <a:r>
              <a:rPr lang="en-GB" dirty="0">
                <a:solidFill>
                  <a:schemeClr val="accent1"/>
                </a:solidFill>
              </a:rPr>
              <a:t>courses to create an evidence based culture</a:t>
            </a:r>
          </a:p>
          <a:p>
            <a:r>
              <a:rPr lang="en-GB" dirty="0" smtClean="0"/>
              <a:t>Investigate funding for peer reviewers</a:t>
            </a:r>
          </a:p>
          <a:p>
            <a:r>
              <a:rPr lang="en-GB" dirty="0" smtClean="0"/>
              <a:t>Gather feedback </a:t>
            </a:r>
            <a:r>
              <a:rPr lang="en-GB" dirty="0"/>
              <a:t>from students via survey/ questionnaire/ focus group </a:t>
            </a:r>
            <a:endParaRPr lang="en-GB" dirty="0" smtClean="0"/>
          </a:p>
          <a:p>
            <a:r>
              <a:rPr lang="en-GB" dirty="0" smtClean="0"/>
              <a:t>We’re </a:t>
            </a:r>
            <a:r>
              <a:rPr lang="en-GB" dirty="0"/>
              <a:t>all set for the next edition</a:t>
            </a:r>
          </a:p>
          <a:p>
            <a:endParaRPr lang="en-GB" dirty="0"/>
          </a:p>
        </p:txBody>
      </p:sp>
    </p:spTree>
    <p:extLst>
      <p:ext uri="{BB962C8B-B14F-4D97-AF65-F5344CB8AC3E}">
        <p14:creationId xmlns:p14="http://schemas.microsoft.com/office/powerpoint/2010/main" val="218299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sz="half" idx="1"/>
          </p:nvPr>
        </p:nvSpPr>
        <p:spPr>
          <a:xfrm>
            <a:off x="431371" y="1600201"/>
            <a:ext cx="10728465" cy="4525963"/>
          </a:xfrm>
        </p:spPr>
        <p:txBody>
          <a:bodyPr/>
          <a:lstStyle/>
          <a:p>
            <a:pPr marL="0" indent="0">
              <a:buNone/>
            </a:pPr>
            <a:r>
              <a:rPr lang="en-GB" dirty="0" smtClean="0"/>
              <a:t>Kirsty Bower</a:t>
            </a:r>
          </a:p>
          <a:p>
            <a:pPr marL="0" indent="0">
              <a:buNone/>
            </a:pPr>
            <a:r>
              <a:rPr lang="en-GB" dirty="0" smtClean="0"/>
              <a:t>Academic Librarian</a:t>
            </a:r>
          </a:p>
          <a:p>
            <a:pPr marL="0" indent="0">
              <a:buNone/>
            </a:pPr>
            <a:r>
              <a:rPr lang="en-GB" dirty="0" smtClean="0"/>
              <a:t>Leeds Beckett University</a:t>
            </a:r>
          </a:p>
          <a:p>
            <a:pPr marL="0" indent="0">
              <a:buNone/>
            </a:pPr>
            <a:r>
              <a:rPr lang="en-GB" dirty="0" smtClean="0"/>
              <a:t>K.bower@leedsbeckett.ac.uk</a:t>
            </a:r>
            <a:endParaRPr lang="en-GB" dirty="0"/>
          </a:p>
        </p:txBody>
      </p:sp>
    </p:spTree>
    <p:extLst>
      <p:ext uri="{BB962C8B-B14F-4D97-AF65-F5344CB8AC3E}">
        <p14:creationId xmlns:p14="http://schemas.microsoft.com/office/powerpoint/2010/main" val="119868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rotWithShape="1">
          <a:blip r:embed="rId4"/>
          <a:srcRect l="26598" t="11187" r="27580" b="2968"/>
          <a:stretch/>
        </p:blipFill>
        <p:spPr>
          <a:xfrm>
            <a:off x="3544959" y="1231392"/>
            <a:ext cx="5104927" cy="5379632"/>
          </a:xfrm>
          <a:prstGeom prst="rect">
            <a:avLst/>
          </a:prstGeom>
          <a:ln>
            <a:solidFill>
              <a:schemeClr val="tx1"/>
            </a:solidFill>
          </a:ln>
        </p:spPr>
      </p:pic>
      <p:sp>
        <p:nvSpPr>
          <p:cNvPr id="9" name="Title 8"/>
          <p:cNvSpPr>
            <a:spLocks noGrp="1"/>
          </p:cNvSpPr>
          <p:nvPr>
            <p:ph type="title"/>
          </p:nvPr>
        </p:nvSpPr>
        <p:spPr>
          <a:xfrm>
            <a:off x="231648" y="274638"/>
            <a:ext cx="11960352" cy="1143000"/>
          </a:xfrm>
        </p:spPr>
        <p:txBody>
          <a:bodyPr/>
          <a:lstStyle/>
          <a:p>
            <a:r>
              <a:rPr lang="en-GB" sz="3600" dirty="0" smtClean="0"/>
              <a:t>Repository Services &amp; Open Access engagement</a:t>
            </a:r>
            <a:endParaRPr lang="en-GB" sz="3600" dirty="0"/>
          </a:p>
        </p:txBody>
      </p:sp>
    </p:spTree>
    <p:extLst>
      <p:ext uri="{BB962C8B-B14F-4D97-AF65-F5344CB8AC3E}">
        <p14:creationId xmlns:p14="http://schemas.microsoft.com/office/powerpoint/2010/main" val="329814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646" t="9352" r="25937" b="76111"/>
          <a:stretch/>
        </p:blipFill>
        <p:spPr>
          <a:xfrm>
            <a:off x="545491" y="2394410"/>
            <a:ext cx="11171022" cy="1811830"/>
          </a:xfrm>
          <a:prstGeom prst="rect">
            <a:avLst/>
          </a:prstGeom>
          <a:ln>
            <a:solidFill>
              <a:schemeClr val="tx1"/>
            </a:solidFill>
          </a:ln>
        </p:spPr>
      </p:pic>
      <p:sp>
        <p:nvSpPr>
          <p:cNvPr id="6" name="Title 5"/>
          <p:cNvSpPr>
            <a:spLocks noGrp="1"/>
          </p:cNvSpPr>
          <p:nvPr>
            <p:ph type="title"/>
          </p:nvPr>
        </p:nvSpPr>
        <p:spPr/>
        <p:txBody>
          <a:bodyPr/>
          <a:lstStyle/>
          <a:p>
            <a:r>
              <a:rPr lang="en-GB" dirty="0" smtClean="0"/>
              <a:t>Open Journal Systems (OJS)</a:t>
            </a:r>
            <a:endParaRPr lang="en-GB" dirty="0"/>
          </a:p>
        </p:txBody>
      </p:sp>
    </p:spTree>
    <p:extLst>
      <p:ext uri="{BB962C8B-B14F-4D97-AF65-F5344CB8AC3E}">
        <p14:creationId xmlns:p14="http://schemas.microsoft.com/office/powerpoint/2010/main" val="3658105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239" t="9167" r="27865" b="26389"/>
          <a:stretch/>
        </p:blipFill>
        <p:spPr>
          <a:xfrm>
            <a:off x="1304924" y="114300"/>
            <a:ext cx="10039351" cy="6629401"/>
          </a:xfrm>
          <a:prstGeom prst="rect">
            <a:avLst/>
          </a:prstGeom>
          <a:ln>
            <a:solidFill>
              <a:schemeClr val="tx1"/>
            </a:solidFill>
          </a:ln>
        </p:spPr>
      </p:pic>
    </p:spTree>
    <p:extLst>
      <p:ext uri="{BB962C8B-B14F-4D97-AF65-F5344CB8AC3E}">
        <p14:creationId xmlns:p14="http://schemas.microsoft.com/office/powerpoint/2010/main" val="3937744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rotWithShape="1">
          <a:blip r:embed="rId4"/>
          <a:srcRect l="17968" t="17276" r="47237" b="5038"/>
          <a:stretch/>
        </p:blipFill>
        <p:spPr>
          <a:xfrm>
            <a:off x="2938272" y="219456"/>
            <a:ext cx="5093337" cy="6396750"/>
          </a:xfrm>
          <a:prstGeom prst="rect">
            <a:avLst/>
          </a:prstGeom>
          <a:ln>
            <a:solidFill>
              <a:schemeClr val="tx1"/>
            </a:solidFill>
          </a:ln>
        </p:spPr>
      </p:pic>
    </p:spTree>
    <p:extLst>
      <p:ext uri="{BB962C8B-B14F-4D97-AF65-F5344CB8AC3E}">
        <p14:creationId xmlns:p14="http://schemas.microsoft.com/office/powerpoint/2010/main" val="369698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3"/>
          <a:srcRect l="23876" t="9432" r="24496" b="8398"/>
          <a:stretch/>
        </p:blipFill>
        <p:spPr>
          <a:xfrm>
            <a:off x="1786028" y="-31172"/>
            <a:ext cx="7622210" cy="6823938"/>
          </a:xfrm>
          <a:prstGeom prst="rect">
            <a:avLst/>
          </a:prstGeom>
          <a:ln>
            <a:solidFill>
              <a:schemeClr val="tx1"/>
            </a:solidFill>
          </a:ln>
        </p:spPr>
      </p:pic>
    </p:spTree>
    <p:extLst>
      <p:ext uri="{BB962C8B-B14F-4D97-AF65-F5344CB8AC3E}">
        <p14:creationId xmlns:p14="http://schemas.microsoft.com/office/powerpoint/2010/main" val="2153272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3"/>
          <a:srcRect l="20795" t="9536" r="21240" b="22351"/>
          <a:stretch/>
        </p:blipFill>
        <p:spPr>
          <a:xfrm>
            <a:off x="401622" y="380293"/>
            <a:ext cx="9469742" cy="6259339"/>
          </a:xfrm>
          <a:prstGeom prst="rect">
            <a:avLst/>
          </a:prstGeom>
          <a:ln>
            <a:solidFill>
              <a:schemeClr val="tx1"/>
            </a:solidFill>
          </a:ln>
        </p:spPr>
      </p:pic>
    </p:spTree>
    <p:extLst>
      <p:ext uri="{BB962C8B-B14F-4D97-AF65-F5344CB8AC3E}">
        <p14:creationId xmlns:p14="http://schemas.microsoft.com/office/powerpoint/2010/main" val="1071492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create a journal?</a:t>
            </a:r>
            <a:endParaRPr lang="en-GB" dirty="0"/>
          </a:p>
        </p:txBody>
      </p:sp>
      <p:sp>
        <p:nvSpPr>
          <p:cNvPr id="5" name="Content Placeholder 4"/>
          <p:cNvSpPr>
            <a:spLocks noGrp="1"/>
          </p:cNvSpPr>
          <p:nvPr>
            <p:ph sz="half" idx="1"/>
          </p:nvPr>
        </p:nvSpPr>
        <p:spPr>
          <a:xfrm>
            <a:off x="992203" y="1624585"/>
            <a:ext cx="9370997" cy="4525963"/>
          </a:xfrm>
        </p:spPr>
        <p:txBody>
          <a:bodyPr/>
          <a:lstStyle/>
          <a:p>
            <a:r>
              <a:rPr lang="en-GB" b="1" dirty="0" smtClean="0"/>
              <a:t>High standard of work</a:t>
            </a:r>
          </a:p>
          <a:p>
            <a:endParaRPr lang="en-GB" b="1" dirty="0"/>
          </a:p>
          <a:p>
            <a:r>
              <a:rPr lang="en-GB" b="1" dirty="0" smtClean="0"/>
              <a:t>Open Access</a:t>
            </a:r>
          </a:p>
          <a:p>
            <a:pPr lvl="1"/>
            <a:r>
              <a:rPr lang="en-GB" dirty="0"/>
              <a:t>Dissemination research outputs to a wider </a:t>
            </a:r>
            <a:r>
              <a:rPr lang="en-GB" dirty="0" smtClean="0"/>
              <a:t>audience</a:t>
            </a:r>
          </a:p>
          <a:p>
            <a:pPr lvl="1"/>
            <a:r>
              <a:rPr lang="en-GB" dirty="0" smtClean="0"/>
              <a:t>Research Excellence Framework engagement</a:t>
            </a:r>
          </a:p>
          <a:p>
            <a:pPr lvl="1"/>
            <a:endParaRPr lang="en-GB" dirty="0" smtClean="0"/>
          </a:p>
          <a:p>
            <a:r>
              <a:rPr lang="en-GB" b="1" dirty="0" smtClean="0"/>
              <a:t>Student employability</a:t>
            </a:r>
          </a:p>
          <a:p>
            <a:pPr lvl="1"/>
            <a:r>
              <a:rPr lang="en-GB" dirty="0" smtClean="0"/>
              <a:t>Making CVs stand out </a:t>
            </a:r>
          </a:p>
          <a:p>
            <a:pPr lvl="1"/>
            <a:endParaRPr lang="en-GB" dirty="0"/>
          </a:p>
        </p:txBody>
      </p:sp>
    </p:spTree>
    <p:extLst>
      <p:ext uri="{BB962C8B-B14F-4D97-AF65-F5344CB8AC3E}">
        <p14:creationId xmlns:p14="http://schemas.microsoft.com/office/powerpoint/2010/main" val="408726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Leeds Beckett-powerpoint-template</Template>
  <TotalTime>1652</TotalTime>
  <Words>672</Words>
  <Application>Microsoft Office PowerPoint</Application>
  <PresentationFormat>Widescreen</PresentationFormat>
  <Paragraphs>127</Paragraphs>
  <Slides>26</Slides>
  <Notes>12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26</vt:i4>
      </vt:variant>
    </vt:vector>
  </HeadingPairs>
  <TitlesOfParts>
    <vt:vector size="32" baseType="lpstr">
      <vt:lpstr>Arial</vt:lpstr>
      <vt:lpstr>Calibri</vt:lpstr>
      <vt:lpstr>IntroductionSlide</vt:lpstr>
      <vt:lpstr>New Topic Slide</vt:lpstr>
      <vt:lpstr>Custom Design</vt:lpstr>
      <vt:lpstr>1_Custom Design</vt:lpstr>
      <vt:lpstr>Open journals and undergraduates How an open journal system can encourage information literacy, research and academic writing skills   </vt:lpstr>
      <vt:lpstr>Background</vt:lpstr>
      <vt:lpstr>Repository Services &amp; Open Access engagement</vt:lpstr>
      <vt:lpstr>Open Journal Systems (OJS)</vt:lpstr>
      <vt:lpstr>PowerPoint Presentation</vt:lpstr>
      <vt:lpstr>PowerPoint Presentation</vt:lpstr>
      <vt:lpstr>PowerPoint Presentation</vt:lpstr>
      <vt:lpstr>PowerPoint Presentation</vt:lpstr>
      <vt:lpstr>Why create a journal?</vt:lpstr>
      <vt:lpstr>Why create a journal?</vt:lpstr>
      <vt:lpstr>Institutional Strategic drivers</vt:lpstr>
      <vt:lpstr>Additional strategic drivers</vt:lpstr>
      <vt:lpstr>Feedback</vt:lpstr>
      <vt:lpstr>Feedback</vt:lpstr>
      <vt:lpstr>Feedback</vt:lpstr>
      <vt:lpstr>Feedback</vt:lpstr>
      <vt:lpstr>Practicalities</vt:lpstr>
      <vt:lpstr>PowerPoint Presentation</vt:lpstr>
      <vt:lpstr>PowerPoint Presentation</vt:lpstr>
      <vt:lpstr>PowerPoint Presentation</vt:lpstr>
      <vt:lpstr>Key factors</vt:lpstr>
      <vt:lpstr>Personal reflection</vt:lpstr>
      <vt:lpstr>What is publishing anyway?</vt:lpstr>
      <vt:lpstr>Should student work be published?</vt:lpstr>
      <vt:lpstr>Future</vt:lpstr>
      <vt:lpstr>Questions?</vt:lpstr>
    </vt:vector>
  </TitlesOfParts>
  <Company>Leeds Beckett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journal systems and undergraduate research; how an OJS can facilitate digital literacy and a research culture</dc:title>
  <dc:creator>Bower, Kirsty</dc:creator>
  <cp:lastModifiedBy>Bower, Kirsty</cp:lastModifiedBy>
  <cp:revision>88</cp:revision>
  <dcterms:created xsi:type="dcterms:W3CDTF">2016-12-22T15:51:29Z</dcterms:created>
  <dcterms:modified xsi:type="dcterms:W3CDTF">2017-03-17T11:00:58Z</dcterms:modified>
</cp:coreProperties>
</file>