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Lst>
  <p:notesMasterIdLst>
    <p:notesMasterId r:id="rId22"/>
  </p:notesMasterIdLst>
  <p:sldIdLst>
    <p:sldId id="257" r:id="rId3"/>
    <p:sldId id="259" r:id="rId4"/>
    <p:sldId id="260" r:id="rId5"/>
    <p:sldId id="261" r:id="rId6"/>
    <p:sldId id="263" r:id="rId7"/>
    <p:sldId id="264" r:id="rId8"/>
    <p:sldId id="265" r:id="rId9"/>
    <p:sldId id="266" r:id="rId10"/>
    <p:sldId id="267" r:id="rId11"/>
    <p:sldId id="268" r:id="rId12"/>
    <p:sldId id="270" r:id="rId13"/>
    <p:sldId id="271" r:id="rId14"/>
    <p:sldId id="273" r:id="rId15"/>
    <p:sldId id="274" r:id="rId16"/>
    <p:sldId id="282" r:id="rId17"/>
    <p:sldId id="277" r:id="rId18"/>
    <p:sldId id="278" r:id="rId19"/>
    <p:sldId id="280" r:id="rId20"/>
    <p:sldId id="27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arine Stapleford" initials="" lastIdx="2" clrIdx="0"/>
  <p:cmAuthor id="1" name="Lyn Farrell"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1" autoAdjust="0"/>
    <p:restoredTop sz="62831" autoAdjust="0"/>
  </p:normalViewPr>
  <p:slideViewPr>
    <p:cSldViewPr snapToGrid="0">
      <p:cViewPr varScale="1">
        <p:scale>
          <a:sx n="92" d="100"/>
          <a:sy n="92" d="100"/>
        </p:scale>
        <p:origin x="1098" y="72"/>
      </p:cViewPr>
      <p:guideLst/>
    </p:cSldViewPr>
  </p:slideViewPr>
  <p:notesTextViewPr>
    <p:cViewPr>
      <p:scale>
        <a:sx n="1" d="1"/>
        <a:sy n="1" d="1"/>
      </p:scale>
      <p:origin x="0" y="0"/>
    </p:cViewPr>
  </p:notesTextViewPr>
  <p:notesViewPr>
    <p:cSldViewPr snapToGrid="0">
      <p:cViewPr varScale="1">
        <p:scale>
          <a:sx n="86" d="100"/>
          <a:sy n="86" d="100"/>
        </p:scale>
        <p:origin x="294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ynGFarrell\Documents\Home%20Working%20Folder\DATA%20for%20CLT%20project\Webinar%20evalu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GB" dirty="0"/>
              <a:t>Session Objectives useful &amp; relevant to academic skills development </a:t>
            </a:r>
            <a:r>
              <a:rPr lang="en-GB" dirty="0" smtClean="0"/>
              <a:t>&amp;        course</a:t>
            </a:r>
            <a:endParaRPr lang="en-GB" dirty="0"/>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595410997225603E-2"/>
          <c:y val="7.487208929533358E-2"/>
          <c:w val="0.91640458900277444"/>
          <c:h val="0.77150329589911659"/>
        </c:manualLayout>
      </c:layout>
      <c:bar3DChart>
        <c:barDir val="col"/>
        <c:grouping val="clustered"/>
        <c:varyColors val="0"/>
        <c:ser>
          <c:idx val="0"/>
          <c:order val="0"/>
          <c:tx>
            <c:strRef>
              <c:f>Sheet1!$H$2</c:f>
              <c:strCache>
                <c:ptCount val="1"/>
                <c:pt idx="0">
                  <c:v>Yes</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round/>
            </a:ln>
            <a:effectLst>
              <a:outerShdw blurRad="40000" dist="20000" dir="5400000" rotWithShape="0">
                <a:srgbClr val="000000">
                  <a:alpha val="38000"/>
                </a:srgbClr>
              </a:outerShdw>
            </a:effectLst>
            <a:sp3d contourW="9525">
              <a:contourClr>
                <a:schemeClr val="accent6">
                  <a:shade val="95000"/>
                  <a:satMod val="105000"/>
                </a:schemeClr>
              </a:contourClr>
            </a:sp3d>
          </c:spPr>
          <c:invertIfNegative val="0"/>
          <c:cat>
            <c:strRef>
              <c:f>Sheet1!$A$3:$A$12</c:f>
              <c:strCache>
                <c:ptCount val="10"/>
                <c:pt idx="0">
                  <c:v>Induction</c:v>
                </c:pt>
                <c:pt idx="1">
                  <c:v>Reflective writing</c:v>
                </c:pt>
                <c:pt idx="2">
                  <c:v>Info skills 1</c:v>
                </c:pt>
                <c:pt idx="3">
                  <c:v>Essay style &amp; structure</c:v>
                </c:pt>
                <c:pt idx="4">
                  <c:v>Info skills 2</c:v>
                </c:pt>
                <c:pt idx="5">
                  <c:v>Assignment briefs</c:v>
                </c:pt>
                <c:pt idx="6">
                  <c:v>Critical thinking</c:v>
                </c:pt>
                <c:pt idx="7">
                  <c:v>Formatting assignments</c:v>
                </c:pt>
                <c:pt idx="8">
                  <c:v>Info skills 3</c:v>
                </c:pt>
                <c:pt idx="9">
                  <c:v>Presentation tools</c:v>
                </c:pt>
              </c:strCache>
            </c:strRef>
          </c:cat>
          <c:val>
            <c:numRef>
              <c:f>Sheet1!$H$3:$H$12</c:f>
              <c:numCache>
                <c:formatCode>General</c:formatCode>
                <c:ptCount val="10"/>
                <c:pt idx="0">
                  <c:v>96</c:v>
                </c:pt>
                <c:pt idx="1">
                  <c:v>91</c:v>
                </c:pt>
                <c:pt idx="2">
                  <c:v>83</c:v>
                </c:pt>
                <c:pt idx="3">
                  <c:v>77</c:v>
                </c:pt>
                <c:pt idx="4">
                  <c:v>67</c:v>
                </c:pt>
                <c:pt idx="5">
                  <c:v>100</c:v>
                </c:pt>
                <c:pt idx="6">
                  <c:v>86</c:v>
                </c:pt>
                <c:pt idx="7">
                  <c:v>60</c:v>
                </c:pt>
                <c:pt idx="8">
                  <c:v>100</c:v>
                </c:pt>
                <c:pt idx="9">
                  <c:v>100</c:v>
                </c:pt>
              </c:numCache>
            </c:numRef>
          </c:val>
        </c:ser>
        <c:ser>
          <c:idx val="1"/>
          <c:order val="1"/>
          <c:tx>
            <c:strRef>
              <c:f>Sheet1!$I$2</c:f>
              <c:strCache>
                <c:ptCount val="1"/>
                <c:pt idx="0">
                  <c:v>Sort of</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no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Sheet1!$A$3:$A$12</c:f>
              <c:strCache>
                <c:ptCount val="10"/>
                <c:pt idx="0">
                  <c:v>Induction</c:v>
                </c:pt>
                <c:pt idx="1">
                  <c:v>Reflective writing</c:v>
                </c:pt>
                <c:pt idx="2">
                  <c:v>Info skills 1</c:v>
                </c:pt>
                <c:pt idx="3">
                  <c:v>Essay style &amp; structure</c:v>
                </c:pt>
                <c:pt idx="4">
                  <c:v>Info skills 2</c:v>
                </c:pt>
                <c:pt idx="5">
                  <c:v>Assignment briefs</c:v>
                </c:pt>
                <c:pt idx="6">
                  <c:v>Critical thinking</c:v>
                </c:pt>
                <c:pt idx="7">
                  <c:v>Formatting assignments</c:v>
                </c:pt>
                <c:pt idx="8">
                  <c:v>Info skills 3</c:v>
                </c:pt>
                <c:pt idx="9">
                  <c:v>Presentation tools</c:v>
                </c:pt>
              </c:strCache>
            </c:strRef>
          </c:cat>
          <c:val>
            <c:numRef>
              <c:f>Sheet1!$I$3:$I$12</c:f>
              <c:numCache>
                <c:formatCode>General</c:formatCode>
                <c:ptCount val="10"/>
                <c:pt idx="0">
                  <c:v>4</c:v>
                </c:pt>
                <c:pt idx="1">
                  <c:v>9</c:v>
                </c:pt>
                <c:pt idx="2">
                  <c:v>17</c:v>
                </c:pt>
                <c:pt idx="3">
                  <c:v>23</c:v>
                </c:pt>
                <c:pt idx="4">
                  <c:v>33</c:v>
                </c:pt>
                <c:pt idx="5">
                  <c:v>0</c:v>
                </c:pt>
                <c:pt idx="6">
                  <c:v>14</c:v>
                </c:pt>
                <c:pt idx="7">
                  <c:v>40</c:v>
                </c:pt>
                <c:pt idx="8">
                  <c:v>0</c:v>
                </c:pt>
                <c:pt idx="9">
                  <c:v>0</c:v>
                </c:pt>
              </c:numCache>
            </c:numRef>
          </c:val>
        </c:ser>
        <c:ser>
          <c:idx val="2"/>
          <c:order val="2"/>
          <c:tx>
            <c:strRef>
              <c:f>Sheet1!$J$2</c:f>
              <c:strCache>
                <c:ptCount val="1"/>
                <c:pt idx="0">
                  <c:v>No</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a:sp3d contourW="9525">
              <a:contourClr>
                <a:schemeClr val="accent3">
                  <a:shade val="95000"/>
                </a:schemeClr>
              </a:contourClr>
            </a:sp3d>
          </c:spPr>
          <c:invertIfNegative val="0"/>
          <c:cat>
            <c:strRef>
              <c:f>Sheet1!$A$3:$A$12</c:f>
              <c:strCache>
                <c:ptCount val="10"/>
                <c:pt idx="0">
                  <c:v>Induction</c:v>
                </c:pt>
                <c:pt idx="1">
                  <c:v>Reflective writing</c:v>
                </c:pt>
                <c:pt idx="2">
                  <c:v>Info skills 1</c:v>
                </c:pt>
                <c:pt idx="3">
                  <c:v>Essay style &amp; structure</c:v>
                </c:pt>
                <c:pt idx="4">
                  <c:v>Info skills 2</c:v>
                </c:pt>
                <c:pt idx="5">
                  <c:v>Assignment briefs</c:v>
                </c:pt>
                <c:pt idx="6">
                  <c:v>Critical thinking</c:v>
                </c:pt>
                <c:pt idx="7">
                  <c:v>Formatting assignments</c:v>
                </c:pt>
                <c:pt idx="8">
                  <c:v>Info skills 3</c:v>
                </c:pt>
                <c:pt idx="9">
                  <c:v>Presentation tools</c:v>
                </c:pt>
              </c:strCache>
            </c:strRef>
          </c:cat>
          <c:val>
            <c:numRef>
              <c:f>Sheet1!$J$3:$J$12</c:f>
              <c:numCache>
                <c:formatCode>General</c:formatCode>
                <c:ptCount val="10"/>
                <c:pt idx="0">
                  <c:v>0</c:v>
                </c:pt>
                <c:pt idx="1">
                  <c:v>0</c:v>
                </c:pt>
                <c:pt idx="2">
                  <c:v>0</c:v>
                </c:pt>
                <c:pt idx="3">
                  <c:v>0</c:v>
                </c:pt>
                <c:pt idx="4">
                  <c:v>0</c:v>
                </c:pt>
                <c:pt idx="5">
                  <c:v>0</c:v>
                </c:pt>
                <c:pt idx="6">
                  <c:v>0</c:v>
                </c:pt>
                <c:pt idx="7">
                  <c:v>0</c:v>
                </c:pt>
                <c:pt idx="8">
                  <c:v>0</c:v>
                </c:pt>
                <c:pt idx="9">
                  <c:v>0</c:v>
                </c:pt>
              </c:numCache>
            </c:numRef>
          </c:val>
        </c:ser>
        <c:dLbls>
          <c:showLegendKey val="0"/>
          <c:showVal val="0"/>
          <c:showCatName val="0"/>
          <c:showSerName val="0"/>
          <c:showPercent val="0"/>
          <c:showBubbleSize val="0"/>
        </c:dLbls>
        <c:gapWidth val="150"/>
        <c:shape val="box"/>
        <c:axId val="523638672"/>
        <c:axId val="523640240"/>
        <c:axId val="0"/>
      </c:bar3DChart>
      <c:catAx>
        <c:axId val="523638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23640240"/>
        <c:crosses val="autoZero"/>
        <c:auto val="1"/>
        <c:lblAlgn val="ctr"/>
        <c:lblOffset val="100"/>
        <c:noMultiLvlLbl val="0"/>
      </c:catAx>
      <c:valAx>
        <c:axId val="523640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 Percentage</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23638672"/>
        <c:crosses val="autoZero"/>
        <c:crossBetween val="between"/>
        <c:majorUnit val="20"/>
      </c:valAx>
      <c:spPr>
        <a:noFill/>
        <a:ln>
          <a:noFill/>
        </a:ln>
        <a:effectLst/>
      </c:spPr>
    </c:plotArea>
    <c:legend>
      <c:legendPos val="b"/>
      <c:layout>
        <c:manualLayout>
          <c:xMode val="edge"/>
          <c:yMode val="edge"/>
          <c:x val="0.40726594164097185"/>
          <c:y val="0.94945543905996088"/>
          <c:w val="0.19630816554011593"/>
          <c:h val="4.976799909224564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7-02-07T09:38:11.552" idx="1">
    <p:pos x="6000" y="0"/>
    <p:text>add quote re student teachers on placement feeling isolated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2-22T12:11:54.547" idx="2">
    <p:pos x="6000" y="0"/>
    <p:text>I like it!</p:text>
  </p:cm>
  <p:cm authorId="1" dt="2017-02-22T12:11:54.547" idx="1">
    <p:pos x="6000" y="100"/>
    <p:text>Great. I couldn't find the arrow shapes in the PPT smart art but thought these would look good.</p:tex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D772A-6587-4B3B-9D1B-93604714E558}"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GB"/>
        </a:p>
      </dgm:t>
    </dgm:pt>
    <dgm:pt modelId="{37F289CE-6050-4555-B28B-2920924C8725}">
      <dgm:prSet phldrT="[Text]" custT="1"/>
      <dgm:spPr/>
      <dgm:t>
        <a:bodyPr/>
        <a:lstStyle/>
        <a:p>
          <a:r>
            <a:rPr lang="en-GB" sz="2400" dirty="0" smtClean="0"/>
            <a:t>1. </a:t>
          </a:r>
          <a:r>
            <a:rPr lang="en-US" sz="2400" dirty="0" smtClean="0"/>
            <a:t>Improve the academic engagement of distance learners.</a:t>
          </a:r>
          <a:endParaRPr lang="en-GB" sz="2400" dirty="0"/>
        </a:p>
      </dgm:t>
    </dgm:pt>
    <dgm:pt modelId="{31187559-2143-4D97-AE24-0B464EF24945}" type="parTrans" cxnId="{4AEDA080-BB00-480B-A14A-A4A4BD587897}">
      <dgm:prSet/>
      <dgm:spPr/>
      <dgm:t>
        <a:bodyPr/>
        <a:lstStyle/>
        <a:p>
          <a:endParaRPr lang="en-GB"/>
        </a:p>
      </dgm:t>
    </dgm:pt>
    <dgm:pt modelId="{B9C2A8B4-2A64-47AA-913D-481312A068F0}" type="sibTrans" cxnId="{4AEDA080-BB00-480B-A14A-A4A4BD587897}">
      <dgm:prSet/>
      <dgm:spPr/>
      <dgm:t>
        <a:bodyPr/>
        <a:lstStyle/>
        <a:p>
          <a:endParaRPr lang="en-GB"/>
        </a:p>
      </dgm:t>
    </dgm:pt>
    <dgm:pt modelId="{14B145D2-2792-4A99-BF1E-51A6F7B856CE}">
      <dgm:prSet phldrT="[Text]" custT="1"/>
      <dgm:spPr/>
      <dgm:t>
        <a:bodyPr/>
        <a:lstStyle/>
        <a:p>
          <a:r>
            <a:rPr lang="en-GB" sz="2400" dirty="0" smtClean="0"/>
            <a:t>2. </a:t>
          </a:r>
          <a:r>
            <a:rPr lang="en-US" sz="2400" dirty="0" smtClean="0"/>
            <a:t>Reduce transactional distance and increase </a:t>
          </a:r>
          <a:r>
            <a:rPr lang="en-US" sz="2400" dirty="0" smtClean="0"/>
            <a:t>motivation.</a:t>
          </a:r>
          <a:endParaRPr lang="en-GB" sz="2400" dirty="0"/>
        </a:p>
      </dgm:t>
    </dgm:pt>
    <dgm:pt modelId="{E0FD210E-CF7F-430D-8C6A-0CA28649E529}" type="parTrans" cxnId="{05F589C9-748A-4959-9060-31D7A17EE240}">
      <dgm:prSet/>
      <dgm:spPr/>
      <dgm:t>
        <a:bodyPr/>
        <a:lstStyle/>
        <a:p>
          <a:endParaRPr lang="en-GB"/>
        </a:p>
      </dgm:t>
    </dgm:pt>
    <dgm:pt modelId="{F0E0570C-CD2A-4D7C-AEB9-14C4BDEA2DAC}" type="sibTrans" cxnId="{05F589C9-748A-4959-9060-31D7A17EE240}">
      <dgm:prSet/>
      <dgm:spPr/>
      <dgm:t>
        <a:bodyPr/>
        <a:lstStyle/>
        <a:p>
          <a:endParaRPr lang="en-GB"/>
        </a:p>
      </dgm:t>
    </dgm:pt>
    <dgm:pt modelId="{A3D27607-189F-4DBF-AEC8-3995508BCDDD}" type="pres">
      <dgm:prSet presAssocID="{159D772A-6587-4B3B-9D1B-93604714E558}" presName="linear" presStyleCnt="0">
        <dgm:presLayoutVars>
          <dgm:animLvl val="lvl"/>
          <dgm:resizeHandles val="exact"/>
        </dgm:presLayoutVars>
      </dgm:prSet>
      <dgm:spPr/>
      <dgm:t>
        <a:bodyPr/>
        <a:lstStyle/>
        <a:p>
          <a:endParaRPr lang="en-GB"/>
        </a:p>
      </dgm:t>
    </dgm:pt>
    <dgm:pt modelId="{278BF1ED-F1D2-4D29-A872-EA4180A11A96}" type="pres">
      <dgm:prSet presAssocID="{37F289CE-6050-4555-B28B-2920924C8725}" presName="parentText" presStyleLbl="node1" presStyleIdx="0" presStyleCnt="2" custLinFactY="-28128" custLinFactNeighborX="2490" custLinFactNeighborY="-100000">
        <dgm:presLayoutVars>
          <dgm:chMax val="0"/>
          <dgm:bulletEnabled val="1"/>
        </dgm:presLayoutVars>
      </dgm:prSet>
      <dgm:spPr/>
      <dgm:t>
        <a:bodyPr/>
        <a:lstStyle/>
        <a:p>
          <a:endParaRPr lang="en-GB"/>
        </a:p>
      </dgm:t>
    </dgm:pt>
    <dgm:pt modelId="{B6ADED20-7955-4EB3-863F-6C6793E3018A}" type="pres">
      <dgm:prSet presAssocID="{B9C2A8B4-2A64-47AA-913D-481312A068F0}" presName="spacer" presStyleCnt="0"/>
      <dgm:spPr/>
      <dgm:t>
        <a:bodyPr/>
        <a:lstStyle/>
        <a:p>
          <a:endParaRPr lang="en-GB"/>
        </a:p>
      </dgm:t>
    </dgm:pt>
    <dgm:pt modelId="{AA293F01-E449-40B8-8270-C12A6EA9D733}" type="pres">
      <dgm:prSet presAssocID="{14B145D2-2792-4A99-BF1E-51A6F7B856CE}" presName="parentText" presStyleLbl="node1" presStyleIdx="1" presStyleCnt="2" custLinFactY="15358" custLinFactNeighborX="342" custLinFactNeighborY="100000">
        <dgm:presLayoutVars>
          <dgm:chMax val="0"/>
          <dgm:bulletEnabled val="1"/>
        </dgm:presLayoutVars>
      </dgm:prSet>
      <dgm:spPr/>
      <dgm:t>
        <a:bodyPr/>
        <a:lstStyle/>
        <a:p>
          <a:endParaRPr lang="en-GB"/>
        </a:p>
      </dgm:t>
    </dgm:pt>
  </dgm:ptLst>
  <dgm:cxnLst>
    <dgm:cxn modelId="{4AEDA080-BB00-480B-A14A-A4A4BD587897}" srcId="{159D772A-6587-4B3B-9D1B-93604714E558}" destId="{37F289CE-6050-4555-B28B-2920924C8725}" srcOrd="0" destOrd="0" parTransId="{31187559-2143-4D97-AE24-0B464EF24945}" sibTransId="{B9C2A8B4-2A64-47AA-913D-481312A068F0}"/>
    <dgm:cxn modelId="{CBED2954-EC9B-4759-A215-E832D7BD224F}" type="presOf" srcId="{159D772A-6587-4B3B-9D1B-93604714E558}" destId="{A3D27607-189F-4DBF-AEC8-3995508BCDDD}" srcOrd="0" destOrd="0" presId="urn:microsoft.com/office/officeart/2005/8/layout/vList2"/>
    <dgm:cxn modelId="{099641F4-64A0-41D4-B6AF-C28E82845FBD}" type="presOf" srcId="{37F289CE-6050-4555-B28B-2920924C8725}" destId="{278BF1ED-F1D2-4D29-A872-EA4180A11A96}" srcOrd="0" destOrd="0" presId="urn:microsoft.com/office/officeart/2005/8/layout/vList2"/>
    <dgm:cxn modelId="{05F589C9-748A-4959-9060-31D7A17EE240}" srcId="{159D772A-6587-4B3B-9D1B-93604714E558}" destId="{14B145D2-2792-4A99-BF1E-51A6F7B856CE}" srcOrd="1" destOrd="0" parTransId="{E0FD210E-CF7F-430D-8C6A-0CA28649E529}" sibTransId="{F0E0570C-CD2A-4D7C-AEB9-14C4BDEA2DAC}"/>
    <dgm:cxn modelId="{22EB980D-F096-45C4-A468-DAEDB203071A}" type="presOf" srcId="{14B145D2-2792-4A99-BF1E-51A6F7B856CE}" destId="{AA293F01-E449-40B8-8270-C12A6EA9D733}" srcOrd="0" destOrd="0" presId="urn:microsoft.com/office/officeart/2005/8/layout/vList2"/>
    <dgm:cxn modelId="{083871B4-C801-4278-AA1F-7E5234E3D87B}" type="presParOf" srcId="{A3D27607-189F-4DBF-AEC8-3995508BCDDD}" destId="{278BF1ED-F1D2-4D29-A872-EA4180A11A96}" srcOrd="0" destOrd="0" presId="urn:microsoft.com/office/officeart/2005/8/layout/vList2"/>
    <dgm:cxn modelId="{B20A6E48-23C5-4EFE-9124-C611FA8911E9}" type="presParOf" srcId="{A3D27607-189F-4DBF-AEC8-3995508BCDDD}" destId="{B6ADED20-7955-4EB3-863F-6C6793E3018A}" srcOrd="1" destOrd="0" presId="urn:microsoft.com/office/officeart/2005/8/layout/vList2"/>
    <dgm:cxn modelId="{5429A794-15C5-4D82-81DE-E707996C9EC0}" type="presParOf" srcId="{A3D27607-189F-4DBF-AEC8-3995508BCDDD}" destId="{AA293F01-E449-40B8-8270-C12A6EA9D73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BF1ED-F1D2-4D29-A872-EA4180A11A96}">
      <dsp:nvSpPr>
        <dsp:cNvPr id="0" name=""/>
        <dsp:cNvSpPr/>
      </dsp:nvSpPr>
      <dsp:spPr>
        <a:xfrm>
          <a:off x="0" y="9248"/>
          <a:ext cx="6069886" cy="12168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t>1. </a:t>
          </a:r>
          <a:r>
            <a:rPr lang="en-US" sz="2400" kern="1200" dirty="0" smtClean="0"/>
            <a:t>Improve the academic engagement of distance learners.</a:t>
          </a:r>
          <a:endParaRPr lang="en-GB" sz="2400" kern="1200" dirty="0"/>
        </a:p>
      </dsp:txBody>
      <dsp:txXfrm>
        <a:off x="59399" y="68647"/>
        <a:ext cx="5951088" cy="1098002"/>
      </dsp:txXfrm>
    </dsp:sp>
    <dsp:sp modelId="{AA293F01-E449-40B8-8270-C12A6EA9D733}">
      <dsp:nvSpPr>
        <dsp:cNvPr id="0" name=""/>
        <dsp:cNvSpPr/>
      </dsp:nvSpPr>
      <dsp:spPr>
        <a:xfrm>
          <a:off x="0" y="2316786"/>
          <a:ext cx="6069886" cy="1216800"/>
        </a:xfrm>
        <a:prstGeom prst="roundRect">
          <a:avLst/>
        </a:prstGeom>
        <a:gradFill rotWithShape="0">
          <a:gsLst>
            <a:gs pos="0">
              <a:schemeClr val="accent5">
                <a:hueOff val="30980"/>
                <a:satOff val="-1741"/>
                <a:lumOff val="7451"/>
                <a:alphaOff val="0"/>
                <a:tint val="50000"/>
                <a:satMod val="300000"/>
              </a:schemeClr>
            </a:gs>
            <a:gs pos="35000">
              <a:schemeClr val="accent5">
                <a:hueOff val="30980"/>
                <a:satOff val="-1741"/>
                <a:lumOff val="7451"/>
                <a:alphaOff val="0"/>
                <a:tint val="37000"/>
                <a:satMod val="300000"/>
              </a:schemeClr>
            </a:gs>
            <a:gs pos="100000">
              <a:schemeClr val="accent5">
                <a:hueOff val="30980"/>
                <a:satOff val="-1741"/>
                <a:lumOff val="7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t>2. </a:t>
          </a:r>
          <a:r>
            <a:rPr lang="en-US" sz="2400" kern="1200" dirty="0" smtClean="0"/>
            <a:t>Reduce transactional distance and increase </a:t>
          </a:r>
          <a:r>
            <a:rPr lang="en-US" sz="2400" kern="1200" dirty="0" smtClean="0"/>
            <a:t>motivation.</a:t>
          </a:r>
          <a:endParaRPr lang="en-GB" sz="2400" kern="1200" dirty="0"/>
        </a:p>
      </dsp:txBody>
      <dsp:txXfrm>
        <a:off x="59399" y="2376185"/>
        <a:ext cx="5951088"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49241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Intro self &amp; others</a:t>
            </a:r>
          </a:p>
          <a:p>
            <a:pPr lvl="0">
              <a:spcBef>
                <a:spcPts val="0"/>
              </a:spcBef>
              <a:buNone/>
            </a:pPr>
            <a:r>
              <a:rPr lang="en-US"/>
              <a:t>Intro project - Mention CLT funding</a:t>
            </a:r>
          </a:p>
          <a:p>
            <a:pPr lvl="0">
              <a:spcBef>
                <a:spcPts val="0"/>
              </a:spcBef>
              <a:buClr>
                <a:schemeClr val="dk1"/>
              </a:buClr>
              <a:buSzPct val="91666"/>
              <a:buFont typeface="Arial"/>
              <a:buNone/>
            </a:pPr>
            <a:r>
              <a:rPr lang="en-US"/>
              <a:t>mention it’s in early stages</a:t>
            </a:r>
          </a:p>
          <a:p>
            <a:pPr lvl="0">
              <a:spcBef>
                <a:spcPts val="0"/>
              </a:spcBef>
              <a:buNone/>
            </a:pPr>
            <a:r>
              <a:rPr lang="en-US"/>
              <a:t>Give overview of who’s doing what</a:t>
            </a:r>
          </a:p>
          <a:p>
            <a:pPr lvl="0">
              <a:spcBef>
                <a:spcPts val="0"/>
              </a:spcBef>
              <a:buNone/>
            </a:pPr>
            <a:endParaRPr/>
          </a:p>
          <a:p>
            <a:pPr lvl="0">
              <a:spcBef>
                <a:spcPts val="0"/>
              </a:spcBef>
              <a:buNone/>
            </a:pPr>
            <a:endParaRPr/>
          </a:p>
        </p:txBody>
      </p:sp>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4458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And these are their responses. Purpose was to get them engaged in reflection before I start teaching reflection. Concrete example to help embed what I cover later on.</a:t>
            </a:r>
          </a:p>
          <a:p>
            <a:pPr lvl="0">
              <a:spcBef>
                <a:spcPts val="0"/>
              </a:spcBef>
              <a:buNone/>
            </a:pPr>
            <a:r>
              <a:rPr lang="en-US" dirty="0"/>
              <a:t>They’re engaged, active, thinking, discussing. </a:t>
            </a:r>
          </a:p>
          <a:p>
            <a:pPr lvl="0">
              <a:spcBef>
                <a:spcPts val="0"/>
              </a:spcBef>
              <a:buNone/>
            </a:pPr>
            <a:r>
              <a:rPr lang="en-US" dirty="0"/>
              <a:t>You can see occasional prompts from Katharine, who was moderator in this session, to prompt deeper reflection or other reflections, based on what they say. </a:t>
            </a:r>
          </a:p>
        </p:txBody>
      </p:sp>
      <p:sp>
        <p:nvSpPr>
          <p:cNvPr id="117" name="Shape 11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2360168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Students put in breakout rooms in smaller groups to discuss the case study.</a:t>
            </a:r>
          </a:p>
          <a:p>
            <a:pPr lvl="0">
              <a:spcBef>
                <a:spcPts val="0"/>
              </a:spcBef>
              <a:buClr>
                <a:schemeClr val="dk1"/>
              </a:buClr>
              <a:buSzPct val="91666"/>
              <a:buFont typeface="Arial"/>
              <a:buNone/>
            </a:pPr>
            <a:r>
              <a:rPr lang="en-US"/>
              <a:t>3 ways to communicate with each other</a:t>
            </a:r>
          </a:p>
          <a:p>
            <a:pPr lvl="0">
              <a:spcBef>
                <a:spcPts val="0"/>
              </a:spcBef>
              <a:buNone/>
            </a:pPr>
            <a:r>
              <a:rPr lang="en-US"/>
              <a:t>They can write on this whiteboard. </a:t>
            </a:r>
          </a:p>
          <a:p>
            <a:pPr lvl="0">
              <a:spcBef>
                <a:spcPts val="0"/>
              </a:spcBef>
              <a:buNone/>
            </a:pPr>
            <a:r>
              <a:rPr lang="en-US"/>
              <a:t>They also had microphones enabled so they could talk to each other</a:t>
            </a:r>
          </a:p>
          <a:p>
            <a:pPr lvl="0">
              <a:spcBef>
                <a:spcPts val="0"/>
              </a:spcBef>
              <a:buNone/>
            </a:pPr>
            <a:r>
              <a:rPr lang="en-US"/>
              <a:t>And they had the chat pane that you can see in the corner. </a:t>
            </a:r>
          </a:p>
          <a:p>
            <a:pPr lvl="0">
              <a:spcBef>
                <a:spcPts val="0"/>
              </a:spcBef>
              <a:buClr>
                <a:schemeClr val="dk1"/>
              </a:buClr>
              <a:buSzPct val="91666"/>
              <a:buFont typeface="Arial"/>
              <a:buNone/>
            </a:pPr>
            <a:r>
              <a:rPr lang="en-US"/>
              <a:t>They had 10 minutes for the task, then brought back into the main group and each group’s findings were summarised. We tried to get a student from each group to summarise their discussion. </a:t>
            </a:r>
          </a:p>
          <a:p>
            <a:pPr lvl="0">
              <a:spcBef>
                <a:spcPts val="0"/>
              </a:spcBef>
              <a:buNone/>
            </a:pPr>
            <a:endParaRPr/>
          </a:p>
        </p:txBody>
      </p:sp>
      <p:sp>
        <p:nvSpPr>
          <p:cNvPr id="129" name="Shape 12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403017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t>Back to the polls and evaluation form and then session is ended.</a:t>
            </a:r>
          </a:p>
        </p:txBody>
      </p:sp>
      <p:sp>
        <p:nvSpPr>
          <p:cNvPr id="135" name="Shape 13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136393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Clearly it’s a bit rough &amp; ready. The polls are an overview, rather than anything in depth. Also it’s self-perception of learning that is recorded here.</a:t>
            </a:r>
          </a:p>
          <a:p>
            <a:pPr lvl="0">
              <a:spcBef>
                <a:spcPts val="0"/>
              </a:spcBef>
              <a:buNone/>
            </a:pPr>
            <a:r>
              <a:rPr lang="en-US"/>
              <a:t>2 different cohorts of students in the study also.</a:t>
            </a:r>
          </a:p>
          <a:p>
            <a:pPr lvl="0" rtl="0">
              <a:spcBef>
                <a:spcPts val="0"/>
              </a:spcBef>
              <a:buNone/>
            </a:pPr>
            <a:r>
              <a:rPr lang="en-US"/>
              <a:t>BUT… will give us some indication of the value of synchronous DL for LB DLPGCE </a:t>
            </a:r>
          </a:p>
        </p:txBody>
      </p:sp>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833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Polls </a:t>
            </a:r>
            <a:r>
              <a:rPr lang="en-US" dirty="0"/>
              <a:t>and evaluation questionnaires </a:t>
            </a:r>
            <a:r>
              <a:rPr lang="en-US" sz="1200" dirty="0" smtClean="0"/>
              <a:t>yes’ to both questions.</a:t>
            </a:r>
          </a:p>
          <a:p>
            <a:pPr lvl="0">
              <a:spcBef>
                <a:spcPts val="0"/>
              </a:spcBef>
              <a:buNone/>
            </a:pPr>
            <a:r>
              <a:rPr lang="en-US" sz="1200" dirty="0" smtClean="0"/>
              <a:t>B</a:t>
            </a:r>
            <a:r>
              <a:rPr lang="en-US" dirty="0" smtClean="0"/>
              <a:t>oth </a:t>
            </a:r>
            <a:r>
              <a:rPr lang="en-US" dirty="0"/>
              <a:t>overwhelmingly </a:t>
            </a:r>
            <a:r>
              <a:rPr lang="en-US" dirty="0" smtClean="0"/>
              <a:t>positive</a:t>
            </a:r>
          </a:p>
          <a:p>
            <a:pPr lvl="0">
              <a:spcBef>
                <a:spcPts val="0"/>
              </a:spcBef>
              <a:buNone/>
            </a:pPr>
            <a:r>
              <a:rPr lang="en-US" dirty="0" smtClean="0"/>
              <a:t>I showed you the polls when I showed you the webinar so I’ve not copied them</a:t>
            </a:r>
            <a:r>
              <a:rPr lang="en-US" baseline="0" dirty="0" smtClean="0"/>
              <a:t> again. </a:t>
            </a:r>
          </a:p>
          <a:p>
            <a:pPr lvl="0">
              <a:spcBef>
                <a:spcPts val="0"/>
              </a:spcBef>
              <a:buNone/>
            </a:pPr>
            <a:r>
              <a:rPr lang="en-US" baseline="0" dirty="0" smtClean="0"/>
              <a:t>They </a:t>
            </a:r>
            <a:r>
              <a:rPr lang="en-US" dirty="0" smtClean="0"/>
              <a:t>showed</a:t>
            </a:r>
            <a:r>
              <a:rPr lang="en-US" dirty="0" smtClean="0"/>
              <a:t>,</a:t>
            </a:r>
            <a:r>
              <a:rPr lang="en-US" baseline="0" dirty="0" smtClean="0"/>
              <a:t> in all sessions, that students felt themselves to be more confident and familiar with the skills at the end of the webinar.</a:t>
            </a:r>
            <a:endParaRPr lang="en-US" dirty="0"/>
          </a:p>
          <a:p>
            <a:pPr lvl="0" rtl="0">
              <a:spcBef>
                <a:spcPts val="0"/>
              </a:spcBef>
              <a:buNone/>
            </a:pPr>
            <a:endParaRPr lang="en-GB" dirty="0" smtClean="0"/>
          </a:p>
          <a:p>
            <a:pPr lvl="0" rtl="0">
              <a:spcBef>
                <a:spcPts val="0"/>
              </a:spcBef>
              <a:buNone/>
            </a:pPr>
            <a:r>
              <a:rPr lang="en-GB" dirty="0" smtClean="0"/>
              <a:t>Evaluations</a:t>
            </a:r>
            <a:r>
              <a:rPr lang="en-GB" baseline="0" dirty="0" smtClean="0"/>
              <a:t>, as you can see in the example chart above, mostly show the same positive response to how useful they felt the sessions to be. </a:t>
            </a:r>
          </a:p>
          <a:p>
            <a:pPr lvl="0" rtl="0">
              <a:spcBef>
                <a:spcPts val="0"/>
              </a:spcBef>
              <a:buNone/>
            </a:pPr>
            <a:r>
              <a:rPr lang="en-GB" baseline="0" dirty="0" smtClean="0"/>
              <a:t>Some differences – some sessions they felt had less chance for </a:t>
            </a:r>
            <a:r>
              <a:rPr lang="en-GB" baseline="0" dirty="0" smtClean="0"/>
              <a:t>interactivity and that’s something we envisaged. It’s where we showed them how to use databases for example.</a:t>
            </a:r>
            <a:endParaRPr lang="en-GB" dirty="0" smtClean="0"/>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072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Only</a:t>
            </a:r>
            <a:r>
              <a:rPr lang="en-GB" baseline="0" dirty="0" smtClean="0"/>
              <a:t> one cohort has completed the focus group so far – the other is after Easter.</a:t>
            </a:r>
          </a:p>
          <a:p>
            <a:r>
              <a:rPr lang="en-GB" dirty="0" smtClean="0"/>
              <a:t>We weren’t expecting this! Reporting</a:t>
            </a:r>
            <a:r>
              <a:rPr lang="en-GB" baseline="0" dirty="0" smtClean="0"/>
              <a:t> the opposite of what they said in the polls/evaluations </a:t>
            </a:r>
          </a:p>
          <a:p>
            <a:r>
              <a:rPr lang="en-GB" baseline="0" dirty="0" smtClean="0"/>
              <a:t>Lots of food for thought:</a:t>
            </a:r>
          </a:p>
          <a:p>
            <a:r>
              <a:rPr lang="en-GB" baseline="0" dirty="0" smtClean="0"/>
              <a:t>Can’t do anything about timing</a:t>
            </a:r>
          </a:p>
          <a:p>
            <a:r>
              <a:rPr lang="en-GB" baseline="0" dirty="0" smtClean="0"/>
              <a:t>Most were an hour long, can’t do much in an hour, never mind less</a:t>
            </a:r>
          </a:p>
          <a:p>
            <a:r>
              <a:rPr lang="en-GB" baseline="0" dirty="0" smtClean="0"/>
              <a:t>We used module focussed examples a lot of the time. Should we have asked them to detail specific webinars?</a:t>
            </a:r>
          </a:p>
          <a:p>
            <a:endParaRPr lang="en-GB" baseline="0" dirty="0" smtClean="0"/>
          </a:p>
          <a:p>
            <a:r>
              <a:rPr lang="en-GB" baseline="0" dirty="0" smtClean="0"/>
              <a:t>(does this mean evaluation forms are not that much use to us – they’re used everywhere!) Or is it that they were asked as they’re “bogged down” in the final assignment and no doubt weary of all the work they’ve done?!</a:t>
            </a:r>
          </a:p>
          <a:p>
            <a:endParaRPr lang="en-GB" baseline="0" dirty="0" smtClean="0"/>
          </a:p>
          <a:p>
            <a:r>
              <a:rPr lang="en-GB" baseline="0" dirty="0" smtClean="0"/>
              <a:t>The transactional distance aspect does seem to have worked. They liked being part of a group and the interactivity of the webinars. </a:t>
            </a:r>
            <a:endParaRPr lang="en-GB" baseline="0" dirty="0" smtClean="0"/>
          </a:p>
          <a:p>
            <a:r>
              <a:rPr lang="en-GB" baseline="0" dirty="0" smtClean="0"/>
              <a:t>Do DL learners need exactly the same as campus? Is their mode of learning more open to </a:t>
            </a:r>
            <a:r>
              <a:rPr lang="en-GB" baseline="0" dirty="0" err="1" smtClean="0"/>
              <a:t>async</a:t>
            </a:r>
            <a:r>
              <a:rPr lang="en-GB" baseline="0" dirty="0" smtClean="0"/>
              <a:t>’ support, or do we just need to tweak them?</a:t>
            </a:r>
            <a:endParaRPr lang="en-GB" baseline="0" dirty="0" smtClean="0"/>
          </a:p>
          <a:p>
            <a:r>
              <a:rPr lang="en-GB" baseline="0" dirty="0" smtClean="0"/>
              <a:t>We’ll be looking </a:t>
            </a:r>
            <a:r>
              <a:rPr lang="en-GB" baseline="0" dirty="0" smtClean="0"/>
              <a:t>at these questions in our write up and in the discussion hopefully at the end of this presentation.</a:t>
            </a:r>
            <a:endParaRPr lang="en-GB" baseline="0"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869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2100" rtl="0">
              <a:spcBef>
                <a:spcPts val="0"/>
              </a:spcBef>
              <a:buSzPct val="100000"/>
              <a:buFont typeface="Arial"/>
              <a:buChar char="●"/>
            </a:pPr>
            <a:r>
              <a:rPr lang="en-US" sz="1000" b="1">
                <a:latin typeface="Arial"/>
                <a:ea typeface="Arial"/>
                <a:cs typeface="Arial"/>
                <a:sym typeface="Arial"/>
              </a:rPr>
              <a:t>Success of induction session</a:t>
            </a:r>
          </a:p>
          <a:p>
            <a:pPr marL="457200" lvl="0" indent="0" rtl="0">
              <a:spcBef>
                <a:spcPts val="0"/>
              </a:spcBef>
              <a:buNone/>
            </a:pPr>
            <a:r>
              <a:rPr lang="en-US" sz="1000">
                <a:latin typeface="Arial"/>
                <a:ea typeface="Arial"/>
                <a:cs typeface="Arial"/>
                <a:sym typeface="Arial"/>
              </a:rPr>
              <a:t>Not initially planned</a:t>
            </a:r>
          </a:p>
          <a:p>
            <a:pPr marL="914400" lvl="0" indent="-292100" rtl="0">
              <a:spcBef>
                <a:spcPts val="0"/>
              </a:spcBef>
              <a:buSzPct val="100000"/>
              <a:buChar char="●"/>
            </a:pPr>
            <a:r>
              <a:rPr lang="en-US" sz="1000">
                <a:latin typeface="Arial"/>
                <a:ea typeface="Arial"/>
                <a:cs typeface="Arial"/>
                <a:sym typeface="Arial"/>
              </a:rPr>
              <a:t>LeaStudents had time to ask questions: generally about the course and IT as well as the Adobe session - working full time, grade for PGCE or pass or fail, can we access the libary on-campus - unexpected benefit was that there were fewer emails at the start of the course</a:t>
            </a:r>
          </a:p>
          <a:p>
            <a:pPr marL="914400" lvl="0" indent="-292100" rtl="0">
              <a:spcBef>
                <a:spcPts val="0"/>
              </a:spcBef>
              <a:buSzPct val="100000"/>
              <a:buChar char="●"/>
            </a:pPr>
            <a:r>
              <a:rPr lang="en-US" sz="1000">
                <a:latin typeface="Arial"/>
                <a:ea typeface="Arial"/>
                <a:cs typeface="Arial"/>
                <a:sym typeface="Arial"/>
              </a:rPr>
              <a:t>rned Adobe more comprehensively, eg chat function same in layouts and consistent</a:t>
            </a:r>
          </a:p>
          <a:p>
            <a:pPr marL="0" lvl="0" indent="0" rtl="0">
              <a:spcBef>
                <a:spcPts val="0"/>
              </a:spcBef>
              <a:buNone/>
            </a:pPr>
            <a:endParaRPr sz="1000">
              <a:latin typeface="Arial"/>
              <a:ea typeface="Arial"/>
              <a:cs typeface="Arial"/>
              <a:sym typeface="Arial"/>
            </a:endParaRPr>
          </a:p>
          <a:p>
            <a:pPr lvl="0" rtl="0">
              <a:spcBef>
                <a:spcPts val="0"/>
              </a:spcBef>
              <a:buClr>
                <a:schemeClr val="dk1"/>
              </a:buClr>
              <a:buSzPct val="110000"/>
              <a:buFont typeface="Arial"/>
              <a:buNone/>
            </a:pPr>
            <a:r>
              <a:rPr lang="en-US" sz="1000">
                <a:latin typeface="Arial"/>
                <a:ea typeface="Arial"/>
                <a:cs typeface="Arial"/>
                <a:sym typeface="Arial"/>
              </a:rPr>
              <a:t>Lessons learned / Unanticipated Benefits</a:t>
            </a:r>
          </a:p>
          <a:p>
            <a:pPr marL="457200" lvl="0" indent="-292100" rtl="0">
              <a:spcBef>
                <a:spcPts val="0"/>
              </a:spcBef>
              <a:buClr>
                <a:schemeClr val="dk1"/>
              </a:buClr>
              <a:buSzPct val="100000"/>
              <a:buChar char="●"/>
            </a:pPr>
            <a:r>
              <a:rPr lang="en-US" sz="1000">
                <a:latin typeface="Arial"/>
                <a:ea typeface="Arial"/>
                <a:cs typeface="Arial"/>
                <a:sym typeface="Arial"/>
              </a:rPr>
              <a:t>Success of induction session - </a:t>
            </a:r>
          </a:p>
          <a:p>
            <a:pPr marL="457200" lvl="0" indent="-292100" rtl="0">
              <a:spcBef>
                <a:spcPts val="0"/>
              </a:spcBef>
              <a:buClr>
                <a:schemeClr val="dk1"/>
              </a:buClr>
              <a:buSzPct val="100000"/>
              <a:buChar char="●"/>
            </a:pPr>
            <a:r>
              <a:rPr lang="en-US" sz="1000">
                <a:latin typeface="Arial"/>
                <a:ea typeface="Arial"/>
                <a:cs typeface="Arial"/>
                <a:sym typeface="Arial"/>
              </a:rPr>
              <a:t>Technical difficulties were not as bad as we feared - one person attended while on beach / sipping cocktail</a:t>
            </a:r>
          </a:p>
          <a:p>
            <a:pPr marL="457200" lvl="0" indent="-292100" rtl="0">
              <a:spcBef>
                <a:spcPts val="0"/>
              </a:spcBef>
              <a:buClr>
                <a:schemeClr val="dk1"/>
              </a:buClr>
              <a:buSzPct val="100000"/>
              <a:buChar char="●"/>
            </a:pPr>
            <a:r>
              <a:rPr lang="en-US" sz="1000">
                <a:latin typeface="Arial"/>
                <a:ea typeface="Arial"/>
                <a:cs typeface="Arial"/>
                <a:sym typeface="Arial"/>
              </a:rPr>
              <a:t>Our development</a:t>
            </a:r>
          </a:p>
          <a:p>
            <a:pPr marL="914400" lvl="0" indent="-292100" rtl="0">
              <a:spcBef>
                <a:spcPts val="0"/>
              </a:spcBef>
              <a:buClr>
                <a:schemeClr val="dk1"/>
              </a:buClr>
              <a:buSzPct val="100000"/>
              <a:buChar char="-"/>
            </a:pPr>
            <a:r>
              <a:rPr lang="en-US" sz="1000">
                <a:latin typeface="Arial"/>
                <a:ea typeface="Arial"/>
                <a:cs typeface="Arial"/>
                <a:sym typeface="Arial"/>
              </a:rPr>
              <a:t>Learned Adobe more comprehensively for teaching, eg chat function same in all layouts </a:t>
            </a:r>
          </a:p>
          <a:p>
            <a:pPr marL="914400" lvl="0" indent="-292100" rtl="0">
              <a:spcBef>
                <a:spcPts val="0"/>
              </a:spcBef>
              <a:buClr>
                <a:schemeClr val="dk1"/>
              </a:buClr>
              <a:buSzPct val="100000"/>
              <a:buChar char="-"/>
            </a:pPr>
            <a:r>
              <a:rPr lang="en-US" sz="1000">
                <a:latin typeface="Arial"/>
                <a:ea typeface="Arial"/>
                <a:cs typeface="Arial"/>
                <a:sym typeface="Arial"/>
              </a:rPr>
              <a:t>[Belongingness] and identity - consistent look to Webinars for the partnership students </a:t>
            </a:r>
          </a:p>
          <a:p>
            <a:pPr lvl="0" rtl="0">
              <a:spcBef>
                <a:spcPts val="0"/>
              </a:spcBef>
              <a:buClr>
                <a:schemeClr val="dk1"/>
              </a:buClr>
              <a:buSzPct val="110000"/>
              <a:buFont typeface="Arial"/>
              <a:buNone/>
            </a:pPr>
            <a:r>
              <a:rPr lang="en-US" sz="1000">
                <a:latin typeface="Arial"/>
                <a:ea typeface="Arial"/>
                <a:cs typeface="Arial"/>
                <a:sym typeface="Arial"/>
              </a:rPr>
              <a:t>Challenges</a:t>
            </a:r>
          </a:p>
          <a:p>
            <a:pPr marL="457200" lvl="0" indent="-292100" rtl="0">
              <a:spcBef>
                <a:spcPts val="0"/>
              </a:spcBef>
              <a:buClr>
                <a:schemeClr val="dk1"/>
              </a:buClr>
              <a:buSzPct val="100000"/>
              <a:buChar char="-"/>
            </a:pPr>
            <a:r>
              <a:rPr lang="en-US" sz="1000">
                <a:latin typeface="Arial"/>
                <a:ea typeface="Arial"/>
                <a:cs typeface="Arial"/>
                <a:sym typeface="Arial"/>
              </a:rPr>
              <a:t>Learning to use Adobe Connect </a:t>
            </a:r>
          </a:p>
          <a:p>
            <a:pPr marL="457200" lvl="0" indent="-292100" rtl="0">
              <a:spcBef>
                <a:spcPts val="0"/>
              </a:spcBef>
              <a:buClr>
                <a:schemeClr val="dk1"/>
              </a:buClr>
              <a:buSzPct val="100000"/>
              <a:buChar char="-"/>
            </a:pPr>
            <a:r>
              <a:rPr lang="en-US" sz="1000">
                <a:latin typeface="Arial"/>
                <a:ea typeface="Arial"/>
                <a:cs typeface="Arial"/>
                <a:sym typeface="Arial"/>
              </a:rPr>
              <a:t>Students not having microphones/not willing to speak</a:t>
            </a:r>
          </a:p>
          <a:p>
            <a:pPr marL="457200" lvl="0" indent="-292100" rtl="0">
              <a:spcBef>
                <a:spcPts val="0"/>
              </a:spcBef>
              <a:buClr>
                <a:schemeClr val="dk1"/>
              </a:buClr>
              <a:buSzPct val="100000"/>
              <a:buChar char="-"/>
            </a:pPr>
            <a:r>
              <a:rPr lang="en-US" sz="1000">
                <a:latin typeface="Arial"/>
                <a:ea typeface="Arial"/>
                <a:cs typeface="Arial"/>
                <a:sym typeface="Arial"/>
              </a:rPr>
              <a:t>Different experience for those attending on mobile devices</a:t>
            </a:r>
          </a:p>
          <a:p>
            <a:pPr marL="457200" lvl="0" indent="-292100" rtl="0">
              <a:spcBef>
                <a:spcPts val="0"/>
              </a:spcBef>
              <a:buClr>
                <a:schemeClr val="dk1"/>
              </a:buClr>
              <a:buSzPct val="100000"/>
              <a:buChar char="-"/>
            </a:pPr>
            <a:r>
              <a:rPr lang="en-US" sz="1000">
                <a:latin typeface="Arial"/>
                <a:ea typeface="Arial"/>
                <a:cs typeface="Arial"/>
                <a:sym typeface="Arial"/>
              </a:rPr>
              <a:t>timing/attendance</a:t>
            </a:r>
          </a:p>
          <a:p>
            <a:pPr marL="457200" lvl="0" indent="-292100" rtl="0">
              <a:spcBef>
                <a:spcPts val="0"/>
              </a:spcBef>
              <a:buClr>
                <a:schemeClr val="dk1"/>
              </a:buClr>
              <a:buSzPct val="100000"/>
              <a:buChar char="-"/>
            </a:pPr>
            <a:r>
              <a:rPr lang="en-US" sz="1000">
                <a:latin typeface="Arial"/>
                <a:ea typeface="Arial"/>
                <a:cs typeface="Arial"/>
                <a:sym typeface="Arial"/>
              </a:rPr>
              <a:t>Staff intensive</a:t>
            </a:r>
          </a:p>
          <a:p>
            <a:pPr marL="457200" lvl="0" indent="-292100" rtl="0">
              <a:spcBef>
                <a:spcPts val="0"/>
              </a:spcBef>
              <a:buClr>
                <a:schemeClr val="dk1"/>
              </a:buClr>
              <a:buSzPct val="100000"/>
              <a:buChar char="-"/>
            </a:pPr>
            <a:r>
              <a:rPr lang="en-US" sz="1000">
                <a:latin typeface="Arial"/>
                <a:ea typeface="Arial"/>
                <a:cs typeface="Arial"/>
                <a:sym typeface="Arial"/>
              </a:rPr>
              <a:t>Roles within Adobe - moderator</a:t>
            </a:r>
          </a:p>
          <a:p>
            <a:pPr lvl="0" rtl="0">
              <a:spcBef>
                <a:spcPts val="0"/>
              </a:spcBef>
              <a:buNone/>
            </a:pPr>
            <a:endParaRPr sz="1000">
              <a:latin typeface="Arial"/>
              <a:ea typeface="Arial"/>
              <a:cs typeface="Arial"/>
              <a:sym typeface="Arial"/>
            </a:endParaRPr>
          </a:p>
          <a:p>
            <a:pPr marL="457200" lvl="0" indent="-292100" rtl="0">
              <a:lnSpc>
                <a:spcPct val="115000"/>
              </a:lnSpc>
              <a:spcBef>
                <a:spcPts val="0"/>
              </a:spcBef>
              <a:buClr>
                <a:schemeClr val="dk1"/>
              </a:buClr>
              <a:buSzPct val="100000"/>
              <a:buAutoNum type="arabicPeriod"/>
            </a:pPr>
            <a:r>
              <a:rPr lang="en-US" sz="1000">
                <a:latin typeface="Arial"/>
                <a:ea typeface="Arial"/>
                <a:cs typeface="Arial"/>
                <a:sym typeface="Arial"/>
              </a:rPr>
              <a:t>Roles in the delivery of online teaching programme:</a:t>
            </a:r>
          </a:p>
          <a:p>
            <a:pPr marL="914400" lvl="1" indent="-292100" rtl="0">
              <a:lnSpc>
                <a:spcPct val="115000"/>
              </a:lnSpc>
              <a:spcBef>
                <a:spcPts val="0"/>
              </a:spcBef>
              <a:buClr>
                <a:schemeClr val="dk1"/>
              </a:buClr>
              <a:buSzPct val="100000"/>
              <a:buAutoNum type="alphaLcPeriod"/>
            </a:pPr>
            <a:r>
              <a:rPr lang="en-US" sz="1000">
                <a:latin typeface="Arial"/>
                <a:ea typeface="Arial"/>
                <a:cs typeface="Arial"/>
                <a:sym typeface="Arial"/>
              </a:rPr>
              <a:t>Administrator - booking onto sessions, evaluation of feedback, </a:t>
            </a:r>
          </a:p>
          <a:p>
            <a:pPr marL="914400" lvl="1" indent="-292100" rtl="0">
              <a:lnSpc>
                <a:spcPct val="115000"/>
              </a:lnSpc>
              <a:spcBef>
                <a:spcPts val="0"/>
              </a:spcBef>
              <a:buClr>
                <a:schemeClr val="dk1"/>
              </a:buClr>
              <a:buSzPct val="100000"/>
              <a:buAutoNum type="alphaLcPeriod"/>
            </a:pPr>
            <a:r>
              <a:rPr lang="en-US" sz="1000">
                <a:latin typeface="Arial"/>
                <a:ea typeface="Arial"/>
                <a:cs typeface="Arial"/>
                <a:sym typeface="Arial"/>
              </a:rPr>
              <a:t>Moderator</a:t>
            </a:r>
          </a:p>
          <a:p>
            <a:pPr marL="914400" lvl="1" indent="-292100" rtl="0">
              <a:lnSpc>
                <a:spcPct val="115000"/>
              </a:lnSpc>
              <a:spcBef>
                <a:spcPts val="0"/>
              </a:spcBef>
              <a:buClr>
                <a:schemeClr val="dk1"/>
              </a:buClr>
              <a:buSzPct val="100000"/>
              <a:buAutoNum type="alphaLcPeriod"/>
            </a:pPr>
            <a:r>
              <a:rPr lang="en-US" sz="1000">
                <a:latin typeface="Arial"/>
                <a:ea typeface="Arial"/>
                <a:cs typeface="Arial"/>
                <a:sym typeface="Arial"/>
              </a:rPr>
              <a:t>Tutor</a:t>
            </a:r>
          </a:p>
          <a:p>
            <a:pPr marL="914400" lvl="1" indent="-292100" rtl="0">
              <a:lnSpc>
                <a:spcPct val="115000"/>
              </a:lnSpc>
              <a:spcBef>
                <a:spcPts val="0"/>
              </a:spcBef>
              <a:buClr>
                <a:schemeClr val="dk1"/>
              </a:buClr>
              <a:buSzPct val="100000"/>
              <a:buAutoNum type="alphaLcPeriod"/>
            </a:pPr>
            <a:r>
              <a:rPr lang="en-US" sz="1000">
                <a:latin typeface="Arial"/>
                <a:ea typeface="Arial"/>
                <a:cs typeface="Arial"/>
                <a:sym typeface="Arial"/>
              </a:rPr>
              <a:t>Technical Adviser</a:t>
            </a:r>
          </a:p>
          <a:p>
            <a:pPr marL="914400" lvl="1" indent="-292100" rtl="0">
              <a:lnSpc>
                <a:spcPct val="115000"/>
              </a:lnSpc>
              <a:spcBef>
                <a:spcPts val="0"/>
              </a:spcBef>
              <a:buClr>
                <a:schemeClr val="dk1"/>
              </a:buClr>
              <a:buSzPct val="100000"/>
              <a:buAutoNum type="alphaLcPeriod"/>
            </a:pPr>
            <a:r>
              <a:rPr lang="en-US" sz="1000">
                <a:latin typeface="Arial"/>
                <a:ea typeface="Arial"/>
                <a:cs typeface="Arial"/>
                <a:sym typeface="Arial"/>
              </a:rPr>
              <a:t>Manager/ Central contact - for example in the event of sickness, and possible cancellation of sessions</a:t>
            </a:r>
          </a:p>
          <a:p>
            <a:pPr marL="457200" lvl="0" indent="-292100" rtl="0">
              <a:lnSpc>
                <a:spcPct val="115000"/>
              </a:lnSpc>
              <a:spcBef>
                <a:spcPts val="0"/>
              </a:spcBef>
              <a:buClr>
                <a:schemeClr val="dk1"/>
              </a:buClr>
              <a:buSzPct val="100000"/>
              <a:buAutoNum type="arabicPeriod"/>
            </a:pPr>
            <a:r>
              <a:rPr lang="en-US" sz="1000">
                <a:latin typeface="Arial"/>
                <a:ea typeface="Arial"/>
                <a:cs typeface="Arial"/>
                <a:sym typeface="Arial"/>
              </a:rPr>
              <a:t>Timing of delivery of sessions and availability of support.</a:t>
            </a:r>
          </a:p>
          <a:p>
            <a:pPr lvl="0" rtl="0">
              <a:spcBef>
                <a:spcPts val="0"/>
              </a:spcBef>
              <a:buClr>
                <a:schemeClr val="dk1"/>
              </a:buClr>
              <a:buSzPct val="110000"/>
              <a:buFont typeface="Arial"/>
              <a:buNone/>
            </a:pPr>
            <a:endParaRPr sz="1000">
              <a:latin typeface="Arial"/>
              <a:ea typeface="Arial"/>
              <a:cs typeface="Arial"/>
              <a:sym typeface="Arial"/>
            </a:endParaRPr>
          </a:p>
          <a:p>
            <a:pPr lvl="0" rtl="0">
              <a:spcBef>
                <a:spcPts val="0"/>
              </a:spcBef>
              <a:buClr>
                <a:schemeClr val="dk1"/>
              </a:buClr>
              <a:buSzPct val="110000"/>
              <a:buFont typeface="Arial"/>
              <a:buNone/>
            </a:pPr>
            <a:r>
              <a:rPr lang="en-US" sz="1000">
                <a:latin typeface="Arial"/>
                <a:ea typeface="Arial"/>
                <a:cs typeface="Arial"/>
                <a:sym typeface="Arial"/>
              </a:rPr>
              <a:t>Moving forward</a:t>
            </a:r>
          </a:p>
          <a:p>
            <a:pPr marL="457200" lvl="0" indent="-292100" rtl="0">
              <a:spcBef>
                <a:spcPts val="0"/>
              </a:spcBef>
              <a:buClr>
                <a:schemeClr val="dk1"/>
              </a:buClr>
              <a:buSzPct val="100000"/>
              <a:buChar char="●"/>
            </a:pPr>
            <a:r>
              <a:rPr lang="en-US" sz="1000">
                <a:latin typeface="Arial"/>
                <a:ea typeface="Arial"/>
                <a:cs typeface="Arial"/>
                <a:sym typeface="Arial"/>
              </a:rPr>
              <a:t>School staff to arrange Library inductions for distance learners</a:t>
            </a:r>
          </a:p>
          <a:p>
            <a:pPr marL="457200" lvl="0" indent="-292100" rtl="0">
              <a:spcBef>
                <a:spcPts val="0"/>
              </a:spcBef>
              <a:buClr>
                <a:schemeClr val="dk1"/>
              </a:buClr>
              <a:buSzPct val="100000"/>
              <a:buChar char="●"/>
            </a:pPr>
            <a:r>
              <a:rPr lang="en-US" sz="1000">
                <a:latin typeface="Arial"/>
                <a:ea typeface="Arial"/>
                <a:cs typeface="Arial"/>
                <a:sym typeface="Arial"/>
              </a:rPr>
              <a:t>Roll out to other programmes</a:t>
            </a:r>
          </a:p>
          <a:p>
            <a:pPr lvl="0" rtl="0">
              <a:spcBef>
                <a:spcPts val="0"/>
              </a:spcBef>
              <a:buNone/>
            </a:pPr>
            <a:endParaRPr sz="1000">
              <a:latin typeface="Arial"/>
              <a:ea typeface="Arial"/>
              <a:cs typeface="Arial"/>
              <a:sym typeface="Arial"/>
            </a:endParaRPr>
          </a:p>
          <a:p>
            <a:pPr marL="457200" lvl="0" indent="-292100" rtl="0">
              <a:lnSpc>
                <a:spcPct val="115000"/>
              </a:lnSpc>
              <a:spcBef>
                <a:spcPts val="0"/>
              </a:spcBef>
              <a:buClr>
                <a:schemeClr val="dk1"/>
              </a:buClr>
              <a:buSzPct val="100000"/>
              <a:buAutoNum type="arabicPeriod"/>
            </a:pPr>
            <a:endParaRPr sz="1000">
              <a:latin typeface="Arial"/>
              <a:ea typeface="Arial"/>
              <a:cs typeface="Arial"/>
              <a:sym typeface="Arial"/>
            </a:endParaRPr>
          </a:p>
          <a:p>
            <a:pPr lvl="0" rtl="0">
              <a:spcBef>
                <a:spcPts val="0"/>
              </a:spcBef>
              <a:buNone/>
            </a:pPr>
            <a:endParaRPr sz="1000">
              <a:latin typeface="Arial"/>
              <a:ea typeface="Arial"/>
              <a:cs typeface="Arial"/>
              <a:sym typeface="Arial"/>
            </a:endParaRPr>
          </a:p>
        </p:txBody>
      </p:sp>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9594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17500" rtl="0">
              <a:spcBef>
                <a:spcPts val="0"/>
              </a:spcBef>
              <a:buSzPct val="100000"/>
              <a:buFont typeface="Arial"/>
              <a:buChar char="●"/>
            </a:pPr>
            <a:r>
              <a:rPr lang="en-US" sz="1400" b="1">
                <a:latin typeface="Arial"/>
                <a:ea typeface="Arial"/>
                <a:cs typeface="Arial"/>
                <a:sym typeface="Arial"/>
              </a:rPr>
              <a:t>Success of induction session</a:t>
            </a:r>
          </a:p>
          <a:p>
            <a:pPr marL="457200" lvl="0" indent="0" rtl="0">
              <a:spcBef>
                <a:spcPts val="0"/>
              </a:spcBef>
              <a:buNone/>
            </a:pPr>
            <a:r>
              <a:rPr lang="en-US" sz="1400">
                <a:latin typeface="Arial"/>
                <a:ea typeface="Arial"/>
                <a:cs typeface="Arial"/>
                <a:sym typeface="Arial"/>
              </a:rPr>
              <a:t>Not initially planned</a:t>
            </a:r>
          </a:p>
          <a:p>
            <a:pPr marL="457200" lvl="0" indent="0" rtl="0">
              <a:spcBef>
                <a:spcPts val="0"/>
              </a:spcBef>
              <a:buNone/>
            </a:pPr>
            <a:r>
              <a:rPr lang="en-US" sz="1400">
                <a:latin typeface="Arial"/>
                <a:ea typeface="Arial"/>
                <a:cs typeface="Arial"/>
                <a:sym typeface="Arial"/>
              </a:rPr>
              <a:t>Students had time to ask questions: generally about the course and IT as well as the Adobe session - working full time, grade for PGCE or pass or fail, can we access the libary on-campus - unexpected benefit was that there were fewer emails at the start of the course</a:t>
            </a:r>
          </a:p>
          <a:p>
            <a:pPr marL="914400" lvl="0" indent="-228600" rtl="0">
              <a:spcBef>
                <a:spcPts val="0"/>
              </a:spcBef>
              <a:buChar char="●"/>
            </a:pPr>
            <a:r>
              <a:rPr lang="en-US" sz="1400">
                <a:latin typeface="Arial"/>
                <a:ea typeface="Arial"/>
                <a:cs typeface="Arial"/>
                <a:sym typeface="Arial"/>
              </a:rPr>
              <a:t>Learned Adobe more comprehensively, eg chat function same in layouts and consistent</a:t>
            </a:r>
          </a:p>
          <a:p>
            <a:pPr marL="0" lvl="0" indent="0" rtl="0">
              <a:spcBef>
                <a:spcPts val="0"/>
              </a:spcBef>
              <a:buNone/>
            </a:pPr>
            <a:endParaRPr sz="1400">
              <a:latin typeface="Arial"/>
              <a:ea typeface="Arial"/>
              <a:cs typeface="Arial"/>
              <a:sym typeface="Arial"/>
            </a:endParaRPr>
          </a:p>
          <a:p>
            <a:pPr lvl="0" rtl="0">
              <a:spcBef>
                <a:spcPts val="0"/>
              </a:spcBef>
              <a:buClr>
                <a:schemeClr val="dk1"/>
              </a:buClr>
              <a:buSzPct val="78571"/>
              <a:buFont typeface="Arial"/>
              <a:buNone/>
            </a:pPr>
            <a:r>
              <a:rPr lang="en-US" sz="1400">
                <a:latin typeface="Arial"/>
                <a:ea typeface="Arial"/>
                <a:cs typeface="Arial"/>
                <a:sym typeface="Arial"/>
              </a:rPr>
              <a:t>Lessons learned / Unanticipated Benefits</a:t>
            </a:r>
          </a:p>
          <a:p>
            <a:pPr marL="457200" lvl="0" indent="-228600" rtl="0">
              <a:spcBef>
                <a:spcPts val="0"/>
              </a:spcBef>
              <a:buClr>
                <a:schemeClr val="dk1"/>
              </a:buClr>
              <a:buChar char="●"/>
            </a:pPr>
            <a:r>
              <a:rPr lang="en-US" sz="1400">
                <a:latin typeface="Arial"/>
                <a:ea typeface="Arial"/>
                <a:cs typeface="Arial"/>
                <a:sym typeface="Arial"/>
              </a:rPr>
              <a:t>Success of induction session - </a:t>
            </a:r>
          </a:p>
          <a:p>
            <a:pPr marL="457200" lvl="0" indent="-228600" rtl="0">
              <a:spcBef>
                <a:spcPts val="0"/>
              </a:spcBef>
              <a:buClr>
                <a:schemeClr val="dk1"/>
              </a:buClr>
              <a:buChar char="●"/>
            </a:pPr>
            <a:r>
              <a:rPr lang="en-US" sz="1400">
                <a:latin typeface="Arial"/>
                <a:ea typeface="Arial"/>
                <a:cs typeface="Arial"/>
                <a:sym typeface="Arial"/>
              </a:rPr>
              <a:t>Technical difficulties were not as bad as we feared - one person attended while on beach / sipping cocktail</a:t>
            </a:r>
          </a:p>
          <a:p>
            <a:pPr marL="457200" lvl="0" indent="-228600" rtl="0">
              <a:spcBef>
                <a:spcPts val="0"/>
              </a:spcBef>
              <a:buClr>
                <a:schemeClr val="dk1"/>
              </a:buClr>
              <a:buChar char="●"/>
            </a:pPr>
            <a:r>
              <a:rPr lang="en-US" sz="1400">
                <a:latin typeface="Arial"/>
                <a:ea typeface="Arial"/>
                <a:cs typeface="Arial"/>
                <a:sym typeface="Arial"/>
              </a:rPr>
              <a:t>Our development</a:t>
            </a:r>
          </a:p>
          <a:p>
            <a:pPr marL="914400" lvl="0" indent="-228600" rtl="0">
              <a:spcBef>
                <a:spcPts val="0"/>
              </a:spcBef>
              <a:buClr>
                <a:schemeClr val="dk1"/>
              </a:buClr>
              <a:buChar char="-"/>
            </a:pPr>
            <a:r>
              <a:rPr lang="en-US" sz="1400">
                <a:latin typeface="Arial"/>
                <a:ea typeface="Arial"/>
                <a:cs typeface="Arial"/>
                <a:sym typeface="Arial"/>
              </a:rPr>
              <a:t>Learned Adobe more comprehensively for teaching, eg chat function same in all layouts </a:t>
            </a:r>
          </a:p>
          <a:p>
            <a:pPr marL="914400" lvl="0" indent="-228600" rtl="0">
              <a:spcBef>
                <a:spcPts val="0"/>
              </a:spcBef>
              <a:buClr>
                <a:schemeClr val="dk1"/>
              </a:buClr>
              <a:buChar char="-"/>
            </a:pPr>
            <a:r>
              <a:rPr lang="en-US" sz="1400">
                <a:latin typeface="Arial"/>
                <a:ea typeface="Arial"/>
                <a:cs typeface="Arial"/>
                <a:sym typeface="Arial"/>
              </a:rPr>
              <a:t>[Belongingness] and identity - consistent look to Webinars for the partnership students </a:t>
            </a:r>
          </a:p>
          <a:p>
            <a:pPr lvl="0" rtl="0">
              <a:spcBef>
                <a:spcPts val="0"/>
              </a:spcBef>
              <a:buClr>
                <a:schemeClr val="dk1"/>
              </a:buClr>
              <a:buSzPct val="78571"/>
              <a:buFont typeface="Arial"/>
              <a:buNone/>
            </a:pPr>
            <a:r>
              <a:rPr lang="en-US" sz="1400">
                <a:latin typeface="Arial"/>
                <a:ea typeface="Arial"/>
                <a:cs typeface="Arial"/>
                <a:sym typeface="Arial"/>
              </a:rPr>
              <a:t>Challenges</a:t>
            </a:r>
          </a:p>
          <a:p>
            <a:pPr marL="457200" lvl="0" indent="-228600" rtl="0">
              <a:spcBef>
                <a:spcPts val="0"/>
              </a:spcBef>
              <a:buClr>
                <a:schemeClr val="dk1"/>
              </a:buClr>
              <a:buChar char="-"/>
            </a:pPr>
            <a:r>
              <a:rPr lang="en-US" sz="1400">
                <a:latin typeface="Arial"/>
                <a:ea typeface="Arial"/>
                <a:cs typeface="Arial"/>
                <a:sym typeface="Arial"/>
              </a:rPr>
              <a:t>Learning to use Adobe Connect </a:t>
            </a:r>
          </a:p>
          <a:p>
            <a:pPr marL="457200" lvl="0" indent="-228600" rtl="0">
              <a:spcBef>
                <a:spcPts val="0"/>
              </a:spcBef>
              <a:buClr>
                <a:schemeClr val="dk1"/>
              </a:buClr>
              <a:buChar char="-"/>
            </a:pPr>
            <a:r>
              <a:rPr lang="en-US" sz="1400">
                <a:latin typeface="Arial"/>
                <a:ea typeface="Arial"/>
                <a:cs typeface="Arial"/>
                <a:sym typeface="Arial"/>
              </a:rPr>
              <a:t>Students not having microphones/not willing to speak</a:t>
            </a:r>
          </a:p>
          <a:p>
            <a:pPr marL="457200" lvl="0" indent="-228600" rtl="0">
              <a:spcBef>
                <a:spcPts val="0"/>
              </a:spcBef>
              <a:buClr>
                <a:schemeClr val="dk1"/>
              </a:buClr>
              <a:buChar char="-"/>
            </a:pPr>
            <a:r>
              <a:rPr lang="en-US" sz="1400">
                <a:latin typeface="Arial"/>
                <a:ea typeface="Arial"/>
                <a:cs typeface="Arial"/>
                <a:sym typeface="Arial"/>
              </a:rPr>
              <a:t>Different experience for those attending on mobile devices</a:t>
            </a:r>
          </a:p>
          <a:p>
            <a:pPr marL="457200" lvl="0" indent="-228600" rtl="0">
              <a:spcBef>
                <a:spcPts val="0"/>
              </a:spcBef>
              <a:buClr>
                <a:schemeClr val="dk1"/>
              </a:buClr>
              <a:buChar char="-"/>
            </a:pPr>
            <a:r>
              <a:rPr lang="en-US" sz="1400">
                <a:latin typeface="Arial"/>
                <a:ea typeface="Arial"/>
                <a:cs typeface="Arial"/>
                <a:sym typeface="Arial"/>
              </a:rPr>
              <a:t>timing/attendance</a:t>
            </a:r>
          </a:p>
          <a:p>
            <a:pPr marL="457200" lvl="0" indent="-228600" rtl="0">
              <a:spcBef>
                <a:spcPts val="0"/>
              </a:spcBef>
              <a:buClr>
                <a:schemeClr val="dk1"/>
              </a:buClr>
              <a:buChar char="-"/>
            </a:pPr>
            <a:r>
              <a:rPr lang="en-US" sz="1400">
                <a:latin typeface="Arial"/>
                <a:ea typeface="Arial"/>
                <a:cs typeface="Arial"/>
                <a:sym typeface="Arial"/>
              </a:rPr>
              <a:t>Staff intensive</a:t>
            </a:r>
          </a:p>
          <a:p>
            <a:pPr marL="457200" lvl="0" indent="-228600" rtl="0">
              <a:spcBef>
                <a:spcPts val="0"/>
              </a:spcBef>
              <a:buClr>
                <a:schemeClr val="dk1"/>
              </a:buClr>
              <a:buChar char="-"/>
            </a:pPr>
            <a:r>
              <a:rPr lang="en-US" sz="1400">
                <a:latin typeface="Arial"/>
                <a:ea typeface="Arial"/>
                <a:cs typeface="Arial"/>
                <a:sym typeface="Arial"/>
              </a:rPr>
              <a:t>Roles within Adobe - moderator</a:t>
            </a:r>
          </a:p>
          <a:p>
            <a:pPr lvl="0" rtl="0">
              <a:spcBef>
                <a:spcPts val="0"/>
              </a:spcBef>
              <a:buNone/>
            </a:pPr>
            <a:endParaRPr sz="1400">
              <a:latin typeface="Arial"/>
              <a:ea typeface="Arial"/>
              <a:cs typeface="Arial"/>
              <a:sym typeface="Arial"/>
            </a:endParaRPr>
          </a:p>
          <a:p>
            <a:pPr marL="457200" lvl="0" indent="-298450" rtl="0">
              <a:lnSpc>
                <a:spcPct val="115000"/>
              </a:lnSpc>
              <a:spcBef>
                <a:spcPts val="0"/>
              </a:spcBef>
              <a:buClr>
                <a:schemeClr val="dk1"/>
              </a:buClr>
              <a:buSzPct val="100000"/>
              <a:buAutoNum type="arabicPeriod"/>
            </a:pPr>
            <a:r>
              <a:rPr lang="en-US" sz="1100">
                <a:latin typeface="Arial"/>
                <a:ea typeface="Arial"/>
                <a:cs typeface="Arial"/>
                <a:sym typeface="Arial"/>
              </a:rPr>
              <a:t>Roles in the delivery of online teaching programme:</a:t>
            </a:r>
          </a:p>
          <a:p>
            <a:pPr marL="914400" lvl="1" indent="-298450" rtl="0">
              <a:lnSpc>
                <a:spcPct val="115000"/>
              </a:lnSpc>
              <a:spcBef>
                <a:spcPts val="0"/>
              </a:spcBef>
              <a:buClr>
                <a:schemeClr val="dk1"/>
              </a:buClr>
              <a:buSzPct val="100000"/>
              <a:buAutoNum type="alphaLcPeriod"/>
            </a:pPr>
            <a:r>
              <a:rPr lang="en-US" sz="1100">
                <a:latin typeface="Arial"/>
                <a:ea typeface="Arial"/>
                <a:cs typeface="Arial"/>
                <a:sym typeface="Arial"/>
              </a:rPr>
              <a:t>Administrator - booking onto sessions, evaluation of feedback, </a:t>
            </a:r>
          </a:p>
          <a:p>
            <a:pPr marL="914400" lvl="1" indent="-298450" rtl="0">
              <a:lnSpc>
                <a:spcPct val="115000"/>
              </a:lnSpc>
              <a:spcBef>
                <a:spcPts val="0"/>
              </a:spcBef>
              <a:buClr>
                <a:schemeClr val="dk1"/>
              </a:buClr>
              <a:buSzPct val="100000"/>
              <a:buAutoNum type="alphaLcPeriod"/>
            </a:pPr>
            <a:r>
              <a:rPr lang="en-US" sz="1100">
                <a:latin typeface="Arial"/>
                <a:ea typeface="Arial"/>
                <a:cs typeface="Arial"/>
                <a:sym typeface="Arial"/>
              </a:rPr>
              <a:t>Moderator</a:t>
            </a:r>
          </a:p>
          <a:p>
            <a:pPr marL="914400" lvl="1" indent="-298450" rtl="0">
              <a:lnSpc>
                <a:spcPct val="115000"/>
              </a:lnSpc>
              <a:spcBef>
                <a:spcPts val="0"/>
              </a:spcBef>
              <a:buClr>
                <a:schemeClr val="dk1"/>
              </a:buClr>
              <a:buSzPct val="100000"/>
              <a:buAutoNum type="alphaLcPeriod"/>
            </a:pPr>
            <a:r>
              <a:rPr lang="en-US" sz="1100">
                <a:latin typeface="Arial"/>
                <a:ea typeface="Arial"/>
                <a:cs typeface="Arial"/>
                <a:sym typeface="Arial"/>
              </a:rPr>
              <a:t>Tutor</a:t>
            </a:r>
          </a:p>
          <a:p>
            <a:pPr marL="914400" lvl="1" indent="-298450" rtl="0">
              <a:lnSpc>
                <a:spcPct val="115000"/>
              </a:lnSpc>
              <a:spcBef>
                <a:spcPts val="0"/>
              </a:spcBef>
              <a:buClr>
                <a:schemeClr val="dk1"/>
              </a:buClr>
              <a:buSzPct val="100000"/>
              <a:buAutoNum type="alphaLcPeriod"/>
            </a:pPr>
            <a:r>
              <a:rPr lang="en-US" sz="1100">
                <a:latin typeface="Arial"/>
                <a:ea typeface="Arial"/>
                <a:cs typeface="Arial"/>
                <a:sym typeface="Arial"/>
              </a:rPr>
              <a:t>Technical Adviser</a:t>
            </a:r>
          </a:p>
          <a:p>
            <a:pPr marL="914400" lvl="1" indent="-298450" rtl="0">
              <a:lnSpc>
                <a:spcPct val="115000"/>
              </a:lnSpc>
              <a:spcBef>
                <a:spcPts val="0"/>
              </a:spcBef>
              <a:buClr>
                <a:schemeClr val="dk1"/>
              </a:buClr>
              <a:buSzPct val="100000"/>
              <a:buAutoNum type="alphaLcPeriod"/>
            </a:pPr>
            <a:r>
              <a:rPr lang="en-US" sz="1100">
                <a:latin typeface="Arial"/>
                <a:ea typeface="Arial"/>
                <a:cs typeface="Arial"/>
                <a:sym typeface="Arial"/>
              </a:rPr>
              <a:t>Manager/ Central contact - for example in the event of sickness, and possible cancellation of sessions</a:t>
            </a:r>
          </a:p>
          <a:p>
            <a:pPr marL="457200" lvl="0" indent="-298450" rtl="0">
              <a:lnSpc>
                <a:spcPct val="115000"/>
              </a:lnSpc>
              <a:spcBef>
                <a:spcPts val="0"/>
              </a:spcBef>
              <a:buClr>
                <a:schemeClr val="dk1"/>
              </a:buClr>
              <a:buSzPct val="100000"/>
              <a:buAutoNum type="arabicPeriod"/>
            </a:pPr>
            <a:r>
              <a:rPr lang="en-US" sz="1100">
                <a:latin typeface="Arial"/>
                <a:ea typeface="Arial"/>
                <a:cs typeface="Arial"/>
                <a:sym typeface="Arial"/>
              </a:rPr>
              <a:t>Timing of delivery of sessions and availability of support.</a:t>
            </a:r>
          </a:p>
          <a:p>
            <a:pPr lvl="0" rtl="0">
              <a:spcBef>
                <a:spcPts val="0"/>
              </a:spcBef>
              <a:buClr>
                <a:schemeClr val="dk1"/>
              </a:buClr>
              <a:buSzPct val="78571"/>
              <a:buFont typeface="Arial"/>
              <a:buNone/>
            </a:pPr>
            <a:endParaRPr sz="1400">
              <a:latin typeface="Arial"/>
              <a:ea typeface="Arial"/>
              <a:cs typeface="Arial"/>
              <a:sym typeface="Arial"/>
            </a:endParaRPr>
          </a:p>
          <a:p>
            <a:pPr lvl="0" rtl="0">
              <a:spcBef>
                <a:spcPts val="0"/>
              </a:spcBef>
              <a:buClr>
                <a:schemeClr val="dk1"/>
              </a:buClr>
              <a:buSzPct val="78571"/>
              <a:buFont typeface="Arial"/>
              <a:buNone/>
            </a:pPr>
            <a:r>
              <a:rPr lang="en-US" sz="1400">
                <a:latin typeface="Arial"/>
                <a:ea typeface="Arial"/>
                <a:cs typeface="Arial"/>
                <a:sym typeface="Arial"/>
              </a:rPr>
              <a:t>Moving forward</a:t>
            </a:r>
          </a:p>
          <a:p>
            <a:pPr marL="457200" lvl="0" indent="-228600" rtl="0">
              <a:spcBef>
                <a:spcPts val="0"/>
              </a:spcBef>
              <a:buClr>
                <a:schemeClr val="dk1"/>
              </a:buClr>
              <a:buChar char="●"/>
            </a:pPr>
            <a:r>
              <a:rPr lang="en-US" sz="1400">
                <a:latin typeface="Arial"/>
                <a:ea typeface="Arial"/>
                <a:cs typeface="Arial"/>
                <a:sym typeface="Arial"/>
              </a:rPr>
              <a:t>School staff to arrange Library inductions for distance learners</a:t>
            </a:r>
          </a:p>
          <a:p>
            <a:pPr marL="457200" lvl="0" indent="-228600" rtl="0">
              <a:spcBef>
                <a:spcPts val="0"/>
              </a:spcBef>
              <a:buClr>
                <a:schemeClr val="dk1"/>
              </a:buClr>
              <a:buChar char="●"/>
            </a:pPr>
            <a:r>
              <a:rPr lang="en-US" sz="1400">
                <a:latin typeface="Arial"/>
                <a:ea typeface="Arial"/>
                <a:cs typeface="Arial"/>
                <a:sym typeface="Arial"/>
              </a:rPr>
              <a:t>Roll out to other programmes</a:t>
            </a:r>
          </a:p>
          <a:p>
            <a:pPr lvl="0" rtl="0">
              <a:spcBef>
                <a:spcPts val="0"/>
              </a:spcBef>
              <a:buNone/>
            </a:pPr>
            <a:endParaRPr sz="1400">
              <a:latin typeface="Arial"/>
              <a:ea typeface="Arial"/>
              <a:cs typeface="Arial"/>
              <a:sym typeface="Arial"/>
            </a:endParaRPr>
          </a:p>
          <a:p>
            <a:pPr marL="457200" lvl="0" indent="-298450" rtl="0">
              <a:lnSpc>
                <a:spcPct val="115000"/>
              </a:lnSpc>
              <a:spcBef>
                <a:spcPts val="0"/>
              </a:spcBef>
              <a:buClr>
                <a:schemeClr val="dk1"/>
              </a:buClr>
              <a:buSzPct val="100000"/>
              <a:buAutoNum type="arabicPeriod"/>
            </a:pPr>
            <a:endParaRPr sz="1100">
              <a:latin typeface="Arial"/>
              <a:ea typeface="Arial"/>
              <a:cs typeface="Arial"/>
              <a:sym typeface="Arial"/>
            </a:endParaRPr>
          </a:p>
          <a:p>
            <a:pPr lvl="0" rtl="0">
              <a:spcBef>
                <a:spcPts val="0"/>
              </a:spcBef>
              <a:buNone/>
            </a:pPr>
            <a:endParaRPr sz="1400">
              <a:latin typeface="Arial"/>
              <a:ea typeface="Arial"/>
              <a:cs typeface="Arial"/>
              <a:sym typeface="Arial"/>
            </a:endParaRPr>
          </a:p>
        </p:txBody>
      </p:sp>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995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dirty="0" smtClean="0"/>
              <a:t>As I</a:t>
            </a:r>
            <a:r>
              <a:rPr lang="en-GB" baseline="0" dirty="0" smtClean="0"/>
              <a:t> mentioned before, we have lots of questions ourselves for when we look at the next phase of the webinars.</a:t>
            </a:r>
          </a:p>
          <a:p>
            <a:pPr lvl="0" rtl="0">
              <a:spcBef>
                <a:spcPts val="0"/>
              </a:spcBef>
              <a:buNone/>
            </a:pPr>
            <a:r>
              <a:rPr lang="en-GB" dirty="0" smtClean="0"/>
              <a:t>The</a:t>
            </a:r>
            <a:r>
              <a:rPr lang="en-GB" baseline="0" dirty="0" smtClean="0"/>
              <a:t> above three questions are things we’re interested to know but don’t feel you have to answer them.</a:t>
            </a:r>
          </a:p>
          <a:p>
            <a:pPr lvl="0" rtl="0">
              <a:spcBef>
                <a:spcPts val="0"/>
              </a:spcBef>
              <a:buNone/>
            </a:pPr>
            <a:r>
              <a:rPr lang="en-GB" dirty="0" smtClean="0"/>
              <a:t>Ask any questions you like. </a:t>
            </a:r>
            <a:r>
              <a:rPr lang="en-GB" dirty="0" smtClean="0">
                <a:sym typeface="Wingdings" panose="05000000000000000000" pitchFamily="2" charset="2"/>
              </a:rPr>
              <a:t></a:t>
            </a:r>
            <a:endParaRPr dirty="0"/>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872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highlight>
                <a:srgbClr val="FFFF00"/>
              </a:highlight>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36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298450" rtl="0">
              <a:lnSpc>
                <a:spcPct val="115000"/>
              </a:lnSpc>
              <a:spcBef>
                <a:spcPts val="0"/>
              </a:spcBef>
              <a:buClr>
                <a:schemeClr val="dk1"/>
              </a:buClr>
              <a:buSzPct val="100000"/>
              <a:buFont typeface="Arial"/>
              <a:buNone/>
            </a:pPr>
            <a:r>
              <a:rPr lang="en-US" sz="1100">
                <a:solidFill>
                  <a:srgbClr val="FF0000"/>
                </a:solidFill>
                <a:latin typeface="Arial"/>
                <a:ea typeface="Arial"/>
                <a:cs typeface="Arial"/>
                <a:sym typeface="Arial"/>
              </a:rPr>
              <a:t>-</a:t>
            </a:r>
            <a:r>
              <a:rPr lang="en-US" sz="700">
                <a:solidFill>
                  <a:srgbClr val="FF0000"/>
                </a:solidFill>
                <a:latin typeface="Arial"/>
                <a:ea typeface="Arial"/>
                <a:cs typeface="Arial"/>
                <a:sym typeface="Arial"/>
              </a:rPr>
              <a:t>        </a:t>
            </a:r>
            <a:r>
              <a:rPr lang="en-US" sz="1100">
                <a:latin typeface="Arial"/>
                <a:ea typeface="Arial"/>
                <a:cs typeface="Arial"/>
                <a:sym typeface="Arial"/>
              </a:rPr>
              <a:t>The rationale for this project is grounded in the nature of the Online PGCE and the nature of DL.</a:t>
            </a:r>
          </a:p>
          <a:p>
            <a:pPr lvl="0" indent="-298450" rtl="0">
              <a:lnSpc>
                <a:spcPct val="115000"/>
              </a:lnSpc>
              <a:spcBef>
                <a:spcPts val="0"/>
              </a:spcBef>
              <a:buClr>
                <a:schemeClr val="dk1"/>
              </a:buClr>
              <a:buSzPct val="100000"/>
              <a:buFont typeface="Arial"/>
              <a:buNone/>
            </a:pPr>
            <a:r>
              <a:rPr lang="en-US" sz="1100">
                <a:solidFill>
                  <a:srgbClr val="FF0000"/>
                </a:solidFill>
                <a:latin typeface="Arial"/>
                <a:ea typeface="Arial"/>
                <a:cs typeface="Arial"/>
                <a:sym typeface="Arial"/>
              </a:rPr>
              <a:t>          here’s Stephanie, one of the first cohort students here at graduation.</a:t>
            </a:r>
            <a:r>
              <a:rPr lang="en-US" sz="700">
                <a:solidFill>
                  <a:srgbClr val="FF0000"/>
                </a:solidFill>
                <a:latin typeface="Arial"/>
                <a:ea typeface="Arial"/>
                <a:cs typeface="Arial"/>
                <a:sym typeface="Arial"/>
              </a:rPr>
              <a:t>  </a:t>
            </a:r>
          </a:p>
          <a:p>
            <a:pPr lvl="0" indent="-298450" rtl="0">
              <a:lnSpc>
                <a:spcPct val="115000"/>
              </a:lnSpc>
              <a:spcBef>
                <a:spcPts val="0"/>
              </a:spcBef>
              <a:buClr>
                <a:schemeClr val="dk1"/>
              </a:buClr>
              <a:buSzPct val="100000"/>
              <a:buFont typeface="Arial"/>
              <a:buNone/>
            </a:pPr>
            <a:r>
              <a:rPr lang="en-US" sz="1100">
                <a:latin typeface="Arial"/>
                <a:ea typeface="Arial"/>
                <a:cs typeface="Arial"/>
                <a:sym typeface="Arial"/>
              </a:rPr>
              <a:t>-</a:t>
            </a:r>
            <a:r>
              <a:rPr lang="en-US" sz="700">
                <a:latin typeface="Arial"/>
                <a:ea typeface="Arial"/>
                <a:cs typeface="Arial"/>
                <a:sym typeface="Arial"/>
              </a:rPr>
              <a:t>        </a:t>
            </a:r>
            <a:r>
              <a:rPr lang="en-US" sz="1100">
                <a:latin typeface="Arial"/>
                <a:ea typeface="Arial"/>
                <a:cs typeface="Arial"/>
                <a:sym typeface="Arial"/>
              </a:rPr>
              <a:t>The Online PGCE is a Masters level course – it consists of 3 Level 7 modules. It’s a new course – Students are studying for this at the same time as their school based QTS so it’s very demanding both cognitively and in terms of workload. </a:t>
            </a:r>
          </a:p>
          <a:p>
            <a:pPr lvl="0" indent="-298450" rtl="0">
              <a:lnSpc>
                <a:spcPct val="115000"/>
              </a:lnSpc>
              <a:spcBef>
                <a:spcPts val="0"/>
              </a:spcBef>
              <a:buClr>
                <a:schemeClr val="dk1"/>
              </a:buClr>
              <a:buSzPct val="100000"/>
              <a:buFont typeface="Arial"/>
              <a:buNone/>
            </a:pPr>
            <a:r>
              <a:rPr lang="en-US" sz="1100">
                <a:solidFill>
                  <a:srgbClr val="FF0000"/>
                </a:solidFill>
                <a:latin typeface="Arial"/>
                <a:ea typeface="Arial"/>
                <a:cs typeface="Arial"/>
                <a:sym typeface="Arial"/>
              </a:rPr>
              <a:t>-</a:t>
            </a:r>
            <a:r>
              <a:rPr lang="en-US" sz="700">
                <a:solidFill>
                  <a:srgbClr val="FF0000"/>
                </a:solidFill>
                <a:latin typeface="Arial"/>
                <a:ea typeface="Arial"/>
                <a:cs typeface="Arial"/>
                <a:sym typeface="Arial"/>
              </a:rPr>
              <a:t>            </a:t>
            </a:r>
            <a:r>
              <a:rPr lang="en-US" sz="1100">
                <a:latin typeface="Arial"/>
                <a:ea typeface="Arial"/>
                <a:cs typeface="Arial"/>
                <a:sym typeface="Arial"/>
              </a:rPr>
              <a:t>The fact that it’s a DL course adds a further element of challenge for the students. </a:t>
            </a:r>
            <a:r>
              <a:rPr lang="en-US" sz="700">
                <a:solidFill>
                  <a:srgbClr val="FF0000"/>
                </a:solidFill>
                <a:latin typeface="Arial"/>
                <a:ea typeface="Arial"/>
                <a:cs typeface="Arial"/>
                <a:sym typeface="Arial"/>
              </a:rPr>
              <a:t>    </a:t>
            </a:r>
            <a:r>
              <a:rPr lang="en-US" sz="1100">
                <a:latin typeface="Arial"/>
                <a:ea typeface="Arial"/>
                <a:cs typeface="Arial"/>
                <a:sym typeface="Arial"/>
              </a:rPr>
              <a:t>This means that the students on this course have to have recourse to significant levels of motivation to keep on top of the course tasks. As much of the built in interaction and collaborative learning is asynchronous (wikis; discussion forums; G+ communities, email, etc.) </a:t>
            </a:r>
          </a:p>
          <a:p>
            <a:pPr lvl="0" indent="-298450" rtl="0">
              <a:lnSpc>
                <a:spcPct val="115000"/>
              </a:lnSpc>
              <a:spcBef>
                <a:spcPts val="0"/>
              </a:spcBef>
              <a:buClr>
                <a:schemeClr val="dk1"/>
              </a:buClr>
              <a:buSzPct val="100000"/>
              <a:buFont typeface="Arial"/>
              <a:buNone/>
            </a:pPr>
            <a:r>
              <a:rPr lang="en-US" sz="1100">
                <a:solidFill>
                  <a:srgbClr val="FF0000"/>
                </a:solidFill>
                <a:latin typeface="Arial"/>
                <a:ea typeface="Arial"/>
                <a:cs typeface="Arial"/>
                <a:sym typeface="Arial"/>
              </a:rPr>
              <a:t>-</a:t>
            </a:r>
            <a:r>
              <a:rPr lang="en-US" sz="700">
                <a:solidFill>
                  <a:srgbClr val="FF0000"/>
                </a:solidFill>
                <a:latin typeface="Arial"/>
                <a:ea typeface="Arial"/>
                <a:cs typeface="Arial"/>
                <a:sym typeface="Arial"/>
              </a:rPr>
              <a:t>      </a:t>
            </a:r>
            <a:r>
              <a:rPr lang="en-US" sz="1100">
                <a:latin typeface="Arial"/>
                <a:ea typeface="Arial"/>
                <a:cs typeface="Arial"/>
                <a:sym typeface="Arial"/>
              </a:rPr>
              <a:t>We’ve just completed our first year, (it’s just a one year course) – and we’ve found that many of the students fail to demonstrate the high level of academic skills required on a Masters level course. </a:t>
            </a:r>
          </a:p>
          <a:p>
            <a:pPr lvl="0" indent="-298450" rtl="0">
              <a:lnSpc>
                <a:spcPct val="115000"/>
              </a:lnSpc>
              <a:spcBef>
                <a:spcPts val="0"/>
              </a:spcBef>
              <a:buClr>
                <a:schemeClr val="dk1"/>
              </a:buClr>
              <a:buSzPct val="100000"/>
              <a:buFont typeface="Arial"/>
              <a:buNone/>
            </a:pPr>
            <a:r>
              <a:rPr lang="en-US" sz="1100">
                <a:latin typeface="Arial"/>
                <a:ea typeface="Arial"/>
                <a:cs typeface="Arial"/>
                <a:sym typeface="Arial"/>
              </a:rPr>
              <a:t>      We have referred them regularly to the S4L website and the library website, which provide excellent skills development resources – but again these are for the most part asynchronous, self-access guides – bringing us back to the isolation and issues of motivation. Some synchronous opportunities do exist but these are quite limited in terms of the teams’ capacity and are also quite generic in focus.</a:t>
            </a:r>
          </a:p>
          <a:p>
            <a:pPr lvl="0" indent="-298450" rtl="0">
              <a:lnSpc>
                <a:spcPct val="115000"/>
              </a:lnSpc>
              <a:spcBef>
                <a:spcPts val="0"/>
              </a:spcBef>
              <a:buClr>
                <a:schemeClr val="dk1"/>
              </a:buClr>
              <a:buSzPct val="100000"/>
              <a:buFont typeface="Arial"/>
              <a:buNone/>
            </a:pPr>
            <a:r>
              <a:rPr lang="en-US" sz="1100">
                <a:solidFill>
                  <a:srgbClr val="FF0000"/>
                </a:solidFill>
                <a:latin typeface="Arial"/>
                <a:ea typeface="Arial"/>
                <a:cs typeface="Arial"/>
                <a:sym typeface="Arial"/>
              </a:rPr>
              <a:t>-</a:t>
            </a:r>
            <a:r>
              <a:rPr lang="en-US" sz="700">
                <a:solidFill>
                  <a:srgbClr val="FF0000"/>
                </a:solidFill>
                <a:latin typeface="Arial"/>
                <a:ea typeface="Arial"/>
                <a:cs typeface="Arial"/>
                <a:sym typeface="Arial"/>
              </a:rPr>
              <a:t>        </a:t>
            </a:r>
            <a:r>
              <a:rPr lang="en-US" sz="1100">
                <a:latin typeface="Arial"/>
                <a:ea typeface="Arial"/>
                <a:cs typeface="Arial"/>
                <a:sym typeface="Arial"/>
              </a:rPr>
              <a:t>On-campus students have the opportunity to attend workshops and may also receive some embedded Academic Skills input as part of their course. This has been shown to be the preferred method for skills development. Our students have not been able to benefit from this opportunity.</a:t>
            </a:r>
          </a:p>
          <a:p>
            <a:pPr lvl="0" indent="-298450">
              <a:lnSpc>
                <a:spcPct val="115000"/>
              </a:lnSpc>
              <a:spcBef>
                <a:spcPts val="0"/>
              </a:spcBef>
              <a:buClr>
                <a:schemeClr val="dk1"/>
              </a:buClr>
              <a:buSzPct val="100000"/>
              <a:buFont typeface="Arial"/>
              <a:buNone/>
            </a:pPr>
            <a:r>
              <a:rPr lang="en-US">
                <a:solidFill>
                  <a:srgbClr val="000000"/>
                </a:solidFill>
                <a:latin typeface="Arial"/>
                <a:ea typeface="Arial"/>
                <a:cs typeface="Arial"/>
                <a:sym typeface="Arial"/>
              </a:rPr>
              <a:t>     </a:t>
            </a:r>
            <a:r>
              <a:rPr lang="en-US" sz="1100">
                <a:solidFill>
                  <a:srgbClr val="000000"/>
                </a:solidFill>
                <a:latin typeface="Arial"/>
                <a:ea typeface="Arial"/>
                <a:cs typeface="Arial"/>
                <a:sym typeface="Arial"/>
              </a:rPr>
              <a:t>This is a common challenge in DL</a:t>
            </a:r>
            <a:r>
              <a:rPr lang="en-US" sz="1100">
                <a:latin typeface="Arial"/>
                <a:ea typeface="Arial"/>
                <a:cs typeface="Arial"/>
                <a:sym typeface="Arial"/>
              </a:rPr>
              <a:t> – quote Moore and Haghigi &amp; Tous.</a:t>
            </a:r>
          </a:p>
          <a:p>
            <a:pPr lvl="0">
              <a:lnSpc>
                <a:spcPct val="115000"/>
              </a:lnSpc>
              <a:spcBef>
                <a:spcPts val="0"/>
              </a:spcBef>
              <a:buClr>
                <a:schemeClr val="dk1"/>
              </a:buClr>
              <a:buSzPct val="91666"/>
              <a:buFont typeface="Arial"/>
              <a:buNone/>
            </a:pPr>
            <a:endParaRPr/>
          </a:p>
          <a:p>
            <a:pPr lvl="0">
              <a:spcBef>
                <a:spcPts val="0"/>
              </a:spcBef>
              <a:buNone/>
            </a:pPr>
            <a:endParaRPr/>
          </a:p>
        </p:txBody>
      </p:sp>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02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192901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indent="-228600" rtl="0">
              <a:lnSpc>
                <a:spcPct val="115000"/>
              </a:lnSpc>
              <a:spcBef>
                <a:spcPts val="0"/>
              </a:spcBef>
              <a:buNone/>
            </a:pPr>
            <a:r>
              <a:rPr lang="en-US" sz="1100">
                <a:solidFill>
                  <a:srgbClr val="FF0000"/>
                </a:solidFill>
                <a:latin typeface="Arial"/>
                <a:ea typeface="Arial"/>
                <a:cs typeface="Arial"/>
                <a:sym typeface="Arial"/>
              </a:rPr>
              <a:t>-</a:t>
            </a:r>
            <a:r>
              <a:rPr lang="en-US" sz="700">
                <a:solidFill>
                  <a:srgbClr val="FF0000"/>
                </a:solidFill>
                <a:latin typeface="Arial"/>
                <a:ea typeface="Arial"/>
                <a:cs typeface="Arial"/>
                <a:sym typeface="Arial"/>
              </a:rPr>
              <a:t>       </a:t>
            </a:r>
            <a:r>
              <a:rPr lang="en-US" sz="1100">
                <a:solidFill>
                  <a:srgbClr val="FF0000"/>
                </a:solidFill>
                <a:latin typeface="Arial"/>
                <a:ea typeface="Arial"/>
                <a:cs typeface="Arial"/>
                <a:sym typeface="Arial"/>
              </a:rPr>
              <a:t>-</a:t>
            </a:r>
            <a:r>
              <a:rPr lang="en-US" sz="700">
                <a:solidFill>
                  <a:srgbClr val="FF0000"/>
                </a:solidFill>
                <a:latin typeface="Arial"/>
                <a:ea typeface="Arial"/>
                <a:cs typeface="Arial"/>
                <a:sym typeface="Arial"/>
              </a:rPr>
              <a:t>      </a:t>
            </a:r>
            <a:r>
              <a:rPr lang="en-US" sz="1100">
                <a:latin typeface="Arial"/>
                <a:ea typeface="Arial"/>
                <a:cs typeface="Arial"/>
                <a:sym typeface="Arial"/>
              </a:rPr>
              <a:t>A range of studies have shown that synchronous learning opportunities can serve to reduce the ‘Transactional Distance’ experienced students on online courses. These studies for example, found that synchronous tools can promote the dialogue, communication, and subsequently motivation, in DL courses.</a:t>
            </a:r>
          </a:p>
          <a:p>
            <a:pPr lvl="0" indent="-228600" rtl="0">
              <a:lnSpc>
                <a:spcPct val="115000"/>
              </a:lnSpc>
              <a:spcBef>
                <a:spcPts val="0"/>
              </a:spcBef>
              <a:buNone/>
            </a:pPr>
            <a:r>
              <a:rPr lang="en-US" sz="700">
                <a:solidFill>
                  <a:srgbClr val="FF0000"/>
                </a:solidFill>
                <a:latin typeface="Arial"/>
                <a:ea typeface="Arial"/>
                <a:cs typeface="Arial"/>
                <a:sym typeface="Arial"/>
              </a:rPr>
              <a:t>          </a:t>
            </a:r>
            <a:r>
              <a:rPr lang="en-US" sz="1100">
                <a:latin typeface="Arial"/>
                <a:ea typeface="Arial"/>
                <a:cs typeface="Arial"/>
                <a:sym typeface="Arial"/>
              </a:rPr>
              <a:t>So, we decided to address the students’ academic skills development by providing a structured programme of contextualised and embedded academic skills development using synchronous online learning which would provide the same interactive, social, collaborative learning opportunities as campus-based students.</a:t>
            </a:r>
          </a:p>
          <a:p>
            <a:pPr lvl="0" indent="-228600" rtl="0">
              <a:lnSpc>
                <a:spcPct val="115000"/>
              </a:lnSpc>
              <a:spcBef>
                <a:spcPts val="0"/>
              </a:spcBef>
              <a:buNone/>
            </a:pPr>
            <a:r>
              <a:rPr lang="en-US" sz="700">
                <a:solidFill>
                  <a:srgbClr val="FF0000"/>
                </a:solidFill>
                <a:latin typeface="Arial"/>
                <a:ea typeface="Arial"/>
                <a:cs typeface="Arial"/>
                <a:sym typeface="Arial"/>
              </a:rPr>
              <a:t>    </a:t>
            </a:r>
          </a:p>
          <a:p>
            <a:pPr lvl="0" indent="-298450">
              <a:lnSpc>
                <a:spcPct val="115000"/>
              </a:lnSpc>
              <a:spcBef>
                <a:spcPts val="0"/>
              </a:spcBef>
              <a:buClr>
                <a:schemeClr val="dk1"/>
              </a:buClr>
              <a:buSzPct val="100000"/>
              <a:buFont typeface="Arial"/>
              <a:buNone/>
            </a:pPr>
            <a:r>
              <a:rPr lang="en-US" sz="1100">
                <a:latin typeface="Arial"/>
                <a:ea typeface="Arial"/>
                <a:cs typeface="Arial"/>
                <a:sym typeface="Arial"/>
              </a:rPr>
              <a:t>       We decided to use AC as the platform to do this.</a:t>
            </a:r>
          </a:p>
          <a:p>
            <a:pPr lvl="0" indent="-298450">
              <a:lnSpc>
                <a:spcPct val="115000"/>
              </a:lnSpc>
              <a:spcBef>
                <a:spcPts val="0"/>
              </a:spcBef>
              <a:buClr>
                <a:schemeClr val="dk1"/>
              </a:buClr>
              <a:buSzPct val="100000"/>
              <a:buFont typeface="Arial"/>
              <a:buNone/>
            </a:pPr>
            <a:r>
              <a:rPr lang="en-US" sz="1100">
                <a:latin typeface="Arial"/>
                <a:ea typeface="Arial"/>
                <a:cs typeface="Arial"/>
                <a:sym typeface="Arial"/>
              </a:rPr>
              <a:t>-</a:t>
            </a:r>
            <a:r>
              <a:rPr lang="en-US" sz="700">
                <a:latin typeface="Arial"/>
                <a:ea typeface="Arial"/>
                <a:cs typeface="Arial"/>
                <a:sym typeface="Arial"/>
              </a:rPr>
              <a:t>        </a:t>
            </a:r>
            <a:r>
              <a:rPr lang="en-US" sz="1100">
                <a:latin typeface="Arial"/>
                <a:ea typeface="Arial"/>
                <a:cs typeface="Arial"/>
                <a:sym typeface="Arial"/>
              </a:rPr>
              <a:t>Lyn will now take you through the programme and demonstrate how the Adobe Connect webinars will work.</a:t>
            </a:r>
          </a:p>
          <a:p>
            <a:pPr lvl="0" rtl="0">
              <a:spcBef>
                <a:spcPts val="0"/>
              </a:spcBef>
              <a:buNone/>
            </a:pPr>
            <a:endParaRPr/>
          </a:p>
        </p:txBody>
      </p:sp>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0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t>We wanted to run as broad a range of topics as possible given the limitations of the small research team</a:t>
            </a:r>
          </a:p>
          <a:p>
            <a:pPr lvl="0">
              <a:spcBef>
                <a:spcPts val="0"/>
              </a:spcBef>
              <a:buClr>
                <a:schemeClr val="dk1"/>
              </a:buClr>
              <a:buSzPct val="91666"/>
              <a:buFont typeface="Arial"/>
              <a:buNone/>
            </a:pPr>
            <a:r>
              <a:rPr lang="en-US"/>
              <a:t>3 Info lit’, 4 academic lit, 2 digital lit, and an induction.</a:t>
            </a:r>
          </a:p>
          <a:p>
            <a:pPr lvl="0">
              <a:spcBef>
                <a:spcPts val="0"/>
              </a:spcBef>
              <a:buClr>
                <a:schemeClr val="dk1"/>
              </a:buClr>
              <a:buSzPct val="91666"/>
              <a:buFont typeface="Arial"/>
              <a:buNone/>
            </a:pPr>
            <a:r>
              <a:rPr lang="en-US"/>
              <a:t>All webinars were run twice except for the end when attendance dropped and we could run a single session AND induction - three times)</a:t>
            </a:r>
          </a:p>
          <a:p>
            <a:pPr lvl="0">
              <a:spcBef>
                <a:spcPts val="0"/>
              </a:spcBef>
              <a:buClr>
                <a:schemeClr val="dk1"/>
              </a:buClr>
              <a:buSzPct val="91666"/>
              <a:buFont typeface="Arial"/>
              <a:buNone/>
            </a:pPr>
            <a:r>
              <a:rPr lang="en-US"/>
              <a:t>We decided it was crucial to run an induction webinar, to help students familiarise themselves with the adobe connect environment so that they’re equipped to participate effectively in the later sessions.</a:t>
            </a:r>
          </a:p>
          <a:p>
            <a:pPr lvl="0">
              <a:spcBef>
                <a:spcPts val="0"/>
              </a:spcBef>
              <a:buClr>
                <a:schemeClr val="dk1"/>
              </a:buClr>
              <a:buSzPct val="91666"/>
              <a:buFont typeface="Arial"/>
              <a:buNone/>
            </a:pPr>
            <a:r>
              <a:rPr lang="en-US"/>
              <a:t>The webinars ran throughout the academic year and were mapped them to their curriculum as much as possible</a:t>
            </a:r>
          </a:p>
          <a:p>
            <a:pPr lvl="0">
              <a:spcBef>
                <a:spcPts val="0"/>
              </a:spcBef>
              <a:buClr>
                <a:schemeClr val="dk1"/>
              </a:buClr>
              <a:buSzPct val="91666"/>
              <a:buFont typeface="Arial"/>
              <a:buNone/>
            </a:pPr>
            <a:r>
              <a:rPr lang="en-US"/>
              <a:t>They are recorded so students who couldn’t attend can access them </a:t>
            </a:r>
          </a:p>
          <a:p>
            <a:pPr lvl="0">
              <a:spcBef>
                <a:spcPts val="0"/>
              </a:spcBef>
              <a:buClr>
                <a:schemeClr val="dk1"/>
              </a:buClr>
              <a:buSzPct val="91666"/>
              <a:buFont typeface="Arial"/>
              <a:buNone/>
            </a:pPr>
            <a:endParaRPr/>
          </a:p>
          <a:p>
            <a:pPr lvl="0">
              <a:spcBef>
                <a:spcPts val="0"/>
              </a:spcBef>
              <a:buNone/>
            </a:pPr>
            <a:endParaRPr/>
          </a:p>
        </p:txBody>
      </p:sp>
      <p:sp>
        <p:nvSpPr>
          <p:cNvPr id="81" name="Shape 8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95067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US">
                <a:latin typeface="Arial"/>
                <a:ea typeface="Arial"/>
                <a:cs typeface="Arial"/>
                <a:sym typeface="Arial"/>
              </a:rPr>
              <a:t>Webinars designed to be consistent in format and presentation.</a:t>
            </a:r>
          </a:p>
          <a:p>
            <a:pPr lvl="0" rtl="0">
              <a:lnSpc>
                <a:spcPct val="115000"/>
              </a:lnSpc>
              <a:spcBef>
                <a:spcPts val="0"/>
              </a:spcBef>
              <a:buNone/>
            </a:pPr>
            <a:r>
              <a:rPr lang="en-US" b="1" i="1" u="sng">
                <a:latin typeface="Arial"/>
                <a:ea typeface="Arial"/>
                <a:cs typeface="Arial"/>
                <a:sym typeface="Arial"/>
              </a:rPr>
              <a:t>Main aim </a:t>
            </a:r>
            <a:r>
              <a:rPr lang="en-US">
                <a:latin typeface="Arial"/>
                <a:ea typeface="Arial"/>
                <a:cs typeface="Arial"/>
                <a:sym typeface="Arial"/>
              </a:rPr>
              <a:t>of the sessions were to have *interactive tasks built in where possible, to ensure students are actively engaged in the learning and not just passive listeners. </a:t>
            </a:r>
          </a:p>
          <a:p>
            <a:pPr lvl="0" rtl="0">
              <a:lnSpc>
                <a:spcPct val="115000"/>
              </a:lnSpc>
              <a:spcBef>
                <a:spcPts val="0"/>
              </a:spcBef>
              <a:buNone/>
            </a:pPr>
            <a:r>
              <a:rPr lang="en-US">
                <a:latin typeface="Arial"/>
                <a:ea typeface="Arial"/>
                <a:cs typeface="Arial"/>
                <a:sym typeface="Arial"/>
              </a:rPr>
              <a:t>No point in synchronous sessions if we don’t encourage this! </a:t>
            </a:r>
          </a:p>
          <a:p>
            <a:pPr lvl="0" rtl="0">
              <a:lnSpc>
                <a:spcPct val="115000"/>
              </a:lnSpc>
              <a:spcBef>
                <a:spcPts val="0"/>
              </a:spcBef>
              <a:buNone/>
            </a:pPr>
            <a:r>
              <a:rPr lang="en-US">
                <a:latin typeface="Arial"/>
                <a:ea typeface="Arial"/>
                <a:cs typeface="Arial"/>
                <a:sym typeface="Arial"/>
              </a:rPr>
              <a:t>(worked for some webinars better than others - we can address that in the questions if you like!)</a:t>
            </a:r>
          </a:p>
          <a:p>
            <a:pPr lvl="0" rtl="0">
              <a:lnSpc>
                <a:spcPct val="115000"/>
              </a:lnSpc>
              <a:spcBef>
                <a:spcPts val="0"/>
              </a:spcBef>
              <a:buClr>
                <a:schemeClr val="dk1"/>
              </a:buClr>
              <a:buSzPct val="91666"/>
              <a:buFont typeface="Arial"/>
              <a:buNone/>
            </a:pPr>
            <a:endParaRPr>
              <a:latin typeface="Arial"/>
              <a:ea typeface="Arial"/>
              <a:cs typeface="Arial"/>
              <a:sym typeface="Arial"/>
            </a:endParaRPr>
          </a:p>
          <a:p>
            <a:pPr lvl="0" rtl="0">
              <a:lnSpc>
                <a:spcPct val="115000"/>
              </a:lnSpc>
              <a:spcBef>
                <a:spcPts val="0"/>
              </a:spcBef>
              <a:buClr>
                <a:schemeClr val="dk1"/>
              </a:buClr>
              <a:buSzPct val="91666"/>
              <a:buFont typeface="Arial"/>
              <a:buNone/>
            </a:pPr>
            <a:r>
              <a:rPr lang="en-US">
                <a:latin typeface="Arial"/>
                <a:ea typeface="Arial"/>
                <a:cs typeface="Arial"/>
                <a:sym typeface="Arial"/>
              </a:rPr>
              <a:t> </a:t>
            </a:r>
          </a:p>
          <a:p>
            <a:pPr lvl="0">
              <a:spcBef>
                <a:spcPts val="0"/>
              </a:spcBef>
              <a:buNone/>
            </a:pPr>
            <a:endParaRPr/>
          </a:p>
        </p:txBody>
      </p:sp>
      <p:sp>
        <p:nvSpPr>
          <p:cNvPr id="88" name="Shape 8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72088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US" dirty="0">
                <a:latin typeface="Arial"/>
                <a:ea typeface="Arial"/>
                <a:cs typeface="Arial"/>
                <a:sym typeface="Arial"/>
              </a:rPr>
              <a:t>* I’m using screen shots here so the pods are not always in the area they’d be in for an actual webinar. I’ve done this to fit them on the screen. </a:t>
            </a:r>
          </a:p>
          <a:p>
            <a:pPr lvl="0" rtl="0">
              <a:lnSpc>
                <a:spcPct val="115000"/>
              </a:lnSpc>
              <a:spcBef>
                <a:spcPts val="0"/>
              </a:spcBef>
              <a:buNone/>
            </a:pPr>
            <a:r>
              <a:rPr lang="en-US" dirty="0">
                <a:latin typeface="Arial"/>
                <a:ea typeface="Arial"/>
                <a:cs typeface="Arial"/>
                <a:sym typeface="Arial"/>
              </a:rPr>
              <a:t>Every webinar had a lobby slide with attendees pane showing and chat pane so they could say hello to each other. </a:t>
            </a:r>
            <a:endParaRPr lang="en-US" dirty="0" smtClean="0">
              <a:latin typeface="Arial"/>
              <a:ea typeface="Arial"/>
              <a:cs typeface="Arial"/>
              <a:sym typeface="Arial"/>
            </a:endParaRPr>
          </a:p>
          <a:p>
            <a:pPr lvl="0" rtl="0">
              <a:lnSpc>
                <a:spcPct val="115000"/>
              </a:lnSpc>
              <a:spcBef>
                <a:spcPts val="0"/>
              </a:spcBef>
              <a:buNone/>
            </a:pPr>
            <a:r>
              <a:rPr lang="en-US" dirty="0" smtClean="0">
                <a:latin typeface="Arial"/>
                <a:ea typeface="Arial"/>
                <a:cs typeface="Arial"/>
                <a:sym typeface="Arial"/>
              </a:rPr>
              <a:t>PHOTOS – we</a:t>
            </a:r>
            <a:r>
              <a:rPr lang="en-US" baseline="0" dirty="0" smtClean="0">
                <a:latin typeface="Arial"/>
                <a:ea typeface="Arial"/>
                <a:cs typeface="Arial"/>
                <a:sym typeface="Arial"/>
              </a:rPr>
              <a:t> felt </a:t>
            </a:r>
            <a:r>
              <a:rPr lang="en-US" baseline="0" smtClean="0">
                <a:latin typeface="Arial"/>
                <a:ea typeface="Arial"/>
                <a:cs typeface="Arial"/>
                <a:sym typeface="Arial"/>
              </a:rPr>
              <a:t>it important – personal.</a:t>
            </a:r>
            <a:endParaRPr lang="en-US">
              <a:latin typeface="Arial"/>
              <a:ea typeface="Arial"/>
              <a:cs typeface="Arial"/>
              <a:sym typeface="Arial"/>
            </a:endParaRPr>
          </a:p>
          <a:p>
            <a:pPr lvl="0" rtl="0">
              <a:lnSpc>
                <a:spcPct val="115000"/>
              </a:lnSpc>
              <a:spcBef>
                <a:spcPts val="0"/>
              </a:spcBef>
              <a:buNone/>
            </a:pPr>
            <a:r>
              <a:rPr lang="en-US" dirty="0">
                <a:latin typeface="Arial"/>
                <a:ea typeface="Arial"/>
                <a:cs typeface="Arial"/>
                <a:sym typeface="Arial"/>
              </a:rPr>
              <a:t>Students could also download the audio guide if they were having any audio problems</a:t>
            </a:r>
          </a:p>
          <a:p>
            <a:pPr lvl="0" rtl="0">
              <a:lnSpc>
                <a:spcPct val="115000"/>
              </a:lnSpc>
              <a:spcBef>
                <a:spcPts val="0"/>
              </a:spcBef>
              <a:buNone/>
            </a:pPr>
            <a:r>
              <a:rPr lang="en-US" dirty="0">
                <a:latin typeface="Arial"/>
                <a:ea typeface="Arial"/>
                <a:cs typeface="Arial"/>
                <a:sym typeface="Arial"/>
              </a:rPr>
              <a:t>This particular webinar had a session booklet that they could download</a:t>
            </a:r>
          </a:p>
          <a:p>
            <a:pPr lvl="0" rtl="0">
              <a:lnSpc>
                <a:spcPct val="115000"/>
              </a:lnSpc>
              <a:spcBef>
                <a:spcPts val="0"/>
              </a:spcBef>
              <a:buClr>
                <a:schemeClr val="dk1"/>
              </a:buClr>
              <a:buSzPct val="91666"/>
              <a:buFont typeface="Arial"/>
              <a:buNone/>
            </a:pPr>
            <a:r>
              <a:rPr lang="en-US" dirty="0">
                <a:latin typeface="Arial"/>
                <a:ea typeface="Arial"/>
                <a:cs typeface="Arial"/>
                <a:sym typeface="Arial"/>
              </a:rPr>
              <a:t>Moderator role - support the presenter by checking on basic technical issues, student questions, points raised etc. Also will help to feedback points raised in discussions and tasks.</a:t>
            </a:r>
          </a:p>
          <a:p>
            <a:pPr lvl="0" rtl="0">
              <a:lnSpc>
                <a:spcPct val="115000"/>
              </a:lnSpc>
              <a:spcBef>
                <a:spcPts val="0"/>
              </a:spcBef>
              <a:buNone/>
            </a:pPr>
            <a:endParaRPr dirty="0">
              <a:latin typeface="Arial"/>
              <a:ea typeface="Arial"/>
              <a:cs typeface="Arial"/>
              <a:sym typeface="Arial"/>
            </a:endParaRPr>
          </a:p>
          <a:p>
            <a:pPr lvl="0" rtl="0">
              <a:lnSpc>
                <a:spcPct val="115000"/>
              </a:lnSpc>
              <a:spcBef>
                <a:spcPts val="0"/>
              </a:spcBef>
              <a:buClr>
                <a:schemeClr val="dk1"/>
              </a:buClr>
              <a:buSzPct val="91666"/>
              <a:buFont typeface="Arial"/>
              <a:buNone/>
            </a:pPr>
            <a:endParaRPr dirty="0">
              <a:latin typeface="Arial"/>
              <a:ea typeface="Arial"/>
              <a:cs typeface="Arial"/>
              <a:sym typeface="Arial"/>
            </a:endParaRPr>
          </a:p>
          <a:p>
            <a:pPr lvl="0" rtl="0">
              <a:lnSpc>
                <a:spcPct val="115000"/>
              </a:lnSpc>
              <a:spcBef>
                <a:spcPts val="0"/>
              </a:spcBef>
              <a:buClr>
                <a:schemeClr val="dk1"/>
              </a:buClr>
              <a:buSzPct val="91666"/>
              <a:buFont typeface="Arial"/>
              <a:buNone/>
            </a:pPr>
            <a:endParaRPr dirty="0">
              <a:latin typeface="Arial"/>
              <a:ea typeface="Arial"/>
              <a:cs typeface="Arial"/>
              <a:sym typeface="Arial"/>
            </a:endParaRPr>
          </a:p>
          <a:p>
            <a:pPr lvl="0" rtl="0">
              <a:lnSpc>
                <a:spcPct val="115000"/>
              </a:lnSpc>
              <a:spcBef>
                <a:spcPts val="0"/>
              </a:spcBef>
              <a:buClr>
                <a:schemeClr val="dk1"/>
              </a:buClr>
              <a:buSzPct val="91666"/>
              <a:buFont typeface="Arial"/>
              <a:buNone/>
            </a:pPr>
            <a:endParaRPr dirty="0">
              <a:latin typeface="Arial"/>
              <a:ea typeface="Arial"/>
              <a:cs typeface="Arial"/>
              <a:sym typeface="Arial"/>
            </a:endParaRPr>
          </a:p>
          <a:p>
            <a:pPr lvl="0">
              <a:spcBef>
                <a:spcPts val="0"/>
              </a:spcBef>
              <a:buNone/>
            </a:pPr>
            <a:endParaRPr dirty="0"/>
          </a:p>
        </p:txBody>
      </p:sp>
      <p:sp>
        <p:nvSpPr>
          <p:cNvPr id="97" name="Shape 9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355870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US">
                <a:latin typeface="Arial"/>
                <a:ea typeface="Arial"/>
                <a:cs typeface="Arial"/>
                <a:sym typeface="Arial"/>
              </a:rPr>
              <a:t>Each webinar had a poll at the beginning and end, to measure students’ familiarity and confidence with the session when they started and finished. The chat pane was almost always visible so students could always communicate with us/each other</a:t>
            </a:r>
          </a:p>
          <a:p>
            <a:pPr lvl="0" rtl="0">
              <a:lnSpc>
                <a:spcPct val="115000"/>
              </a:lnSpc>
              <a:spcBef>
                <a:spcPts val="0"/>
              </a:spcBef>
              <a:buNone/>
            </a:pPr>
            <a:endParaRPr>
              <a:latin typeface="Arial"/>
              <a:ea typeface="Arial"/>
              <a:cs typeface="Arial"/>
              <a:sym typeface="Arial"/>
            </a:endParaRPr>
          </a:p>
          <a:p>
            <a:pPr lvl="0" rtl="0">
              <a:lnSpc>
                <a:spcPct val="115000"/>
              </a:lnSpc>
              <a:spcBef>
                <a:spcPts val="0"/>
              </a:spcBef>
              <a:buClr>
                <a:schemeClr val="dk1"/>
              </a:buClr>
              <a:buSzPct val="91666"/>
              <a:buFont typeface="Arial"/>
              <a:buNone/>
            </a:pPr>
            <a:endParaRPr>
              <a:latin typeface="Arial"/>
              <a:ea typeface="Arial"/>
              <a:cs typeface="Arial"/>
              <a:sym typeface="Arial"/>
            </a:endParaRPr>
          </a:p>
        </p:txBody>
      </p:sp>
      <p:sp>
        <p:nvSpPr>
          <p:cNvPr id="104" name="Shape 10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2044292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The first slide after the aims and signposting part was done</a:t>
            </a:r>
          </a:p>
          <a:p>
            <a:pPr lvl="0">
              <a:spcBef>
                <a:spcPts val="0"/>
              </a:spcBef>
              <a:buNone/>
            </a:pPr>
            <a:endParaRPr/>
          </a:p>
        </p:txBody>
      </p:sp>
      <p:sp>
        <p:nvSpPr>
          <p:cNvPr id="111" name="Shape 11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197984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108197" y="681539"/>
            <a:ext cx="6408960" cy="270030"/>
          </a:xfrm>
          <a:prstGeom prst="rect">
            <a:avLst/>
          </a:prstGeom>
          <a:noFill/>
          <a:ln>
            <a:noFill/>
          </a:ln>
        </p:spPr>
        <p:txBody>
          <a:bodyPr lIns="91425" tIns="91425" rIns="91425" bIns="91425" anchor="t" anchorCtr="0"/>
          <a:lstStyle>
            <a:lvl1pPr marL="0" marR="0" lvl="0" indent="0" algn="l" rtl="0">
              <a:spcBef>
                <a:spcPts val="360"/>
              </a:spcBef>
              <a:buClr>
                <a:srgbClr val="FFFFFF"/>
              </a:buClr>
              <a:buFont typeface="Arial"/>
              <a:buNone/>
              <a:defRPr sz="1800" b="0"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body" idx="2"/>
          </p:nvPr>
        </p:nvSpPr>
        <p:spPr>
          <a:xfrm>
            <a:off x="107504" y="1113234"/>
            <a:ext cx="8208962" cy="1243012"/>
          </a:xfrm>
          <a:prstGeom prst="rect">
            <a:avLst/>
          </a:prstGeom>
          <a:noFill/>
          <a:ln>
            <a:noFill/>
          </a:ln>
        </p:spPr>
        <p:txBody>
          <a:bodyPr lIns="91425" tIns="91425" rIns="91425" bIns="91425" anchor="t" anchorCtr="0"/>
          <a:lstStyle>
            <a:lvl1pPr marL="0" marR="0" lvl="0" indent="0" algn="l" rtl="0">
              <a:lnSpc>
                <a:spcPct val="100000"/>
              </a:lnSpc>
              <a:spcBef>
                <a:spcPts val="960"/>
              </a:spcBef>
              <a:spcAft>
                <a:spcPts val="0"/>
              </a:spcAft>
              <a:buClr>
                <a:srgbClr val="FFFFFF"/>
              </a:buClr>
              <a:buFont typeface="Arial"/>
              <a:buNone/>
              <a:defRPr sz="4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body" idx="3"/>
          </p:nvPr>
        </p:nvSpPr>
        <p:spPr>
          <a:xfrm>
            <a:off x="108197" y="2517743"/>
            <a:ext cx="8135938" cy="539352"/>
          </a:xfrm>
          <a:prstGeom prst="rect">
            <a:avLst/>
          </a:prstGeom>
          <a:noFill/>
          <a:ln>
            <a:noFill/>
          </a:ln>
        </p:spPr>
        <p:txBody>
          <a:bodyPr lIns="91425" tIns="91425" rIns="91425" bIns="91425" anchor="t" anchorCtr="0"/>
          <a:lstStyle>
            <a:lvl1pPr marL="0" marR="0" lvl="0" indent="0" algn="l" rtl="0">
              <a:spcBef>
                <a:spcPts val="560"/>
              </a:spcBef>
              <a:buClr>
                <a:srgbClr val="FFFFFF"/>
              </a:buClr>
              <a:buFont typeface="Arial"/>
              <a:buNone/>
              <a:defRPr sz="2800" b="0"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6190" y="205979"/>
            <a:ext cx="8373600" cy="857400"/>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Arial"/>
              <a:buNone/>
              <a:defRPr sz="4400" b="1" i="0" u="none" strike="noStrike" cap="none">
                <a:solidFill>
                  <a:schemeClr val="accent1"/>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 name="Shape 19"/>
          <p:cNvSpPr txBox="1"/>
          <p:nvPr/>
        </p:nvSpPr>
        <p:spPr>
          <a:xfrm>
            <a:off x="180206" y="1497158"/>
            <a:ext cx="8228700" cy="44279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321959"/>
              </a:buClr>
              <a:buFont typeface="Arial"/>
              <a:buNone/>
            </a:pPr>
            <a:endParaRPr sz="2800" b="1" i="0" u="none" strike="noStrike" cap="none">
              <a:solidFill>
                <a:srgbClr val="321959"/>
              </a:solidFill>
              <a:latin typeface="Arial"/>
              <a:ea typeface="Arial"/>
              <a:cs typeface="Arial"/>
              <a:sym typeface="Arial"/>
            </a:endParaRPr>
          </a:p>
        </p:txBody>
      </p:sp>
      <p:sp>
        <p:nvSpPr>
          <p:cNvPr id="20" name="Shape 20"/>
          <p:cNvSpPr txBox="1">
            <a:spLocks noGrp="1"/>
          </p:cNvSpPr>
          <p:nvPr>
            <p:ph type="body" idx="1"/>
          </p:nvPr>
        </p:nvSpPr>
        <p:spPr>
          <a:xfrm>
            <a:off x="36190" y="1168004"/>
            <a:ext cx="8352600" cy="377400"/>
          </a:xfrm>
          <a:prstGeom prst="rect">
            <a:avLst/>
          </a:prstGeom>
          <a:noFill/>
          <a:ln>
            <a:noFill/>
          </a:ln>
        </p:spPr>
        <p:txBody>
          <a:bodyPr lIns="91425" tIns="91425" rIns="91425" bIns="91425" anchor="t" anchorCtr="0"/>
          <a:lstStyle>
            <a:lvl1pPr marL="0" marR="0" lvl="0" indent="0" algn="l" rtl="0">
              <a:spcBef>
                <a:spcPts val="560"/>
              </a:spcBef>
              <a:buClr>
                <a:schemeClr val="accent1"/>
              </a:buClr>
              <a:buFont typeface="Arial"/>
              <a:buNone/>
              <a:defRPr sz="2800" b="1" i="0" u="none" strike="noStrike" cap="none">
                <a:solidFill>
                  <a:schemeClr val="accen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2"/>
          </p:nvPr>
        </p:nvSpPr>
        <p:spPr>
          <a:xfrm>
            <a:off x="35495" y="1653777"/>
            <a:ext cx="8353500" cy="432300"/>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accent1"/>
              </a:buClr>
              <a:buFont typeface="Arial"/>
              <a:buNone/>
              <a:defRPr sz="2400" b="0" i="0" u="none" strike="noStrike" cap="none">
                <a:solidFill>
                  <a:schemeClr val="accen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body" idx="3"/>
          </p:nvPr>
        </p:nvSpPr>
        <p:spPr>
          <a:xfrm>
            <a:off x="36190" y="2499741"/>
            <a:ext cx="8280300" cy="8630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262626"/>
              </a:buClr>
              <a:buFont typeface="Arial"/>
              <a:buNone/>
              <a:defRPr sz="2000" b="0" i="0" u="none" strike="noStrike" cap="none">
                <a:solidFill>
                  <a:srgbClr val="262626"/>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5495" y="205979"/>
            <a:ext cx="8373600" cy="8574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Arial"/>
              <a:buNone/>
              <a:defRPr sz="4400" b="1" i="0" u="none" strike="noStrike" cap="none">
                <a:solidFill>
                  <a:schemeClr val="accent1"/>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 name="Shape 25"/>
          <p:cNvSpPr txBox="1">
            <a:spLocks noGrp="1"/>
          </p:cNvSpPr>
          <p:nvPr>
            <p:ph type="body" idx="1"/>
          </p:nvPr>
        </p:nvSpPr>
        <p:spPr>
          <a:xfrm>
            <a:off x="107504" y="1200150"/>
            <a:ext cx="4172400" cy="3394500"/>
          </a:xfrm>
          <a:prstGeom prst="rect">
            <a:avLst/>
          </a:prstGeom>
          <a:noFill/>
          <a:ln>
            <a:noFill/>
          </a:ln>
        </p:spPr>
        <p:txBody>
          <a:bodyPr lIns="91425" tIns="91425" rIns="91425" bIns="91425" anchor="t" anchorCtr="0"/>
          <a:lstStyle>
            <a:lvl1pPr marL="342900" marR="0" lvl="0" indent="-165100" algn="l" rtl="0">
              <a:spcBef>
                <a:spcPts val="560"/>
              </a:spcBef>
              <a:buClr>
                <a:schemeClr val="accent1"/>
              </a:buClr>
              <a:buSzPct val="100000"/>
              <a:buFont typeface="Arial"/>
              <a:buChar char="•"/>
              <a:defRPr sz="2800" b="0" i="0" u="none" strike="noStrike" cap="none">
                <a:solidFill>
                  <a:schemeClr val="accent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2"/>
          </p:nvPr>
        </p:nvSpPr>
        <p:spPr>
          <a:xfrm>
            <a:off x="4572000" y="1200150"/>
            <a:ext cx="4114800" cy="2883900"/>
          </a:xfrm>
          <a:prstGeom prst="rect">
            <a:avLst/>
          </a:prstGeom>
          <a:noFill/>
          <a:ln>
            <a:noFill/>
          </a:ln>
        </p:spPr>
        <p:txBody>
          <a:bodyPr lIns="91425" tIns="91425" rIns="91425" bIns="91425" anchor="t" anchorCtr="0"/>
          <a:lstStyle>
            <a:lvl1pPr marL="342900" marR="0" lvl="0" indent="-165100" algn="l" rtl="0">
              <a:spcBef>
                <a:spcPts val="560"/>
              </a:spcBef>
              <a:buClr>
                <a:schemeClr val="accent1"/>
              </a:buClr>
              <a:buSzPct val="100000"/>
              <a:buFont typeface="Arial"/>
              <a:buChar char="•"/>
              <a:defRPr sz="2800" b="0" i="0" u="none" strike="noStrike" cap="none">
                <a:solidFill>
                  <a:schemeClr val="accent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10020_MSO_Stationery_LBU_Temps_PPT_Widescreen.png"/>
          <p:cNvPicPr preferRelativeResize="0"/>
          <p:nvPr/>
        </p:nvPicPr>
        <p:blipFill rotWithShape="1">
          <a:blip r:embed="rId3">
            <a:alphaModFix/>
          </a:blip>
          <a:srcRect/>
          <a:stretch/>
        </p:blipFill>
        <p:spPr>
          <a:xfrm>
            <a:off x="-17255" y="-10126"/>
            <a:ext cx="9178512" cy="51637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Shape 16" descr="10020_MSO_Stationery_LBU_Temps_PPT_Widescreen3.png"/>
          <p:cNvPicPr preferRelativeResize="0"/>
          <p:nvPr/>
        </p:nvPicPr>
        <p:blipFill rotWithShape="1">
          <a:blip r:embed="rId4">
            <a:alphaModFix/>
          </a:blip>
          <a:srcRect/>
          <a:stretch/>
        </p:blipFill>
        <p:spPr>
          <a:xfrm>
            <a:off x="-17255" y="-10125"/>
            <a:ext cx="9178500" cy="5163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121050" y="84550"/>
            <a:ext cx="8901900" cy="1555500"/>
          </a:xfrm>
          <a:prstGeom prst="rect">
            <a:avLst/>
          </a:prstGeom>
          <a:noFill/>
          <a:ln>
            <a:noFill/>
          </a:ln>
        </p:spPr>
        <p:txBody>
          <a:bodyPr lIns="91425" tIns="45700" rIns="91425" bIns="45700" anchor="t" anchorCtr="0">
            <a:noAutofit/>
          </a:bodyPr>
          <a:lstStyle/>
          <a:p>
            <a:pPr marL="0" marR="0" lvl="0" indent="0" algn="ctr" rtl="0">
              <a:spcBef>
                <a:spcPts val="0"/>
              </a:spcBef>
              <a:buClr>
                <a:srgbClr val="FFFFFF"/>
              </a:buClr>
              <a:buSzPct val="25000"/>
              <a:buFont typeface="Arial"/>
              <a:buNone/>
            </a:pPr>
            <a:r>
              <a:rPr lang="en-US" sz="2800" b="1"/>
              <a:t>Long distance literacies:</a:t>
            </a:r>
            <a:r>
              <a:rPr lang="en-US" sz="2800" b="1">
                <a:solidFill>
                  <a:srgbClr val="FFFFFF"/>
                </a:solidFill>
              </a:rPr>
              <a:t> </a:t>
            </a:r>
            <a:r>
              <a:rPr lang="en-US" sz="2800"/>
              <a:t>Developing</a:t>
            </a:r>
            <a:r>
              <a:rPr lang="en-US" sz="2800">
                <a:solidFill>
                  <a:srgbClr val="FFFFFF"/>
                </a:solidFill>
              </a:rPr>
              <a:t> academic engagement and equality of provision for remote learners.</a:t>
            </a:r>
          </a:p>
        </p:txBody>
      </p:sp>
      <p:sp>
        <p:nvSpPr>
          <p:cNvPr id="39" name="Shape 39"/>
          <p:cNvSpPr txBox="1">
            <a:spLocks noGrp="1"/>
          </p:cNvSpPr>
          <p:nvPr>
            <p:ph type="body" idx="2"/>
          </p:nvPr>
        </p:nvSpPr>
        <p:spPr>
          <a:xfrm>
            <a:off x="207925" y="1487250"/>
            <a:ext cx="8814900" cy="1381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400" b="0"/>
              <a:t>or</a:t>
            </a:r>
          </a:p>
          <a:p>
            <a:pPr marL="0" marR="0" lvl="0" indent="0" algn="ctr" rtl="0">
              <a:lnSpc>
                <a:spcPct val="100000"/>
              </a:lnSpc>
              <a:spcBef>
                <a:spcPts val="0"/>
              </a:spcBef>
              <a:spcAft>
                <a:spcPts val="0"/>
              </a:spcAft>
              <a:buClr>
                <a:srgbClr val="FFFFFF"/>
              </a:buClr>
              <a:buSzPct val="25000"/>
              <a:buFont typeface="Arial"/>
              <a:buNone/>
            </a:pPr>
            <a:r>
              <a:rPr lang="en-US" sz="4400"/>
              <a:t>“Skills in Sync”</a:t>
            </a:r>
          </a:p>
        </p:txBody>
      </p:sp>
      <p:sp>
        <p:nvSpPr>
          <p:cNvPr id="40" name="Shape 40"/>
          <p:cNvSpPr txBox="1">
            <a:spLocks noGrp="1"/>
          </p:cNvSpPr>
          <p:nvPr>
            <p:ph type="body" idx="3"/>
          </p:nvPr>
        </p:nvSpPr>
        <p:spPr>
          <a:xfrm>
            <a:off x="0" y="3372125"/>
            <a:ext cx="5978700" cy="1280400"/>
          </a:xfrm>
          <a:prstGeom prst="rect">
            <a:avLst/>
          </a:prstGeom>
          <a:noFill/>
          <a:ln>
            <a:noFill/>
          </a:ln>
        </p:spPr>
        <p:txBody>
          <a:bodyPr lIns="91425" tIns="45700" rIns="91425" bIns="45700" anchor="t" anchorCtr="0">
            <a:noAutofit/>
          </a:bodyPr>
          <a:lstStyle/>
          <a:p>
            <a:pPr marL="0" marR="0" lvl="0" indent="0" algn="l" rtl="0">
              <a:spcBef>
                <a:spcPts val="0"/>
              </a:spcBef>
              <a:buClr>
                <a:srgbClr val="FFFFFF"/>
              </a:buClr>
              <a:buSzPct val="25000"/>
              <a:buFont typeface="Arial"/>
              <a:buNone/>
            </a:pPr>
            <a:r>
              <a:rPr lang="en-US" sz="1800" dirty="0"/>
              <a:t>Katharine Stapleford - Online Learning Tutor</a:t>
            </a:r>
          </a:p>
          <a:p>
            <a:pPr marL="0" marR="0" lvl="0" indent="0" algn="l" rtl="0">
              <a:spcBef>
                <a:spcPts val="0"/>
              </a:spcBef>
              <a:buClr>
                <a:srgbClr val="FFFFFF"/>
              </a:buClr>
              <a:buSzPct val="25000"/>
              <a:buFont typeface="Arial"/>
              <a:buNone/>
            </a:pPr>
            <a:r>
              <a:rPr lang="en-US" sz="1800" dirty="0"/>
              <a:t>Lyn Farrell - Online Learning Tutor</a:t>
            </a:r>
          </a:p>
          <a:p>
            <a:pPr marL="0" marR="0" lvl="0" indent="0" algn="l" rtl="0">
              <a:spcBef>
                <a:spcPts val="0"/>
              </a:spcBef>
              <a:buClr>
                <a:srgbClr val="FFFFFF"/>
              </a:buClr>
              <a:buSzPct val="25000"/>
              <a:buFont typeface="Arial"/>
              <a:buNone/>
            </a:pPr>
            <a:r>
              <a:rPr lang="en-US" sz="1800" dirty="0"/>
              <a:t>Maria </a:t>
            </a:r>
            <a:r>
              <a:rPr lang="en-US" sz="1800" dirty="0" err="1"/>
              <a:t>Kulas</a:t>
            </a:r>
            <a:r>
              <a:rPr lang="en-US" sz="1800" dirty="0"/>
              <a:t> - Academic </a:t>
            </a:r>
            <a:r>
              <a:rPr lang="en-US" sz="1800" dirty="0" smtClean="0"/>
              <a:t>Librarian</a:t>
            </a:r>
            <a:endParaRPr lang="en-US" sz="1800" dirty="0"/>
          </a:p>
        </p:txBody>
      </p:sp>
      <p:sp>
        <p:nvSpPr>
          <p:cNvPr id="41" name="Shape 41"/>
          <p:cNvSpPr txBox="1"/>
          <p:nvPr/>
        </p:nvSpPr>
        <p:spPr>
          <a:xfrm>
            <a:off x="2665650" y="4652525"/>
            <a:ext cx="3812700" cy="374100"/>
          </a:xfrm>
          <a:prstGeom prst="rect">
            <a:avLst/>
          </a:prstGeom>
          <a:noFill/>
          <a:ln>
            <a:noFill/>
          </a:ln>
        </p:spPr>
        <p:txBody>
          <a:bodyPr lIns="91425" tIns="91425" rIns="91425" bIns="91425" anchor="t" anchorCtr="0">
            <a:noAutofit/>
          </a:bodyPr>
          <a:lstStyle/>
          <a:p>
            <a:pPr lvl="0">
              <a:spcBef>
                <a:spcPts val="0"/>
              </a:spcBef>
              <a:buNone/>
            </a:pPr>
            <a:r>
              <a:rPr lang="en-US"/>
              <a:t>Funded by CLT Curriculum Innovation funding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18"/>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186519" y="177420"/>
            <a:ext cx="8616287" cy="4817661"/>
          </a:xfrm>
          <a:prstGeom prst="rect">
            <a:avLst/>
          </a:prstGeom>
          <a:noFill/>
          <a:ln w="9525">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pic>
        <p:nvPicPr>
          <p:cNvPr id="131" name="Shape 131" descr="Reflective piece breakout task.PNG"/>
          <p:cNvPicPr preferRelativeResize="0"/>
          <p:nvPr/>
        </p:nvPicPr>
        <p:blipFill>
          <a:blip r:embed="rId3">
            <a:alphaModFix/>
          </a:blip>
          <a:stretch>
            <a:fillRect/>
          </a:stretch>
        </p:blipFill>
        <p:spPr>
          <a:xfrm>
            <a:off x="205553" y="334370"/>
            <a:ext cx="8467600" cy="4255133"/>
          </a:xfrm>
          <a:prstGeom prst="rect">
            <a:avLst/>
          </a:prstGeom>
          <a:noFill/>
          <a:ln w="19050" cap="flat" cmpd="sng">
            <a:solidFill>
              <a:schemeClr val="dk2"/>
            </a:solidFill>
            <a:prstDash val="solid"/>
            <a:round/>
            <a:headEnd type="none" w="med" len="med"/>
            <a:tailEnd type="none" w="med" len="med"/>
          </a:ln>
        </p:spPr>
      </p:pic>
      <p:pic>
        <p:nvPicPr>
          <p:cNvPr id="3" name="Shape 125" descr="Reflective piece breakout task.PNG"/>
          <p:cNvPicPr preferRelativeResize="0"/>
          <p:nvPr/>
        </p:nvPicPr>
        <p:blipFill>
          <a:blip r:embed="rId4">
            <a:alphaModFix/>
          </a:blip>
          <a:stretch>
            <a:fillRect/>
          </a:stretch>
        </p:blipFill>
        <p:spPr>
          <a:xfrm>
            <a:off x="1023582" y="586854"/>
            <a:ext cx="4094329" cy="2593075"/>
          </a:xfrm>
          <a:prstGeom prst="rect">
            <a:avLst/>
          </a:prstGeom>
          <a:noFill/>
          <a:ln w="9525" cap="flat" cmpd="sng">
            <a:solidFill>
              <a:schemeClr val="dk2"/>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36"/>
        <p:cNvGrpSpPr/>
        <p:nvPr/>
      </p:nvGrpSpPr>
      <p:grpSpPr>
        <a:xfrm>
          <a:off x="0" y="0"/>
          <a:ext cx="0" cy="0"/>
          <a:chOff x="0" y="0"/>
          <a:chExt cx="0" cy="0"/>
        </a:xfrm>
      </p:grpSpPr>
      <p:pic>
        <p:nvPicPr>
          <p:cNvPr id="137" name="Shape 137" descr="EndPollsEvalForm.PNG"/>
          <p:cNvPicPr preferRelativeResize="0"/>
          <p:nvPr/>
        </p:nvPicPr>
        <p:blipFill>
          <a:blip r:embed="rId3">
            <a:alphaModFix/>
          </a:blip>
          <a:stretch>
            <a:fillRect/>
          </a:stretch>
        </p:blipFill>
        <p:spPr>
          <a:xfrm>
            <a:off x="368798" y="288878"/>
            <a:ext cx="8065518" cy="4610667"/>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61840" y="-76270"/>
            <a:ext cx="8373600" cy="85740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1"/>
              </a:buClr>
              <a:buSzPct val="25000"/>
              <a:buFont typeface="Arial"/>
              <a:buNone/>
            </a:pPr>
            <a:r>
              <a:rPr lang="en-US" sz="3600" dirty="0"/>
              <a:t>Data collection &amp; analysis</a:t>
            </a:r>
          </a:p>
        </p:txBody>
      </p:sp>
      <p:sp>
        <p:nvSpPr>
          <p:cNvPr id="149" name="Shape 149"/>
          <p:cNvSpPr/>
          <p:nvPr/>
        </p:nvSpPr>
        <p:spPr>
          <a:xfrm>
            <a:off x="197069" y="974606"/>
            <a:ext cx="4077000" cy="1693500"/>
          </a:xfrm>
          <a:prstGeom prst="rightArrowCallout">
            <a:avLst>
              <a:gd name="adj1" fmla="val 25000"/>
              <a:gd name="adj2" fmla="val 25924"/>
              <a:gd name="adj3" fmla="val 25000"/>
              <a:gd name="adj4" fmla="val 79595"/>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25" tIns="91425" rIns="91425" bIns="91425" anchor="ctr" anchorCtr="0">
            <a:noAutofit/>
          </a:bodyPr>
          <a:lstStyle/>
          <a:p>
            <a:pPr lvl="0" rtl="0">
              <a:spcBef>
                <a:spcPts val="0"/>
              </a:spcBef>
              <a:buNone/>
            </a:pPr>
            <a:r>
              <a:rPr lang="en-US" sz="2400" dirty="0">
                <a:solidFill>
                  <a:schemeClr val="accent1"/>
                </a:solidFill>
              </a:rPr>
              <a:t>Have academic skills improved as a result of the synchronous learning?</a:t>
            </a:r>
          </a:p>
        </p:txBody>
      </p:sp>
      <p:sp>
        <p:nvSpPr>
          <p:cNvPr id="150" name="Shape 150"/>
          <p:cNvSpPr/>
          <p:nvPr/>
        </p:nvSpPr>
        <p:spPr>
          <a:xfrm>
            <a:off x="177600" y="2894170"/>
            <a:ext cx="4098000" cy="1827600"/>
          </a:xfrm>
          <a:prstGeom prst="rightArrowCallout">
            <a:avLst>
              <a:gd name="adj1" fmla="val 25000"/>
              <a:gd name="adj2" fmla="val 25000"/>
              <a:gd name="adj3" fmla="val 25000"/>
              <a:gd name="adj4" fmla="val 79298"/>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25" tIns="91425" rIns="91425" bIns="91425" anchor="ctr" anchorCtr="0">
            <a:noAutofit/>
          </a:bodyPr>
          <a:lstStyle/>
          <a:p>
            <a:pPr lvl="0" rtl="0">
              <a:spcBef>
                <a:spcPts val="0"/>
              </a:spcBef>
              <a:buNone/>
            </a:pPr>
            <a:r>
              <a:rPr lang="en-US" sz="2400" dirty="0">
                <a:solidFill>
                  <a:schemeClr val="accent1"/>
                </a:solidFill>
              </a:rPr>
              <a:t>Has the synchronous learning helped to reduce transactional distance?</a:t>
            </a:r>
          </a:p>
        </p:txBody>
      </p:sp>
      <p:sp>
        <p:nvSpPr>
          <p:cNvPr id="151" name="Shape 151"/>
          <p:cNvSpPr/>
          <p:nvPr/>
        </p:nvSpPr>
        <p:spPr>
          <a:xfrm>
            <a:off x="4345800" y="1585200"/>
            <a:ext cx="1296900" cy="151284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25" tIns="91425" rIns="91425" bIns="91425" anchor="ctr" anchorCtr="0">
            <a:noAutofit/>
          </a:bodyPr>
          <a:lstStyle/>
          <a:p>
            <a:pPr lvl="0">
              <a:spcBef>
                <a:spcPts val="0"/>
              </a:spcBef>
              <a:buNone/>
            </a:pPr>
            <a:endParaRPr lang="en-US" sz="1700" dirty="0" smtClean="0"/>
          </a:p>
          <a:p>
            <a:pPr lvl="0">
              <a:spcBef>
                <a:spcPts val="0"/>
              </a:spcBef>
              <a:buNone/>
            </a:pPr>
            <a:r>
              <a:rPr lang="en-US" sz="1700" dirty="0" smtClean="0"/>
              <a:t>Self-</a:t>
            </a:r>
            <a:endParaRPr lang="en-US" sz="1700" dirty="0"/>
          </a:p>
          <a:p>
            <a:pPr lvl="0">
              <a:spcBef>
                <a:spcPts val="0"/>
              </a:spcBef>
              <a:buNone/>
            </a:pPr>
            <a:r>
              <a:rPr lang="en-US" sz="1600" dirty="0"/>
              <a:t>assessment</a:t>
            </a:r>
            <a:r>
              <a:rPr lang="en-US" sz="1700" dirty="0"/>
              <a:t> polls</a:t>
            </a:r>
          </a:p>
          <a:p>
            <a:pPr lvl="0">
              <a:spcBef>
                <a:spcPts val="0"/>
              </a:spcBef>
              <a:buNone/>
            </a:pPr>
            <a:endParaRPr sz="1800" dirty="0"/>
          </a:p>
          <a:p>
            <a:pPr lvl="0">
              <a:spcBef>
                <a:spcPts val="0"/>
              </a:spcBef>
              <a:buNone/>
            </a:pPr>
            <a:endParaRPr sz="1800" dirty="0"/>
          </a:p>
          <a:p>
            <a:pPr lvl="0">
              <a:spcBef>
                <a:spcPts val="0"/>
              </a:spcBef>
              <a:buClr>
                <a:schemeClr val="dk1"/>
              </a:buClr>
              <a:buFont typeface="Arial"/>
              <a:buNone/>
            </a:pPr>
            <a:endParaRPr sz="1800" dirty="0"/>
          </a:p>
        </p:txBody>
      </p:sp>
      <p:sp>
        <p:nvSpPr>
          <p:cNvPr id="152" name="Shape 152"/>
          <p:cNvSpPr/>
          <p:nvPr/>
        </p:nvSpPr>
        <p:spPr>
          <a:xfrm>
            <a:off x="7293012" y="1585200"/>
            <a:ext cx="1568611" cy="313657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25" tIns="91425" rIns="91425" bIns="91425" anchor="t" anchorCtr="0">
            <a:noAutofit/>
          </a:bodyPr>
          <a:lstStyle/>
          <a:p>
            <a:pPr lvl="0">
              <a:spcBef>
                <a:spcPts val="0"/>
              </a:spcBef>
              <a:buNone/>
            </a:pPr>
            <a:r>
              <a:rPr lang="en-US" sz="1800"/>
              <a:t>Focus groups</a:t>
            </a:r>
          </a:p>
        </p:txBody>
      </p:sp>
      <p:sp>
        <p:nvSpPr>
          <p:cNvPr id="153" name="Shape 153"/>
          <p:cNvSpPr/>
          <p:nvPr/>
        </p:nvSpPr>
        <p:spPr>
          <a:xfrm>
            <a:off x="5712900" y="1585200"/>
            <a:ext cx="1509912" cy="217475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25" tIns="91425" rIns="91425" bIns="91425" anchor="t" anchorCtr="0">
            <a:noAutofit/>
          </a:bodyPr>
          <a:lstStyle/>
          <a:p>
            <a:pPr marL="0" marR="0" lvl="0" indent="-69850" algn="l" rtl="0">
              <a:lnSpc>
                <a:spcPct val="100000"/>
              </a:lnSpc>
              <a:spcBef>
                <a:spcPts val="0"/>
              </a:spcBef>
              <a:spcAft>
                <a:spcPts val="0"/>
              </a:spcAft>
              <a:buClr>
                <a:srgbClr val="000000"/>
              </a:buClr>
              <a:buSzPct val="68750"/>
              <a:buFont typeface="Arial"/>
              <a:buNone/>
            </a:pPr>
            <a:r>
              <a:rPr lang="en-US" sz="1600" dirty="0"/>
              <a:t>Evaluation questionnaires</a:t>
            </a:r>
          </a:p>
          <a:p>
            <a:pPr marL="0" marR="0" lvl="0" indent="0" algn="l" rtl="0">
              <a:lnSpc>
                <a:spcPct val="100000"/>
              </a:lnSpc>
              <a:spcBef>
                <a:spcPts val="0"/>
              </a:spcBef>
              <a:spcAft>
                <a:spcPts val="0"/>
              </a:spcAft>
              <a:buNone/>
            </a:pPr>
            <a:endParaRPr sz="1800" dirty="0"/>
          </a:p>
        </p:txBody>
      </p:sp>
      <p:sp>
        <p:nvSpPr>
          <p:cNvPr id="154" name="Shape 154"/>
          <p:cNvSpPr/>
          <p:nvPr/>
        </p:nvSpPr>
        <p:spPr>
          <a:xfrm>
            <a:off x="4344269" y="946397"/>
            <a:ext cx="2365200" cy="526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25" tIns="91425" rIns="91425" bIns="91425" anchor="ctr" anchorCtr="0">
            <a:noAutofit/>
          </a:bodyPr>
          <a:lstStyle/>
          <a:p>
            <a:pPr marL="0" marR="0" lvl="0" indent="-69850" algn="l" rtl="0">
              <a:lnSpc>
                <a:spcPct val="100000"/>
              </a:lnSpc>
              <a:spcBef>
                <a:spcPts val="0"/>
              </a:spcBef>
              <a:spcAft>
                <a:spcPts val="0"/>
              </a:spcAft>
              <a:buClr>
                <a:srgbClr val="000000"/>
              </a:buClr>
              <a:buFont typeface="Arial"/>
              <a:buNone/>
            </a:pPr>
            <a:endParaRPr sz="1800" dirty="0"/>
          </a:p>
          <a:p>
            <a:pPr lvl="0" algn="ctr">
              <a:spcBef>
                <a:spcPts val="0"/>
              </a:spcBef>
              <a:buClr>
                <a:schemeClr val="dk1"/>
              </a:buClr>
              <a:buSzPct val="61111"/>
              <a:buFont typeface="Arial"/>
              <a:buNone/>
            </a:pPr>
            <a:r>
              <a:rPr lang="en-US" sz="1800" b="1" dirty="0">
                <a:solidFill>
                  <a:schemeClr val="dk1"/>
                </a:solidFill>
              </a:rPr>
              <a:t>Quantitative</a:t>
            </a:r>
          </a:p>
          <a:p>
            <a:pPr lvl="0">
              <a:spcBef>
                <a:spcPts val="0"/>
              </a:spcBef>
              <a:buNone/>
            </a:pPr>
            <a:endParaRPr dirty="0"/>
          </a:p>
        </p:txBody>
      </p:sp>
      <p:sp>
        <p:nvSpPr>
          <p:cNvPr id="155" name="Shape 155"/>
          <p:cNvSpPr/>
          <p:nvPr/>
        </p:nvSpPr>
        <p:spPr>
          <a:xfrm>
            <a:off x="6800323" y="946397"/>
            <a:ext cx="2061300" cy="526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25" tIns="91425" rIns="91425" bIns="91425" anchor="ctr" anchorCtr="0">
            <a:noAutofit/>
          </a:bodyPr>
          <a:lstStyle/>
          <a:p>
            <a:pPr marL="0" marR="0" lvl="0" indent="0" algn="l" rtl="0">
              <a:lnSpc>
                <a:spcPct val="100000"/>
              </a:lnSpc>
              <a:spcBef>
                <a:spcPts val="0"/>
              </a:spcBef>
              <a:spcAft>
                <a:spcPts val="0"/>
              </a:spcAft>
              <a:buNone/>
            </a:pPr>
            <a:endParaRPr sz="1800" dirty="0"/>
          </a:p>
          <a:p>
            <a:pPr lvl="0" algn="ctr" rtl="0">
              <a:spcBef>
                <a:spcPts val="0"/>
              </a:spcBef>
              <a:buNone/>
            </a:pPr>
            <a:r>
              <a:rPr lang="en-US" sz="1800" b="1" dirty="0">
                <a:solidFill>
                  <a:schemeClr val="dk1"/>
                </a:solidFill>
              </a:rPr>
              <a:t>Qualitative</a:t>
            </a:r>
          </a:p>
          <a:p>
            <a:pPr lvl="0" rtl="0">
              <a:spcBef>
                <a:spcPts val="0"/>
              </a:spcBef>
              <a:buNone/>
            </a:pP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356527626"/>
              </p:ext>
            </p:extLst>
          </p:nvPr>
        </p:nvGraphicFramePr>
        <p:xfrm>
          <a:off x="161400" y="131718"/>
          <a:ext cx="8687876" cy="49088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Focus groups on the other </a:t>
            </a:r>
            <a:r>
              <a:rPr lang="en-GB" sz="3600" dirty="0" smtClean="0"/>
              <a:t>hand..</a:t>
            </a:r>
            <a:endParaRPr lang="en-GB" sz="3600" dirty="0"/>
          </a:p>
        </p:txBody>
      </p:sp>
      <p:sp>
        <p:nvSpPr>
          <p:cNvPr id="3" name="Text Placeholder 2"/>
          <p:cNvSpPr>
            <a:spLocks noGrp="1"/>
          </p:cNvSpPr>
          <p:nvPr>
            <p:ph type="body" idx="1"/>
          </p:nvPr>
        </p:nvSpPr>
        <p:spPr>
          <a:xfrm>
            <a:off x="145287" y="1084071"/>
            <a:ext cx="4026191" cy="2520630"/>
          </a:xfrm>
        </p:spPr>
        <p:txBody>
          <a:bodyPr/>
          <a:lstStyle/>
          <a:p>
            <a:pPr marL="177800" indent="0">
              <a:buNone/>
            </a:pPr>
            <a:r>
              <a:rPr lang="en-GB" sz="2000" b="1" dirty="0"/>
              <a:t>They liked the concept and thought it was a good idea but…</a:t>
            </a:r>
          </a:p>
          <a:p>
            <a:r>
              <a:rPr lang="en-GB" sz="2000" dirty="0"/>
              <a:t>They were inconvenient times</a:t>
            </a:r>
          </a:p>
          <a:p>
            <a:r>
              <a:rPr lang="en-GB" sz="2000" dirty="0"/>
              <a:t>They were too long</a:t>
            </a:r>
          </a:p>
          <a:p>
            <a:r>
              <a:rPr lang="en-GB" sz="2000" dirty="0"/>
              <a:t>They were too general: they would have preferred them to be more assignment/module content focussed</a:t>
            </a:r>
          </a:p>
          <a:p>
            <a:pPr marL="177800" indent="0">
              <a:buNone/>
            </a:pPr>
            <a:endParaRPr lang="en-GB" dirty="0"/>
          </a:p>
        </p:txBody>
      </p:sp>
      <p:pic>
        <p:nvPicPr>
          <p:cNvPr id="6" name="Picture 5"/>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7572140" y="299497"/>
            <a:ext cx="1524643" cy="1093141"/>
          </a:xfrm>
          <a:prstGeom prst="rect">
            <a:avLst/>
          </a:prstGeom>
        </p:spPr>
      </p:pic>
      <p:sp>
        <p:nvSpPr>
          <p:cNvPr id="8" name="Text Placeholder 2"/>
          <p:cNvSpPr>
            <a:spLocks noGrp="1"/>
          </p:cNvSpPr>
          <p:nvPr>
            <p:ph type="body" idx="1"/>
          </p:nvPr>
        </p:nvSpPr>
        <p:spPr>
          <a:xfrm>
            <a:off x="4352846" y="1084071"/>
            <a:ext cx="3219294" cy="2520630"/>
          </a:xfrm>
        </p:spPr>
        <p:txBody>
          <a:bodyPr/>
          <a:lstStyle/>
          <a:p>
            <a:pPr marL="177800" indent="0">
              <a:buNone/>
            </a:pPr>
            <a:r>
              <a:rPr lang="en-GB" sz="2000" b="1" dirty="0" smtClean="0"/>
              <a:t>However…</a:t>
            </a:r>
          </a:p>
          <a:p>
            <a:r>
              <a:rPr lang="en-GB" sz="2000" dirty="0" smtClean="0"/>
              <a:t>They </a:t>
            </a:r>
            <a:r>
              <a:rPr lang="en-GB" sz="2000" dirty="0"/>
              <a:t>liked the </a:t>
            </a:r>
            <a:r>
              <a:rPr lang="en-GB" sz="2000" dirty="0" smtClean="0"/>
              <a:t>group work</a:t>
            </a:r>
            <a:endParaRPr lang="en-GB" sz="2000" dirty="0"/>
          </a:p>
          <a:p>
            <a:r>
              <a:rPr lang="en-GB" sz="2000" dirty="0"/>
              <a:t>They felt they were interactive</a:t>
            </a:r>
          </a:p>
          <a:p>
            <a:pPr marL="177800" indent="0">
              <a:buNone/>
            </a:pPr>
            <a:endParaRPr lang="en-GB" dirty="0"/>
          </a:p>
        </p:txBody>
      </p:sp>
      <p:sp>
        <p:nvSpPr>
          <p:cNvPr id="12" name="Up Arrow Callout 11"/>
          <p:cNvSpPr/>
          <p:nvPr/>
        </p:nvSpPr>
        <p:spPr>
          <a:xfrm>
            <a:off x="4352846" y="2969912"/>
            <a:ext cx="2879225" cy="2093296"/>
          </a:xfrm>
          <a:prstGeom prst="up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800" dirty="0" smtClean="0">
              <a:solidFill>
                <a:schemeClr val="accent1"/>
              </a:solidFill>
            </a:endParaRPr>
          </a:p>
          <a:p>
            <a:pPr algn="ctr"/>
            <a:r>
              <a:rPr lang="en-US" sz="1800" dirty="0" smtClean="0">
                <a:solidFill>
                  <a:schemeClr val="accent1"/>
                </a:solidFill>
              </a:rPr>
              <a:t>Has </a:t>
            </a:r>
            <a:r>
              <a:rPr lang="en-US" sz="1800" dirty="0">
                <a:solidFill>
                  <a:schemeClr val="accent1"/>
                </a:solidFill>
              </a:rPr>
              <a:t>the synchronous learning helped to reduce transactional distance?</a:t>
            </a:r>
          </a:p>
          <a:p>
            <a:pPr algn="ctr"/>
            <a:endParaRPr lang="en-GB" dirty="0"/>
          </a:p>
        </p:txBody>
      </p:sp>
    </p:spTree>
    <p:extLst>
      <p:ext uri="{BB962C8B-B14F-4D97-AF65-F5344CB8AC3E}">
        <p14:creationId xmlns:p14="http://schemas.microsoft.com/office/powerpoint/2010/main" val="1528517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0460" y="121979"/>
            <a:ext cx="9045277" cy="85740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1"/>
              </a:buClr>
              <a:buSzPct val="25000"/>
              <a:buFont typeface="Arial"/>
              <a:buNone/>
            </a:pPr>
            <a:r>
              <a:rPr lang="en-US" sz="3600" dirty="0" smtClean="0"/>
              <a:t>Benefits and challenges</a:t>
            </a:r>
            <a:endParaRPr lang="en-US" sz="3600" dirty="0"/>
          </a:p>
        </p:txBody>
      </p:sp>
      <p:sp>
        <p:nvSpPr>
          <p:cNvPr id="180" name="Shape 180"/>
          <p:cNvSpPr txBox="1"/>
          <p:nvPr/>
        </p:nvSpPr>
        <p:spPr>
          <a:xfrm>
            <a:off x="189125" y="1073080"/>
            <a:ext cx="3543538" cy="4032000"/>
          </a:xfrm>
          <a:prstGeom prst="rect">
            <a:avLst/>
          </a:prstGeom>
          <a:noFill/>
          <a:ln>
            <a:noFill/>
          </a:ln>
        </p:spPr>
        <p:txBody>
          <a:bodyPr lIns="91425" tIns="91425" rIns="91425" bIns="91425" anchor="t" anchorCtr="0">
            <a:noAutofit/>
          </a:bodyPr>
          <a:lstStyle/>
          <a:p>
            <a:pPr lvl="0">
              <a:spcBef>
                <a:spcPts val="0"/>
              </a:spcBef>
              <a:buNone/>
            </a:pPr>
            <a:r>
              <a:rPr lang="en-US" sz="2000" b="1" dirty="0" smtClean="0"/>
              <a:t>Benefits</a:t>
            </a:r>
            <a:endParaRPr lang="en-US" sz="2000" b="1" dirty="0"/>
          </a:p>
          <a:p>
            <a:pPr lvl="0">
              <a:spcBef>
                <a:spcPts val="0"/>
              </a:spcBef>
              <a:buNone/>
            </a:pPr>
            <a:endParaRPr b="1" dirty="0"/>
          </a:p>
          <a:p>
            <a:pPr marL="514350" lvl="0" indent="-285750" rtl="0">
              <a:spcBef>
                <a:spcPts val="0"/>
              </a:spcBef>
              <a:buFont typeface="Arial" panose="020B0604020202020204" pitchFamily="34" charset="0"/>
              <a:buChar char="•"/>
            </a:pPr>
            <a:r>
              <a:rPr lang="en-US" sz="1800" dirty="0"/>
              <a:t>Induction session (general questions)</a:t>
            </a:r>
          </a:p>
          <a:p>
            <a:pPr marL="514350" lvl="0" indent="-285750" rtl="0">
              <a:spcBef>
                <a:spcPts val="0"/>
              </a:spcBef>
              <a:buFont typeface="Arial" panose="020B0604020202020204" pitchFamily="34" charset="0"/>
              <a:buChar char="•"/>
            </a:pPr>
            <a:r>
              <a:rPr lang="en-US" sz="1800" dirty="0"/>
              <a:t>Our development:</a:t>
            </a:r>
          </a:p>
          <a:p>
            <a:pPr marL="971550" lvl="0" indent="-285750" rtl="0">
              <a:spcBef>
                <a:spcPts val="0"/>
              </a:spcBef>
              <a:buFont typeface="Arial" panose="020B0604020202020204" pitchFamily="34" charset="0"/>
              <a:buChar char="•"/>
            </a:pPr>
            <a:r>
              <a:rPr lang="en-US" sz="1800" dirty="0"/>
              <a:t>Adobe Connect </a:t>
            </a:r>
          </a:p>
          <a:p>
            <a:pPr marL="971550" lvl="0" indent="-285750" rtl="0">
              <a:spcBef>
                <a:spcPts val="0"/>
              </a:spcBef>
              <a:buFont typeface="Arial" panose="020B0604020202020204" pitchFamily="34" charset="0"/>
              <a:buChar char="•"/>
            </a:pPr>
            <a:r>
              <a:rPr lang="en-US" sz="1800" dirty="0"/>
              <a:t>Consistency (webinar design; belongingness/identity)</a:t>
            </a:r>
          </a:p>
          <a:p>
            <a:pPr marL="971550" lvl="0" indent="-285750" rtl="0">
              <a:spcBef>
                <a:spcPts val="0"/>
              </a:spcBef>
              <a:buFont typeface="Arial" panose="020B0604020202020204" pitchFamily="34" charset="0"/>
              <a:buChar char="•"/>
            </a:pPr>
            <a:r>
              <a:rPr lang="en-US" sz="1800" dirty="0"/>
              <a:t>Practice runs</a:t>
            </a:r>
          </a:p>
          <a:p>
            <a:pPr marL="514350" lvl="0" indent="-285750" rtl="0">
              <a:spcBef>
                <a:spcPts val="0"/>
              </a:spcBef>
              <a:buFont typeface="Arial" panose="020B0604020202020204" pitchFamily="34" charset="0"/>
              <a:buChar char="•"/>
            </a:pPr>
            <a:r>
              <a:rPr lang="en-US" sz="1800" dirty="0">
                <a:solidFill>
                  <a:schemeClr val="dk1"/>
                </a:solidFill>
              </a:rPr>
              <a:t>Technical difficulties: not as bad as feared </a:t>
            </a:r>
          </a:p>
          <a:p>
            <a:pPr marL="514350" lvl="0" indent="-285750" rtl="0">
              <a:spcBef>
                <a:spcPts val="0"/>
              </a:spcBef>
              <a:buFont typeface="Arial" panose="020B0604020202020204" pitchFamily="34" charset="0"/>
              <a:buChar char="•"/>
            </a:pPr>
            <a:r>
              <a:rPr lang="en-US" sz="1800" dirty="0"/>
              <a:t>Role of moderator</a:t>
            </a:r>
            <a:r>
              <a:rPr lang="en-US" dirty="0"/>
              <a:t> </a:t>
            </a:r>
          </a:p>
          <a:p>
            <a:pPr lvl="0" rtl="0">
              <a:spcBef>
                <a:spcPts val="0"/>
              </a:spcBef>
              <a:buNone/>
            </a:pPr>
            <a:endParaRPr dirty="0"/>
          </a:p>
          <a:p>
            <a:pPr lvl="0" rtl="0">
              <a:spcBef>
                <a:spcPts val="0"/>
              </a:spcBef>
              <a:buNone/>
            </a:pPr>
            <a:endParaRPr dirty="0"/>
          </a:p>
          <a:p>
            <a:pPr lvl="0" rtl="0">
              <a:lnSpc>
                <a:spcPct val="115000"/>
              </a:lnSpc>
              <a:spcBef>
                <a:spcPts val="0"/>
              </a:spcBef>
              <a:buNone/>
            </a:pPr>
            <a:endParaRPr dirty="0"/>
          </a:p>
          <a:p>
            <a:pPr lvl="0" rtl="0">
              <a:spcBef>
                <a:spcPts val="0"/>
              </a:spcBef>
              <a:buNone/>
            </a:pPr>
            <a:endParaRPr dirty="0"/>
          </a:p>
          <a:p>
            <a:pPr lvl="0">
              <a:spcBef>
                <a:spcPts val="0"/>
              </a:spcBef>
              <a:buNone/>
            </a:pPr>
            <a:endParaRPr sz="3600" b="1" dirty="0"/>
          </a:p>
        </p:txBody>
      </p:sp>
      <p:sp>
        <p:nvSpPr>
          <p:cNvPr id="2" name="TextBox 1"/>
          <p:cNvSpPr txBox="1"/>
          <p:nvPr/>
        </p:nvSpPr>
        <p:spPr>
          <a:xfrm>
            <a:off x="3855492" y="1117531"/>
            <a:ext cx="3650777" cy="3847207"/>
          </a:xfrm>
          <a:prstGeom prst="rect">
            <a:avLst/>
          </a:prstGeom>
          <a:noFill/>
        </p:spPr>
        <p:txBody>
          <a:bodyPr wrap="square" rtlCol="0">
            <a:spAutoFit/>
          </a:bodyPr>
          <a:lstStyle/>
          <a:p>
            <a:pPr lvl="0"/>
            <a:r>
              <a:rPr lang="en-GB" sz="2000" b="1" dirty="0"/>
              <a:t>Challenges</a:t>
            </a:r>
            <a:endParaRPr lang="en-GB" b="1" dirty="0"/>
          </a:p>
          <a:p>
            <a:pPr marL="285750" lvl="0" indent="-285750">
              <a:buFont typeface="Arial" panose="020B0604020202020204" pitchFamily="34" charset="0"/>
              <a:buChar char="•"/>
            </a:pPr>
            <a:endParaRPr lang="en-GB" b="1" dirty="0" smtClean="0"/>
          </a:p>
          <a:p>
            <a:pPr marL="285750" lvl="0" indent="-285750">
              <a:buFont typeface="Arial" panose="020B0604020202020204" pitchFamily="34" charset="0"/>
              <a:buChar char="•"/>
            </a:pPr>
            <a:endParaRPr lang="en-GB" sz="1800" b="1" dirty="0"/>
          </a:p>
          <a:p>
            <a:pPr marL="514350" lvl="0" indent="-285750">
              <a:buFont typeface="Arial" panose="020B0604020202020204" pitchFamily="34" charset="0"/>
              <a:buChar char="•"/>
            </a:pPr>
            <a:r>
              <a:rPr lang="en-GB" sz="1800" dirty="0"/>
              <a:t>Learning to use Adobe Connect </a:t>
            </a:r>
          </a:p>
          <a:p>
            <a:pPr marL="514350" lvl="0" indent="-285750">
              <a:buFont typeface="Arial" panose="020B0604020202020204" pitchFamily="34" charset="0"/>
              <a:buChar char="•"/>
            </a:pPr>
            <a:r>
              <a:rPr lang="en-GB" sz="1800" dirty="0"/>
              <a:t>Variable interaction </a:t>
            </a:r>
          </a:p>
          <a:p>
            <a:pPr marL="514350" lvl="0" indent="-285750">
              <a:buFont typeface="Arial" panose="020B0604020202020204" pitchFamily="34" charset="0"/>
              <a:buChar char="•"/>
            </a:pPr>
            <a:r>
              <a:rPr lang="en-GB" sz="1800" dirty="0"/>
              <a:t>“Radio silence”</a:t>
            </a:r>
          </a:p>
          <a:p>
            <a:pPr marL="514350" lvl="0" indent="-285750">
              <a:buFont typeface="Arial" panose="020B0604020202020204" pitchFamily="34" charset="0"/>
              <a:buChar char="•"/>
            </a:pPr>
            <a:r>
              <a:rPr lang="en-GB" sz="1800" dirty="0"/>
              <a:t>Different experience on different devices</a:t>
            </a:r>
          </a:p>
          <a:p>
            <a:pPr marL="514350" lvl="0" indent="-285750">
              <a:buFont typeface="Arial" panose="020B0604020202020204" pitchFamily="34" charset="0"/>
              <a:buChar char="•"/>
            </a:pPr>
            <a:r>
              <a:rPr lang="en-GB" sz="1800" dirty="0"/>
              <a:t>Timing/attendance/duration</a:t>
            </a:r>
          </a:p>
          <a:p>
            <a:pPr marL="514350" lvl="0" indent="-285750">
              <a:buFont typeface="Arial" panose="020B0604020202020204" pitchFamily="34" charset="0"/>
              <a:buChar char="•"/>
            </a:pPr>
            <a:r>
              <a:rPr lang="en-GB" sz="1800" dirty="0"/>
              <a:t>Staff </a:t>
            </a:r>
            <a:r>
              <a:rPr lang="en-GB" sz="1800" dirty="0" smtClean="0"/>
              <a:t>availability</a:t>
            </a:r>
          </a:p>
          <a:p>
            <a:pPr marL="228600" lvl="0"/>
            <a:endParaRPr lang="en-GB" sz="1800" dirty="0"/>
          </a:p>
          <a:p>
            <a:pPr marL="457200" lvl="0" indent="-228600">
              <a:buChar char="●"/>
            </a:pPr>
            <a:endParaRPr lang="en-GB" sz="1800" dirty="0" smtClean="0"/>
          </a:p>
          <a:p>
            <a:pPr marL="457200" lvl="0" indent="-228600">
              <a:buChar char="●"/>
            </a:pPr>
            <a:endParaRPr lang="en-GB" dirty="0"/>
          </a:p>
        </p:txBody>
      </p:sp>
      <p:pic>
        <p:nvPicPr>
          <p:cNvPr id="3" name="Picture 2"/>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661102" y="321337"/>
            <a:ext cx="2435130" cy="144820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0459" y="121979"/>
            <a:ext cx="8373600" cy="85740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1"/>
              </a:buClr>
              <a:buSzPct val="25000"/>
              <a:buFont typeface="Arial"/>
              <a:buNone/>
            </a:pPr>
            <a:r>
              <a:rPr lang="en-US" sz="3600" dirty="0" smtClean="0"/>
              <a:t>Moving </a:t>
            </a:r>
            <a:r>
              <a:rPr lang="en-US" sz="3600" dirty="0"/>
              <a:t>forward</a:t>
            </a:r>
          </a:p>
        </p:txBody>
      </p:sp>
      <p:sp>
        <p:nvSpPr>
          <p:cNvPr id="186" name="Shape 186"/>
          <p:cNvSpPr txBox="1"/>
          <p:nvPr/>
        </p:nvSpPr>
        <p:spPr>
          <a:xfrm>
            <a:off x="3239478" y="740747"/>
            <a:ext cx="5123663" cy="3901677"/>
          </a:xfrm>
          <a:prstGeom prst="rect">
            <a:avLst/>
          </a:prstGeom>
          <a:noFill/>
          <a:ln>
            <a:noFill/>
          </a:ln>
        </p:spPr>
        <p:txBody>
          <a:bodyPr lIns="91425" tIns="91425" rIns="91425" bIns="91425" anchor="t" anchorCtr="0">
            <a:noAutofit/>
          </a:bodyPr>
          <a:lstStyle/>
          <a:p>
            <a:pPr lvl="0" rtl="0">
              <a:spcBef>
                <a:spcPts val="0"/>
              </a:spcBef>
              <a:buNone/>
            </a:pPr>
            <a:endParaRPr lang="en-GB" b="1" dirty="0" smtClean="0"/>
          </a:p>
          <a:p>
            <a:pPr lvl="0" rtl="0">
              <a:spcBef>
                <a:spcPts val="0"/>
              </a:spcBef>
              <a:buNone/>
            </a:pPr>
            <a:endParaRPr b="1" dirty="0"/>
          </a:p>
          <a:p>
            <a:pPr marL="514350" lvl="0" indent="-285750" rtl="0">
              <a:spcBef>
                <a:spcPts val="600"/>
              </a:spcBef>
              <a:buFont typeface="Arial" panose="020B0604020202020204" pitchFamily="34" charset="0"/>
              <a:buChar char="•"/>
            </a:pPr>
            <a:r>
              <a:rPr lang="en-US" sz="2000" dirty="0"/>
              <a:t>Synchronous course </a:t>
            </a:r>
            <a:r>
              <a:rPr lang="en-US" sz="2000" dirty="0" smtClean="0"/>
              <a:t>inductions </a:t>
            </a:r>
            <a:r>
              <a:rPr lang="en-US" sz="2000" dirty="0"/>
              <a:t>for distance </a:t>
            </a:r>
            <a:r>
              <a:rPr lang="en-US" sz="2000" dirty="0" smtClean="0"/>
              <a:t>learners we support</a:t>
            </a:r>
            <a:endParaRPr lang="en-US" sz="2000" dirty="0"/>
          </a:p>
          <a:p>
            <a:pPr marL="514350" lvl="0" indent="-285750" rtl="0">
              <a:spcBef>
                <a:spcPts val="0"/>
              </a:spcBef>
              <a:buFont typeface="Arial" panose="020B0604020202020204" pitchFamily="34" charset="0"/>
              <a:buChar char="•"/>
            </a:pPr>
            <a:r>
              <a:rPr lang="en-US" sz="2000" dirty="0"/>
              <a:t>Roll out webinar to other </a:t>
            </a:r>
            <a:r>
              <a:rPr lang="en-US" sz="2000" dirty="0" err="1"/>
              <a:t>programmes</a:t>
            </a:r>
            <a:endParaRPr lang="en-US" sz="2000" dirty="0"/>
          </a:p>
          <a:p>
            <a:pPr marL="514350" lvl="0" indent="-285750" rtl="0">
              <a:spcBef>
                <a:spcPts val="0"/>
              </a:spcBef>
              <a:buFont typeface="Arial" panose="020B0604020202020204" pitchFamily="34" charset="0"/>
              <a:buChar char="•"/>
            </a:pPr>
            <a:r>
              <a:rPr lang="en-US" sz="2000" dirty="0"/>
              <a:t>Clearer technical instructions/requirements (cable; audio)</a:t>
            </a:r>
          </a:p>
          <a:p>
            <a:pPr marL="514350" lvl="0" indent="-285750" rtl="0">
              <a:spcBef>
                <a:spcPts val="0"/>
              </a:spcBef>
              <a:buFont typeface="Arial" panose="020B0604020202020204" pitchFamily="34" charset="0"/>
              <a:buChar char="•"/>
            </a:pPr>
            <a:r>
              <a:rPr lang="en-US" sz="2000" dirty="0"/>
              <a:t>Tutor webcams </a:t>
            </a:r>
          </a:p>
          <a:p>
            <a:pPr marL="514350" lvl="0" indent="-285750" rtl="0">
              <a:spcBef>
                <a:spcPts val="0"/>
              </a:spcBef>
              <a:buFont typeface="Arial" panose="020B0604020202020204" pitchFamily="34" charset="0"/>
              <a:buChar char="•"/>
            </a:pPr>
            <a:r>
              <a:rPr lang="en-US" sz="2000" dirty="0"/>
              <a:t>More </a:t>
            </a:r>
            <a:r>
              <a:rPr lang="en-US" sz="2000" dirty="0" err="1"/>
              <a:t>focussed</a:t>
            </a:r>
            <a:r>
              <a:rPr lang="en-US" sz="2000" dirty="0"/>
              <a:t> content (little and often); less is more</a:t>
            </a:r>
          </a:p>
          <a:p>
            <a:pPr lvl="0" rtl="0">
              <a:spcBef>
                <a:spcPts val="0"/>
              </a:spcBef>
              <a:buNone/>
            </a:pPr>
            <a:endParaRPr dirty="0"/>
          </a:p>
          <a:p>
            <a:pPr lvl="0" rtl="0">
              <a:spcBef>
                <a:spcPts val="0"/>
              </a:spcBef>
              <a:buNone/>
            </a:pPr>
            <a:endParaRPr dirty="0"/>
          </a:p>
          <a:p>
            <a:pPr lvl="0" rtl="0">
              <a:spcBef>
                <a:spcPts val="0"/>
              </a:spcBef>
              <a:buNone/>
            </a:pPr>
            <a:endParaRPr sz="3600" b="1" dirty="0"/>
          </a:p>
        </p:txBody>
      </p:sp>
      <p:pic>
        <p:nvPicPr>
          <p:cNvPr id="2" name="Picture 1"/>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0869" y="1417432"/>
            <a:ext cx="3161736" cy="251977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147525" y="213739"/>
            <a:ext cx="7088100" cy="944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3600" b="1" dirty="0">
                <a:solidFill>
                  <a:schemeClr val="accent1"/>
                </a:solidFill>
              </a:rPr>
              <a:t>Questions and </a:t>
            </a:r>
            <a:r>
              <a:rPr lang="en-US" sz="3600" b="1" dirty="0" smtClean="0">
                <a:solidFill>
                  <a:schemeClr val="accent1"/>
                </a:solidFill>
              </a:rPr>
              <a:t>discussion</a:t>
            </a:r>
            <a:endParaRPr lang="en-US" sz="3600" b="1" dirty="0">
              <a:solidFill>
                <a:schemeClr val="accent1"/>
              </a:solidFill>
            </a:endParaRPr>
          </a:p>
          <a:p>
            <a:pPr marL="0" marR="0" lvl="0" indent="0" algn="ctr" rtl="0">
              <a:lnSpc>
                <a:spcPct val="100000"/>
              </a:lnSpc>
              <a:spcBef>
                <a:spcPts val="0"/>
              </a:spcBef>
              <a:spcAft>
                <a:spcPts val="0"/>
              </a:spcAft>
              <a:buNone/>
            </a:pPr>
            <a:endParaRPr sz="4400" b="1" dirty="0">
              <a:solidFill>
                <a:schemeClr val="accent1"/>
              </a:solidFill>
            </a:endParaRPr>
          </a:p>
        </p:txBody>
      </p:sp>
      <p:sp>
        <p:nvSpPr>
          <p:cNvPr id="3" name="Shape 204"/>
          <p:cNvSpPr txBox="1">
            <a:spLocks noGrp="1"/>
          </p:cNvSpPr>
          <p:nvPr>
            <p:ph type="body" idx="1"/>
          </p:nvPr>
        </p:nvSpPr>
        <p:spPr>
          <a:xfrm>
            <a:off x="442488" y="1009833"/>
            <a:ext cx="5608898" cy="2982600"/>
          </a:xfrm>
          <a:prstGeom prst="rect">
            <a:avLst/>
          </a:prstGeom>
        </p:spPr>
        <p:txBody>
          <a:bodyPr lIns="91425" tIns="91425" rIns="91425" bIns="91425" anchor="t" anchorCtr="0">
            <a:noAutofit/>
          </a:bodyPr>
          <a:lstStyle/>
          <a:p>
            <a:pPr marL="342900" lvl="0" indent="-342900">
              <a:spcBef>
                <a:spcPts val="0"/>
              </a:spcBef>
              <a:buClr>
                <a:schemeClr val="dk1"/>
              </a:buClr>
              <a:buSzPct val="62000"/>
              <a:buFont typeface="Arial" panose="020B0604020202020204" pitchFamily="34" charset="0"/>
              <a:buChar char="•"/>
            </a:pPr>
            <a:r>
              <a:rPr lang="en-US" sz="2400" b="0" dirty="0">
                <a:solidFill>
                  <a:schemeClr val="dk1"/>
                </a:solidFill>
              </a:rPr>
              <a:t>What’s your current experience of presenting or participating in webinars?</a:t>
            </a:r>
          </a:p>
          <a:p>
            <a:pPr marL="342900" lvl="0" indent="-342900">
              <a:spcBef>
                <a:spcPts val="0"/>
              </a:spcBef>
              <a:buClr>
                <a:schemeClr val="dk1"/>
              </a:buClr>
              <a:buSzPct val="62000"/>
              <a:buFont typeface="Arial" panose="020B0604020202020204" pitchFamily="34" charset="0"/>
              <a:buChar char="•"/>
            </a:pPr>
            <a:r>
              <a:rPr lang="en-US" sz="2400" b="0" dirty="0" smtClean="0">
                <a:solidFill>
                  <a:schemeClr val="dk1"/>
                </a:solidFill>
              </a:rPr>
              <a:t>How </a:t>
            </a:r>
            <a:r>
              <a:rPr lang="en-US" sz="2400" b="0" dirty="0">
                <a:solidFill>
                  <a:schemeClr val="dk1"/>
                </a:solidFill>
              </a:rPr>
              <a:t>do you feel about them?</a:t>
            </a:r>
          </a:p>
          <a:p>
            <a:pPr marL="342900" lvl="0" indent="-342900">
              <a:spcBef>
                <a:spcPts val="0"/>
              </a:spcBef>
              <a:buClr>
                <a:schemeClr val="dk1"/>
              </a:buClr>
              <a:buSzPct val="62000"/>
              <a:buFont typeface="Arial" panose="020B0604020202020204" pitchFamily="34" charset="0"/>
              <a:buChar char="•"/>
            </a:pPr>
            <a:r>
              <a:rPr lang="en-US" sz="2400" b="0" dirty="0" smtClean="0">
                <a:solidFill>
                  <a:schemeClr val="dk1"/>
                </a:solidFill>
              </a:rPr>
              <a:t>What </a:t>
            </a:r>
            <a:r>
              <a:rPr lang="en-US" sz="2400" b="0" dirty="0">
                <a:solidFill>
                  <a:schemeClr val="dk1"/>
                </a:solidFill>
              </a:rPr>
              <a:t>support do DL students get at your institution?</a:t>
            </a:r>
          </a:p>
          <a:p>
            <a:pPr lvl="0">
              <a:spcBef>
                <a:spcPts val="0"/>
              </a:spcBef>
              <a:buNone/>
            </a:pPr>
            <a:endParaRPr sz="2400" dirty="0"/>
          </a:p>
        </p:txBody>
      </p:sp>
      <p:grpSp>
        <p:nvGrpSpPr>
          <p:cNvPr id="6" name="Group 5"/>
          <p:cNvGrpSpPr/>
          <p:nvPr/>
        </p:nvGrpSpPr>
        <p:grpSpPr>
          <a:xfrm>
            <a:off x="6277772" y="866129"/>
            <a:ext cx="1488734" cy="1297093"/>
            <a:chOff x="6415914" y="1158139"/>
            <a:chExt cx="1488734" cy="1297093"/>
          </a:xfrm>
        </p:grpSpPr>
        <p:sp>
          <p:nvSpPr>
            <p:cNvPr id="4" name="Rectangular Callout 3"/>
            <p:cNvSpPr/>
            <p:nvPr/>
          </p:nvSpPr>
          <p:spPr>
            <a:xfrm>
              <a:off x="6415914" y="1158139"/>
              <a:ext cx="1488734" cy="1297093"/>
            </a:xfrm>
            <a:prstGeom prst="wedgeRectCallout">
              <a:avLst>
                <a:gd name="adj1" fmla="val -18295"/>
                <a:gd name="adj2" fmla="val 8988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617225" y="1423701"/>
              <a:ext cx="558215" cy="722492"/>
            </a:xfrm>
            <a:prstGeom prst="rect">
              <a:avLst/>
            </a:prstGeom>
          </p:spPr>
        </p:pic>
        <p:pic>
          <p:nvPicPr>
            <p:cNvPr id="7" name="Picture 6"/>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40519" y="1204653"/>
              <a:ext cx="558215" cy="722492"/>
            </a:xfrm>
            <a:prstGeom prst="rect">
              <a:avLst/>
            </a:prstGeom>
          </p:spPr>
        </p:pic>
      </p:grpSp>
      <p:grpSp>
        <p:nvGrpSpPr>
          <p:cNvPr id="13" name="Group 12"/>
          <p:cNvGrpSpPr/>
          <p:nvPr/>
        </p:nvGrpSpPr>
        <p:grpSpPr>
          <a:xfrm>
            <a:off x="7270399" y="1705679"/>
            <a:ext cx="1488734" cy="1297093"/>
            <a:chOff x="6359953" y="1322458"/>
            <a:chExt cx="1488734" cy="1297093"/>
          </a:xfrm>
        </p:grpSpPr>
        <p:sp>
          <p:nvSpPr>
            <p:cNvPr id="14" name="Rectangular Callout 13"/>
            <p:cNvSpPr/>
            <p:nvPr/>
          </p:nvSpPr>
          <p:spPr>
            <a:xfrm>
              <a:off x="6359953" y="1322458"/>
              <a:ext cx="1488734" cy="1297093"/>
            </a:xfrm>
            <a:prstGeom prst="wedgeRectCallout">
              <a:avLst>
                <a:gd name="adj1" fmla="val -18295"/>
                <a:gd name="adj2" fmla="val 8988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pic>
          <p:nvPicPr>
            <p:cNvPr id="15" name="Picture 1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60484" y="1395420"/>
              <a:ext cx="558215" cy="722492"/>
            </a:xfrm>
            <a:prstGeom prst="rect">
              <a:avLst/>
            </a:prstGeom>
          </p:spPr>
        </p:pic>
        <p:pic>
          <p:nvPicPr>
            <p:cNvPr id="16" name="Picture 15"/>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32669" y="1762012"/>
              <a:ext cx="558215" cy="722492"/>
            </a:xfrm>
            <a:prstGeom prst="rect">
              <a:avLst/>
            </a:prstGeom>
          </p:spPr>
        </p:pic>
      </p:grpSp>
      <p:grpSp>
        <p:nvGrpSpPr>
          <p:cNvPr id="9" name="Group 8"/>
          <p:cNvGrpSpPr/>
          <p:nvPr/>
        </p:nvGrpSpPr>
        <p:grpSpPr>
          <a:xfrm>
            <a:off x="6144462" y="2114343"/>
            <a:ext cx="1488734" cy="1297093"/>
            <a:chOff x="6415914" y="1158139"/>
            <a:chExt cx="1488734" cy="1297093"/>
          </a:xfrm>
        </p:grpSpPr>
        <p:sp>
          <p:nvSpPr>
            <p:cNvPr id="10" name="Rectangular Callout 9"/>
            <p:cNvSpPr/>
            <p:nvPr/>
          </p:nvSpPr>
          <p:spPr>
            <a:xfrm>
              <a:off x="6415914" y="1158139"/>
              <a:ext cx="1488734" cy="1297093"/>
            </a:xfrm>
            <a:prstGeom prst="wedgeRectCallout">
              <a:avLst>
                <a:gd name="adj1" fmla="val -7635"/>
                <a:gd name="adj2" fmla="val 8114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pic>
          <p:nvPicPr>
            <p:cNvPr id="11" name="Picture 10"/>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602066" y="1284694"/>
              <a:ext cx="558215" cy="722492"/>
            </a:xfrm>
            <a:prstGeom prst="rect">
              <a:avLst/>
            </a:prstGeom>
          </p:spPr>
        </p:pic>
        <p:pic>
          <p:nvPicPr>
            <p:cNvPr id="12" name="Picture 11"/>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179776" y="1589024"/>
              <a:ext cx="558215" cy="722492"/>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p:nvPr/>
        </p:nvSpPr>
        <p:spPr>
          <a:xfrm>
            <a:off x="89925" y="0"/>
            <a:ext cx="7088100" cy="791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3000" b="1">
                <a:solidFill>
                  <a:schemeClr val="accent1"/>
                </a:solidFill>
              </a:rPr>
              <a:t>References</a:t>
            </a:r>
          </a:p>
        </p:txBody>
      </p:sp>
      <p:sp>
        <p:nvSpPr>
          <p:cNvPr id="192" name="Shape 192"/>
          <p:cNvSpPr txBox="1"/>
          <p:nvPr/>
        </p:nvSpPr>
        <p:spPr>
          <a:xfrm>
            <a:off x="125900" y="552100"/>
            <a:ext cx="7247700" cy="4510500"/>
          </a:xfrm>
          <a:prstGeom prst="rect">
            <a:avLst/>
          </a:prstGeom>
          <a:noFill/>
          <a:ln>
            <a:noFill/>
          </a:ln>
        </p:spPr>
        <p:txBody>
          <a:bodyPr lIns="91425" tIns="91425" rIns="91425" bIns="91425" anchor="ctr" anchorCtr="0">
            <a:noAutofit/>
          </a:bodyPr>
          <a:lstStyle/>
          <a:p>
            <a:pPr lvl="0" rtl="0">
              <a:spcBef>
                <a:spcPts val="0"/>
              </a:spcBef>
              <a:buNone/>
            </a:pPr>
            <a:r>
              <a:rPr lang="en-US"/>
              <a:t>Baker, C. (2010) The Impact of Instructor Immediacy and Presence for Online Student Affective Learning, Cognition, and Motivation. </a:t>
            </a:r>
            <a:r>
              <a:rPr lang="en-US" i="1"/>
              <a:t>Journal of Educators Online</a:t>
            </a:r>
            <a:r>
              <a:rPr lang="en-US"/>
              <a:t>, 7(1), pp. 1-30.</a:t>
            </a:r>
          </a:p>
          <a:p>
            <a:pPr lvl="0" rtl="0">
              <a:spcBef>
                <a:spcPts val="0"/>
              </a:spcBef>
              <a:buNone/>
            </a:pPr>
            <a:endParaRPr sz="800"/>
          </a:p>
          <a:p>
            <a:pPr lvl="0" rtl="0">
              <a:spcBef>
                <a:spcPts val="0"/>
              </a:spcBef>
              <a:buNone/>
            </a:pPr>
            <a:r>
              <a:rPr lang="en-US"/>
              <a:t>Garrison, D. R., &amp; Anderson, T. (2003) </a:t>
            </a:r>
            <a:r>
              <a:rPr lang="en-US" i="1"/>
              <a:t>E-learning in the 21st century: a framework for research and practice.</a:t>
            </a:r>
            <a:r>
              <a:rPr lang="en-US"/>
              <a:t> London: Routledge Falmer.</a:t>
            </a:r>
          </a:p>
          <a:p>
            <a:pPr lvl="0" rtl="0">
              <a:spcBef>
                <a:spcPts val="0"/>
              </a:spcBef>
              <a:buNone/>
            </a:pPr>
            <a:endParaRPr sz="800"/>
          </a:p>
          <a:p>
            <a:pPr lvl="0" rtl="0">
              <a:spcBef>
                <a:spcPts val="0"/>
              </a:spcBef>
              <a:buNone/>
            </a:pPr>
            <a:r>
              <a:rPr lang="en-US"/>
              <a:t>Haghighi, S., &amp; Tous, M. D. (2014) Attitudes towards Student Support System in Distance Learning: A Questionnaire Survey. </a:t>
            </a:r>
            <a:r>
              <a:rPr lang="en-US" i="1"/>
              <a:t>Styles of Communication</a:t>
            </a:r>
            <a:r>
              <a:rPr lang="en-US"/>
              <a:t>, 6(1), pp. 54-72</a:t>
            </a:r>
          </a:p>
          <a:p>
            <a:pPr lvl="0" rtl="0">
              <a:spcBef>
                <a:spcPts val="0"/>
              </a:spcBef>
              <a:buNone/>
            </a:pPr>
            <a:endParaRPr sz="800"/>
          </a:p>
          <a:p>
            <a:pPr lvl="0" rtl="0">
              <a:spcBef>
                <a:spcPts val="0"/>
              </a:spcBef>
              <a:buNone/>
            </a:pPr>
            <a:r>
              <a:rPr lang="en-US"/>
              <a:t>Hrastinski, S. (2008b) The potential of synchronous communication to enhance participation in online discussions: A case study of two e-learning courses. </a:t>
            </a:r>
            <a:r>
              <a:rPr lang="en-US" i="1"/>
              <a:t>Information &amp; Management</a:t>
            </a:r>
            <a:r>
              <a:rPr lang="en-US"/>
              <a:t>, 45(7), pp. 499–506. </a:t>
            </a:r>
          </a:p>
          <a:p>
            <a:pPr lvl="0" rtl="0">
              <a:spcBef>
                <a:spcPts val="0"/>
              </a:spcBef>
              <a:buNone/>
            </a:pPr>
            <a:endParaRPr sz="800"/>
          </a:p>
          <a:p>
            <a:pPr lvl="0" rtl="0">
              <a:spcBef>
                <a:spcPts val="0"/>
              </a:spcBef>
              <a:buNone/>
            </a:pPr>
            <a:r>
              <a:rPr lang="en-US"/>
              <a:t>Moore, M. (1993) Theory of transactional distance. In: Keegan, D. ed. </a:t>
            </a:r>
            <a:r>
              <a:rPr lang="en-US" i="1"/>
              <a:t>Theoretical principles of distance education.</a:t>
            </a:r>
            <a:r>
              <a:rPr lang="en-US"/>
              <a:t> Abingdon: Routledge.</a:t>
            </a:r>
          </a:p>
          <a:p>
            <a:pPr lvl="0" rtl="0">
              <a:spcBef>
                <a:spcPts val="0"/>
              </a:spcBef>
              <a:buNone/>
            </a:pPr>
            <a:endParaRPr sz="800"/>
          </a:p>
          <a:p>
            <a:pPr lvl="0" rtl="0">
              <a:spcBef>
                <a:spcPts val="0"/>
              </a:spcBef>
              <a:buNone/>
            </a:pPr>
            <a:r>
              <a:rPr lang="en-US"/>
              <a:t>Pattillo R.E. (2007) Decreasing transactional distance in a web-based course. </a:t>
            </a:r>
            <a:r>
              <a:rPr lang="en-US" i="1"/>
              <a:t>Nurse Educator</a:t>
            </a:r>
            <a:r>
              <a:rPr lang="en-US"/>
              <a:t>, 32(3), pp.109–112.</a:t>
            </a:r>
          </a:p>
          <a:p>
            <a:pPr lvl="0" rtl="0">
              <a:spcBef>
                <a:spcPts val="0"/>
              </a:spcBef>
              <a:buNone/>
            </a:pPr>
            <a:endParaRPr sz="800"/>
          </a:p>
          <a:p>
            <a:pPr lvl="0" rtl="0">
              <a:spcBef>
                <a:spcPts val="0"/>
              </a:spcBef>
              <a:buNone/>
            </a:pPr>
            <a:r>
              <a:rPr lang="en-US"/>
              <a:t>Sharma, D. C. (2006) Online Technologies Kill Distance in Learning Managing Participation in Online Journalism Courses. </a:t>
            </a:r>
            <a:r>
              <a:rPr lang="en-US" i="1"/>
              <a:t>Journal of Creative Communications</a:t>
            </a:r>
            <a:r>
              <a:rPr lang="en-US"/>
              <a:t>, 1(1), pp. 75–81.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55475" y="-51824"/>
            <a:ext cx="8373600" cy="717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3600" dirty="0"/>
              <a:t>Background &amp; rationale</a:t>
            </a:r>
          </a:p>
        </p:txBody>
      </p:sp>
      <p:pic>
        <p:nvPicPr>
          <p:cNvPr id="53" name="Shape 53" descr="Stephanie Field graduation.jpg"/>
          <p:cNvPicPr preferRelativeResize="0"/>
          <p:nvPr/>
        </p:nvPicPr>
        <p:blipFill>
          <a:blip r:embed="rId3">
            <a:alphaModFix/>
          </a:blip>
          <a:stretch>
            <a:fillRect/>
          </a:stretch>
        </p:blipFill>
        <p:spPr>
          <a:xfrm>
            <a:off x="1897827" y="582649"/>
            <a:ext cx="4059248" cy="4438190"/>
          </a:xfrm>
          <a:prstGeom prst="rect">
            <a:avLst/>
          </a:prstGeom>
          <a:ln>
            <a:noFill/>
          </a:ln>
          <a:effectLst>
            <a:outerShdw blurRad="292100" dist="139700" dir="2700000" algn="tl" rotWithShape="0">
              <a:srgbClr val="333333">
                <a:alpha val="65000"/>
              </a:srgbClr>
            </a:outerShdw>
          </a:effectLst>
        </p:spPr>
      </p:pic>
      <p:sp>
        <p:nvSpPr>
          <p:cNvPr id="54" name="Shape 54"/>
          <p:cNvSpPr/>
          <p:nvPr/>
        </p:nvSpPr>
        <p:spPr>
          <a:xfrm>
            <a:off x="2326625" y="665776"/>
            <a:ext cx="5117700" cy="2527487"/>
          </a:xfrm>
          <a:prstGeom prst="wedgeRoundRectCallout">
            <a:avLst>
              <a:gd name="adj1" fmla="val 54083"/>
              <a:gd name="adj2" fmla="val 43847"/>
              <a:gd name="adj3" fmla="val 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25" tIns="91425" rIns="91425" bIns="91425" anchor="ctr" anchorCtr="0">
            <a:noAutofit/>
          </a:bodyPr>
          <a:lstStyle/>
          <a:p>
            <a:pPr lvl="0" rtl="0">
              <a:lnSpc>
                <a:spcPct val="115000"/>
              </a:lnSpc>
              <a:spcBef>
                <a:spcPts val="0"/>
              </a:spcBef>
              <a:spcAft>
                <a:spcPts val="0"/>
              </a:spcAft>
              <a:buClr>
                <a:schemeClr val="dk1"/>
              </a:buClr>
              <a:buSzPct val="55000"/>
              <a:buFont typeface="Arial"/>
              <a:buNone/>
            </a:pPr>
            <a:r>
              <a:rPr lang="en-US" sz="2000" b="1" i="1" dirty="0">
                <a:solidFill>
                  <a:schemeClr val="dk1"/>
                </a:solidFill>
                <a:latin typeface="Calibri"/>
                <a:ea typeface="Calibri"/>
                <a:cs typeface="Calibri"/>
                <a:sym typeface="Calibri"/>
              </a:rPr>
              <a:t>Transactional distance:</a:t>
            </a:r>
            <a:r>
              <a:rPr lang="en-US" sz="2000" dirty="0">
                <a:solidFill>
                  <a:schemeClr val="dk1"/>
                </a:solidFill>
                <a:latin typeface="Calibri"/>
                <a:ea typeface="Calibri"/>
                <a:cs typeface="Calibri"/>
                <a:sym typeface="Calibri"/>
              </a:rPr>
              <a:t> distance education is not simply a geographic separation of learners and teachers, but […] a pedagogical concept [...] a psychological and communications space</a:t>
            </a:r>
          </a:p>
          <a:p>
            <a:pPr lvl="0" algn="ctr" rtl="0">
              <a:lnSpc>
                <a:spcPct val="115000"/>
              </a:lnSpc>
              <a:spcBef>
                <a:spcPts val="0"/>
              </a:spcBef>
              <a:buClr>
                <a:schemeClr val="dk1"/>
              </a:buClr>
              <a:buSzPct val="55000"/>
              <a:buFont typeface="Arial"/>
              <a:buNone/>
            </a:pPr>
            <a:r>
              <a:rPr lang="en-US" sz="2000" dirty="0">
                <a:solidFill>
                  <a:schemeClr val="dk1"/>
                </a:solidFill>
                <a:latin typeface="Calibri"/>
                <a:ea typeface="Calibri"/>
                <a:cs typeface="Calibri"/>
                <a:sym typeface="Calibri"/>
              </a:rPr>
              <a:t>Moore, 1993, pp. 22-23 </a:t>
            </a:r>
          </a:p>
        </p:txBody>
      </p:sp>
      <p:sp>
        <p:nvSpPr>
          <p:cNvPr id="55" name="Shape 55"/>
          <p:cNvSpPr/>
          <p:nvPr/>
        </p:nvSpPr>
        <p:spPr>
          <a:xfrm>
            <a:off x="263369" y="3348366"/>
            <a:ext cx="7180955" cy="1755600"/>
          </a:xfrm>
          <a:prstGeom prst="wedgeRoundRectCallout">
            <a:avLst>
              <a:gd name="adj1" fmla="val -52832"/>
              <a:gd name="adj2" fmla="val -49184"/>
              <a:gd name="adj3" fmla="val 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25" tIns="91425" rIns="91425" bIns="91425" anchor="ctr" anchorCtr="0">
            <a:noAutofit/>
          </a:bodyPr>
          <a:lstStyle/>
          <a:p>
            <a:pPr lvl="0">
              <a:spcBef>
                <a:spcPts val="0"/>
              </a:spcBef>
              <a:buNone/>
            </a:pPr>
            <a:r>
              <a:rPr lang="en-US" sz="2000" dirty="0">
                <a:solidFill>
                  <a:schemeClr val="dk1"/>
                </a:solidFill>
                <a:latin typeface="Calibri"/>
                <a:ea typeface="Calibri"/>
                <a:cs typeface="Calibri"/>
                <a:sym typeface="Calibri"/>
              </a:rPr>
              <a:t>one of the biggest problems of DL </a:t>
            </a:r>
            <a:r>
              <a:rPr lang="en-US" sz="2000" dirty="0" err="1">
                <a:solidFill>
                  <a:schemeClr val="dk1"/>
                </a:solidFill>
                <a:latin typeface="Calibri"/>
                <a:ea typeface="Calibri"/>
                <a:cs typeface="Calibri"/>
                <a:sym typeface="Calibri"/>
              </a:rPr>
              <a:t>programmes</a:t>
            </a:r>
            <a:r>
              <a:rPr lang="en-US" sz="2000" dirty="0">
                <a:solidFill>
                  <a:schemeClr val="dk1"/>
                </a:solidFill>
                <a:latin typeface="Calibri"/>
                <a:ea typeface="Calibri"/>
                <a:cs typeface="Calibri"/>
                <a:sym typeface="Calibri"/>
              </a:rPr>
              <a:t> is the limitation of </a:t>
            </a:r>
            <a:r>
              <a:rPr lang="en-US" sz="2000" b="1" dirty="0">
                <a:solidFill>
                  <a:schemeClr val="dk1"/>
                </a:solidFill>
                <a:latin typeface="Calibri"/>
                <a:ea typeface="Calibri"/>
                <a:cs typeface="Calibri"/>
                <a:sym typeface="Calibri"/>
              </a:rPr>
              <a:t>communication </a:t>
            </a:r>
            <a:r>
              <a:rPr lang="en-US" sz="2000" dirty="0">
                <a:solidFill>
                  <a:schemeClr val="dk1"/>
                </a:solidFill>
                <a:latin typeface="Calibri"/>
                <a:ea typeface="Calibri"/>
                <a:cs typeface="Calibri"/>
                <a:sym typeface="Calibri"/>
              </a:rPr>
              <a:t>between tutor and students, and also limitation of </a:t>
            </a:r>
            <a:r>
              <a:rPr lang="en-US" sz="2000" b="1" dirty="0">
                <a:solidFill>
                  <a:schemeClr val="dk1"/>
                </a:solidFill>
                <a:latin typeface="Calibri"/>
                <a:ea typeface="Calibri"/>
                <a:cs typeface="Calibri"/>
                <a:sym typeface="Calibri"/>
              </a:rPr>
              <a:t>dialogue </a:t>
            </a:r>
            <a:r>
              <a:rPr lang="en-US" sz="2000" dirty="0">
                <a:solidFill>
                  <a:schemeClr val="dk1"/>
                </a:solidFill>
                <a:latin typeface="Calibri"/>
                <a:ea typeface="Calibri"/>
                <a:cs typeface="Calibri"/>
                <a:sym typeface="Calibri"/>
              </a:rPr>
              <a:t>amongst students themselves</a:t>
            </a:r>
            <a:r>
              <a:rPr lang="en-US" sz="2400" dirty="0">
                <a:solidFill>
                  <a:schemeClr val="dk1"/>
                </a:solidFill>
                <a:latin typeface="Calibri"/>
                <a:ea typeface="Calibri"/>
                <a:cs typeface="Calibri"/>
                <a:sym typeface="Calibri"/>
              </a:rPr>
              <a:t> </a:t>
            </a:r>
          </a:p>
          <a:p>
            <a:pPr lvl="0">
              <a:spcBef>
                <a:spcPts val="0"/>
              </a:spcBef>
              <a:buNone/>
            </a:pPr>
            <a:endParaRPr sz="1200" dirty="0">
              <a:solidFill>
                <a:schemeClr val="dk1"/>
              </a:solidFill>
              <a:latin typeface="Calibri"/>
              <a:ea typeface="Calibri"/>
              <a:cs typeface="Calibri"/>
              <a:sym typeface="Calibri"/>
            </a:endParaRPr>
          </a:p>
          <a:p>
            <a:pPr lvl="0" algn="ctr" rtl="0">
              <a:spcBef>
                <a:spcPts val="0"/>
              </a:spcBef>
              <a:buNone/>
            </a:pPr>
            <a:r>
              <a:rPr lang="en-US" sz="2000" dirty="0" err="1">
                <a:solidFill>
                  <a:schemeClr val="dk1"/>
                </a:solidFill>
                <a:latin typeface="Calibri"/>
                <a:ea typeface="Calibri"/>
                <a:cs typeface="Calibri"/>
                <a:sym typeface="Calibri"/>
              </a:rPr>
              <a:t>Haghighi</a:t>
            </a:r>
            <a:r>
              <a:rPr lang="en-US" sz="2000" dirty="0">
                <a:solidFill>
                  <a:schemeClr val="dk1"/>
                </a:solidFill>
                <a:latin typeface="Calibri"/>
                <a:ea typeface="Calibri"/>
                <a:cs typeface="Calibri"/>
                <a:sym typeface="Calibri"/>
              </a:rPr>
              <a:t> &amp; </a:t>
            </a:r>
            <a:r>
              <a:rPr lang="en-US" sz="2000" dirty="0" err="1">
                <a:solidFill>
                  <a:schemeClr val="dk1"/>
                </a:solidFill>
                <a:latin typeface="Calibri"/>
                <a:ea typeface="Calibri"/>
                <a:cs typeface="Calibri"/>
                <a:sym typeface="Calibri"/>
              </a:rPr>
              <a:t>Tous</a:t>
            </a:r>
            <a:r>
              <a:rPr lang="en-US" sz="2000" dirty="0">
                <a:solidFill>
                  <a:schemeClr val="dk1"/>
                </a:solidFill>
                <a:latin typeface="Calibri"/>
                <a:ea typeface="Calibri"/>
                <a:cs typeface="Calibri"/>
                <a:sym typeface="Calibri"/>
              </a:rPr>
              <a:t>, 2014, p.57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ppt_x"/>
                                          </p:val>
                                        </p:tav>
                                        <p:tav tm="100000">
                                          <p:val>
                                            <p:strVal val="#ppt_x"/>
                                          </p:val>
                                        </p:tav>
                                      </p:tavLst>
                                    </p:anim>
                                    <p:anim calcmode="lin" valueType="num">
                                      <p:cBhvr additive="base">
                                        <p:cTn id="1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fill="hold"/>
                                        <p:tgtEl>
                                          <p:spTgt spid="55"/>
                                        </p:tgtEl>
                                        <p:attrNameLst>
                                          <p:attrName>ppt_x</p:attrName>
                                        </p:attrNameLst>
                                      </p:cBhvr>
                                      <p:tavLst>
                                        <p:tav tm="0">
                                          <p:val>
                                            <p:strVal val="#ppt_x"/>
                                          </p:val>
                                        </p:tav>
                                        <p:tav tm="100000">
                                          <p:val>
                                            <p:strVal val="#ppt_x"/>
                                          </p:val>
                                        </p:tav>
                                      </p:tavLst>
                                    </p:anim>
                                    <p:anim calcmode="lin" valueType="num">
                                      <p:cBhvr additive="base">
                                        <p:cTn id="19"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63224"/>
            <a:ext cx="3610264" cy="1805132"/>
          </a:xfrm>
          <a:prstGeom prst="rect">
            <a:avLst/>
          </a:prstGeom>
        </p:spPr>
      </p:pic>
      <p:sp>
        <p:nvSpPr>
          <p:cNvPr id="61" name="Shape 61"/>
          <p:cNvSpPr txBox="1">
            <a:spLocks noGrp="1"/>
          </p:cNvSpPr>
          <p:nvPr>
            <p:ph type="title"/>
          </p:nvPr>
        </p:nvSpPr>
        <p:spPr>
          <a:xfrm>
            <a:off x="225116" y="92623"/>
            <a:ext cx="8373600" cy="857400"/>
          </a:xfrm>
          <a:prstGeom prst="rect">
            <a:avLst/>
          </a:prstGeom>
        </p:spPr>
        <p:txBody>
          <a:bodyPr lIns="91425" tIns="91425" rIns="91425" bIns="91425" anchor="ctr" anchorCtr="0">
            <a:noAutofit/>
          </a:bodyPr>
          <a:lstStyle/>
          <a:p>
            <a:pPr lvl="0">
              <a:spcBef>
                <a:spcPts val="0"/>
              </a:spcBef>
              <a:buNone/>
            </a:pPr>
            <a:r>
              <a:rPr lang="en-US" sz="3600" dirty="0"/>
              <a:t>The challenge</a:t>
            </a:r>
          </a:p>
        </p:txBody>
      </p:sp>
      <p:graphicFrame>
        <p:nvGraphicFramePr>
          <p:cNvPr id="2" name="Diagram 1"/>
          <p:cNvGraphicFramePr/>
          <p:nvPr>
            <p:extLst>
              <p:ext uri="{D42A27DB-BD31-4B8C-83A1-F6EECF244321}">
                <p14:modId xmlns:p14="http://schemas.microsoft.com/office/powerpoint/2010/main" val="1048037021"/>
              </p:ext>
            </p:extLst>
          </p:nvPr>
        </p:nvGraphicFramePr>
        <p:xfrm>
          <a:off x="300686" y="1216680"/>
          <a:ext cx="6069886" cy="3698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0" y="0"/>
            <a:ext cx="8880900" cy="85740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1"/>
              </a:buClr>
              <a:buSzPct val="25000"/>
              <a:buFont typeface="Arial"/>
              <a:buNone/>
            </a:pPr>
            <a:r>
              <a:rPr lang="en-US" sz="3200" dirty="0"/>
              <a:t>A solution</a:t>
            </a:r>
          </a:p>
        </p:txBody>
      </p:sp>
      <p:sp>
        <p:nvSpPr>
          <p:cNvPr id="68" name="Shape 68"/>
          <p:cNvSpPr txBox="1"/>
          <p:nvPr/>
        </p:nvSpPr>
        <p:spPr>
          <a:xfrm>
            <a:off x="320950" y="2078625"/>
            <a:ext cx="4841700" cy="29493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endParaRPr sz="2400">
              <a:solidFill>
                <a:schemeClr val="dk1"/>
              </a:solidFill>
              <a:latin typeface="Calibri"/>
              <a:ea typeface="Calibri"/>
              <a:cs typeface="Calibri"/>
              <a:sym typeface="Calibri"/>
            </a:endParaRPr>
          </a:p>
        </p:txBody>
      </p:sp>
      <p:sp>
        <p:nvSpPr>
          <p:cNvPr id="69" name="Shape 69"/>
          <p:cNvSpPr/>
          <p:nvPr/>
        </p:nvSpPr>
        <p:spPr>
          <a:xfrm>
            <a:off x="160475" y="1903862"/>
            <a:ext cx="4841700" cy="3185046"/>
          </a:xfrm>
          <a:prstGeom prst="wedgeRoundRectCallout">
            <a:avLst>
              <a:gd name="adj1" fmla="val 66308"/>
              <a:gd name="adj2" fmla="val 547"/>
              <a:gd name="adj3" fmla="val 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25" tIns="91425" rIns="91425" bIns="91425" anchor="ctr" anchorCtr="0">
            <a:noAutofit/>
          </a:bodyPr>
          <a:lstStyle/>
          <a:p>
            <a:pPr lvl="0">
              <a:spcBef>
                <a:spcPts val="0"/>
              </a:spcBef>
              <a:buClr>
                <a:schemeClr val="dk1"/>
              </a:buClr>
              <a:buSzPct val="55000"/>
              <a:buFont typeface="Arial"/>
              <a:buNone/>
            </a:pPr>
            <a:r>
              <a:rPr lang="en-US" sz="2000" dirty="0">
                <a:solidFill>
                  <a:schemeClr val="dk1"/>
                </a:solidFill>
                <a:latin typeface="Calibri"/>
                <a:ea typeface="Calibri"/>
                <a:cs typeface="Calibri"/>
                <a:sym typeface="Calibri"/>
              </a:rPr>
              <a:t>Synchronous tools can promote “togetherness” and participation (Sharma, 2006), enable collaboration (Garrison &amp; Anderson, 2003) and dialogue (</a:t>
            </a:r>
            <a:r>
              <a:rPr lang="en-US" sz="2000" dirty="0" err="1">
                <a:solidFill>
                  <a:schemeClr val="dk1"/>
                </a:solidFill>
                <a:latin typeface="Calibri"/>
                <a:ea typeface="Calibri"/>
                <a:cs typeface="Calibri"/>
                <a:sym typeface="Calibri"/>
              </a:rPr>
              <a:t>Patillo</a:t>
            </a:r>
            <a:r>
              <a:rPr lang="en-US" sz="2000" dirty="0">
                <a:solidFill>
                  <a:schemeClr val="dk1"/>
                </a:solidFill>
                <a:latin typeface="Calibri"/>
                <a:ea typeface="Calibri"/>
                <a:cs typeface="Calibri"/>
                <a:sym typeface="Calibri"/>
              </a:rPr>
              <a:t>, 2007); improve instructor immediacy and presence (Baker, 2010) and increase motivation (</a:t>
            </a:r>
            <a:r>
              <a:rPr lang="en-US" sz="2000" dirty="0" err="1">
                <a:solidFill>
                  <a:schemeClr val="dk1"/>
                </a:solidFill>
                <a:latin typeface="Calibri"/>
                <a:ea typeface="Calibri"/>
                <a:cs typeface="Calibri"/>
                <a:sym typeface="Calibri"/>
              </a:rPr>
              <a:t>Hrastinski</a:t>
            </a:r>
            <a:r>
              <a:rPr lang="en-US" sz="2000" dirty="0">
                <a:solidFill>
                  <a:schemeClr val="dk1"/>
                </a:solidFill>
                <a:latin typeface="Calibri"/>
                <a:ea typeface="Calibri"/>
                <a:cs typeface="Calibri"/>
                <a:sym typeface="Calibri"/>
              </a:rPr>
              <a:t>, 2008b).</a:t>
            </a:r>
          </a:p>
        </p:txBody>
      </p:sp>
      <p:pic>
        <p:nvPicPr>
          <p:cNvPr id="70" name="Shape 70" descr="webinar.jpg"/>
          <p:cNvPicPr preferRelativeResize="0"/>
          <p:nvPr/>
        </p:nvPicPr>
        <p:blipFill>
          <a:blip r:embed="rId3">
            <a:alphaModFix/>
          </a:blip>
          <a:stretch>
            <a:fillRect/>
          </a:stretch>
        </p:blipFill>
        <p:spPr>
          <a:xfrm>
            <a:off x="5581934" y="214335"/>
            <a:ext cx="3459441" cy="24128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81979" y="-105419"/>
            <a:ext cx="8373600" cy="857400"/>
          </a:xfrm>
          <a:prstGeom prst="rect">
            <a:avLst/>
          </a:prstGeom>
        </p:spPr>
        <p:txBody>
          <a:bodyPr lIns="91425" tIns="91425" rIns="91425" bIns="91425" anchor="t" anchorCtr="0">
            <a:noAutofit/>
          </a:bodyPr>
          <a:lstStyle/>
          <a:p>
            <a:pPr lvl="0">
              <a:spcBef>
                <a:spcPts val="0"/>
              </a:spcBef>
              <a:buNone/>
            </a:pPr>
            <a:r>
              <a:rPr lang="en-US" sz="3000" dirty="0"/>
              <a:t>Webinar topics and timetable</a:t>
            </a:r>
          </a:p>
        </p:txBody>
      </p:sp>
      <p:grpSp>
        <p:nvGrpSpPr>
          <p:cNvPr id="6" name="Group 5"/>
          <p:cNvGrpSpPr/>
          <p:nvPr/>
        </p:nvGrpSpPr>
        <p:grpSpPr>
          <a:xfrm>
            <a:off x="368493" y="537378"/>
            <a:ext cx="6762463" cy="4397477"/>
            <a:chOff x="402611" y="687503"/>
            <a:chExt cx="6762463" cy="4397477"/>
          </a:xfrm>
        </p:grpSpPr>
        <p:sp>
          <p:nvSpPr>
            <p:cNvPr id="5" name="Rectangle 4"/>
            <p:cNvSpPr/>
            <p:nvPr/>
          </p:nvSpPr>
          <p:spPr>
            <a:xfrm>
              <a:off x="839338" y="1804060"/>
              <a:ext cx="1793637" cy="104405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t>Information Literacy 1</a:t>
              </a:r>
            </a:p>
            <a:p>
              <a:pPr algn="ctr"/>
              <a:r>
                <a:rPr lang="en-GB" dirty="0" smtClean="0"/>
                <a:t>Library Catalogue, </a:t>
              </a:r>
              <a:r>
                <a:rPr lang="en-GB" dirty="0" smtClean="0"/>
                <a:t>Offsite, </a:t>
              </a:r>
              <a:r>
                <a:rPr lang="en-GB" dirty="0" smtClean="0"/>
                <a:t>Discover</a:t>
              </a:r>
              <a:endParaRPr lang="en-GB" dirty="0"/>
            </a:p>
          </p:txBody>
        </p:sp>
        <p:sp>
          <p:nvSpPr>
            <p:cNvPr id="8" name="Rectangle 7"/>
            <p:cNvSpPr/>
            <p:nvPr/>
          </p:nvSpPr>
          <p:spPr>
            <a:xfrm>
              <a:off x="2767525" y="1804060"/>
              <a:ext cx="1624084" cy="104405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t>Information Literacy 2 Advanced Search Skills, Databases</a:t>
              </a:r>
              <a:endParaRPr lang="en-GB" dirty="0"/>
            </a:p>
          </p:txBody>
        </p:sp>
        <p:sp>
          <p:nvSpPr>
            <p:cNvPr id="9" name="Rectangle 8"/>
            <p:cNvSpPr/>
            <p:nvPr/>
          </p:nvSpPr>
          <p:spPr>
            <a:xfrm>
              <a:off x="4546629" y="1800650"/>
              <a:ext cx="1820051" cy="104405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t>Information Literacy 3 </a:t>
              </a:r>
            </a:p>
            <a:p>
              <a:pPr algn="ctr"/>
              <a:r>
                <a:rPr lang="en-GB" dirty="0" smtClean="0"/>
                <a:t>Evaluating Sources, Referencing</a:t>
              </a:r>
              <a:endParaRPr lang="en-GB" dirty="0"/>
            </a:p>
          </p:txBody>
        </p:sp>
        <p:sp>
          <p:nvSpPr>
            <p:cNvPr id="10" name="Rectangle 9"/>
            <p:cNvSpPr/>
            <p:nvPr/>
          </p:nvSpPr>
          <p:spPr>
            <a:xfrm>
              <a:off x="402611" y="2920617"/>
              <a:ext cx="1624084" cy="104405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Academic Literacy 1</a:t>
              </a:r>
            </a:p>
            <a:p>
              <a:pPr algn="ctr"/>
              <a:r>
                <a:rPr lang="en-GB" dirty="0" smtClean="0"/>
                <a:t>Reflective Writing</a:t>
              </a:r>
              <a:endParaRPr lang="en-GB" dirty="0"/>
            </a:p>
          </p:txBody>
        </p:sp>
        <p:sp>
          <p:nvSpPr>
            <p:cNvPr id="11" name="Rectangle 10"/>
            <p:cNvSpPr/>
            <p:nvPr/>
          </p:nvSpPr>
          <p:spPr>
            <a:xfrm>
              <a:off x="3828197" y="2920617"/>
              <a:ext cx="1624084" cy="104405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Academic Literacy 3 Interpreting Assignment Briefs</a:t>
              </a:r>
              <a:endParaRPr lang="en-GB" dirty="0"/>
            </a:p>
          </p:txBody>
        </p:sp>
        <p:sp>
          <p:nvSpPr>
            <p:cNvPr id="12" name="Rectangle 11"/>
            <p:cNvSpPr/>
            <p:nvPr/>
          </p:nvSpPr>
          <p:spPr>
            <a:xfrm>
              <a:off x="2115404" y="2920617"/>
              <a:ext cx="1624084" cy="104405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Academic Literacy 2</a:t>
              </a:r>
            </a:p>
            <a:p>
              <a:pPr algn="ctr"/>
              <a:r>
                <a:rPr lang="en-GB" dirty="0" smtClean="0"/>
                <a:t>Essay Style/Structure</a:t>
              </a:r>
              <a:endParaRPr lang="en-GB" dirty="0"/>
            </a:p>
          </p:txBody>
        </p:sp>
        <p:sp>
          <p:nvSpPr>
            <p:cNvPr id="13" name="Rectangle 12"/>
            <p:cNvSpPr/>
            <p:nvPr/>
          </p:nvSpPr>
          <p:spPr>
            <a:xfrm>
              <a:off x="5540990" y="2917207"/>
              <a:ext cx="1624084" cy="104405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Academic Literacy 4 </a:t>
              </a:r>
            </a:p>
            <a:p>
              <a:pPr algn="ctr"/>
              <a:r>
                <a:rPr lang="en-GB" dirty="0" smtClean="0"/>
                <a:t>Critical Thinking</a:t>
              </a:r>
              <a:endParaRPr lang="en-GB" dirty="0"/>
            </a:p>
          </p:txBody>
        </p:sp>
        <p:sp>
          <p:nvSpPr>
            <p:cNvPr id="14" name="Rectangle 13"/>
            <p:cNvSpPr/>
            <p:nvPr/>
          </p:nvSpPr>
          <p:spPr>
            <a:xfrm>
              <a:off x="2733405" y="687503"/>
              <a:ext cx="1624084" cy="104405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Induction Webinar</a:t>
              </a:r>
              <a:endParaRPr lang="en-GB" dirty="0"/>
            </a:p>
          </p:txBody>
        </p:sp>
        <p:sp>
          <p:nvSpPr>
            <p:cNvPr id="17" name="Rectangle 16"/>
            <p:cNvSpPr/>
            <p:nvPr/>
          </p:nvSpPr>
          <p:spPr>
            <a:xfrm>
              <a:off x="2115404" y="4037174"/>
              <a:ext cx="1624084" cy="104405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t>Digital Literacy 1</a:t>
              </a:r>
            </a:p>
            <a:p>
              <a:pPr algn="ctr"/>
              <a:r>
                <a:rPr lang="en-GB" dirty="0" smtClean="0"/>
                <a:t>Formatting Structured Documents	</a:t>
              </a:r>
              <a:endParaRPr lang="en-GB" dirty="0"/>
            </a:p>
          </p:txBody>
        </p:sp>
        <p:sp>
          <p:nvSpPr>
            <p:cNvPr id="18" name="Rectangle 17"/>
            <p:cNvSpPr/>
            <p:nvPr/>
          </p:nvSpPr>
          <p:spPr>
            <a:xfrm>
              <a:off x="3872993" y="4040926"/>
              <a:ext cx="1624084" cy="104405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t>Digital Literacy 2 Effective Presentation Tools</a:t>
              </a:r>
              <a:endParaRPr lang="en-GB"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5495" y="205979"/>
            <a:ext cx="8373600" cy="8574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US" sz="2800" dirty="0"/>
              <a:t>Format and presentation </a:t>
            </a:r>
            <a:r>
              <a:rPr lang="en-US" sz="2800" dirty="0" smtClean="0"/>
              <a:t>consistency </a:t>
            </a:r>
            <a:br>
              <a:rPr lang="en-US" sz="2800" dirty="0" smtClean="0"/>
            </a:br>
            <a:r>
              <a:rPr lang="en-US" sz="2800" dirty="0" smtClean="0"/>
              <a:t>in Adobe Connect</a:t>
            </a:r>
            <a:endParaRPr lang="en-US" sz="2800" dirty="0"/>
          </a:p>
          <a:p>
            <a:pPr lvl="0">
              <a:spcBef>
                <a:spcPts val="0"/>
              </a:spcBef>
              <a:buNone/>
            </a:pPr>
            <a:endParaRPr dirty="0"/>
          </a:p>
        </p:txBody>
      </p:sp>
      <p:sp>
        <p:nvSpPr>
          <p:cNvPr id="91" name="Shape 91"/>
          <p:cNvSpPr txBox="1">
            <a:spLocks noGrp="1"/>
          </p:cNvSpPr>
          <p:nvPr>
            <p:ph type="body" idx="1"/>
          </p:nvPr>
        </p:nvSpPr>
        <p:spPr>
          <a:xfrm>
            <a:off x="35495" y="1294174"/>
            <a:ext cx="4172400" cy="4013100"/>
          </a:xfrm>
          <a:prstGeom prst="rect">
            <a:avLst/>
          </a:prstGeom>
        </p:spPr>
        <p:txBody>
          <a:bodyPr lIns="91425" tIns="91425" rIns="91425" bIns="91425" anchor="t" anchorCtr="0">
            <a:noAutofit/>
          </a:bodyPr>
          <a:lstStyle/>
          <a:p>
            <a:pPr marL="0" lvl="0" indent="0" rtl="0">
              <a:spcBef>
                <a:spcPts val="0"/>
              </a:spcBef>
              <a:buNone/>
            </a:pPr>
            <a:r>
              <a:rPr lang="en-US" sz="2400" dirty="0" smtClean="0"/>
              <a:t>Format</a:t>
            </a:r>
          </a:p>
          <a:p>
            <a:pPr marL="1028700" lvl="1" indent="-342900">
              <a:spcBef>
                <a:spcPts val="0"/>
              </a:spcBef>
              <a:buFont typeface="Arial" panose="020B0604020202020204" pitchFamily="34" charset="0"/>
              <a:buChar char="•"/>
            </a:pPr>
            <a:r>
              <a:rPr lang="en-US" sz="2000" dirty="0" smtClean="0"/>
              <a:t>Pre </a:t>
            </a:r>
            <a:r>
              <a:rPr lang="en-US" sz="2000" dirty="0"/>
              <a:t>sessional tasks</a:t>
            </a:r>
          </a:p>
          <a:p>
            <a:pPr marL="1028700" lvl="1" indent="-342900">
              <a:spcBef>
                <a:spcPts val="0"/>
              </a:spcBef>
              <a:buFont typeface="Arial" panose="020B0604020202020204" pitchFamily="34" charset="0"/>
              <a:buChar char="•"/>
            </a:pPr>
            <a:r>
              <a:rPr lang="en-US" sz="2000" dirty="0"/>
              <a:t>Welcome tasks</a:t>
            </a:r>
          </a:p>
          <a:p>
            <a:pPr marL="1028700" lvl="1" indent="-342900">
              <a:spcBef>
                <a:spcPts val="0"/>
              </a:spcBef>
              <a:buFont typeface="Arial" panose="020B0604020202020204" pitchFamily="34" charset="0"/>
              <a:buChar char="•"/>
            </a:pPr>
            <a:r>
              <a:rPr lang="en-US" sz="2000" dirty="0"/>
              <a:t>Tutor led teaching</a:t>
            </a:r>
          </a:p>
          <a:p>
            <a:pPr marL="1028700" lvl="1" indent="-342900">
              <a:spcBef>
                <a:spcPts val="0"/>
              </a:spcBef>
              <a:buFont typeface="Arial" panose="020B0604020202020204" pitchFamily="34" charset="0"/>
              <a:buChar char="•"/>
            </a:pPr>
            <a:r>
              <a:rPr lang="en-US" sz="2000" dirty="0"/>
              <a:t>Interactive tasks*</a:t>
            </a:r>
          </a:p>
          <a:p>
            <a:pPr marL="1485900" lvl="2" indent="-342900">
              <a:spcBef>
                <a:spcPts val="0"/>
              </a:spcBef>
              <a:buFont typeface="Arial" panose="020B0604020202020204" pitchFamily="34" charset="0"/>
              <a:buChar char="•"/>
            </a:pPr>
            <a:r>
              <a:rPr lang="en-US" dirty="0"/>
              <a:t>Group tasks</a:t>
            </a:r>
          </a:p>
          <a:p>
            <a:pPr marL="1485900" lvl="2" indent="-342900">
              <a:spcBef>
                <a:spcPts val="0"/>
              </a:spcBef>
              <a:buFont typeface="Arial" panose="020B0604020202020204" pitchFamily="34" charset="0"/>
              <a:buChar char="•"/>
            </a:pPr>
            <a:r>
              <a:rPr lang="en-US" dirty="0"/>
              <a:t>Discussions</a:t>
            </a:r>
          </a:p>
          <a:p>
            <a:pPr marL="1028700" lvl="1" indent="-342900">
              <a:spcBef>
                <a:spcPts val="0"/>
              </a:spcBef>
              <a:buFont typeface="Arial" panose="020B0604020202020204" pitchFamily="34" charset="0"/>
              <a:buChar char="•"/>
            </a:pPr>
            <a:r>
              <a:rPr lang="en-US" sz="2000" dirty="0"/>
              <a:t>Resources and post sessional tasks</a:t>
            </a:r>
          </a:p>
        </p:txBody>
      </p:sp>
      <p:sp>
        <p:nvSpPr>
          <p:cNvPr id="92" name="Shape 92"/>
          <p:cNvSpPr txBox="1">
            <a:spLocks noGrp="1"/>
          </p:cNvSpPr>
          <p:nvPr>
            <p:ph type="body" idx="2"/>
          </p:nvPr>
        </p:nvSpPr>
        <p:spPr>
          <a:xfrm>
            <a:off x="3733440" y="1294174"/>
            <a:ext cx="4114800" cy="3811800"/>
          </a:xfrm>
          <a:prstGeom prst="rect">
            <a:avLst/>
          </a:prstGeom>
        </p:spPr>
        <p:txBody>
          <a:bodyPr lIns="91425" tIns="91425" rIns="91425" bIns="91425" anchor="t" anchorCtr="0">
            <a:noAutofit/>
          </a:bodyPr>
          <a:lstStyle/>
          <a:p>
            <a:pPr marL="0" lvl="0" indent="0" rtl="0">
              <a:spcBef>
                <a:spcPts val="0"/>
              </a:spcBef>
              <a:buNone/>
            </a:pPr>
            <a:r>
              <a:rPr lang="en-US" sz="2400" dirty="0" smtClean="0"/>
              <a:t>Consistency</a:t>
            </a:r>
          </a:p>
          <a:p>
            <a:pPr marL="1028700" lvl="1" indent="-342900" rtl="0">
              <a:spcBef>
                <a:spcPts val="0"/>
              </a:spcBef>
              <a:buFont typeface="Arial" panose="020B0604020202020204" pitchFamily="34" charset="0"/>
              <a:buChar char="•"/>
            </a:pPr>
            <a:r>
              <a:rPr lang="en-US" sz="2000" dirty="0" smtClean="0"/>
              <a:t>Presenter </a:t>
            </a:r>
            <a:r>
              <a:rPr lang="en-US" sz="2000" dirty="0"/>
              <a:t>and moderator </a:t>
            </a:r>
          </a:p>
          <a:p>
            <a:pPr marL="1028700" lvl="1" indent="-342900" rtl="0">
              <a:spcBef>
                <a:spcPts val="0"/>
              </a:spcBef>
              <a:buFont typeface="Arial" panose="020B0604020202020204" pitchFamily="34" charset="0"/>
              <a:buChar char="•"/>
            </a:pPr>
            <a:r>
              <a:rPr lang="en-US" sz="2000" dirty="0"/>
              <a:t>Templates used for presentation slides</a:t>
            </a:r>
          </a:p>
          <a:p>
            <a:pPr marL="1028700" lvl="1" indent="-342900" rtl="0">
              <a:spcBef>
                <a:spcPts val="0"/>
              </a:spcBef>
              <a:buFont typeface="Arial" panose="020B0604020202020204" pitchFamily="34" charset="0"/>
              <a:buChar char="•"/>
            </a:pPr>
            <a:r>
              <a:rPr lang="en-US" sz="2000" dirty="0"/>
              <a:t>Welcome ‘lobby’ </a:t>
            </a:r>
          </a:p>
          <a:p>
            <a:pPr marL="1028700" lvl="1" indent="-342900" rtl="0">
              <a:spcBef>
                <a:spcPts val="0"/>
              </a:spcBef>
              <a:buFont typeface="Arial" panose="020B0604020202020204" pitchFamily="34" charset="0"/>
              <a:buChar char="•"/>
            </a:pPr>
            <a:r>
              <a:rPr lang="en-US" sz="2000" dirty="0"/>
              <a:t>Start and End poll evaluations</a:t>
            </a:r>
          </a:p>
          <a:p>
            <a:pPr marL="1028700" lvl="1" indent="-342900" rtl="0">
              <a:spcBef>
                <a:spcPts val="0"/>
              </a:spcBef>
              <a:buFont typeface="Arial" panose="020B0604020202020204" pitchFamily="34" charset="0"/>
              <a:buChar char="•"/>
            </a:pPr>
            <a:r>
              <a:rPr lang="en-US" sz="2000" dirty="0"/>
              <a:t>Used same </a:t>
            </a:r>
            <a:r>
              <a:rPr lang="en-US" sz="2000" dirty="0" smtClean="0">
                <a:solidFill>
                  <a:schemeClr val="dk1"/>
                </a:solidFill>
              </a:rPr>
              <a:t>Adobe</a:t>
            </a:r>
            <a:r>
              <a:rPr lang="en-US" sz="2000" dirty="0" smtClean="0"/>
              <a:t> </a:t>
            </a:r>
            <a:r>
              <a:rPr lang="en-US" sz="2000" dirty="0">
                <a:solidFill>
                  <a:schemeClr val="dk1"/>
                </a:solidFill>
              </a:rPr>
              <a:t>tool bank </a:t>
            </a:r>
          </a:p>
        </p:txBody>
      </p:sp>
      <p:pic>
        <p:nvPicPr>
          <p:cNvPr id="93" name="Shape 93" descr="Adobe Connect Logo.png">
            <a:hlinkClick r:id=""/>
          </p:cNvPr>
          <p:cNvPicPr preferRelativeResize="0"/>
          <p:nvPr/>
        </p:nvPicPr>
        <p:blipFill>
          <a:blip r:embed="rId3">
            <a:alphaModFix/>
          </a:blip>
          <a:stretch>
            <a:fillRect/>
          </a:stretch>
        </p:blipFill>
        <p:spPr>
          <a:xfrm>
            <a:off x="8100724" y="95600"/>
            <a:ext cx="967775" cy="9677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descr="LobbyChatAttendees.PNG"/>
          <p:cNvPicPr preferRelativeResize="0"/>
          <p:nvPr/>
        </p:nvPicPr>
        <p:blipFill>
          <a:blip r:embed="rId3">
            <a:alphaModFix/>
          </a:blip>
          <a:stretch>
            <a:fillRect/>
          </a:stretch>
        </p:blipFill>
        <p:spPr>
          <a:xfrm>
            <a:off x="152400" y="152400"/>
            <a:ext cx="7150925" cy="4946099"/>
          </a:xfrm>
          <a:prstGeom prst="rect">
            <a:avLst/>
          </a:prstGeom>
          <a:noFill/>
          <a:ln>
            <a:noFill/>
          </a:ln>
        </p:spPr>
      </p:pic>
      <p:pic>
        <p:nvPicPr>
          <p:cNvPr id="100" name="Shape 100" descr="File Pod.PNG"/>
          <p:cNvPicPr preferRelativeResize="0"/>
          <p:nvPr/>
        </p:nvPicPr>
        <p:blipFill>
          <a:blip r:embed="rId4">
            <a:alphaModFix/>
          </a:blip>
          <a:stretch>
            <a:fillRect/>
          </a:stretch>
        </p:blipFill>
        <p:spPr>
          <a:xfrm>
            <a:off x="4772399" y="2360224"/>
            <a:ext cx="1956075" cy="12766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descr="Polls.PNG"/>
          <p:cNvPicPr preferRelativeResize="0"/>
          <p:nvPr/>
        </p:nvPicPr>
        <p:blipFill>
          <a:blip r:embed="rId3">
            <a:alphaModFix/>
          </a:blip>
          <a:stretch>
            <a:fillRect/>
          </a:stretch>
        </p:blipFill>
        <p:spPr>
          <a:xfrm>
            <a:off x="96500" y="883209"/>
            <a:ext cx="8895100" cy="4179515"/>
          </a:xfrm>
          <a:prstGeom prst="rect">
            <a:avLst/>
          </a:prstGeom>
          <a:noFill/>
          <a:ln w="19050" cap="flat" cmpd="sng">
            <a:solidFill>
              <a:schemeClr val="dk2"/>
            </a:solidFill>
            <a:prstDash val="solid"/>
            <a:round/>
            <a:headEnd type="none" w="med" len="med"/>
            <a:tailEnd type="none" w="med" len="med"/>
          </a:ln>
        </p:spPr>
      </p:pic>
      <p:pic>
        <p:nvPicPr>
          <p:cNvPr id="107" name="Shape 107" descr="Evaluation pod.PNG"/>
          <p:cNvPicPr preferRelativeResize="0"/>
          <p:nvPr/>
        </p:nvPicPr>
        <p:blipFill>
          <a:blip r:embed="rId4">
            <a:alphaModFix/>
          </a:blip>
          <a:stretch>
            <a:fillRect/>
          </a:stretch>
        </p:blipFill>
        <p:spPr>
          <a:xfrm>
            <a:off x="7510025" y="3360850"/>
            <a:ext cx="1437049" cy="102647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pic>
        <p:nvPicPr>
          <p:cNvPr id="113" name="Shape 113" descr="Discussion Tasks.PNG"/>
          <p:cNvPicPr preferRelativeResize="0"/>
          <p:nvPr/>
        </p:nvPicPr>
        <p:blipFill>
          <a:blip r:embed="rId3">
            <a:alphaModFix/>
          </a:blip>
          <a:stretch>
            <a:fillRect/>
          </a:stretch>
        </p:blipFill>
        <p:spPr>
          <a:xfrm>
            <a:off x="759726" y="259306"/>
            <a:ext cx="6528179" cy="4688167"/>
          </a:xfrm>
          <a:prstGeom prst="rect">
            <a:avLst/>
          </a:prstGeom>
          <a:noFill/>
          <a:ln w="19050" cap="flat" cmpd="sng">
            <a:solidFill>
              <a:schemeClr val="dk2"/>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ntroductionSlide">
  <a:themeElements>
    <a:clrScheme name="BeckettColours">
      <a:dk1>
        <a:srgbClr val="000000"/>
      </a:dk1>
      <a:lt1>
        <a:srgbClr val="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LeedMet Colours ">
      <a:dk1>
        <a:srgbClr val="000000"/>
      </a:dk1>
      <a:lt1>
        <a:srgbClr val="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2671</Words>
  <Application>Microsoft Office PowerPoint</Application>
  <PresentationFormat>On-screen Show (16:9)</PresentationFormat>
  <Paragraphs>272</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Wingdings</vt:lpstr>
      <vt:lpstr>IntroductionSlide</vt:lpstr>
      <vt:lpstr>Custom Design</vt:lpstr>
      <vt:lpstr>PowerPoint Presentation</vt:lpstr>
      <vt:lpstr>Background &amp; rationale</vt:lpstr>
      <vt:lpstr>The challenge</vt:lpstr>
      <vt:lpstr>A solution</vt:lpstr>
      <vt:lpstr>Webinar topics and timetable</vt:lpstr>
      <vt:lpstr>Format and presentation consistency  in Adobe Connect </vt:lpstr>
      <vt:lpstr>PowerPoint Presentation</vt:lpstr>
      <vt:lpstr>PowerPoint Presentation</vt:lpstr>
      <vt:lpstr>PowerPoint Presentation</vt:lpstr>
      <vt:lpstr>PowerPoint Presentation</vt:lpstr>
      <vt:lpstr>PowerPoint Presentation</vt:lpstr>
      <vt:lpstr>PowerPoint Presentation</vt:lpstr>
      <vt:lpstr>Data collection &amp; analysis</vt:lpstr>
      <vt:lpstr>PowerPoint Presentation</vt:lpstr>
      <vt:lpstr>Focus groups on the other hand..</vt:lpstr>
      <vt:lpstr>Benefits and challenges</vt:lpstr>
      <vt:lpstr>Moving forward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Temporary slide - timings and outline</dc:title>
  <dc:creator>LynGFarrell</dc:creator>
  <cp:lastModifiedBy>Lyn G Farrell</cp:lastModifiedBy>
  <cp:revision>27</cp:revision>
  <dcterms:modified xsi:type="dcterms:W3CDTF">2017-03-29T22:22:57Z</dcterms:modified>
</cp:coreProperties>
</file>