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72" r:id="rId3"/>
    <p:sldId id="264" r:id="rId4"/>
    <p:sldId id="259" r:id="rId5"/>
    <p:sldId id="275" r:id="rId6"/>
    <p:sldId id="257" r:id="rId7"/>
    <p:sldId id="262" r:id="rId8"/>
    <p:sldId id="276" r:id="rId9"/>
    <p:sldId id="271" r:id="rId10"/>
    <p:sldId id="270" r:id="rId11"/>
    <p:sldId id="269" r:id="rId12"/>
    <p:sldId id="266" r:id="rId13"/>
    <p:sldId id="274" r:id="rId14"/>
    <p:sldId id="263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04" autoAdjust="0"/>
    <p:restoredTop sz="94660"/>
  </p:normalViewPr>
  <p:slideViewPr>
    <p:cSldViewPr snapToGrid="0">
      <p:cViewPr varScale="1">
        <p:scale>
          <a:sx n="96" d="100"/>
          <a:sy n="96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76C1C-B4C0-D04E-A455-82D91EE980A4}" type="datetimeFigureOut">
              <a:rPr lang="en-US" smtClean="0"/>
              <a:t>12/9/16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BAC41-A04B-C343-929D-04D5897F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1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7DE6118-2437-4B30-8E3C-4D2BE6020583}" type="datetimeFigureOut">
              <a:rPr lang="en-US" smtClean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17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50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49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 flipV="1">
            <a:off x="762000" y="826323"/>
            <a:ext cx="0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32146" rIns="32146"/>
          <a:lstStyle/>
          <a:p>
            <a:endParaRPr sz="1266"/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9720074" cy="14996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half" idx="1"/>
          </p:nvPr>
        </p:nvSpPr>
        <p:spPr>
          <a:xfrm>
            <a:off x="1143000" y="2057398"/>
            <a:ext cx="4754880" cy="40233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17"/>
            </a:lvl1pPr>
            <a:lvl2pPr marL="355944" indent="-150215">
              <a:defRPr sz="1617"/>
            </a:lvl2pPr>
            <a:lvl3pPr marL="577486" indent="-166027">
              <a:defRPr sz="1617"/>
            </a:lvl3pPr>
            <a:lvl4pPr marL="802748" indent="-185559">
              <a:defRPr sz="1617"/>
            </a:lvl4pPr>
            <a:lvl5pPr marL="968479" indent="-185559">
              <a:defRPr sz="1617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588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48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19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215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9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12/9/16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7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79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77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7DE6118-2437-4B30-8E3C-4D2BE6020583}" type="datetimeFigureOut">
              <a:rPr lang="en-US" smtClean="0"/>
              <a:pPr/>
              <a:t>12/9/16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70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f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Narrative inquiry - Possible Selves of Healthcare students with dyslexia. A Methodological Journey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6"/>
            <a:ext cx="3200400" cy="18978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Angela Murphy</a:t>
            </a:r>
          </a:p>
          <a:p>
            <a:r>
              <a:rPr lang="en-GB" dirty="0" smtClean="0"/>
              <a:t>Senior Lecturer Occupational Therapy </a:t>
            </a:r>
          </a:p>
          <a:p>
            <a:r>
              <a:rPr lang="en-GB" dirty="0" smtClean="0"/>
              <a:t>Professional Doctorate in Education</a:t>
            </a:r>
          </a:p>
          <a:p>
            <a:endParaRPr lang="en-GB" dirty="0" smtClean="0"/>
          </a:p>
          <a:p>
            <a:r>
              <a:rPr lang="en-GB" dirty="0" smtClean="0"/>
              <a:t>Images: </a:t>
            </a:r>
            <a:r>
              <a:rPr lang="en-GB" dirty="0" err="1" smtClean="0"/>
              <a:t>Juame</a:t>
            </a:r>
            <a:r>
              <a:rPr lang="en-GB" dirty="0" smtClean="0"/>
              <a:t> </a:t>
            </a:r>
            <a:r>
              <a:rPr lang="en-GB" dirty="0" err="1" smtClean="0"/>
              <a:t>Plenza</a:t>
            </a:r>
            <a:r>
              <a:rPr lang="en-GB" dirty="0" smtClean="0"/>
              <a:t>, WYSP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8862"/>
            <a:ext cx="2235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 2, Importance of Family, Maria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1683025"/>
            <a:ext cx="4754880" cy="5174975"/>
          </a:xfrm>
        </p:spPr>
        <p:txBody>
          <a:bodyPr>
            <a:normAutofit fontScale="92500" lnSpcReduction="20000"/>
          </a:bodyPr>
          <a:lstStyle/>
          <a:p>
            <a:pPr marR="10800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My mum had always, she like, no one in our family had been to university and my mum …she was a single parent and she was a cleaner when I was younger so she was very much, “you are going to university! There is no other option”. 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R="10800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always used to think, “well I will go to university”. There was no question of it. I guess it must have come from my mum really … Well I could probably be a physicist (laughs) totally unrealistic expectations probably driven by my mum, saying I was going to work for NASA or something. She still says it to this day. I’m like, “mum, you do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realise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I'm not going to work for NASA!” 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She says things like, “well I don't know why you can't do it, cos you're my daughter and you can do anything”. I think my mum thought I was some sort of genius. (Laughs). She had and still does have extremely high expectations of me that are just unrealistic.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7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230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 3, Fitting the Mold</a:t>
            </a:r>
            <a:br>
              <a:rPr lang="en-US" dirty="0" smtClean="0"/>
            </a:br>
            <a:r>
              <a:rPr lang="en-US" dirty="0" smtClean="0"/>
              <a:t>Abigail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024127" y="1948068"/>
            <a:ext cx="4754880" cy="4361291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 was pretending I could read. I was picking up books we’d read in class and was pretending to read them to the other kids. Using the pictures or how I remembered the stories. My mum knew I couldn’t read. I would just pretend to be reading when actually I wasn’t and it took me a long time to (learn to) read because I was convinced I was really clever but I was pretending to read. The teachers would have to sit me down and go over the words. I’d go off the pictures or off what I knew of the story. They would have to keep telling me to read the words. I was just telling a story with a book in my hand. (Laughs) On the first day of reception I sat down with this girl and was like “I’ll read you a story” (laughs). 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So umm I went through primary school and quite quickly the teachers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realised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I wasn’t a genius.  I couldn’t read and my main struggle was spelling …I struggled even at a young age.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5989320" y="1948069"/>
            <a:ext cx="4754880" cy="4691269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 smtClean="0"/>
              <a:t>I </a:t>
            </a:r>
            <a:r>
              <a:rPr lang="en-US" sz="3300" dirty="0"/>
              <a:t>got more and more aware of it as I came up through primary school…I was always in …there was usually three tables and I was in mainly the middle or bottom table and I got more and more aware of it as I came up through primary school into year 5 and 6,… where we had to do spelling tests, spelling tests where we had to stand up and say the word. It was awful! I just, I can write them better. Even now it’s hard to do that, like, I might know them better. … and I always knew. I find that hard. </a:t>
            </a:r>
            <a:endParaRPr lang="en-US" sz="3300" dirty="0" smtClean="0"/>
          </a:p>
          <a:p>
            <a:r>
              <a:rPr lang="en-US" sz="3300" dirty="0" smtClean="0"/>
              <a:t>I </a:t>
            </a:r>
            <a:r>
              <a:rPr lang="en-US" sz="3300" dirty="0"/>
              <a:t>always knew I’d be really upset … if a spelling test was coming along and then I can really remember in…year 5, a teacher stood me up and said “this is the worst speller in the world” and asked me to spell, because we were going round doing spelling; a 3 letter word and asked me to spell ‘ton’ and I put an ‘e’ on the end but I was panicking as soon as I stood up. I was really panicking. I was so upset (crying), I, …(crying). </a:t>
            </a: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409" y="0"/>
            <a:ext cx="5126715" cy="17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Interpretations and Analysis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354" y="2084832"/>
            <a:ext cx="9720073" cy="40233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Allowing voices to be heard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Working self concepts (Markus and </a:t>
            </a:r>
            <a:r>
              <a:rPr lang="en-US" sz="2800" dirty="0" err="1" smtClean="0"/>
              <a:t>Nurius</a:t>
            </a:r>
            <a:r>
              <a:rPr lang="en-US" sz="2800" dirty="0" smtClean="0"/>
              <a:t>, 1986)</a:t>
            </a:r>
            <a:endParaRPr lang="en-US" sz="2800" dirty="0" smtClean="0"/>
          </a:p>
          <a:p>
            <a:r>
              <a:rPr lang="en-US" sz="2800" dirty="0" smtClean="0"/>
              <a:t>Exposing the importance of congruent verses incongruent environments on perceptions of possible </a:t>
            </a:r>
            <a:r>
              <a:rPr lang="en-US" sz="2800" dirty="0" smtClean="0"/>
              <a:t>selves  and cued environments.</a:t>
            </a:r>
            <a:endParaRPr lang="en-US" sz="2800" dirty="0" smtClean="0"/>
          </a:p>
          <a:p>
            <a:r>
              <a:rPr lang="en-US" sz="2800" dirty="0" smtClean="0"/>
              <a:t>The importance of family in perceiving and reaching desired Possible Selves.</a:t>
            </a:r>
          </a:p>
          <a:p>
            <a:r>
              <a:rPr lang="en-US" sz="2800" dirty="0" smtClean="0"/>
              <a:t>The challenge of fitting into society with dyslexia.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8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Narrative Inquiry Allows</a:t>
            </a:r>
            <a:r>
              <a:rPr lang="is-IS" dirty="0" smtClean="0"/>
              <a:t>…</a:t>
            </a:r>
          </a:p>
          <a:p>
            <a:r>
              <a:rPr lang="is-IS" dirty="0"/>
              <a:t>C</a:t>
            </a:r>
            <a:r>
              <a:rPr lang="is-IS" dirty="0" smtClean="0"/>
              <a:t>reativity</a:t>
            </a:r>
          </a:p>
          <a:p>
            <a:r>
              <a:rPr lang="en-US" dirty="0"/>
              <a:t>D</a:t>
            </a:r>
            <a:r>
              <a:rPr lang="is-IS" dirty="0" smtClean="0"/>
              <a:t>ynamic interactional exploration</a:t>
            </a:r>
          </a:p>
          <a:p>
            <a:r>
              <a:rPr lang="is-IS" dirty="0" smtClean="0"/>
              <a:t>Exposes injustices</a:t>
            </a:r>
          </a:p>
          <a:p>
            <a:endParaRPr lang="is-I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4412974"/>
            <a:ext cx="10253472" cy="17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3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1100" dirty="0" err="1" smtClean="0"/>
              <a:t>Clandinin</a:t>
            </a:r>
            <a:r>
              <a:rPr lang="en-GB" sz="1100" dirty="0"/>
              <a:t>, J., &amp; Connelly, F. M. (2000). Narrative inquiry: Experience and story in qualitative re-search. San Francisco: </a:t>
            </a:r>
            <a:r>
              <a:rPr lang="en-GB" sz="1100" dirty="0" err="1"/>
              <a:t>Jossey</a:t>
            </a:r>
            <a:r>
              <a:rPr lang="en-GB" sz="1100" dirty="0"/>
              <a:t>-Bass</a:t>
            </a:r>
            <a:r>
              <a:rPr lang="en-GB" sz="1100" dirty="0" smtClean="0"/>
              <a:t>.</a:t>
            </a:r>
          </a:p>
          <a:p>
            <a:r>
              <a:rPr lang="en-US" sz="1100" dirty="0" err="1"/>
              <a:t>Clandinin</a:t>
            </a:r>
            <a:r>
              <a:rPr lang="en-US" sz="1100" dirty="0"/>
              <a:t>, J. (2006) Hand Book of Narrative Inquiry, p1-31.  </a:t>
            </a:r>
            <a:endParaRPr lang="en-GB" sz="1100" dirty="0"/>
          </a:p>
          <a:p>
            <a:r>
              <a:rPr lang="en-GB" sz="1100" dirty="0" err="1" smtClean="0">
                <a:solidFill>
                  <a:srgbClr val="FF0000"/>
                </a:solidFill>
              </a:rPr>
              <a:t>Clandinin</a:t>
            </a:r>
            <a:r>
              <a:rPr lang="en-GB" sz="1100" dirty="0" smtClean="0">
                <a:solidFill>
                  <a:srgbClr val="FF0000"/>
                </a:solidFill>
              </a:rPr>
              <a:t> </a:t>
            </a:r>
            <a:r>
              <a:rPr lang="en-GB" sz="1100" dirty="0">
                <a:solidFill>
                  <a:srgbClr val="FF0000"/>
                </a:solidFill>
              </a:rPr>
              <a:t>J. </a:t>
            </a:r>
            <a:r>
              <a:rPr lang="en-GB" sz="1100" dirty="0" smtClean="0">
                <a:solidFill>
                  <a:srgbClr val="FF0000"/>
                </a:solidFill>
              </a:rPr>
              <a:t>and Connolly</a:t>
            </a:r>
            <a:r>
              <a:rPr lang="en-GB" sz="1100" dirty="0">
                <a:solidFill>
                  <a:srgbClr val="FF0000"/>
                </a:solidFill>
              </a:rPr>
              <a:t>, M. (2007) Mapping a Methodology</a:t>
            </a:r>
            <a:r>
              <a:rPr lang="is-IS" sz="1100" dirty="0">
                <a:solidFill>
                  <a:srgbClr val="FF0000"/>
                </a:solidFill>
              </a:rPr>
              <a:t>…</a:t>
            </a:r>
            <a:endParaRPr lang="en-US" sz="1100" dirty="0">
              <a:solidFill>
                <a:srgbClr val="FF0000"/>
              </a:solidFill>
            </a:endParaRPr>
          </a:p>
          <a:p>
            <a:r>
              <a:rPr lang="en-GB" sz="1100" dirty="0" err="1"/>
              <a:t>Clandidn</a:t>
            </a:r>
            <a:r>
              <a:rPr lang="en-GB" sz="1100" dirty="0"/>
              <a:t>, J. (2013) Engaging in Narrative Inquiry. Left Coast Press Inc. Walnut Creek, California pp9-81</a:t>
            </a:r>
          </a:p>
          <a:p>
            <a:r>
              <a:rPr lang="en-US" sz="1100" dirty="0" smtClean="0"/>
              <a:t>Connolly</a:t>
            </a:r>
            <a:r>
              <a:rPr lang="en-US" sz="1100" dirty="0"/>
              <a:t>, M. and </a:t>
            </a:r>
            <a:r>
              <a:rPr lang="en-US" sz="1100" dirty="0" err="1"/>
              <a:t>Clandinin</a:t>
            </a:r>
            <a:r>
              <a:rPr lang="en-US" sz="1100" dirty="0"/>
              <a:t>, J. (1990) Stories of Experience and Narrative Enquiry. Educational Researcher. 19 (5) </a:t>
            </a:r>
            <a:endParaRPr lang="en-US" sz="1100" dirty="0" smtClean="0"/>
          </a:p>
          <a:p>
            <a:r>
              <a:rPr lang="en-US" sz="1100" dirty="0" err="1"/>
              <a:t>Clouston</a:t>
            </a:r>
            <a:r>
              <a:rPr lang="en-US" sz="1100" dirty="0"/>
              <a:t>, T. (2003) Narrative Methods: Talk, Listening and Representation. British Journal of Occupational Therapy 66(4) </a:t>
            </a:r>
            <a:r>
              <a:rPr lang="en-US" sz="1100" dirty="0" smtClean="0"/>
              <a:t>pp136-142</a:t>
            </a:r>
            <a:endParaRPr lang="en-US" sz="1100" dirty="0"/>
          </a:p>
          <a:p>
            <a:r>
              <a:rPr lang="en-GB" sz="1100" dirty="0" smtClean="0"/>
              <a:t>Denzin </a:t>
            </a:r>
            <a:r>
              <a:rPr lang="en-GB" sz="1100" dirty="0"/>
              <a:t>N. and Lincoln, Y. (2000) handbook of Qualitative Research Sage, Publishing, Thousand Oaks. Second Edition</a:t>
            </a:r>
            <a:r>
              <a:rPr lang="en-GB" sz="1100" dirty="0" smtClean="0"/>
              <a:t>.</a:t>
            </a:r>
          </a:p>
          <a:p>
            <a:r>
              <a:rPr lang="en-GB" sz="1100" dirty="0"/>
              <a:t>Douglas, K. (2012) Signals and Signs. Qualitative Inquiry 18 (6) pp525-532</a:t>
            </a:r>
          </a:p>
          <a:p>
            <a:r>
              <a:rPr lang="en-GB" sz="1100" dirty="0"/>
              <a:t>Douglas, K. and Carless, D. (2013) An Invitation to Performative Research. Methodological innovations Online 8 (1) </a:t>
            </a:r>
            <a:r>
              <a:rPr lang="en-GB" sz="1100" dirty="0" smtClean="0"/>
              <a:t>p53-64</a:t>
            </a:r>
          </a:p>
          <a:p>
            <a:r>
              <a:rPr lang="en-GB" sz="1100" dirty="0"/>
              <a:t>Markus, H. &amp; </a:t>
            </a:r>
            <a:r>
              <a:rPr lang="en-GB" sz="1100" dirty="0" err="1"/>
              <a:t>Nurius</a:t>
            </a:r>
            <a:r>
              <a:rPr lang="en-GB" sz="1100" dirty="0"/>
              <a:t>, P. (1986) Possible Selves. American Psychologist 41, 9. Pp 954-969.</a:t>
            </a:r>
            <a:endParaRPr lang="en-US" sz="1100" dirty="0"/>
          </a:p>
          <a:p>
            <a:r>
              <a:rPr lang="en-US" sz="1100" dirty="0" smtClean="0"/>
              <a:t>MacDonald</a:t>
            </a:r>
            <a:r>
              <a:rPr lang="en-US" sz="1100" dirty="0"/>
              <a:t>, S. (2012) Biographical pathways into criminality: understanding the relationship be-tween dyslexia and educational disengagement. </a:t>
            </a:r>
            <a:r>
              <a:rPr lang="en-US" sz="1100" i="1" dirty="0"/>
              <a:t>Disability &amp; Society</a:t>
            </a:r>
            <a:r>
              <a:rPr lang="en-US" sz="1100" dirty="0"/>
              <a:t>, 27 (3). pp. 427-440</a:t>
            </a:r>
            <a:r>
              <a:rPr lang="en-US" sz="1100" dirty="0" smtClean="0"/>
              <a:t>.</a:t>
            </a:r>
            <a:r>
              <a:rPr lang="en-GB" sz="1100" dirty="0"/>
              <a:t> </a:t>
            </a:r>
            <a:endParaRPr lang="en-GB" sz="1100" dirty="0" smtClean="0"/>
          </a:p>
          <a:p>
            <a:r>
              <a:rPr lang="en-GB" sz="1100" dirty="0" smtClean="0"/>
              <a:t>McDermott</a:t>
            </a:r>
            <a:r>
              <a:rPr lang="en-GB" sz="1100" dirty="0"/>
              <a:t>, J. (1973) The Philosophy of John Dewey. Two Volumes in One. University of Chicago Press, Chicago. </a:t>
            </a:r>
            <a:endParaRPr lang="en-US" sz="1100" dirty="0"/>
          </a:p>
          <a:p>
            <a:r>
              <a:rPr lang="en-GB" sz="1100" dirty="0" smtClean="0"/>
              <a:t>Wicks</a:t>
            </a:r>
            <a:r>
              <a:rPr lang="en-GB" sz="1100" dirty="0"/>
              <a:t>, A. (2005) Understanding Occupational Potential Journal of Occupational Science 12 (3) p130-139</a:t>
            </a:r>
            <a:endParaRPr lang="en-US" sz="1100" dirty="0"/>
          </a:p>
          <a:p>
            <a:endParaRPr lang="en-GB" sz="11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600" y="235226"/>
            <a:ext cx="2235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Images: </a:t>
            </a:r>
            <a:r>
              <a:rPr lang="en-GB" sz="2400" dirty="0" err="1"/>
              <a:t>Juame</a:t>
            </a:r>
            <a:r>
              <a:rPr lang="en-GB" sz="2400" dirty="0"/>
              <a:t> </a:t>
            </a:r>
            <a:r>
              <a:rPr lang="en-GB" sz="2400" dirty="0" err="1"/>
              <a:t>Plenza</a:t>
            </a:r>
            <a:r>
              <a:rPr lang="en-GB" sz="2400" dirty="0"/>
              <a:t>, Yorkshire Sculpture Park</a:t>
            </a:r>
          </a:p>
          <a:p>
            <a:r>
              <a:rPr lang="en-GB" sz="1100" dirty="0"/>
              <a:t>https://</a:t>
            </a:r>
            <a:r>
              <a:rPr lang="en-GB" sz="1100" dirty="0" err="1"/>
              <a:t>www.google.co.uk</a:t>
            </a:r>
            <a:r>
              <a:rPr lang="en-GB" sz="1100" dirty="0"/>
              <a:t>/</a:t>
            </a:r>
            <a:r>
              <a:rPr lang="en-GB" sz="1100" dirty="0" err="1"/>
              <a:t>search?q</a:t>
            </a:r>
            <a:r>
              <a:rPr lang="en-GB" sz="1100" dirty="0"/>
              <a:t>=</a:t>
            </a:r>
            <a:r>
              <a:rPr lang="en-GB" sz="1100" dirty="0" err="1"/>
              <a:t>google+images&amp;espv</a:t>
            </a:r>
            <a:r>
              <a:rPr lang="en-GB" sz="1100" dirty="0"/>
              <a:t>=2&amp;biw=919&amp;bih=643&amp;site=</a:t>
            </a:r>
            <a:r>
              <a:rPr lang="en-GB" sz="1100" dirty="0" err="1"/>
              <a:t>webhp&amp;source</a:t>
            </a:r>
            <a:r>
              <a:rPr lang="en-GB" sz="1100" dirty="0"/>
              <a:t>=</a:t>
            </a:r>
            <a:r>
              <a:rPr lang="en-GB" sz="1100" dirty="0" err="1"/>
              <a:t>lnms&amp;tbm</a:t>
            </a:r>
            <a:r>
              <a:rPr lang="en-GB" sz="1100" dirty="0"/>
              <a:t>=</a:t>
            </a:r>
            <a:r>
              <a:rPr lang="en-GB" sz="1100" dirty="0" err="1"/>
              <a:t>isch&amp;sa</a:t>
            </a:r>
            <a:r>
              <a:rPr lang="en-GB" sz="1100" dirty="0"/>
              <a:t>=</a:t>
            </a:r>
            <a:r>
              <a:rPr lang="en-GB" sz="1100" dirty="0" err="1"/>
              <a:t>X&amp;sqi</a:t>
            </a:r>
            <a:r>
              <a:rPr lang="en-GB" sz="1100" dirty="0"/>
              <a:t>=2&amp;ved=0ahUKEwjU09zq26DQAhVaF8AKHQ5jA8UQ_AUIBigB#q=</a:t>
            </a:r>
            <a:r>
              <a:rPr lang="en-GB" sz="1100" dirty="0" err="1"/>
              <a:t>sculpture&amp;tbm</a:t>
            </a:r>
            <a:r>
              <a:rPr lang="en-GB" sz="1100" dirty="0"/>
              <a:t>=</a:t>
            </a:r>
            <a:r>
              <a:rPr lang="en-GB" sz="1100" dirty="0" err="1"/>
              <a:t>isch&amp;tbs</a:t>
            </a:r>
            <a:r>
              <a:rPr lang="en-GB" sz="1100" dirty="0"/>
              <a:t>=rimg%3ACcSlkhPNmmZGIjg9YI7-7NTK5ckAqdFTmwjwlNcppC6Im7V8hChQmlQBcDb1FKrqceG6esK_1K_13hXP1nO08JK5OfYioSCT1gjv7s1MrlEeZLzSGu4yvMKhIJyQCp0VObCPARazY-uvghPScqEgmU1ymkLoibtRHmHy4FsXvW5SoSCXyEKFCaVAFwEasVjibXxEonKhIJNvUUqupx4boRJfNbh3w8skkqEgl6wr8r_1eFc_1RGSdGgshwBWhyoSCWc7Twkrk59iEQSd3UhoJuHi&amp;imgrc=R8EQTQliuq3lQM%3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 of the session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24127" y="2084833"/>
            <a:ext cx="3946895" cy="3234594"/>
          </a:xfrm>
          <a:noFill/>
        </p:spPr>
        <p:txBody>
          <a:bodyPr>
            <a:normAutofit fontScale="77500" lnSpcReduction="20000"/>
          </a:bodyPr>
          <a:lstStyle/>
          <a:p>
            <a:endParaRPr lang="en-US" sz="3200" dirty="0" smtClean="0"/>
          </a:p>
          <a:p>
            <a:pPr>
              <a:buFont typeface="Wingdings" charset="2"/>
              <a:buChar char="v"/>
            </a:pPr>
            <a:r>
              <a:rPr lang="en-US" sz="3200" dirty="0" smtClean="0"/>
              <a:t>Introduce my study and my position.</a:t>
            </a:r>
          </a:p>
          <a:p>
            <a:pPr>
              <a:buFont typeface="Wingdings" charset="2"/>
              <a:buChar char="v"/>
            </a:pPr>
            <a:r>
              <a:rPr lang="en-US" sz="3200" dirty="0" smtClean="0"/>
              <a:t>Explore what is important to my research journey. </a:t>
            </a:r>
          </a:p>
          <a:p>
            <a:pPr>
              <a:buFont typeface="Wingdings" charset="2"/>
              <a:buChar char="v"/>
            </a:pPr>
            <a:r>
              <a:rPr lang="en-US" sz="3200" dirty="0" smtClean="0"/>
              <a:t>Share some exerts with you as an audience.</a:t>
            </a:r>
          </a:p>
          <a:p>
            <a:pPr>
              <a:buFont typeface="Wingdings" charset="2"/>
              <a:buChar char="v"/>
            </a:pPr>
            <a:r>
              <a:rPr lang="en-US" sz="3200" dirty="0" smtClean="0"/>
              <a:t>Discuss creativity within Narrative Inquiry.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32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821635" y="585216"/>
            <a:ext cx="10402956" cy="149961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15468">
              <a:defRPr sz="3800" spc="100">
                <a:solidFill>
                  <a:srgbClr val="5361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possible </a:t>
            </a:r>
            <a:r>
              <a:rPr dirty="0"/>
              <a:t>selves of healthcare students with dyslexia: A Narrative Inquiry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821635" y="2084833"/>
            <a:ext cx="10137913" cy="399592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161154" indent="-128923" defTabSz="644618">
              <a:spcBef>
                <a:spcPts val="914"/>
              </a:spcBef>
              <a:defRPr sz="2400"/>
            </a:pPr>
            <a:endParaRPr dirty="0"/>
          </a:p>
          <a:p>
            <a:pPr marL="353688" indent="-321457" defTabSz="644618">
              <a:spcBef>
                <a:spcPts val="914"/>
              </a:spcBef>
              <a:buFont typeface="Wingdings"/>
              <a:buChar char="❖"/>
              <a:defRPr sz="2400">
                <a:solidFill>
                  <a:srgbClr val="7D92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Possible Selves </a:t>
            </a:r>
            <a:r>
              <a:rPr lang="en-GB" dirty="0" smtClean="0"/>
              <a:t>(Markus and </a:t>
            </a:r>
            <a:r>
              <a:rPr lang="en-GB" dirty="0" err="1" smtClean="0"/>
              <a:t>Nurius</a:t>
            </a:r>
            <a:r>
              <a:rPr lang="en-GB" dirty="0" smtClean="0"/>
              <a:t>, 1986)</a:t>
            </a:r>
          </a:p>
          <a:p>
            <a:pPr marL="353688" indent="-321457" defTabSz="644618">
              <a:spcBef>
                <a:spcPts val="914"/>
              </a:spcBef>
              <a:buFont typeface="Wingdings"/>
              <a:buChar char="❖"/>
              <a:defRPr sz="2400">
                <a:solidFill>
                  <a:srgbClr val="7D92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Occupational Potential </a:t>
            </a:r>
            <a:r>
              <a:rPr lang="en-GB" dirty="0" smtClean="0"/>
              <a:t>(Wicks, 2005)</a:t>
            </a:r>
          </a:p>
          <a:p>
            <a:pPr marL="353688" indent="-321457" defTabSz="644618">
              <a:spcBef>
                <a:spcPts val="914"/>
              </a:spcBef>
              <a:buFont typeface="Wingdings"/>
              <a:buChar char="❖"/>
              <a:defRPr sz="2400">
                <a:solidFill>
                  <a:srgbClr val="7D92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err="1" smtClean="0">
                <a:solidFill>
                  <a:schemeClr val="accent5">
                    <a:lumMod val="50000"/>
                  </a:schemeClr>
                </a:solidFill>
              </a:rPr>
              <a:t>Clandinin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and Connolly’s </a:t>
            </a:r>
            <a:r>
              <a:rPr lang="en-GB" dirty="0"/>
              <a:t>(2000; </a:t>
            </a:r>
            <a:r>
              <a:rPr lang="en-GB" dirty="0" smtClean="0"/>
              <a:t>2013</a:t>
            </a:r>
            <a:r>
              <a:rPr lang="en-GB" dirty="0"/>
              <a:t>) framework of narrative inquiry </a:t>
            </a:r>
          </a:p>
          <a:p>
            <a:pPr marL="353688" indent="-321457" defTabSz="644618">
              <a:spcBef>
                <a:spcPts val="914"/>
              </a:spcBef>
              <a:buFont typeface="Wingdings"/>
              <a:buChar char="❖"/>
              <a:defRPr sz="2400">
                <a:solidFill>
                  <a:srgbClr val="7D92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dirty="0" smtClean="0">
                <a:solidFill>
                  <a:schemeClr val="accent5">
                    <a:lumMod val="50000"/>
                  </a:schemeClr>
                </a:solidFill>
              </a:rPr>
              <a:t>lots </a:t>
            </a:r>
            <a:r>
              <a:rPr dirty="0">
                <a:solidFill>
                  <a:schemeClr val="accent5">
                    <a:lumMod val="50000"/>
                  </a:schemeClr>
                </a:solidFill>
              </a:rPr>
              <a:t>and three dimensional </a:t>
            </a:r>
            <a:r>
              <a:rPr dirty="0" smtClean="0">
                <a:solidFill>
                  <a:schemeClr val="accent5">
                    <a:lumMod val="50000"/>
                  </a:schemeClr>
                </a:solidFill>
              </a:rPr>
              <a:t>structures</a:t>
            </a:r>
            <a:r>
              <a:rPr lang="en-GB" dirty="0"/>
              <a:t>.</a:t>
            </a:r>
            <a:endParaRPr lang="en-GB" dirty="0" smtClean="0"/>
          </a:p>
          <a:p>
            <a:pPr marL="353688" indent="-321457" defTabSz="644618">
              <a:spcBef>
                <a:spcPts val="914"/>
              </a:spcBef>
              <a:buFont typeface="Wingdings"/>
              <a:buChar char="❖"/>
              <a:defRPr sz="2400">
                <a:solidFill>
                  <a:srgbClr val="7D92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dirty="0" smtClean="0">
                <a:solidFill>
                  <a:schemeClr val="accent5">
                    <a:lumMod val="50000"/>
                  </a:schemeClr>
                </a:solidFill>
              </a:rPr>
              <a:t>emporality </a:t>
            </a:r>
            <a:r>
              <a:rPr lang="en-GB" dirty="0" smtClean="0"/>
              <a:t>-</a:t>
            </a:r>
            <a:r>
              <a:rPr dirty="0" smtClean="0"/>
              <a:t> </a:t>
            </a:r>
            <a:r>
              <a:rPr dirty="0"/>
              <a:t>past, present and </a:t>
            </a:r>
            <a:r>
              <a:rPr dirty="0" smtClean="0"/>
              <a:t>future</a:t>
            </a:r>
            <a:r>
              <a:rPr lang="en-GB" dirty="0" smtClean="0"/>
              <a:t>.</a:t>
            </a:r>
            <a:r>
              <a:rPr dirty="0" smtClean="0"/>
              <a:t> </a:t>
            </a:r>
            <a:endParaRPr lang="en-GB" dirty="0" smtClean="0"/>
          </a:p>
          <a:p>
            <a:pPr marL="353688" indent="-321457" defTabSz="644618">
              <a:spcBef>
                <a:spcPts val="914"/>
              </a:spcBef>
              <a:buFont typeface="Wingdings"/>
              <a:buChar char="❖"/>
              <a:defRPr sz="2400">
                <a:solidFill>
                  <a:srgbClr val="7D92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dirty="0" smtClean="0">
                <a:solidFill>
                  <a:schemeClr val="accent5">
                    <a:lumMod val="50000"/>
                  </a:schemeClr>
                </a:solidFill>
              </a:rPr>
              <a:t>ersonal </a:t>
            </a:r>
            <a:r>
              <a:rPr dirty="0">
                <a:solidFill>
                  <a:schemeClr val="accent5">
                    <a:lumMod val="50000"/>
                  </a:schemeClr>
                </a:solidFill>
              </a:rPr>
              <a:t>and social dimensions </a:t>
            </a:r>
            <a:r>
              <a:rPr lang="en-GB" dirty="0" smtClean="0"/>
              <a:t>- </a:t>
            </a:r>
            <a:r>
              <a:rPr dirty="0" smtClean="0"/>
              <a:t>feelings</a:t>
            </a:r>
            <a:r>
              <a:rPr dirty="0"/>
              <a:t>, hopes, reactions and existential </a:t>
            </a:r>
            <a:r>
              <a:rPr dirty="0" smtClean="0"/>
              <a:t>conditions</a:t>
            </a:r>
            <a:r>
              <a:rPr lang="en-GB" dirty="0" smtClean="0"/>
              <a:t>/ social</a:t>
            </a:r>
            <a:r>
              <a:rPr dirty="0" smtClean="0"/>
              <a:t> context</a:t>
            </a:r>
            <a:r>
              <a:rPr lang="en-GB" dirty="0" smtClean="0"/>
              <a:t>.</a:t>
            </a:r>
          </a:p>
          <a:p>
            <a:pPr marL="353688" indent="-321457" defTabSz="644618">
              <a:spcBef>
                <a:spcPts val="914"/>
              </a:spcBef>
              <a:buFont typeface="Wingdings"/>
              <a:buChar char="❖"/>
              <a:defRPr sz="2400">
                <a:solidFill>
                  <a:srgbClr val="7D92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dirty="0" smtClean="0">
                <a:solidFill>
                  <a:schemeClr val="accent5">
                    <a:lumMod val="50000"/>
                  </a:schemeClr>
                </a:solidFill>
              </a:rPr>
              <a:t>lace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dirty="0" smtClean="0"/>
              <a:t>-</a:t>
            </a:r>
            <a:r>
              <a:rPr dirty="0" smtClean="0"/>
              <a:t> </a:t>
            </a:r>
            <a:r>
              <a:rPr dirty="0"/>
              <a:t>specific physical inquiry space where inquiry and events take place (Clandinin, 2006</a:t>
            </a:r>
            <a:r>
              <a:rPr dirty="0" smtClean="0"/>
              <a:t>)</a:t>
            </a:r>
            <a:r>
              <a:rPr lang="en-GB" dirty="0" smtClean="0"/>
              <a:t> as well as the environmental factors influencing the narratives</a:t>
            </a:r>
            <a:r>
              <a:rPr dirty="0" smtClean="0"/>
              <a:t>.</a:t>
            </a:r>
            <a:endParaRPr dirty="0"/>
          </a:p>
          <a:p>
            <a:pPr marL="353688" indent="-321457" defTabSz="644618">
              <a:spcBef>
                <a:spcPts val="914"/>
              </a:spcBef>
              <a:buFont typeface="Wingdings"/>
              <a:buChar char="❖"/>
              <a:defRPr sz="2400">
                <a:solidFill>
                  <a:srgbClr val="53614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461" y="338251"/>
            <a:ext cx="2982016" cy="1993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800" y="5638800"/>
            <a:ext cx="2235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231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Position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153" y="1702148"/>
            <a:ext cx="9720073" cy="4507064"/>
          </a:xfrm>
        </p:spPr>
        <p:txBody>
          <a:bodyPr/>
          <a:lstStyle/>
          <a:p>
            <a:pPr>
              <a:lnSpc>
                <a:spcPct val="100000"/>
              </a:lnSpc>
              <a:buFont typeface="Wingdings" charset="2"/>
              <a:buChar char="v"/>
            </a:pPr>
            <a:r>
              <a:rPr lang="en-US" sz="2000" dirty="0"/>
              <a:t>Occupational Therapy and Narrative Inquiry </a:t>
            </a:r>
            <a:r>
              <a:rPr lang="en-US" sz="2000" dirty="0" smtClean="0"/>
              <a:t>(share </a:t>
            </a:r>
            <a:r>
              <a:rPr lang="en-US" sz="2000" dirty="0"/>
              <a:t>a </a:t>
            </a:r>
            <a:r>
              <a:rPr lang="en-US" sz="2000" dirty="0" err="1"/>
              <a:t>Deweyian</a:t>
            </a:r>
            <a:r>
              <a:rPr lang="en-US" sz="2000" dirty="0"/>
              <a:t> </a:t>
            </a:r>
            <a:r>
              <a:rPr lang="en-US" sz="2000" dirty="0" smtClean="0"/>
              <a:t>ontology)</a:t>
            </a:r>
            <a:endParaRPr lang="en-US" sz="2000" dirty="0"/>
          </a:p>
          <a:p>
            <a:pPr>
              <a:lnSpc>
                <a:spcPct val="100000"/>
              </a:lnSpc>
              <a:buFont typeface="Wingdings" charset="2"/>
              <a:buChar char="v"/>
            </a:pPr>
            <a:r>
              <a:rPr lang="en-US" sz="2000" dirty="0"/>
              <a:t>Dyslexia – </a:t>
            </a:r>
            <a:r>
              <a:rPr lang="en-US" sz="2000" dirty="0" smtClean="0"/>
              <a:t>personal and professional - </a:t>
            </a:r>
            <a:r>
              <a:rPr lang="en-US" sz="2000" dirty="0"/>
              <a:t>experiential </a:t>
            </a:r>
            <a:r>
              <a:rPr lang="en-US" sz="2000" dirty="0" smtClean="0"/>
              <a:t>reality of life in a society which so highly values literacy and numeracy. </a:t>
            </a:r>
          </a:p>
          <a:p>
            <a:pPr>
              <a:lnSpc>
                <a:spcPct val="100000"/>
              </a:lnSpc>
              <a:buFont typeface="Wingdings" charset="2"/>
              <a:buChar char="v"/>
            </a:pPr>
            <a:r>
              <a:rPr lang="en-US" sz="2000" dirty="0" smtClean="0"/>
              <a:t>Societal injustices (MacDonald, 2012).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GB" dirty="0" smtClean="0"/>
              <a:t>Dewey </a:t>
            </a:r>
            <a:r>
              <a:rPr lang="en-GB" dirty="0"/>
              <a:t>(1852-1959), a philosopher and psychologist whose work acknowledged the importance and relevance of experience </a:t>
            </a:r>
            <a:r>
              <a:rPr lang="en-GB" dirty="0" smtClean="0"/>
              <a:t>and the everyday things we do as humans as well as past influences on present and future selves (McDermott</a:t>
            </a:r>
            <a:r>
              <a:rPr lang="en-GB" dirty="0"/>
              <a:t>, 1973; </a:t>
            </a:r>
            <a:r>
              <a:rPr lang="en-GB" dirty="0" err="1"/>
              <a:t>Clandinin</a:t>
            </a:r>
            <a:r>
              <a:rPr lang="en-GB" dirty="0"/>
              <a:t> and Connolly, 2013). </a:t>
            </a:r>
            <a:endParaRPr lang="en-GB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GB" dirty="0" smtClean="0"/>
              <a:t>Thereby </a:t>
            </a:r>
            <a:r>
              <a:rPr lang="en-GB" dirty="0"/>
              <a:t>generating a representation of reality and applying a </a:t>
            </a:r>
            <a:r>
              <a:rPr lang="en-GB" dirty="0" smtClean="0"/>
              <a:t>pragmatic </a:t>
            </a:r>
            <a:r>
              <a:rPr lang="en-GB" dirty="0"/>
              <a:t>view of knowledge where representations of </a:t>
            </a:r>
            <a:r>
              <a:rPr lang="en-GB" dirty="0" smtClean="0"/>
              <a:t>reality </a:t>
            </a:r>
            <a:r>
              <a:rPr lang="en-GB" dirty="0"/>
              <a:t>arise from </a:t>
            </a:r>
            <a:r>
              <a:rPr lang="en-GB" dirty="0">
                <a:solidFill>
                  <a:srgbClr val="FF0000"/>
                </a:solidFill>
              </a:rPr>
              <a:t>experience </a:t>
            </a:r>
            <a:r>
              <a:rPr lang="en-GB" dirty="0"/>
              <a:t>(</a:t>
            </a:r>
            <a:r>
              <a:rPr lang="en-GB" dirty="0" err="1"/>
              <a:t>Clandinin</a:t>
            </a:r>
            <a:r>
              <a:rPr lang="en-GB" dirty="0"/>
              <a:t>, 2013). 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926" y="204724"/>
            <a:ext cx="2260600" cy="2081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26" y="3955680"/>
            <a:ext cx="1908651" cy="25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6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Research Process –Evolving creativity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24128" y="1630017"/>
            <a:ext cx="9720073" cy="4679343"/>
          </a:xfrm>
        </p:spPr>
        <p:txBody>
          <a:bodyPr>
            <a:normAutofit/>
          </a:bodyPr>
          <a:lstStyle/>
          <a:p>
            <a:pPr marL="353688" indent="-321457" defTabSz="644618">
              <a:spcBef>
                <a:spcPts val="914"/>
              </a:spcBef>
              <a:buFont typeface="Wingdings"/>
              <a:buChar char="❖"/>
              <a:defRPr sz="2400">
                <a:solidFill>
                  <a:srgbClr val="7D926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v"/>
            </a:pPr>
            <a:r>
              <a:rPr lang="en-US" sz="2800" dirty="0" smtClean="0">
                <a:solidFill>
                  <a:schemeClr val="bg1"/>
                </a:solidFill>
              </a:rPr>
              <a:t>Stories of growing up with dyslexia x 3 per participant 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 smtClean="0">
                <a:solidFill>
                  <a:schemeClr val="bg1"/>
                </a:solidFill>
              </a:rPr>
              <a:t>24</a:t>
            </a:r>
            <a:r>
              <a:rPr lang="en-US" sz="2800" dirty="0" smtClean="0">
                <a:solidFill>
                  <a:schemeClr val="bg1"/>
                </a:solidFill>
              </a:rPr>
              <a:t>) 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v"/>
            </a:pPr>
            <a:r>
              <a:rPr lang="en-US" sz="2800" dirty="0" smtClean="0">
                <a:solidFill>
                  <a:schemeClr val="bg1"/>
                </a:solidFill>
              </a:rPr>
              <a:t>Interim analysis</a:t>
            </a:r>
          </a:p>
          <a:p>
            <a:pPr>
              <a:buFont typeface="Wingdings" charset="2"/>
              <a:buChar char="v"/>
            </a:pPr>
            <a:r>
              <a:rPr lang="en-US" sz="2800" dirty="0" smtClean="0">
                <a:solidFill>
                  <a:schemeClr val="bg1"/>
                </a:solidFill>
              </a:rPr>
              <a:t>Restructure stories into narratives with plots </a:t>
            </a:r>
          </a:p>
          <a:p>
            <a:pPr>
              <a:buFont typeface="Wingdings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Adequate </a:t>
            </a:r>
            <a:r>
              <a:rPr lang="en-US" sz="2800" dirty="0" smtClean="0">
                <a:solidFill>
                  <a:schemeClr val="bg1"/>
                </a:solidFill>
              </a:rPr>
              <a:t>Representation?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Chemistry of what went </a:t>
            </a:r>
            <a:r>
              <a:rPr lang="en-US" sz="2800" dirty="0" smtClean="0">
                <a:solidFill>
                  <a:schemeClr val="bg1"/>
                </a:solidFill>
              </a:rPr>
              <a:t>unsaid (Douglas, 2012)?</a:t>
            </a:r>
          </a:p>
          <a:p>
            <a:pPr>
              <a:buFont typeface="Wingdings" charset="2"/>
              <a:buChar char="v"/>
            </a:pPr>
            <a:r>
              <a:rPr lang="en-US" sz="2800" dirty="0" smtClean="0">
                <a:solidFill>
                  <a:schemeClr val="bg1"/>
                </a:solidFill>
              </a:rPr>
              <a:t>Role of the audience </a:t>
            </a:r>
            <a:r>
              <a:rPr lang="en-US" sz="2800" dirty="0">
                <a:solidFill>
                  <a:schemeClr val="bg1"/>
                </a:solidFill>
              </a:rPr>
              <a:t>(Douglas, 2012</a:t>
            </a:r>
            <a:r>
              <a:rPr lang="en-US" sz="2800" dirty="0" smtClean="0">
                <a:solidFill>
                  <a:schemeClr val="bg1"/>
                </a:solidFill>
              </a:rPr>
              <a:t>)?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v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v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Narrative Inquiry, </a:t>
            </a:r>
            <a:br>
              <a:rPr lang="en-GB" dirty="0" smtClean="0"/>
            </a:br>
            <a:r>
              <a:rPr lang="en-GB" dirty="0" smtClean="0"/>
              <a:t>what is Important?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084832"/>
            <a:ext cx="6900672" cy="422452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Positions - researcher and participants alongside each other.</a:t>
            </a:r>
          </a:p>
          <a:p>
            <a:r>
              <a:rPr lang="en-GB" dirty="0" smtClean="0"/>
              <a:t>Bridges - the space between researcher and participant (Douglas, 2012) </a:t>
            </a:r>
          </a:p>
          <a:p>
            <a:r>
              <a:rPr lang="en-GB" dirty="0" smtClean="0"/>
              <a:t>Interactive and dynamic - enables </a:t>
            </a:r>
            <a:r>
              <a:rPr lang="en-GB" dirty="0"/>
              <a:t>the realities to be interpreted and understood (Wicks, 2010</a:t>
            </a:r>
            <a:r>
              <a:rPr lang="en-GB" dirty="0" smtClean="0"/>
              <a:t>) </a:t>
            </a:r>
          </a:p>
          <a:p>
            <a:r>
              <a:rPr lang="en-GB" dirty="0"/>
              <a:t>M</a:t>
            </a:r>
            <a:r>
              <a:rPr lang="en-GB" dirty="0" smtClean="0"/>
              <a:t>ultiple </a:t>
            </a:r>
            <a:r>
              <a:rPr lang="en-GB" dirty="0"/>
              <a:t>levels of elucidation and </a:t>
            </a:r>
            <a:r>
              <a:rPr lang="en-GB" dirty="0" smtClean="0"/>
              <a:t>analysis</a:t>
            </a:r>
            <a:r>
              <a:rPr lang="en-GB" dirty="0"/>
              <a:t> </a:t>
            </a:r>
            <a:r>
              <a:rPr lang="en-GB" dirty="0" smtClean="0"/>
              <a:t>(Denzin </a:t>
            </a:r>
            <a:r>
              <a:rPr lang="en-GB" dirty="0"/>
              <a:t>and Lincoln, 2000</a:t>
            </a:r>
            <a:r>
              <a:rPr lang="en-GB" dirty="0" smtClean="0"/>
              <a:t>) </a:t>
            </a:r>
          </a:p>
          <a:p>
            <a:r>
              <a:rPr lang="en-GB" dirty="0" smtClean="0"/>
              <a:t>Maintain the spirit of what took place in the interviews (Douglas, 2012)</a:t>
            </a:r>
          </a:p>
          <a:p>
            <a:r>
              <a:rPr lang="en-GB" dirty="0" smtClean="0"/>
              <a:t>Balance between the participants and researcher’s voices (</a:t>
            </a:r>
            <a:r>
              <a:rPr lang="en-GB" dirty="0" err="1" smtClean="0"/>
              <a:t>Clandinin</a:t>
            </a:r>
            <a:r>
              <a:rPr lang="en-GB" dirty="0" smtClean="0"/>
              <a:t> and Connolly, 2000)</a:t>
            </a:r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513" t="3243" b="-3243"/>
          <a:stretch/>
        </p:blipFill>
        <p:spPr>
          <a:xfrm>
            <a:off x="8057322" y="19878"/>
            <a:ext cx="4134678" cy="705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1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Transactional and Interactional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0712" y="835152"/>
            <a:ext cx="4210745" cy="5184648"/>
          </a:xfrm>
        </p:spPr>
        <p:txBody>
          <a:bodyPr/>
          <a:lstStyle/>
          <a:p>
            <a:r>
              <a:rPr lang="en-GB" dirty="0" smtClean="0"/>
              <a:t>,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2906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6475" y="5618921"/>
            <a:ext cx="11870237" cy="1063487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transformational growth of experiences out of </a:t>
            </a:r>
            <a:r>
              <a:rPr lang="en-GB" sz="2400" dirty="0" smtClean="0">
                <a:solidFill>
                  <a:schemeClr val="bg1"/>
                </a:solidFill>
              </a:rPr>
              <a:t>experiences</a:t>
            </a:r>
            <a:r>
              <a:rPr lang="is-IS" sz="2400" dirty="0" smtClean="0">
                <a:solidFill>
                  <a:schemeClr val="bg1"/>
                </a:solidFill>
              </a:rPr>
              <a:t>…</a:t>
            </a: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Interactional </a:t>
            </a:r>
            <a:r>
              <a:rPr lang="en-GB" sz="2400" dirty="0">
                <a:solidFill>
                  <a:schemeClr val="bg1"/>
                </a:solidFill>
              </a:rPr>
              <a:t>and dynamic inquiry space which spans across temporalities (</a:t>
            </a:r>
            <a:r>
              <a:rPr lang="en-GB" sz="2400" dirty="0" err="1">
                <a:solidFill>
                  <a:schemeClr val="bg1"/>
                </a:solidFill>
              </a:rPr>
              <a:t>Clandinin</a:t>
            </a:r>
            <a:r>
              <a:rPr lang="en-GB" sz="2400" dirty="0">
                <a:solidFill>
                  <a:schemeClr val="bg1"/>
                </a:solidFill>
              </a:rPr>
              <a:t>, 2013). </a:t>
            </a:r>
          </a:p>
        </p:txBody>
      </p:sp>
    </p:spTree>
    <p:extLst>
      <p:ext uri="{BB962C8B-B14F-4D97-AF65-F5344CB8AC3E}">
        <p14:creationId xmlns:p14="http://schemas.microsoft.com/office/powerpoint/2010/main" val="322125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 1. Diagnosis</a:t>
            </a:r>
          </a:p>
          <a:p>
            <a:r>
              <a:rPr lang="en-US" dirty="0" smtClean="0"/>
              <a:t>Act Two. Cheerleaders in the background</a:t>
            </a:r>
          </a:p>
          <a:p>
            <a:r>
              <a:rPr lang="en-US" dirty="0" smtClean="0"/>
              <a:t>Act Three. Fitting the </a:t>
            </a:r>
            <a:r>
              <a:rPr lang="en-US" dirty="0" smtClean="0"/>
              <a:t>mold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Scene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31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 1, Diagnosis, Rebecca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1775791"/>
            <a:ext cx="4754880" cy="5082209"/>
          </a:xfrm>
        </p:spPr>
        <p:txBody>
          <a:bodyPr>
            <a:noAutofit/>
          </a:bodyPr>
          <a:lstStyle/>
          <a:p>
            <a:r>
              <a:rPr lang="en-GB" sz="2400" dirty="0"/>
              <a:t>Rebecca:</a:t>
            </a:r>
            <a:r>
              <a:rPr lang="en-GB" sz="2400" i="1" dirty="0"/>
              <a:t> I was little, I can’t really remember too much.</a:t>
            </a:r>
            <a:r>
              <a:rPr lang="en-GB" sz="2400" dirty="0"/>
              <a:t> </a:t>
            </a:r>
            <a:r>
              <a:rPr lang="is-IS" sz="2400" dirty="0" smtClean="0"/>
              <a:t>…</a:t>
            </a:r>
            <a:r>
              <a:rPr lang="en-GB" sz="2400" dirty="0" smtClean="0"/>
              <a:t>felt </a:t>
            </a:r>
            <a:r>
              <a:rPr lang="is-IS" sz="2400" dirty="0" smtClean="0"/>
              <a:t>… </a:t>
            </a:r>
            <a:r>
              <a:rPr lang="en-GB" sz="2400" dirty="0" smtClean="0"/>
              <a:t>different </a:t>
            </a:r>
            <a:r>
              <a:rPr lang="en-GB" sz="2400" dirty="0"/>
              <a:t>and </a:t>
            </a:r>
            <a:r>
              <a:rPr lang="is-IS" sz="2400" dirty="0" smtClean="0"/>
              <a:t>…</a:t>
            </a:r>
            <a:r>
              <a:rPr lang="en-GB" sz="2400" dirty="0" smtClean="0"/>
              <a:t> </a:t>
            </a:r>
            <a:r>
              <a:rPr lang="en-GB" sz="2400" dirty="0"/>
              <a:t>felt that it took ages to do </a:t>
            </a:r>
            <a:r>
              <a:rPr lang="en-GB" sz="2400" dirty="0" smtClean="0"/>
              <a:t>stuff. </a:t>
            </a:r>
            <a:r>
              <a:rPr lang="en-GB" sz="2400" dirty="0"/>
              <a:t>F</a:t>
            </a:r>
            <a:r>
              <a:rPr lang="en-GB" sz="2400" dirty="0" smtClean="0"/>
              <a:t>elt </a:t>
            </a:r>
            <a:r>
              <a:rPr lang="en-GB" sz="2400" dirty="0"/>
              <a:t>like I took forever to do stuff and felt a bit thick really, when I was at school</a:t>
            </a:r>
            <a:r>
              <a:rPr lang="en-GB" sz="2400" dirty="0" smtClean="0"/>
              <a:t>.</a:t>
            </a:r>
            <a:endParaRPr lang="en-US" sz="2400" dirty="0"/>
          </a:p>
          <a:p>
            <a:r>
              <a:rPr lang="en-GB" sz="2400" dirty="0" smtClean="0"/>
              <a:t>Angela (researcher): </a:t>
            </a:r>
            <a:r>
              <a:rPr lang="en-GB" sz="2400" i="1" dirty="0" smtClean="0"/>
              <a:t>When you got the diagnosis, did you still feel that? </a:t>
            </a:r>
            <a:endParaRPr lang="en-US" sz="2400" dirty="0" smtClean="0"/>
          </a:p>
          <a:p>
            <a:r>
              <a:rPr lang="en-GB" sz="2400" dirty="0" smtClean="0"/>
              <a:t>Rebecca</a:t>
            </a:r>
            <a:r>
              <a:rPr lang="en-GB" sz="2400" dirty="0"/>
              <a:t>:</a:t>
            </a:r>
            <a:r>
              <a:rPr lang="en-GB" sz="2400" i="1" dirty="0"/>
              <a:t> Yes, yes, it didn’t change that. No, it didn’t make me feel any different. When I had a tutor I felt a lot better. </a:t>
            </a:r>
            <a:r>
              <a:rPr lang="en-GB" sz="2400" i="1" dirty="0" smtClean="0"/>
              <a:t>That </a:t>
            </a:r>
            <a:r>
              <a:rPr lang="en-GB" sz="2400" i="1" dirty="0"/>
              <a:t>was nice. But that was paid for. </a:t>
            </a:r>
            <a:r>
              <a:rPr lang="en-GB" sz="2400" i="1" dirty="0" smtClean="0"/>
              <a:t> </a:t>
            </a:r>
            <a:r>
              <a:rPr lang="en-GB" sz="2400" i="1" dirty="0"/>
              <a:t>My mum paid for that. </a:t>
            </a:r>
            <a:r>
              <a:rPr lang="en-GB" sz="2400" i="1" dirty="0" smtClean="0"/>
              <a:t>At </a:t>
            </a:r>
            <a:r>
              <a:rPr lang="en-GB" sz="2400" i="1" dirty="0"/>
              <a:t>school it wasn't very good. </a:t>
            </a:r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1775791"/>
            <a:ext cx="4754880" cy="5082209"/>
          </a:xfrm>
        </p:spPr>
        <p:txBody>
          <a:bodyPr>
            <a:normAutofit/>
          </a:bodyPr>
          <a:lstStyle/>
          <a:p>
            <a:r>
              <a:rPr lang="en-GB" sz="2400" i="1" dirty="0"/>
              <a:t>We were meant to go to a specialised learning </a:t>
            </a:r>
            <a:r>
              <a:rPr lang="is-IS" sz="2400" i="1" dirty="0"/>
              <a:t>…</a:t>
            </a:r>
            <a:r>
              <a:rPr lang="en-GB" sz="2400" i="1" dirty="0"/>
              <a:t>for like a couple of hours a week or something. </a:t>
            </a:r>
            <a:r>
              <a:rPr lang="en-GB" sz="2400" i="1" dirty="0" smtClean="0"/>
              <a:t>I </a:t>
            </a:r>
            <a:r>
              <a:rPr lang="en-GB" sz="2400" i="1" dirty="0"/>
              <a:t>was just told to read a book that was at the right level. People had more severe difficulties than me</a:t>
            </a:r>
            <a:r>
              <a:rPr lang="en-GB" sz="2400" i="1" dirty="0" smtClean="0"/>
              <a:t>.</a:t>
            </a:r>
            <a:r>
              <a:rPr lang="en-GB" sz="2400" i="1" dirty="0"/>
              <a:t> </a:t>
            </a:r>
            <a:endParaRPr lang="en-US" sz="2400" dirty="0"/>
          </a:p>
          <a:p>
            <a:r>
              <a:rPr lang="en-GB" sz="2400" i="1" dirty="0" smtClean="0"/>
              <a:t>A </a:t>
            </a:r>
            <a:r>
              <a:rPr lang="en-GB" sz="2400" i="1" dirty="0"/>
              <a:t>lot of them had other learning problems. There was a particularly naughty child who didn’t work and that probably didn’t help. </a:t>
            </a:r>
            <a:r>
              <a:rPr lang="en-GB" sz="2400" dirty="0"/>
              <a:t>‘</a:t>
            </a:r>
            <a:r>
              <a:rPr lang="en-GB" sz="2400" i="1" dirty="0"/>
              <a:t>Cos you was put with people who were not necessarily wanting to work so a lot of the teacher’s time was spent with them. </a:t>
            </a:r>
            <a:r>
              <a:rPr lang="en-GB" sz="2400" b="1" i="1" dirty="0"/>
              <a:t>Not</a:t>
            </a:r>
            <a:r>
              <a:rPr lang="en-GB" sz="2400" i="1" dirty="0"/>
              <a:t> with me. 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200" y="1"/>
            <a:ext cx="2463800" cy="177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626</TotalTime>
  <Words>1613</Words>
  <Application>Microsoft Macintosh PowerPoint</Application>
  <PresentationFormat>Widescreen</PresentationFormat>
  <Paragraphs>98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Tw Cen MT</vt:lpstr>
      <vt:lpstr>Tw Cen MT Condensed</vt:lpstr>
      <vt:lpstr>Wingdings</vt:lpstr>
      <vt:lpstr>Wingdings 3</vt:lpstr>
      <vt:lpstr>Integral</vt:lpstr>
      <vt:lpstr>Narrative inquiry - Possible Selves of Healthcare students with dyslexia. A Methodological Journey</vt:lpstr>
      <vt:lpstr>Aims of the session</vt:lpstr>
      <vt:lpstr>possible selves of healthcare students with dyslexia: A Narrative Inquiry</vt:lpstr>
      <vt:lpstr>My Position </vt:lpstr>
      <vt:lpstr>Research Process –Evolving creativity</vt:lpstr>
      <vt:lpstr>Narrative Inquiry,  what is Important?</vt:lpstr>
      <vt:lpstr>Transactional and Interactional</vt:lpstr>
      <vt:lpstr>Acts </vt:lpstr>
      <vt:lpstr>Act 1, Diagnosis, Rebecca…</vt:lpstr>
      <vt:lpstr>Act 2, Importance of Family, Maria…</vt:lpstr>
      <vt:lpstr>Act 3, Fitting the Mold Abigail</vt:lpstr>
      <vt:lpstr>Interpretations and Analysis</vt:lpstr>
      <vt:lpstr>Conclusion</vt:lpstr>
      <vt:lpstr>References</vt:lpstr>
      <vt:lpstr>PowerPoint Presentation</vt:lpstr>
    </vt:vector>
  </TitlesOfParts>
  <Company>Leeds Beckett University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Narrative inquiry - Possible Selves of Healthcare students with dyslexia</dc:title>
  <dc:creator>Murphy, Angela</dc:creator>
  <cp:lastModifiedBy>Angela Murphy</cp:lastModifiedBy>
  <cp:revision>47</cp:revision>
  <dcterms:created xsi:type="dcterms:W3CDTF">2016-11-10T14:32:27Z</dcterms:created>
  <dcterms:modified xsi:type="dcterms:W3CDTF">2016-12-09T09:00:22Z</dcterms:modified>
</cp:coreProperties>
</file>