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9" r:id="rId1"/>
  </p:sldMasterIdLst>
  <p:notesMasterIdLst>
    <p:notesMasterId r:id="rId30"/>
  </p:notesMasterIdLst>
  <p:sldIdLst>
    <p:sldId id="256" r:id="rId2"/>
    <p:sldId id="257" r:id="rId3"/>
    <p:sldId id="258" r:id="rId4"/>
    <p:sldId id="261" r:id="rId5"/>
    <p:sldId id="282" r:id="rId6"/>
    <p:sldId id="283" r:id="rId7"/>
    <p:sldId id="28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0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0115" autoAdjust="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-US"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/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/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/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/>
          </a:p>
        </p:txBody>
      </p:sp>
      <p:sp>
        <p:nvSpPr>
          <p:cNvPr id="208" name="Shape 2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/>
          </a:p>
        </p:txBody>
      </p:sp>
      <p:sp>
        <p:nvSpPr>
          <p:cNvPr id="232" name="Shape 23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/>
          </a:p>
        </p:txBody>
      </p:sp>
      <p:sp>
        <p:nvSpPr>
          <p:cNvPr id="239" name="Shape 23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/>
          </a:p>
        </p:txBody>
      </p:sp>
      <p:sp>
        <p:nvSpPr>
          <p:cNvPr id="246" name="Shape 24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/>
          </a:p>
        </p:txBody>
      </p:sp>
      <p:sp>
        <p:nvSpPr>
          <p:cNvPr id="260" name="Shape 26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dirty="0"/>
          </a:p>
        </p:txBody>
      </p:sp>
      <p:sp>
        <p:nvSpPr>
          <p:cNvPr id="267" name="Shape 26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/>
          </a:p>
        </p:txBody>
      </p:sp>
      <p:sp>
        <p:nvSpPr>
          <p:cNvPr id="279" name="Shape 27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/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</p:txBody>
      </p:sp>
      <p:sp>
        <p:nvSpPr>
          <p:cNvPr id="301" name="Shape 3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</p:txBody>
      </p:sp>
      <p:sp>
        <p:nvSpPr>
          <p:cNvPr id="308" name="Shape 3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</p:txBody>
      </p:sp>
      <p:sp>
        <p:nvSpPr>
          <p:cNvPr id="308" name="Shape 3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5961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-US"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0894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062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en-US"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en-US"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7370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918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238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790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97480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063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82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223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806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024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743777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064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AI/intro/usable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ebookaudit2016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ebookaudit2016/home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ebookaudithelp@gmail.co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 smtClean="0"/>
              <a:t>NAG </a:t>
            </a:r>
            <a:r>
              <a:rPr lang="en-US" b="1" dirty="0"/>
              <a:t>eBook </a:t>
            </a:r>
            <a:r>
              <a:rPr lang="en-US" b="1" dirty="0" smtClean="0"/>
              <a:t>Accessibility Audit </a:t>
            </a:r>
            <a:r>
              <a:rPr lang="en-US" b="1" dirty="0"/>
              <a:t>workshop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Monday 6th and Tuesday 7th November </a:t>
            </a:r>
            <a:r>
              <a:rPr lang="en-US" dirty="0"/>
              <a:t>2017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Gopal Dutta (Manchester Metropolitan University)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Susan Smith (Leeds Beckett University)</a:t>
            </a:r>
            <a:endParaRPr lang="en-US" dirty="0"/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Vicky Dobson (Leeds Beckett University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1" dirty="0">
                <a:sym typeface="Arial"/>
              </a:rPr>
              <a:t>An example answer</a:t>
            </a:r>
          </a:p>
        </p:txBody>
      </p:sp>
      <p:pic>
        <p:nvPicPr>
          <p:cNvPr id="144" name="Shape 144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51558" y="1690688"/>
            <a:ext cx="6242096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 txBox="1"/>
          <p:nvPr/>
        </p:nvSpPr>
        <p:spPr>
          <a:xfrm>
            <a:off x="2128346" y="2790497"/>
            <a:ext cx="3373819" cy="138499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“…experiencing some problems having access…”</a:t>
            </a: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7163" y="1690688"/>
            <a:ext cx="9017671" cy="364676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/>
          <p:nvPr/>
        </p:nvSpPr>
        <p:spPr>
          <a:xfrm>
            <a:off x="2570108" y="2364827"/>
            <a:ext cx="646500" cy="283800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2087946" y="4244001"/>
            <a:ext cx="769553" cy="280373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3045702" y="4691676"/>
            <a:ext cx="4107572" cy="299422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6095998" y="2765514"/>
            <a:ext cx="962026" cy="250737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4172605" y="3276707"/>
            <a:ext cx="847068" cy="228493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1" dirty="0">
                <a:sym typeface="Arial"/>
              </a:rPr>
              <a:t>An example answer</a:t>
            </a:r>
          </a:p>
        </p:txBody>
      </p:sp>
      <p:pic>
        <p:nvPicPr>
          <p:cNvPr id="158" name="Shape 158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51558" y="1690688"/>
            <a:ext cx="6242096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 txBox="1"/>
          <p:nvPr/>
        </p:nvSpPr>
        <p:spPr>
          <a:xfrm>
            <a:off x="2128346" y="2790497"/>
            <a:ext cx="3373819" cy="138499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“…experiencing some problems having access…”</a:t>
            </a:r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7163" y="1690688"/>
            <a:ext cx="9017671" cy="3646761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/>
          <p:nvPr/>
        </p:nvSpPr>
        <p:spPr>
          <a:xfrm>
            <a:off x="2570108" y="2364827"/>
            <a:ext cx="646385" cy="283779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2087946" y="4244001"/>
            <a:ext cx="769553" cy="280373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3045702" y="4691676"/>
            <a:ext cx="4107572" cy="299422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3752100" y="2308681"/>
            <a:ext cx="7388340" cy="353943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browser?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you on or off campus?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you accessing directly via the platform or via our catalogue?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Screenshots please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b="1" dirty="0">
                <a:sym typeface="Arial"/>
              </a:rPr>
              <a:t>Questions about accessibility</a:t>
            </a:r>
          </a:p>
        </p:txBody>
      </p:sp>
      <p:pic>
        <p:nvPicPr>
          <p:cNvPr id="171" name="Shape 1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543050"/>
            <a:ext cx="9144000" cy="455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/>
          <p:nvPr/>
        </p:nvSpPr>
        <p:spPr>
          <a:xfrm>
            <a:off x="1724025" y="1690688"/>
            <a:ext cx="2266949" cy="157162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1495425" y="1995488"/>
            <a:ext cx="1904999" cy="195261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1428750" y="2732089"/>
            <a:ext cx="600075" cy="211136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1285875" y="5843589"/>
            <a:ext cx="600075" cy="211136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b="1" dirty="0">
                <a:sym typeface="Arial"/>
              </a:rPr>
              <a:t>Questions </a:t>
            </a:r>
            <a:r>
              <a:rPr lang="en-US" b="1" dirty="0" smtClean="0">
                <a:sym typeface="Arial"/>
              </a:rPr>
              <a:t>about </a:t>
            </a:r>
            <a:r>
              <a:rPr lang="en-US" b="1" dirty="0">
                <a:sym typeface="Arial"/>
              </a:rPr>
              <a:t>accessibility</a:t>
            </a:r>
          </a:p>
        </p:txBody>
      </p:sp>
      <p:pic>
        <p:nvPicPr>
          <p:cNvPr id="182" name="Shape 1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543050"/>
            <a:ext cx="9144000" cy="455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/>
          <p:nvPr/>
        </p:nvSpPr>
        <p:spPr>
          <a:xfrm>
            <a:off x="1724025" y="1690688"/>
            <a:ext cx="2266949" cy="157162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1495425" y="1995488"/>
            <a:ext cx="1904999" cy="195261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1428750" y="2732089"/>
            <a:ext cx="600075" cy="211136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1285875" y="5843589"/>
            <a:ext cx="600075" cy="211136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3124200" y="2840038"/>
            <a:ext cx="7772400" cy="353943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“…Accessible versions (PDFs)”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“…I did find a version of this on moodle but it was incomplete…”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“…someone told me…”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“Sorry…”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1" dirty="0">
                <a:sym typeface="Arial"/>
              </a:rPr>
              <a:t>Questions about accessibility</a:t>
            </a:r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543050"/>
            <a:ext cx="9144000" cy="455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/>
          <p:nvPr/>
        </p:nvSpPr>
        <p:spPr>
          <a:xfrm>
            <a:off x="1724025" y="1690688"/>
            <a:ext cx="2266949" cy="157162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1495425" y="1995488"/>
            <a:ext cx="1904999" cy="195261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1428750" y="2732089"/>
            <a:ext cx="600075" cy="211136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1285875" y="5843589"/>
            <a:ext cx="600075" cy="211136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3124200" y="2840038"/>
            <a:ext cx="5495924" cy="181588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“…Accessible versions (PDFs)”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“…I did find a version of this on moodle but it was incomplete…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“…someone told me…”</a:t>
            </a:r>
          </a:p>
        </p:txBody>
      </p:sp>
      <p:pic>
        <p:nvPicPr>
          <p:cNvPr id="200" name="Shape 2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90675" y="2509727"/>
            <a:ext cx="9077324" cy="280987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2390775" y="2653508"/>
            <a:ext cx="2266949" cy="157162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2143125" y="2981722"/>
            <a:ext cx="1904999" cy="195261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2109788" y="3661571"/>
            <a:ext cx="600075" cy="211136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1885950" y="4839496"/>
            <a:ext cx="600075" cy="211136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b="1" dirty="0">
                <a:sym typeface="Arial"/>
              </a:rPr>
              <a:t>Questions about accessibility</a:t>
            </a:r>
          </a:p>
        </p:txBody>
      </p:sp>
      <p:pic>
        <p:nvPicPr>
          <p:cNvPr id="211" name="Shape 2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60000" y="1543050"/>
            <a:ext cx="9144000" cy="455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Shape 212"/>
          <p:cNvSpPr/>
          <p:nvPr/>
        </p:nvSpPr>
        <p:spPr>
          <a:xfrm>
            <a:off x="2109787" y="1702102"/>
            <a:ext cx="2266949" cy="157162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1928597" y="2029790"/>
            <a:ext cx="1904999" cy="195261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1428750" y="2732089"/>
            <a:ext cx="600075" cy="211136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1647825" y="5794157"/>
            <a:ext cx="600075" cy="211136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6" name="Shape 2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90675" y="2509727"/>
            <a:ext cx="9077324" cy="280987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/>
          <p:nvPr/>
        </p:nvSpPr>
        <p:spPr>
          <a:xfrm>
            <a:off x="2409825" y="2705059"/>
            <a:ext cx="2266949" cy="157162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2185987" y="3025775"/>
            <a:ext cx="1904999" cy="195261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2109787" y="3737084"/>
            <a:ext cx="600075" cy="211136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/>
          <p:nvPr/>
        </p:nvSpPr>
        <p:spPr>
          <a:xfrm>
            <a:off x="1885950" y="4839496"/>
            <a:ext cx="600075" cy="211136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3709989" y="3404926"/>
            <a:ext cx="6272211" cy="224676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“…preview expired…”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“…would not let me access it again…”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“…error message…”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1" dirty="0">
                <a:sym typeface="Arial"/>
              </a:rPr>
              <a:t>Accessibility vs Usability (1)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idx="1"/>
          </p:nvPr>
        </p:nvSpPr>
        <p:spPr>
          <a:xfrm>
            <a:off x="1260000" y="18459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en-US" sz="2400" dirty="0">
                <a:sym typeface="Calibri"/>
              </a:rPr>
              <a:t>All the information: </a:t>
            </a:r>
            <a:r>
              <a:rPr lang="en-US" sz="2400" dirty="0">
                <a:sym typeface="Calibri"/>
                <a:hlinkClick r:id="rId3"/>
              </a:rPr>
              <a:t>https://</a:t>
            </a:r>
            <a:r>
              <a:rPr lang="en-US" sz="2400" dirty="0" smtClean="0">
                <a:sym typeface="Calibri"/>
                <a:hlinkClick r:id="rId3"/>
              </a:rPr>
              <a:t>www.w3.org/WAI/intro/usable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2400" dirty="0">
              <a:sym typeface="Calibri"/>
              <a:hlinkClick r:id="rId3"/>
            </a:endParaRPr>
          </a:p>
          <a:p>
            <a:pPr>
              <a:lnSpc>
                <a:spcPct val="80000"/>
              </a:lnSpc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en-US" sz="2400" dirty="0" smtClean="0">
                <a:sym typeface="Calibri"/>
              </a:rPr>
              <a:t>They </a:t>
            </a:r>
            <a:r>
              <a:rPr lang="en-US" sz="2400" dirty="0">
                <a:sym typeface="Calibri"/>
              </a:rPr>
              <a:t>overlap but are not quite the same</a:t>
            </a:r>
            <a:r>
              <a:rPr lang="en-US" sz="2400" dirty="0" smtClean="0">
                <a:sym typeface="Calibri"/>
              </a:rPr>
              <a:t>: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2400" dirty="0">
              <a:sym typeface="Calibri"/>
            </a:endParaRPr>
          </a:p>
          <a:p>
            <a:pPr marL="0" indent="0">
              <a:lnSpc>
                <a:spcPct val="80000"/>
              </a:lnSpc>
              <a:buClr>
                <a:schemeClr val="dk1"/>
              </a:buClr>
              <a:buSzPct val="100000"/>
              <a:buNone/>
            </a:pPr>
            <a:r>
              <a:rPr lang="en-US" sz="2400" dirty="0" smtClean="0">
                <a:sym typeface="Calibri"/>
              </a:rPr>
              <a:t>	“</a:t>
            </a:r>
            <a:r>
              <a:rPr lang="en-US" sz="2400" dirty="0">
                <a:sym typeface="Calibri"/>
              </a:rPr>
              <a:t>Accessibility addresses discriminatory aspects related to </a:t>
            </a:r>
            <a:r>
              <a:rPr lang="en-US" sz="2400" dirty="0" smtClean="0">
                <a:sym typeface="Calibri"/>
              </a:rPr>
              <a:t>	equivalent </a:t>
            </a:r>
            <a:r>
              <a:rPr lang="en-US" sz="2400" dirty="0">
                <a:sym typeface="Calibri"/>
              </a:rPr>
              <a:t>user experience for people with disabilities, including </a:t>
            </a:r>
            <a:r>
              <a:rPr lang="en-US" sz="2400" dirty="0" smtClean="0">
                <a:sym typeface="Calibri"/>
              </a:rPr>
              <a:t>	people </a:t>
            </a:r>
            <a:r>
              <a:rPr lang="en-US" sz="2400" dirty="0">
                <a:sym typeface="Calibri"/>
              </a:rPr>
              <a:t>with age-related impairments. For the web, accessibility </a:t>
            </a:r>
            <a:r>
              <a:rPr lang="en-US" sz="2400" dirty="0" smtClean="0">
                <a:sym typeface="Calibri"/>
              </a:rPr>
              <a:t>	means </a:t>
            </a:r>
            <a:r>
              <a:rPr lang="en-US" sz="2400" dirty="0">
                <a:sym typeface="Calibri"/>
              </a:rPr>
              <a:t>that people with disabilities can perceive, understand, </a:t>
            </a:r>
            <a:r>
              <a:rPr lang="en-US" sz="2400" dirty="0" smtClean="0">
                <a:sym typeface="Calibri"/>
              </a:rPr>
              <a:t>	navigate</a:t>
            </a:r>
            <a:r>
              <a:rPr lang="en-US" sz="2400" dirty="0">
                <a:sym typeface="Calibri"/>
              </a:rPr>
              <a:t>, and interact with websites and tools, and that they can </a:t>
            </a:r>
            <a:r>
              <a:rPr lang="en-US" sz="2400" dirty="0" smtClean="0">
                <a:sym typeface="Calibri"/>
              </a:rPr>
              <a:t>	contribute </a:t>
            </a:r>
            <a:r>
              <a:rPr lang="en-US" sz="2400" dirty="0">
                <a:sym typeface="Calibri"/>
              </a:rPr>
              <a:t>equally without barriers”.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b="1" dirty="0">
                <a:sym typeface="Arial"/>
              </a:rPr>
              <a:t>Accessibility vs Usability (2)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>
              <a:lnSpc>
                <a:spcPct val="80000"/>
              </a:lnSpc>
              <a:buClr>
                <a:schemeClr val="dk1"/>
              </a:buClr>
              <a:buSzPct val="100000"/>
              <a:buNone/>
            </a:pPr>
            <a:r>
              <a:rPr lang="en-US" sz="2400" dirty="0">
                <a:sym typeface="Calibri"/>
              </a:rPr>
              <a:t>“Usability and user experience design is about designing products to be effective, efficient, and satisfying. Specifically, ISO defines usability as the “extent to which a product can be used by specified users to achieve specified goals effectively, efficiently and with satisfaction in a specified context of use" (in ISO 9241-11)”.</a:t>
            </a:r>
          </a:p>
          <a:p>
            <a:pPr marL="0" marR="0" lvl="0" indent="0">
              <a:lnSpc>
                <a:spcPct val="80000"/>
              </a:lnSpc>
              <a:buClr>
                <a:schemeClr val="dk1"/>
              </a:buClr>
              <a:buSzPct val="100000"/>
              <a:buNone/>
            </a:pPr>
            <a:endParaRPr sz="2400" dirty="0">
              <a:sym typeface="Calibri"/>
            </a:endParaRPr>
          </a:p>
          <a:p>
            <a:pPr marL="0" marR="0" lvl="0" indent="0">
              <a:lnSpc>
                <a:spcPct val="80000"/>
              </a:lnSpc>
              <a:buClr>
                <a:schemeClr val="dk1"/>
              </a:buClr>
              <a:buSzPct val="100000"/>
              <a:buNone/>
            </a:pPr>
            <a:r>
              <a:rPr lang="en-US" sz="2400" dirty="0">
                <a:sym typeface="Calibri"/>
              </a:rPr>
              <a:t>Key point:</a:t>
            </a:r>
          </a:p>
          <a:p>
            <a:pPr marL="0" marR="0" lvl="0" indent="0">
              <a:lnSpc>
                <a:spcPct val="80000"/>
              </a:lnSpc>
              <a:buClr>
                <a:schemeClr val="dk1"/>
              </a:buClr>
              <a:buSzPct val="100000"/>
              <a:buNone/>
            </a:pPr>
            <a:endParaRPr sz="2400" dirty="0">
              <a:sym typeface="Calibri"/>
            </a:endParaRPr>
          </a:p>
          <a:p>
            <a:pPr marL="0" marR="0" lvl="1" indent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100000"/>
              <a:buNone/>
            </a:pPr>
            <a:r>
              <a:rPr lang="en-US" sz="2400" dirty="0">
                <a:sym typeface="Calibri"/>
              </a:rPr>
              <a:t>“While accessibility focuses on people with disabilities, many accessibility requirements also improve usability for everyone”.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b="1" dirty="0">
                <a:sym typeface="Arial"/>
              </a:rPr>
              <a:t>Accessibility vs Usability (3)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>
                <a:sym typeface="Calibri"/>
              </a:rPr>
              <a:t>Sue Smith: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dirty="0"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dirty="0">
                <a:sym typeface="Calibri"/>
              </a:rPr>
              <a:t>“Of course if the project results in improvements in accessibility of eBooks that that should benefit everyone – just like a ramp initially intended for wheelchair users also benefits those with book trolleys.”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dirty="0"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dirty="0">
                <a:sym typeface="Calibri"/>
              </a:rPr>
              <a:t>(personal correspondence, 8th December 2016)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1" dirty="0">
                <a:sym typeface="Arial"/>
              </a:rPr>
              <a:t>So why does it matter?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idx="1"/>
          </p:nvPr>
        </p:nvSpPr>
        <p:spPr>
          <a:xfrm>
            <a:off x="1260000" y="1977775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en-US" sz="2400" dirty="0">
                <a:sym typeface="Arial"/>
              </a:rPr>
              <a:t>DSA changes – more pressure on HEIs to buy resources that are accessible</a:t>
            </a:r>
          </a:p>
          <a:p>
            <a:pPr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en-US" sz="2400" dirty="0" smtClean="0">
                <a:sym typeface="Arial"/>
              </a:rPr>
              <a:t>Alt </a:t>
            </a:r>
            <a:r>
              <a:rPr lang="en-US" sz="2400" dirty="0">
                <a:sym typeface="Arial"/>
              </a:rPr>
              <a:t>formats are expensive and time-consuming</a:t>
            </a:r>
          </a:p>
          <a:p>
            <a:pPr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en-US" sz="2400" dirty="0" smtClean="0">
                <a:sym typeface="Arial"/>
              </a:rPr>
              <a:t>It’s </a:t>
            </a:r>
            <a:r>
              <a:rPr lang="en-US" sz="2400" dirty="0">
                <a:sym typeface="Arial"/>
              </a:rPr>
              <a:t>our job! (as librarians)</a:t>
            </a:r>
          </a:p>
          <a:p>
            <a:pPr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en-US" sz="2400" dirty="0" smtClean="0">
                <a:sym typeface="Arial"/>
              </a:rPr>
              <a:t>There </a:t>
            </a:r>
            <a:r>
              <a:rPr lang="en-US" sz="2400" dirty="0">
                <a:sym typeface="Arial"/>
              </a:rPr>
              <a:t>isn’t a single, wide-ranging audit (but there are precursors)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/>
              <a:t>What are we doing today?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idx="1"/>
          </p:nvPr>
        </p:nvSpPr>
        <p:spPr>
          <a:xfrm>
            <a:off x="1260000" y="1881043"/>
            <a:ext cx="10515600" cy="478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indent="-342900">
              <a:spcBef>
                <a:spcPts val="0"/>
              </a:spcBef>
              <a:spcAft>
                <a:spcPts val="1000"/>
              </a:spcAft>
            </a:pPr>
            <a:r>
              <a:rPr lang="en-US" dirty="0"/>
              <a:t>Introduction to the eBook accessibility audit project (10 - 15 </a:t>
            </a:r>
            <a:r>
              <a:rPr lang="en-US" dirty="0" err="1"/>
              <a:t>mins</a:t>
            </a:r>
            <a:r>
              <a:rPr lang="en-US" dirty="0"/>
              <a:t>)</a:t>
            </a:r>
          </a:p>
          <a:p>
            <a:pPr marL="971550" lvl="1" indent="-285750">
              <a:spcBef>
                <a:spcPts val="0"/>
              </a:spcBef>
            </a:pPr>
            <a:r>
              <a:rPr lang="en-US" i="0" dirty="0"/>
              <a:t>Joint consortia eBooks sub-group (“top down”)</a:t>
            </a:r>
          </a:p>
          <a:p>
            <a:pPr marL="971550" lvl="1" indent="-285750">
              <a:spcBef>
                <a:spcPts val="0"/>
              </a:spcBef>
            </a:pPr>
            <a:r>
              <a:rPr lang="en-US" i="0" dirty="0" smtClean="0"/>
              <a:t>LIS-ACCESSIBILITY </a:t>
            </a:r>
            <a:r>
              <a:rPr lang="en-US" i="0" dirty="0"/>
              <a:t>group (“grassroots”)</a:t>
            </a:r>
          </a:p>
          <a:p>
            <a:pPr marL="971550" lvl="1" indent="-285750">
              <a:spcBef>
                <a:spcPts val="0"/>
              </a:spcBef>
            </a:pPr>
            <a:r>
              <a:rPr lang="en-US" i="0" dirty="0" smtClean="0"/>
              <a:t>What is eBook accessibility?</a:t>
            </a:r>
          </a:p>
          <a:p>
            <a:pPr marL="971550" lvl="1" indent="-285750">
              <a:spcBef>
                <a:spcPts val="0"/>
              </a:spcBef>
            </a:pPr>
            <a:r>
              <a:rPr lang="en-US" i="0" dirty="0"/>
              <a:t>C</a:t>
            </a:r>
            <a:r>
              <a:rPr lang="en-US" i="0" dirty="0" smtClean="0"/>
              <a:t>ommon eBook </a:t>
            </a:r>
            <a:r>
              <a:rPr lang="en-US" i="0" dirty="0"/>
              <a:t>queries</a:t>
            </a:r>
          </a:p>
          <a:p>
            <a:pPr marL="971550" lvl="1" indent="-285750">
              <a:spcBef>
                <a:spcPts val="0"/>
              </a:spcBef>
            </a:pPr>
            <a:r>
              <a:rPr lang="en-US" i="0" dirty="0"/>
              <a:t>The audit itself: content, participation, </a:t>
            </a:r>
            <a:r>
              <a:rPr lang="en-US" i="0" dirty="0" smtClean="0"/>
              <a:t>responses</a:t>
            </a:r>
          </a:p>
          <a:p>
            <a:pPr marL="971550" lvl="1" indent="-285750">
              <a:spcBef>
                <a:spcPts val="0"/>
              </a:spcBef>
            </a:pPr>
            <a:endParaRPr lang="en-US" i="0" dirty="0"/>
          </a:p>
          <a:p>
            <a:pPr marL="571500" indent="-342900">
              <a:spcBef>
                <a:spcPts val="0"/>
              </a:spcBef>
              <a:spcAft>
                <a:spcPts val="1000"/>
              </a:spcAft>
            </a:pPr>
            <a:r>
              <a:rPr lang="en-US" dirty="0"/>
              <a:t>Practical activity in pairs on laptops (15 - 20 </a:t>
            </a:r>
            <a:r>
              <a:rPr lang="en-US" dirty="0" err="1"/>
              <a:t>mins</a:t>
            </a:r>
            <a:r>
              <a:rPr lang="en-US" dirty="0"/>
              <a:t>)</a:t>
            </a:r>
          </a:p>
          <a:p>
            <a:pPr marL="971550" lvl="1" indent="-285750">
              <a:spcBef>
                <a:spcPts val="0"/>
              </a:spcBef>
              <a:spcAft>
                <a:spcPts val="1000"/>
              </a:spcAft>
            </a:pPr>
            <a:r>
              <a:rPr lang="en-US" i="0" dirty="0" smtClean="0"/>
              <a:t>“Mini-audit</a:t>
            </a:r>
            <a:r>
              <a:rPr lang="en-US" i="0" dirty="0"/>
              <a:t>” testing for reflow, text to speech (TTS) and accessibility </a:t>
            </a:r>
            <a:r>
              <a:rPr lang="en-US" i="0" dirty="0" smtClean="0"/>
              <a:t>information</a:t>
            </a:r>
          </a:p>
          <a:p>
            <a:pPr marL="571500" indent="-342900">
              <a:spcBef>
                <a:spcPts val="0"/>
              </a:spcBef>
            </a:pPr>
            <a:endParaRPr lang="en-US" dirty="0" smtClean="0"/>
          </a:p>
          <a:p>
            <a:pPr marL="571500" indent="-342900">
              <a:spcBef>
                <a:spcPts val="0"/>
              </a:spcBef>
            </a:pPr>
            <a:r>
              <a:rPr lang="en-US" dirty="0" smtClean="0"/>
              <a:t>Results</a:t>
            </a:r>
            <a:r>
              <a:rPr lang="en-US" dirty="0"/>
              <a:t>, feedback and discussion (10 - 15 </a:t>
            </a:r>
            <a:r>
              <a:rPr lang="en-US" dirty="0" err="1"/>
              <a:t>mins</a:t>
            </a:r>
            <a:r>
              <a:rPr lang="en-US" dirty="0"/>
              <a:t>)</a:t>
            </a:r>
          </a:p>
          <a:p>
            <a:pPr marL="971550" lvl="1" indent="-285750">
              <a:spcBef>
                <a:spcPts val="0"/>
              </a:spcBef>
            </a:pPr>
            <a:r>
              <a:rPr lang="en-US" i="0" dirty="0"/>
              <a:t>How did your auditing compare with the national results?</a:t>
            </a:r>
          </a:p>
          <a:p>
            <a:pPr marL="971550" lvl="1" indent="-285750">
              <a:spcBef>
                <a:spcPts val="0"/>
              </a:spcBef>
            </a:pPr>
            <a:r>
              <a:rPr lang="en-US" i="0" dirty="0"/>
              <a:t>Making use of the audit in decision-making and troubleshooting queries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b="1" dirty="0">
                <a:sym typeface="Arial"/>
              </a:rPr>
              <a:t>So what is the accessibility audit?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idx="1"/>
          </p:nvPr>
        </p:nvSpPr>
        <p:spPr>
          <a:xfrm>
            <a:off x="1260000" y="18459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en-US" sz="2400" dirty="0">
                <a:sym typeface="Arial"/>
                <a:hlinkClick r:id="rId3"/>
              </a:rPr>
              <a:t>https://sites.google.com/site/ebookaudit2016/</a:t>
            </a:r>
            <a:r>
              <a:rPr lang="en-US" sz="2400" dirty="0">
                <a:sym typeface="Arial"/>
              </a:rPr>
              <a:t> </a:t>
            </a:r>
          </a:p>
          <a:p>
            <a:pPr marR="0"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en-US" sz="2400" dirty="0" smtClean="0">
                <a:sym typeface="Arial"/>
              </a:rPr>
              <a:t>33 </a:t>
            </a:r>
            <a:r>
              <a:rPr lang="en-US" sz="2400" dirty="0">
                <a:sym typeface="Arial"/>
              </a:rPr>
              <a:t>universities and 5 suppliers (suppliers were invited to audit their own platforms). </a:t>
            </a:r>
          </a:p>
          <a:p>
            <a:pPr marR="0"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en-US" sz="2400" dirty="0" smtClean="0">
                <a:sym typeface="Arial"/>
              </a:rPr>
              <a:t>In </a:t>
            </a:r>
            <a:r>
              <a:rPr lang="en-US" sz="2400" dirty="0">
                <a:sym typeface="Arial"/>
              </a:rPr>
              <a:t>total 44 platforms were tested, covering 65 publishers with nearly 280 </a:t>
            </a:r>
            <a:r>
              <a:rPr lang="en-US" sz="2400" dirty="0" err="1">
                <a:sym typeface="Arial"/>
              </a:rPr>
              <a:t>ebooks</a:t>
            </a:r>
            <a:r>
              <a:rPr lang="en-US" sz="2400" dirty="0">
                <a:sym typeface="Arial"/>
              </a:rPr>
              <a:t> tested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b="1" dirty="0">
                <a:sym typeface="Arial"/>
              </a:rPr>
              <a:t>Some sample questions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idx="1"/>
          </p:nvPr>
        </p:nvSpPr>
        <p:spPr>
          <a:xfrm>
            <a:off x="1260000" y="18459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en-US" sz="2400" dirty="0">
                <a:sym typeface="Arial"/>
              </a:rPr>
              <a:t>What formats are available?</a:t>
            </a:r>
          </a:p>
          <a:p>
            <a:pPr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en-US" sz="2400" dirty="0" smtClean="0">
                <a:sym typeface="Arial"/>
              </a:rPr>
              <a:t>Does </a:t>
            </a:r>
            <a:r>
              <a:rPr lang="en-US" sz="2400" dirty="0">
                <a:sym typeface="Arial"/>
              </a:rPr>
              <a:t>text reflow?</a:t>
            </a:r>
          </a:p>
          <a:p>
            <a:pPr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en-US" sz="2400" dirty="0" smtClean="0">
                <a:sym typeface="Arial"/>
              </a:rPr>
              <a:t>Can </a:t>
            </a:r>
            <a:r>
              <a:rPr lang="en-US" sz="2400" dirty="0">
                <a:sym typeface="Arial"/>
              </a:rPr>
              <a:t>you use text to speech software or a screen reader?</a:t>
            </a:r>
          </a:p>
          <a:p>
            <a:pPr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en-US" sz="2400" dirty="0" smtClean="0">
                <a:sym typeface="Arial"/>
              </a:rPr>
              <a:t>Are </a:t>
            </a:r>
            <a:r>
              <a:rPr lang="en-US" sz="2400" dirty="0">
                <a:sym typeface="Arial"/>
              </a:rPr>
              <a:t>there any accessibility guidelines?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1" dirty="0">
                <a:ea typeface="Arial"/>
                <a:cs typeface="Arial"/>
                <a:sym typeface="Arial"/>
              </a:rPr>
              <a:t>What is reflow?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idx="1"/>
          </p:nvPr>
        </p:nvSpPr>
        <p:spPr>
          <a:xfrm>
            <a:off x="1260000" y="1690825"/>
            <a:ext cx="5671023" cy="44540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100" dirty="0">
                <a:latin typeface="+mj-lt"/>
                <a:ea typeface="Arial"/>
                <a:cs typeface="Arial"/>
                <a:sym typeface="Arial"/>
              </a:rPr>
              <a:t>Sometimes when you increase the magnification level on a document the text will run off the side of the screen.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2100" dirty="0">
              <a:latin typeface="+mj-lt"/>
              <a:ea typeface="Arial"/>
              <a:cs typeface="Arial"/>
              <a:sym typeface="Arial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100" dirty="0">
                <a:latin typeface="+mj-lt"/>
                <a:ea typeface="Arial"/>
                <a:cs typeface="Arial"/>
                <a:sym typeface="Arial"/>
              </a:rPr>
              <a:t>In order to read each line you have to scroll left and right which can make it difficult to read the text</a:t>
            </a:r>
            <a:r>
              <a:rPr lang="en-US" sz="2100" dirty="0" smtClean="0">
                <a:latin typeface="+mj-lt"/>
                <a:ea typeface="Arial"/>
                <a:cs typeface="Arial"/>
                <a:sym typeface="Arial"/>
              </a:rPr>
              <a:t>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100" dirty="0" smtClean="0">
                <a:latin typeface="+mj-lt"/>
                <a:ea typeface="Arial"/>
                <a:cs typeface="Arial"/>
                <a:sym typeface="Arial"/>
              </a:rPr>
              <a:t> </a:t>
            </a:r>
            <a:endParaRPr lang="en-US" sz="2100" dirty="0">
              <a:latin typeface="+mj-lt"/>
              <a:ea typeface="Arial"/>
              <a:cs typeface="Arial"/>
              <a:sym typeface="Arial"/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100" dirty="0" smtClean="0">
                <a:latin typeface="+mj-lt"/>
                <a:ea typeface="Arial"/>
                <a:cs typeface="Arial"/>
                <a:sym typeface="Arial"/>
              </a:rPr>
              <a:t>Reflow </a:t>
            </a:r>
            <a:r>
              <a:rPr lang="en-US" sz="2100" dirty="0">
                <a:latin typeface="+mj-lt"/>
                <a:ea typeface="Arial"/>
                <a:cs typeface="Arial"/>
                <a:sym typeface="Arial"/>
              </a:rPr>
              <a:t>converts the document into one column so that you don't need to scroll left and right to read it.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1" name="Shape 271" descr="an_PDFreflow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15437" y="3108650"/>
            <a:ext cx="2518424" cy="2791799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Shape 272"/>
          <p:cNvSpPr txBox="1"/>
          <p:nvPr/>
        </p:nvSpPr>
        <p:spPr>
          <a:xfrm>
            <a:off x="7282325" y="6144850"/>
            <a:ext cx="3501000" cy="468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/>
              <a:t>Credit: Alistair McNaught / JISC</a:t>
            </a:r>
          </a:p>
        </p:txBody>
      </p:sp>
      <p:pic>
        <p:nvPicPr>
          <p:cNvPr id="273" name="Shape 2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82325" y="433575"/>
            <a:ext cx="2584649" cy="2076186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Shape 274"/>
          <p:cNvSpPr txBox="1"/>
          <p:nvPr/>
        </p:nvSpPr>
        <p:spPr>
          <a:xfrm>
            <a:off x="10218275" y="992800"/>
            <a:ext cx="1649700" cy="91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800"/>
              <a:t>Text not reflowing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10218275" y="3964000"/>
            <a:ext cx="1649700" cy="91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800" dirty="0"/>
              <a:t>Text reflowing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1" dirty="0">
                <a:ea typeface="Arial"/>
                <a:cs typeface="Arial"/>
                <a:sym typeface="Arial"/>
              </a:rPr>
              <a:t>What is text to speech?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idx="1"/>
          </p:nvPr>
        </p:nvSpPr>
        <p:spPr>
          <a:xfrm>
            <a:off x="1260000" y="18459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1600"/>
              </a:spcBef>
              <a:spcAft>
                <a:spcPts val="400"/>
              </a:spcAft>
              <a:buFont typeface="Arial"/>
            </a:pPr>
            <a:r>
              <a:rPr lang="en-US" dirty="0">
                <a:latin typeface="+mj-lt"/>
                <a:ea typeface="Arial"/>
                <a:cs typeface="Arial"/>
                <a:sym typeface="Arial"/>
              </a:rPr>
              <a:t>Text to speech tools (e.g. </a:t>
            </a:r>
            <a:r>
              <a:rPr lang="en-US" dirty="0" err="1">
                <a:latin typeface="+mj-lt"/>
                <a:ea typeface="Arial"/>
                <a:cs typeface="Arial"/>
                <a:sym typeface="Arial"/>
              </a:rPr>
              <a:t>Texthelp</a:t>
            </a:r>
            <a:r>
              <a:rPr lang="en-US" dirty="0">
                <a:latin typeface="+mj-lt"/>
                <a:ea typeface="Arial"/>
                <a:cs typeface="Arial"/>
                <a:sym typeface="Arial"/>
              </a:rPr>
              <a:t> </a:t>
            </a:r>
            <a:r>
              <a:rPr lang="en-US" dirty="0" smtClean="0">
                <a:latin typeface="+mj-lt"/>
                <a:ea typeface="Arial"/>
                <a:cs typeface="Arial"/>
                <a:sym typeface="Arial"/>
              </a:rPr>
              <a:t>Read &amp; Write</a:t>
            </a:r>
            <a:r>
              <a:rPr lang="en-US" dirty="0">
                <a:latin typeface="+mj-lt"/>
                <a:ea typeface="Arial"/>
                <a:cs typeface="Arial"/>
                <a:sym typeface="Arial"/>
              </a:rPr>
              <a:t>; </a:t>
            </a:r>
            <a:r>
              <a:rPr lang="en-US" dirty="0" err="1">
                <a:latin typeface="+mj-lt"/>
                <a:ea typeface="Arial"/>
                <a:cs typeface="Arial"/>
                <a:sym typeface="Arial"/>
              </a:rPr>
              <a:t>ClaroRead</a:t>
            </a:r>
            <a:r>
              <a:rPr lang="en-US" dirty="0">
                <a:latin typeface="+mj-lt"/>
                <a:ea typeface="Arial"/>
                <a:cs typeface="Arial"/>
                <a:sym typeface="Arial"/>
              </a:rPr>
              <a:t>; </a:t>
            </a:r>
            <a:r>
              <a:rPr lang="en-US" dirty="0" err="1">
                <a:latin typeface="+mj-lt"/>
                <a:ea typeface="Arial"/>
                <a:cs typeface="Arial"/>
                <a:sym typeface="Arial"/>
              </a:rPr>
              <a:t>Balabolka</a:t>
            </a:r>
            <a:r>
              <a:rPr lang="en-US" dirty="0">
                <a:latin typeface="+mj-lt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+mj-lt"/>
                <a:ea typeface="Arial"/>
                <a:cs typeface="Arial"/>
                <a:sym typeface="Arial"/>
              </a:rPr>
              <a:t>etc</a:t>
            </a:r>
            <a:r>
              <a:rPr lang="en-US" dirty="0">
                <a:latin typeface="+mj-lt"/>
                <a:ea typeface="Arial"/>
                <a:cs typeface="Arial"/>
                <a:sym typeface="Arial"/>
              </a:rPr>
              <a:t>) are used by sighted people who prefer to listen to text. They can be learned in minutes.</a:t>
            </a:r>
          </a:p>
          <a:p>
            <a:pPr marL="457200" lvl="0" indent="-228600" rtl="0">
              <a:lnSpc>
                <a:spcPct val="115000"/>
              </a:lnSpc>
              <a:spcBef>
                <a:spcPts val="1600"/>
              </a:spcBef>
              <a:spcAft>
                <a:spcPts val="400"/>
              </a:spcAft>
              <a:buFont typeface="Arial"/>
            </a:pPr>
            <a:r>
              <a:rPr lang="en-US" dirty="0" smtClean="0">
                <a:latin typeface="+mj-lt"/>
                <a:ea typeface="Arial"/>
                <a:cs typeface="Arial"/>
                <a:sym typeface="Arial"/>
              </a:rPr>
              <a:t>For </a:t>
            </a:r>
            <a:r>
              <a:rPr lang="en-US" dirty="0">
                <a:latin typeface="+mj-lt"/>
                <a:ea typeface="Arial"/>
                <a:cs typeface="Arial"/>
                <a:sym typeface="Arial"/>
              </a:rPr>
              <a:t>today’s session, we are using a trial version of </a:t>
            </a:r>
            <a:r>
              <a:rPr lang="en-US" dirty="0" err="1">
                <a:latin typeface="+mj-lt"/>
                <a:ea typeface="Arial"/>
                <a:cs typeface="Arial"/>
                <a:sym typeface="Arial"/>
              </a:rPr>
              <a:t>TextHelp</a:t>
            </a:r>
            <a:r>
              <a:rPr lang="en-US" dirty="0">
                <a:latin typeface="+mj-lt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+mj-lt"/>
                <a:ea typeface="Arial"/>
                <a:cs typeface="Arial"/>
                <a:sym typeface="Arial"/>
              </a:rPr>
              <a:t>Read&amp;Write</a:t>
            </a:r>
            <a:r>
              <a:rPr lang="en-US" dirty="0">
                <a:latin typeface="+mj-lt"/>
                <a:ea typeface="Arial"/>
                <a:cs typeface="Arial"/>
                <a:sym typeface="Arial"/>
              </a:rPr>
              <a:t> which works as a Google Chrome plugin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1" dirty="0">
                <a:ea typeface="Arial"/>
                <a:cs typeface="Arial"/>
                <a:sym typeface="Arial"/>
              </a:rPr>
              <a:t>Individual platform reports</a:t>
            </a:r>
          </a:p>
        </p:txBody>
      </p:sp>
      <p:pic>
        <p:nvPicPr>
          <p:cNvPr id="288" name="Shape 288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tretch/>
        </p:blipFill>
        <p:spPr>
          <a:xfrm>
            <a:off x="3326130" y="2286000"/>
            <a:ext cx="5692140" cy="35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b="1" dirty="0">
                <a:ea typeface="Arial"/>
                <a:cs typeface="Arial"/>
                <a:sym typeface="Arial"/>
              </a:rPr>
              <a:t>Individual platform reports</a:t>
            </a:r>
          </a:p>
        </p:txBody>
      </p:sp>
      <p:pic>
        <p:nvPicPr>
          <p:cNvPr id="294" name="Shape 294">
            <a:hlinkClick r:id="rId3"/>
          </p:cNvPr>
          <p:cNvPicPr preferRelativeResize="0">
            <a:picLocks noGrp="1"/>
          </p:cNvPicPr>
          <p:nvPr>
            <p:ph idx="1"/>
          </p:nvPr>
        </p:nvPicPr>
        <p:blipFill rotWithShape="1">
          <a:blip r:embed="rId4">
            <a:alphaModFix/>
          </a:blip>
          <a:stretch/>
        </p:blipFill>
        <p:spPr>
          <a:xfrm>
            <a:off x="2607161" y="1888079"/>
            <a:ext cx="6701447" cy="4114799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Shape 295"/>
          <p:cNvSpPr/>
          <p:nvPr/>
        </p:nvSpPr>
        <p:spPr>
          <a:xfrm>
            <a:off x="3524248" y="3552496"/>
            <a:ext cx="3780466" cy="269738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Shape 296"/>
          <p:cNvSpPr/>
          <p:nvPr/>
        </p:nvSpPr>
        <p:spPr>
          <a:xfrm>
            <a:off x="3524248" y="4669630"/>
            <a:ext cx="4867274" cy="210595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Shape 297"/>
          <p:cNvSpPr/>
          <p:nvPr/>
        </p:nvSpPr>
        <p:spPr>
          <a:xfrm>
            <a:off x="3524248" y="5768288"/>
            <a:ext cx="4772024" cy="230549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1" dirty="0">
                <a:ea typeface="Arial"/>
                <a:cs typeface="Arial"/>
                <a:sym typeface="Arial"/>
              </a:rPr>
              <a:t>Your turn!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idx="1"/>
          </p:nvPr>
        </p:nvSpPr>
        <p:spPr>
          <a:xfrm>
            <a:off x="1260000" y="1845900"/>
            <a:ext cx="11326500" cy="435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tx2"/>
              </a:buClr>
            </a:pPr>
            <a:r>
              <a:rPr lang="en-US" dirty="0">
                <a:latin typeface="+mj-lt"/>
                <a:ea typeface="Arial"/>
                <a:cs typeface="Arial"/>
                <a:sym typeface="Arial"/>
              </a:rPr>
              <a:t>Please select an eBook you have access to through your </a:t>
            </a:r>
            <a:r>
              <a:rPr lang="en-US" dirty="0" err="1">
                <a:latin typeface="+mj-lt"/>
                <a:ea typeface="Arial"/>
                <a:cs typeface="Arial"/>
                <a:sym typeface="Arial"/>
              </a:rPr>
              <a:t>organisation</a:t>
            </a:r>
            <a:endParaRPr lang="en-US" dirty="0">
              <a:latin typeface="+mj-lt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buNone/>
            </a:pPr>
            <a:endParaRPr dirty="0">
              <a:latin typeface="+mj-lt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</a:pPr>
            <a:r>
              <a:rPr lang="en-US" dirty="0">
                <a:latin typeface="+mj-lt"/>
                <a:ea typeface="Arial"/>
                <a:cs typeface="Arial"/>
                <a:sym typeface="Arial"/>
              </a:rPr>
              <a:t>Choose from one of the providers listed on the handout if possible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j-lt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</a:pPr>
            <a:r>
              <a:rPr lang="en-US" dirty="0">
                <a:latin typeface="+mj-lt"/>
                <a:ea typeface="Arial"/>
                <a:cs typeface="Arial"/>
                <a:sym typeface="Arial"/>
              </a:rPr>
              <a:t>Use the </a:t>
            </a:r>
            <a:r>
              <a:rPr lang="en-US" b="1" dirty="0">
                <a:latin typeface="+mj-lt"/>
                <a:ea typeface="Arial"/>
                <a:cs typeface="Arial"/>
                <a:sym typeface="Arial"/>
              </a:rPr>
              <a:t>“Read online”</a:t>
            </a:r>
            <a:r>
              <a:rPr lang="en-US" dirty="0">
                <a:latin typeface="+mj-lt"/>
                <a:ea typeface="Arial"/>
                <a:cs typeface="Arial"/>
                <a:sym typeface="Arial"/>
              </a:rPr>
              <a:t> mode rather than downloading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j-lt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Arial"/>
            </a:pPr>
            <a:r>
              <a:rPr lang="en-US" dirty="0">
                <a:latin typeface="+mj-lt"/>
                <a:ea typeface="Arial"/>
                <a:cs typeface="Arial"/>
                <a:sym typeface="Arial"/>
              </a:rPr>
              <a:t>Some suggestions:</a:t>
            </a:r>
          </a:p>
          <a:p>
            <a:pPr lvl="1" indent="-228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</a:pPr>
            <a:r>
              <a:rPr lang="en-US" i="0" dirty="0">
                <a:latin typeface="+mj-lt"/>
                <a:ea typeface="Arial"/>
                <a:cs typeface="Arial"/>
                <a:sym typeface="Arial"/>
              </a:rPr>
              <a:t>Management and </a:t>
            </a:r>
            <a:r>
              <a:rPr lang="en-US" i="0" dirty="0" err="1">
                <a:latin typeface="+mj-lt"/>
                <a:ea typeface="Arial"/>
                <a:cs typeface="Arial"/>
                <a:sym typeface="Arial"/>
              </a:rPr>
              <a:t>organisational</a:t>
            </a:r>
            <a:r>
              <a:rPr lang="en-US" i="0" dirty="0">
                <a:latin typeface="+mj-lt"/>
                <a:ea typeface="Arial"/>
                <a:cs typeface="Arial"/>
                <a:sym typeface="Arial"/>
              </a:rPr>
              <a:t> </a:t>
            </a:r>
            <a:r>
              <a:rPr lang="en-US" i="0" dirty="0" err="1">
                <a:latin typeface="+mj-lt"/>
                <a:ea typeface="Arial"/>
                <a:cs typeface="Arial"/>
                <a:sym typeface="Arial"/>
              </a:rPr>
              <a:t>behaviour</a:t>
            </a:r>
            <a:r>
              <a:rPr lang="en-US" i="0" dirty="0">
                <a:latin typeface="+mj-lt"/>
                <a:ea typeface="Arial"/>
                <a:cs typeface="Arial"/>
                <a:sym typeface="Arial"/>
              </a:rPr>
              <a:t> (Mullins, Laurie)</a:t>
            </a:r>
          </a:p>
          <a:p>
            <a:pPr lvl="1" indent="-228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0" dirty="0">
                <a:latin typeface="+mj-lt"/>
                <a:ea typeface="Arial"/>
                <a:cs typeface="Arial"/>
                <a:sym typeface="Arial"/>
              </a:rPr>
              <a:t>Research methods for business students (Saunders, Mark)</a:t>
            </a:r>
          </a:p>
          <a:p>
            <a:pPr lvl="1" indent="-228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0" dirty="0">
                <a:latin typeface="+mj-lt"/>
                <a:ea typeface="Arial"/>
                <a:cs typeface="Arial"/>
                <a:sym typeface="Arial"/>
              </a:rPr>
              <a:t>Digital marketing (Chaffey, Dave)</a:t>
            </a:r>
          </a:p>
          <a:p>
            <a:pPr lvl="1" indent="-228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</a:pPr>
            <a:r>
              <a:rPr lang="en-US" i="0" dirty="0">
                <a:latin typeface="+mj-lt"/>
                <a:ea typeface="Arial"/>
                <a:cs typeface="Arial"/>
                <a:sym typeface="Arial"/>
              </a:rPr>
              <a:t>Doing your research project (Bell, Judith)</a:t>
            </a:r>
          </a:p>
          <a:p>
            <a:pPr lvl="1" indent="-228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</a:pPr>
            <a:r>
              <a:rPr lang="en-US" i="0" dirty="0">
                <a:latin typeface="+mj-lt"/>
                <a:ea typeface="Arial"/>
                <a:cs typeface="Arial"/>
                <a:sym typeface="Arial"/>
              </a:rPr>
              <a:t>The Study Skills Handbook (Palgrave Study Skills) (Cottrell, Stella)</a:t>
            </a:r>
          </a:p>
          <a:p>
            <a:pPr marL="9144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1" dirty="0">
                <a:ea typeface="Arial"/>
                <a:cs typeface="Arial"/>
                <a:sym typeface="Arial"/>
              </a:rPr>
              <a:t>Results</a:t>
            </a:r>
          </a:p>
        </p:txBody>
      </p:sp>
      <p:sp>
        <p:nvSpPr>
          <p:cNvPr id="311" name="Shape 311"/>
          <p:cNvSpPr txBox="1">
            <a:spLocks noGrp="1"/>
          </p:cNvSpPr>
          <p:nvPr>
            <p:ph idx="1"/>
          </p:nvPr>
        </p:nvSpPr>
        <p:spPr>
          <a:xfrm>
            <a:off x="1260000" y="1762018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</a:pPr>
            <a:r>
              <a:rPr lang="en-US" dirty="0">
                <a:latin typeface="+mj-lt"/>
                <a:ea typeface="Arial"/>
                <a:cs typeface="Arial"/>
                <a:sym typeface="Arial"/>
              </a:rPr>
              <a:t>Did your results match up? (link to live results</a:t>
            </a:r>
            <a:r>
              <a:rPr lang="en-US" dirty="0" smtClean="0">
                <a:latin typeface="+mj-lt"/>
                <a:ea typeface="Arial"/>
                <a:cs typeface="Arial"/>
                <a:sym typeface="Arial"/>
              </a:rPr>
              <a:t>?)</a:t>
            </a:r>
          </a:p>
          <a:p>
            <a:pPr marL="228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+mj-lt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</a:pPr>
            <a:r>
              <a:rPr lang="en-US" dirty="0">
                <a:latin typeface="+mj-lt"/>
                <a:ea typeface="Arial"/>
                <a:cs typeface="Arial"/>
                <a:sym typeface="Arial"/>
              </a:rPr>
              <a:t>How was the experience of using your own </a:t>
            </a:r>
            <a:r>
              <a:rPr lang="en-US" dirty="0" err="1">
                <a:latin typeface="+mj-lt"/>
                <a:ea typeface="Arial"/>
                <a:cs typeface="Arial"/>
                <a:sym typeface="Arial"/>
              </a:rPr>
              <a:t>ebooks</a:t>
            </a:r>
            <a:r>
              <a:rPr lang="en-US" dirty="0">
                <a:latin typeface="+mj-lt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1" dirty="0" smtClean="0">
                <a:ea typeface="Arial"/>
                <a:cs typeface="Arial"/>
                <a:sym typeface="Arial"/>
              </a:rPr>
              <a:t>Next steps</a:t>
            </a:r>
            <a:endParaRPr lang="en-US" b="1" dirty="0">
              <a:ea typeface="Arial"/>
              <a:cs typeface="Arial"/>
              <a:sym typeface="Arial"/>
            </a:endParaRPr>
          </a:p>
        </p:txBody>
      </p:sp>
      <p:sp>
        <p:nvSpPr>
          <p:cNvPr id="311" name="Shape 311"/>
          <p:cNvSpPr txBox="1">
            <a:spLocks noGrp="1"/>
          </p:cNvSpPr>
          <p:nvPr>
            <p:ph idx="1"/>
          </p:nvPr>
        </p:nvSpPr>
        <p:spPr>
          <a:xfrm>
            <a:off x="1260000" y="1762018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</a:pPr>
            <a:r>
              <a:rPr lang="en-US" dirty="0" smtClean="0">
                <a:latin typeface="+mj-lt"/>
                <a:ea typeface="Arial"/>
                <a:cs typeface="Arial"/>
                <a:sym typeface="Arial"/>
              </a:rPr>
              <a:t>Working on a detailed accessibility specification with examples</a:t>
            </a:r>
          </a:p>
          <a:p>
            <a:pPr marL="228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+mj-lt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</a:pPr>
            <a:r>
              <a:rPr lang="en-US" dirty="0" smtClean="0">
                <a:latin typeface="+mj-lt"/>
                <a:ea typeface="Arial"/>
                <a:cs typeface="Arial"/>
                <a:sym typeface="Arial"/>
              </a:rPr>
              <a:t>Keen to work together with individual providers to improve accessibility</a:t>
            </a:r>
          </a:p>
          <a:p>
            <a:pPr marL="228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+mj-lt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</a:pPr>
            <a:r>
              <a:rPr lang="en-US" dirty="0" smtClean="0">
                <a:latin typeface="+mj-lt"/>
                <a:ea typeface="Arial"/>
                <a:cs typeface="Arial"/>
                <a:sym typeface="Arial"/>
              </a:rPr>
              <a:t>Audit form still open – providers may re-audit themselves, contact us to let us know </a:t>
            </a:r>
            <a:r>
              <a:rPr lang="en-US" dirty="0" smtClean="0">
                <a:latin typeface="+mj-lt"/>
                <a:ea typeface="Arial"/>
                <a:cs typeface="Arial"/>
                <a:sym typeface="Arial"/>
                <a:hlinkClick r:id="rId3"/>
              </a:rPr>
              <a:t>ebookaudithelp@gmail.com</a:t>
            </a:r>
            <a:r>
              <a:rPr lang="en-US" dirty="0" smtClean="0">
                <a:latin typeface="+mj-lt"/>
                <a:ea typeface="Arial"/>
                <a:cs typeface="Arial"/>
                <a:sym typeface="Arial"/>
              </a:rPr>
              <a:t> and we will update the results on the website</a:t>
            </a:r>
          </a:p>
          <a:p>
            <a:pPr marL="228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+mj-lt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</a:pPr>
            <a:r>
              <a:rPr lang="en-US" dirty="0" smtClean="0">
                <a:latin typeface="+mj-lt"/>
                <a:ea typeface="Arial"/>
                <a:cs typeface="Arial"/>
                <a:sym typeface="Arial"/>
              </a:rPr>
              <a:t>Possibility of large-scale re-audit at some point in future</a:t>
            </a:r>
            <a:endParaRPr lang="en-US" dirty="0"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6454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Shape 103" descr="Picture2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350" y="208700"/>
            <a:ext cx="10736282" cy="655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b="1" dirty="0" smtClean="0"/>
              <a:t>LIS-ACCESSIBILITY</a:t>
            </a:r>
            <a:endParaRPr lang="en-US" b="1" dirty="0"/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xfrm>
            <a:off x="1260000" y="1732046"/>
            <a:ext cx="10515600" cy="479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-US" sz="2400" dirty="0"/>
              <a:t>Some of the project team got involved through the LIS-ACCESSIBILITY </a:t>
            </a:r>
            <a:r>
              <a:rPr lang="en-US" sz="2400" dirty="0" err="1"/>
              <a:t>JISCMail</a:t>
            </a:r>
            <a:r>
              <a:rPr lang="en-US" sz="2400" dirty="0"/>
              <a:t> list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sz="2400" dirty="0"/>
              <a:t>Established in 2015 to share best practice around supporting disabled students</a:t>
            </a:r>
          </a:p>
          <a:p>
            <a:pPr marL="457200" lvl="0" indent="-228600">
              <a:spcBef>
                <a:spcPts val="0"/>
              </a:spcBef>
            </a:pPr>
            <a:r>
              <a:rPr lang="en-US" sz="2400" dirty="0"/>
              <a:t>Discussions led to agreement on need for a clearer picture of the accessibility of eBooks provided to the UK HE sector </a:t>
            </a:r>
          </a:p>
          <a:p>
            <a:pPr marL="457200" lvl="0" indent="-228600">
              <a:spcBef>
                <a:spcPts val="0"/>
              </a:spcBef>
            </a:pPr>
            <a:r>
              <a:rPr lang="en-US" sz="2400" dirty="0"/>
              <a:t>Decided to take a crowdsourcing approach with the aim of involving as many people as possible across the sector</a:t>
            </a:r>
          </a:p>
          <a:p>
            <a:pPr marL="457200" lvl="0" indent="-228600">
              <a:spcBef>
                <a:spcPts val="0"/>
              </a:spcBef>
            </a:pPr>
            <a:r>
              <a:rPr lang="en-US" sz="2400" dirty="0"/>
              <a:t>Joined up with eBooks subgroup as they were also looking to audit the accessibility of different eBook platforms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</p:spPr>
        <p:txBody>
          <a:bodyPr>
            <a:normAutofit/>
          </a:bodyPr>
          <a:lstStyle/>
          <a:p>
            <a:r>
              <a:rPr lang="en-US" b="1" dirty="0"/>
              <a:t>Are eBooks accessible to </a:t>
            </a:r>
            <a:r>
              <a:rPr lang="en-US" b="1" dirty="0" smtClean="0"/>
              <a:t>disabled </a:t>
            </a:r>
            <a:r>
              <a:rPr lang="en-US" b="1" dirty="0"/>
              <a:t>students?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00" y="2243694"/>
            <a:ext cx="9601200" cy="4165923"/>
          </a:xfrm>
        </p:spPr>
        <p:txBody>
          <a:bodyPr/>
          <a:lstStyle/>
          <a:p>
            <a:pPr marL="520700" indent="-342900"/>
            <a:r>
              <a:rPr lang="en-GB" sz="2400" dirty="0"/>
              <a:t>Potential to be – inherently more flexible than print books</a:t>
            </a:r>
          </a:p>
          <a:p>
            <a:pPr marL="520700" indent="-342900"/>
            <a:r>
              <a:rPr lang="en-GB" sz="2400" dirty="0"/>
              <a:t>If compatible with assistive software they can be adapted to the needs of individual students </a:t>
            </a:r>
          </a:p>
          <a:p>
            <a:pPr marL="520700" indent="-342900"/>
            <a:r>
              <a:rPr lang="en-GB" sz="2400" dirty="0"/>
              <a:t>Due to the design of some eBooks this is not always the case - not all fully accessible</a:t>
            </a:r>
          </a:p>
          <a:p>
            <a:pPr marL="520700" indent="-342900"/>
            <a:r>
              <a:rPr lang="en-GB" sz="2400" dirty="0"/>
              <a:t>Some platforms better than others, lots of variability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996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</p:spPr>
        <p:txBody>
          <a:bodyPr>
            <a:normAutofit/>
          </a:bodyPr>
          <a:lstStyle/>
          <a:p>
            <a:r>
              <a:rPr lang="en-US" b="1" dirty="0"/>
              <a:t>What makes an eBook accessible?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00" y="1652567"/>
            <a:ext cx="7200800" cy="4165923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14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</p:spPr>
        <p:txBody>
          <a:bodyPr>
            <a:normAutofit/>
          </a:bodyPr>
          <a:lstStyle/>
          <a:p>
            <a:r>
              <a:rPr lang="en-US" b="1" dirty="0"/>
              <a:t>What makes an eBook accessible?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00" y="1652567"/>
            <a:ext cx="7200800" cy="4165923"/>
          </a:xfrm>
        </p:spPr>
        <p:txBody>
          <a:bodyPr>
            <a:normAutofit lnSpcReduction="10000"/>
          </a:bodyPr>
          <a:lstStyle/>
          <a:p>
            <a:pPr marL="177800" indent="0">
              <a:buNone/>
            </a:pPr>
            <a:r>
              <a:rPr lang="en-GB" sz="2400" dirty="0"/>
              <a:t>From a non-technical end user perspective, different elements of accessibility can be considered under the following </a:t>
            </a:r>
            <a:r>
              <a:rPr lang="en-GB" sz="2400" dirty="0" smtClean="0"/>
              <a:t>headings:</a:t>
            </a:r>
          </a:p>
          <a:p>
            <a:pPr marL="520700" indent="-342900"/>
            <a:r>
              <a:rPr lang="en-GB" i="0" dirty="0" smtClean="0"/>
              <a:t>Range of formats</a:t>
            </a:r>
          </a:p>
          <a:p>
            <a:pPr marL="520700" indent="-342900"/>
            <a:r>
              <a:rPr lang="en-GB" i="0" dirty="0" smtClean="0"/>
              <a:t>Appearance</a:t>
            </a:r>
          </a:p>
          <a:p>
            <a:pPr marL="520700" indent="-342900"/>
            <a:r>
              <a:rPr lang="en-GB" i="0" dirty="0" smtClean="0"/>
              <a:t>Navigation</a:t>
            </a:r>
          </a:p>
          <a:p>
            <a:pPr marL="520700" indent="-342900"/>
            <a:r>
              <a:rPr lang="en-GB" i="0" dirty="0" smtClean="0"/>
              <a:t>Read aloud</a:t>
            </a:r>
          </a:p>
          <a:p>
            <a:pPr marL="520700" indent="-342900"/>
            <a:r>
              <a:rPr lang="en-GB" i="0" dirty="0" smtClean="0"/>
              <a:t>Print</a:t>
            </a:r>
            <a:r>
              <a:rPr lang="en-GB" i="0" dirty="0"/>
              <a:t>, copy and </a:t>
            </a:r>
            <a:r>
              <a:rPr lang="en-GB" i="0" dirty="0" smtClean="0"/>
              <a:t>download</a:t>
            </a:r>
          </a:p>
          <a:p>
            <a:pPr marL="520700" indent="-342900"/>
            <a:r>
              <a:rPr lang="en-GB" i="0" dirty="0" smtClean="0"/>
              <a:t>Images </a:t>
            </a:r>
            <a:r>
              <a:rPr lang="en-GB" i="0" dirty="0"/>
              <a:t>and </a:t>
            </a:r>
            <a:r>
              <a:rPr lang="en-GB" i="0" dirty="0" smtClean="0"/>
              <a:t>icons</a:t>
            </a:r>
          </a:p>
          <a:p>
            <a:pPr marL="520700" indent="-342900"/>
            <a:r>
              <a:rPr lang="en-GB" i="0" dirty="0" smtClean="0"/>
              <a:t>Support </a:t>
            </a:r>
            <a:r>
              <a:rPr lang="en-GB" i="0" dirty="0"/>
              <a:t>information</a:t>
            </a:r>
          </a:p>
          <a:p>
            <a:endParaRPr lang="en-GB" sz="24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858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b="1" dirty="0">
                <a:sym typeface="Arial"/>
              </a:rPr>
              <a:t>An example query</a:t>
            </a:r>
          </a:p>
        </p:txBody>
      </p:sp>
      <p:pic>
        <p:nvPicPr>
          <p:cNvPr id="131" name="Shape 131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60000" y="1958543"/>
            <a:ext cx="6242096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260000" y="3600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b="1" dirty="0">
                <a:sym typeface="Arial"/>
              </a:rPr>
              <a:t>An example query</a:t>
            </a:r>
          </a:p>
        </p:txBody>
      </p:sp>
      <p:pic>
        <p:nvPicPr>
          <p:cNvPr id="137" name="Shape 137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51558" y="1690688"/>
            <a:ext cx="6242096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/>
        </p:nvSpPr>
        <p:spPr>
          <a:xfrm>
            <a:off x="2128346" y="2790497"/>
            <a:ext cx="3373819" cy="138499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“…experiencing some problems having access…”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76</TotalTime>
  <Words>1086</Words>
  <Application>Microsoft Office PowerPoint</Application>
  <PresentationFormat>Widescreen</PresentationFormat>
  <Paragraphs>172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Franklin Gothic Book</vt:lpstr>
      <vt:lpstr>Crop</vt:lpstr>
      <vt:lpstr>NAG eBook Accessibility Audit workshop</vt:lpstr>
      <vt:lpstr>What are we doing today?</vt:lpstr>
      <vt:lpstr>PowerPoint Presentation</vt:lpstr>
      <vt:lpstr>LIS-ACCESSIBILITY</vt:lpstr>
      <vt:lpstr>Are eBooks accessible to disabled students?</vt:lpstr>
      <vt:lpstr>What makes an eBook accessible?</vt:lpstr>
      <vt:lpstr>What makes an eBook accessible?</vt:lpstr>
      <vt:lpstr>An example query</vt:lpstr>
      <vt:lpstr>An example query</vt:lpstr>
      <vt:lpstr>An example answer</vt:lpstr>
      <vt:lpstr>An example answer</vt:lpstr>
      <vt:lpstr>Questions about accessibility</vt:lpstr>
      <vt:lpstr>Questions about accessibility</vt:lpstr>
      <vt:lpstr>Questions about accessibility</vt:lpstr>
      <vt:lpstr>Questions about accessibility</vt:lpstr>
      <vt:lpstr>Accessibility vs Usability (1)</vt:lpstr>
      <vt:lpstr>Accessibility vs Usability (2)</vt:lpstr>
      <vt:lpstr>Accessibility vs Usability (3)</vt:lpstr>
      <vt:lpstr>So why does it matter?</vt:lpstr>
      <vt:lpstr>So what is the accessibility audit?</vt:lpstr>
      <vt:lpstr>Some sample questions</vt:lpstr>
      <vt:lpstr>What is reflow?</vt:lpstr>
      <vt:lpstr>What is text to speech?</vt:lpstr>
      <vt:lpstr>Individual platform reports</vt:lpstr>
      <vt:lpstr>Individual platform reports</vt:lpstr>
      <vt:lpstr>Your turn!</vt:lpstr>
      <vt:lpstr>Results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NAG eBook audit workshop</dc:title>
  <dc:creator>Dobson, Victoria</dc:creator>
  <cp:lastModifiedBy>Bayjoo, Jennifer</cp:lastModifiedBy>
  <cp:revision>53</cp:revision>
  <dcterms:modified xsi:type="dcterms:W3CDTF">2017-11-15T10:04:14Z</dcterms:modified>
</cp:coreProperties>
</file>