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2" r:id="rId2"/>
    <p:sldId id="268" r:id="rId3"/>
    <p:sldId id="263" r:id="rId4"/>
    <p:sldId id="286" r:id="rId5"/>
    <p:sldId id="273" r:id="rId6"/>
    <p:sldId id="274" r:id="rId7"/>
    <p:sldId id="276" r:id="rId8"/>
    <p:sldId id="278" r:id="rId9"/>
    <p:sldId id="279" r:id="rId10"/>
    <p:sldId id="280" r:id="rId11"/>
    <p:sldId id="281" r:id="rId12"/>
    <p:sldId id="283" r:id="rId13"/>
    <p:sldId id="282" r:id="rId14"/>
    <p:sldId id="284" r:id="rId15"/>
    <p:sldId id="285"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244" autoAdjust="0"/>
  </p:normalViewPr>
  <p:slideViewPr>
    <p:cSldViewPr>
      <p:cViewPr varScale="1">
        <p:scale>
          <a:sx n="63" d="100"/>
          <a:sy n="63" d="100"/>
        </p:scale>
        <p:origin x="-129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c1-data14\home14\lis\2_LIS_Departmental_PS\LLI\Statistics_&amp;_Management_Info\Customer%20Service%20Excellence%20Award_HL\Training%20and%20cascading\york%20conference%20june%202012\staff%20survey%20resul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'staff survey 2012'!$B$1</c:f>
              <c:strCache>
                <c:ptCount val="1"/>
                <c:pt idx="0">
                  <c:v>University</c:v>
                </c:pt>
              </c:strCache>
            </c:strRef>
          </c:tx>
          <c:invertIfNegative val="0"/>
          <c:cat>
            <c:strRef>
              <c:f>'staff survey 2012'!$A$2:$A$5</c:f>
              <c:strCache>
                <c:ptCount val="4"/>
                <c:pt idx="0">
                  <c:v>Response Rate</c:v>
                </c:pt>
                <c:pt idx="1">
                  <c:v>"Proud to work"</c:v>
                </c:pt>
                <c:pt idx="2">
                  <c:v>"Feel able to voice opinions"</c:v>
                </c:pt>
                <c:pt idx="3">
                  <c:v>"Deliver good quality service"</c:v>
                </c:pt>
              </c:strCache>
            </c:strRef>
          </c:cat>
          <c:val>
            <c:numRef>
              <c:f>'staff survey 2012'!$B$2:$B$5</c:f>
              <c:numCache>
                <c:formatCode>General</c:formatCode>
                <c:ptCount val="4"/>
                <c:pt idx="0">
                  <c:v>74</c:v>
                </c:pt>
                <c:pt idx="1">
                  <c:v>73</c:v>
                </c:pt>
                <c:pt idx="2">
                  <c:v>71</c:v>
                </c:pt>
                <c:pt idx="3">
                  <c:v>73</c:v>
                </c:pt>
              </c:numCache>
            </c:numRef>
          </c:val>
        </c:ser>
        <c:ser>
          <c:idx val="1"/>
          <c:order val="1"/>
          <c:tx>
            <c:strRef>
              <c:f>'staff survey 2012'!$C$1</c:f>
              <c:strCache>
                <c:ptCount val="1"/>
                <c:pt idx="0">
                  <c:v>LLI</c:v>
                </c:pt>
              </c:strCache>
            </c:strRef>
          </c:tx>
          <c:invertIfNegative val="0"/>
          <c:cat>
            <c:strRef>
              <c:f>'staff survey 2012'!$A$2:$A$5</c:f>
              <c:strCache>
                <c:ptCount val="4"/>
                <c:pt idx="0">
                  <c:v>Response Rate</c:v>
                </c:pt>
                <c:pt idx="1">
                  <c:v>"Proud to work"</c:v>
                </c:pt>
                <c:pt idx="2">
                  <c:v>"Feel able to voice opinions"</c:v>
                </c:pt>
                <c:pt idx="3">
                  <c:v>"Deliver good quality service"</c:v>
                </c:pt>
              </c:strCache>
            </c:strRef>
          </c:cat>
          <c:val>
            <c:numRef>
              <c:f>'staff survey 2012'!$C$2:$C$5</c:f>
              <c:numCache>
                <c:formatCode>General</c:formatCode>
                <c:ptCount val="4"/>
                <c:pt idx="0">
                  <c:v>87</c:v>
                </c:pt>
                <c:pt idx="1">
                  <c:v>85</c:v>
                </c:pt>
                <c:pt idx="2">
                  <c:v>83</c:v>
                </c:pt>
                <c:pt idx="3">
                  <c:v>87</c:v>
                </c:pt>
              </c:numCache>
            </c:numRef>
          </c:val>
        </c:ser>
        <c:dLbls>
          <c:showLegendKey val="0"/>
          <c:showVal val="0"/>
          <c:showCatName val="0"/>
          <c:showSerName val="0"/>
          <c:showPercent val="0"/>
          <c:showBubbleSize val="0"/>
        </c:dLbls>
        <c:gapWidth val="150"/>
        <c:axId val="91984640"/>
        <c:axId val="91986176"/>
      </c:barChart>
      <c:catAx>
        <c:axId val="91984640"/>
        <c:scaling>
          <c:orientation val="minMax"/>
        </c:scaling>
        <c:delete val="0"/>
        <c:axPos val="b"/>
        <c:majorTickMark val="out"/>
        <c:minorTickMark val="none"/>
        <c:tickLblPos val="nextTo"/>
        <c:crossAx val="91986176"/>
        <c:crosses val="autoZero"/>
        <c:auto val="1"/>
        <c:lblAlgn val="ctr"/>
        <c:lblOffset val="100"/>
        <c:noMultiLvlLbl val="0"/>
      </c:catAx>
      <c:valAx>
        <c:axId val="91986176"/>
        <c:scaling>
          <c:orientation val="minMax"/>
        </c:scaling>
        <c:delete val="0"/>
        <c:axPos val="l"/>
        <c:majorGridlines/>
        <c:numFmt formatCode="General" sourceLinked="1"/>
        <c:majorTickMark val="out"/>
        <c:minorTickMark val="none"/>
        <c:tickLblPos val="nextTo"/>
        <c:crossAx val="91984640"/>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89758-60F2-43B5-AA2E-37037AFFF425}" type="datetimeFigureOut">
              <a:rPr lang="en-GB" smtClean="0"/>
              <a:pPr/>
              <a:t>15/10/2013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going to talk about how we listen to our</a:t>
            </a:r>
            <a:r>
              <a:rPr lang="en-GB" baseline="0" dirty="0" smtClean="0"/>
              <a:t> customers and staff and what we believe the value and impact to be</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a:p>
        </p:txBody>
      </p:sp>
    </p:spTree>
    <p:extLst>
      <p:ext uri="{BB962C8B-B14F-4D97-AF65-F5344CB8AC3E}">
        <p14:creationId xmlns:p14="http://schemas.microsoft.com/office/powerpoint/2010/main" val="17814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key things is</a:t>
            </a:r>
            <a:r>
              <a:rPr lang="en-GB" baseline="0" dirty="0" smtClean="0"/>
              <a:t> that it builds 2 way communication - If we listen to our customers they will listen to us – </a:t>
            </a:r>
            <a:r>
              <a:rPr lang="en-GB" baseline="0" dirty="0" err="1" smtClean="0"/>
              <a:t>ebooks</a:t>
            </a:r>
            <a:r>
              <a:rPr lang="en-GB" baseline="0" dirty="0" smtClean="0"/>
              <a:t> / digitising library</a:t>
            </a:r>
            <a:endParaRPr lang="en-GB" dirty="0" smtClean="0"/>
          </a:p>
          <a:p>
            <a:r>
              <a:rPr lang="en-GB" dirty="0" smtClean="0"/>
              <a:t>Listening with integrity builds trust – we have positive</a:t>
            </a:r>
            <a:r>
              <a:rPr lang="en-GB" baseline="0" dirty="0" smtClean="0"/>
              <a:t> relationships with them – work with SU on water coolers / stress less campaign</a:t>
            </a:r>
          </a:p>
          <a:p>
            <a:r>
              <a:rPr lang="en-GB" baseline="0" dirty="0" smtClean="0"/>
              <a:t>Because we listen to our customers we have good insight into their needs and expectations</a:t>
            </a:r>
          </a:p>
          <a:p>
            <a:r>
              <a:rPr lang="en-GB" baseline="0" dirty="0" smtClean="0"/>
              <a:t>Related to this is that we are confident in the information we have about our customers and can therefore represent them and their needs to others (</a:t>
            </a:r>
            <a:r>
              <a:rPr lang="en-GB" baseline="0" dirty="0" err="1" smtClean="0"/>
              <a:t>eg</a:t>
            </a:r>
            <a:r>
              <a:rPr lang="en-GB" baseline="0" dirty="0" smtClean="0"/>
              <a:t> Estates projects / IMTS ) – often find ourselves advocating on behalf of students/customers to parts of the university who are not yet so customer focussed</a:t>
            </a:r>
          </a:p>
          <a:p>
            <a:r>
              <a:rPr lang="en-GB" baseline="0" dirty="0" smtClean="0"/>
              <a:t>Results in providing services that not only meet customer needs but are value for money </a:t>
            </a:r>
          </a:p>
          <a:p>
            <a:r>
              <a:rPr lang="en-GB" baseline="0" dirty="0" smtClean="0"/>
              <a:t>We have a high reputation across the University – we are trusted by our customers and stakeholders</a:t>
            </a:r>
          </a:p>
          <a:p>
            <a:r>
              <a:rPr lang="en-GB" baseline="0" dirty="0" smtClean="0"/>
              <a:t>Also external validation – Charter Mark in 2001, CSE more recently and provided 2 compliance pluses in our university’s recent award of the standard institution wide</a:t>
            </a:r>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DDA894AC-B541-419B-A907-13D8C410CB08}" type="slidenum">
              <a:rPr lang="en-GB" smtClean="0"/>
              <a:pPr/>
              <a:t>11</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Results of 2012 staff survey:</a:t>
            </a:r>
          </a:p>
          <a:p>
            <a:r>
              <a:rPr lang="en-GB" baseline="0" dirty="0" smtClean="0"/>
              <a:t>An indicator of “engagement” which is viewed as a driver of organisational performance</a:t>
            </a:r>
          </a:p>
          <a:p>
            <a:r>
              <a:rPr lang="en-GB" baseline="0" dirty="0" smtClean="0"/>
              <a:t>Engaged staff = higher levels of discretionary effort / satisfied students</a:t>
            </a:r>
          </a:p>
          <a:p>
            <a:r>
              <a:rPr lang="en-GB" baseline="0" dirty="0" smtClean="0"/>
              <a:t>Also low rates of staff turnover</a:t>
            </a:r>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DDA894AC-B541-419B-A907-13D8C410CB08}" type="slidenum">
              <a:rPr lang="en-GB" smtClean="0"/>
              <a:pPr/>
              <a:t>12</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a:t>
            </a:r>
            <a:r>
              <a:rPr lang="en-GB" baseline="0" dirty="0" smtClean="0"/>
              <a:t> key impacts though of listening for us has been a continuous improvement in our NSS scores over recent years</a:t>
            </a:r>
            <a:r>
              <a:rPr lang="en-GB" dirty="0" smtClean="0"/>
              <a:t>.</a:t>
            </a:r>
          </a:p>
          <a:p>
            <a:r>
              <a:rPr lang="en-GB" dirty="0" smtClean="0"/>
              <a:t>Of course</a:t>
            </a:r>
            <a:r>
              <a:rPr lang="en-GB" baseline="0" dirty="0" smtClean="0"/>
              <a:t> we are not the only institution to see this happening but for us it has been against a backdrop (until this last year) of fairly static stock budgets and limited investment in estates and facilities.  </a:t>
            </a:r>
            <a:endParaRPr lang="en-GB" dirty="0" smtClean="0"/>
          </a:p>
          <a:p>
            <a:endParaRPr lang="en-GB" dirty="0" smtClean="0"/>
          </a:p>
          <a:p>
            <a:r>
              <a:rPr lang="en-GB" dirty="0" smtClean="0"/>
              <a:t>In fact a couple of years ago independent consultants identified LLI as being </a:t>
            </a:r>
            <a:r>
              <a:rPr lang="en-GB" dirty="0" err="1" smtClean="0"/>
              <a:t>underresourced</a:t>
            </a:r>
            <a:r>
              <a:rPr lang="en-GB" dirty="0" smtClean="0"/>
              <a:t> in terms of budgets and staff in comparison to our benchmark partners and yet our NSS/ISB results were increasing. </a:t>
            </a:r>
          </a:p>
          <a:p>
            <a:endParaRPr lang="en-GB" dirty="0" smtClean="0"/>
          </a:p>
          <a:p>
            <a:r>
              <a:rPr lang="en-GB" dirty="0" smtClean="0"/>
              <a:t>At the same time there was a CIBER report into Sconul measures demonstrating value as impacting positively on NSS scores (</a:t>
            </a:r>
            <a:r>
              <a:rPr lang="en-GB" dirty="0" err="1" smtClean="0"/>
              <a:t>eg</a:t>
            </a:r>
            <a:r>
              <a:rPr lang="en-GB" dirty="0" smtClean="0"/>
              <a:t> spend per FTE/floor space per FTE) and we noted that we were below average compared with our benchmark partners for almost all categories but above</a:t>
            </a:r>
            <a:r>
              <a:rPr lang="en-GB" baseline="0" dirty="0" smtClean="0"/>
              <a:t> most of them and the sector for NSS scores</a:t>
            </a:r>
            <a:r>
              <a:rPr lang="en-GB" dirty="0" smtClean="0"/>
              <a:t>.  </a:t>
            </a:r>
          </a:p>
          <a:p>
            <a:endParaRPr lang="en-GB" dirty="0" smtClean="0"/>
          </a:p>
          <a:p>
            <a:r>
              <a:rPr lang="en-GB" dirty="0" smtClean="0"/>
              <a:t>And although</a:t>
            </a:r>
            <a:r>
              <a:rPr lang="en-GB" baseline="0" dirty="0" smtClean="0"/>
              <a:t> our institution’s results have improved these are not at the same rate so it’s not just that we are benefitting from an overall rise in satisfaction.  And in fact we consistently have some of the highest scores in the university in the NSS and our level 4/5 surveys.</a:t>
            </a:r>
          </a:p>
          <a:p>
            <a:endParaRPr lang="en-GB" baseline="0" dirty="0" smtClean="0"/>
          </a:p>
          <a:p>
            <a:endParaRPr lang="en-GB" baseline="0"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DA894AC-B541-419B-A907-13D8C410CB08}" type="slidenum">
              <a:rPr lang="en-GB" smtClean="0"/>
              <a:pPr/>
              <a:t>13</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More recently we have also started analysing the open comments that we receive in the survey and are particularly pleased to see that the number of positive comments about our services is rising.  Again, we do a benchmark exercise with colleagues from a small number of other institutions and have higher than the average for positive comments.</a:t>
            </a:r>
          </a:p>
          <a:p>
            <a:endParaRPr lang="en-GB" baseline="0" dirty="0" smtClean="0"/>
          </a:p>
          <a:p>
            <a:r>
              <a:rPr lang="en-GB" baseline="0" dirty="0" smtClean="0"/>
              <a:t>Of course it is hard to prove where our high levels of satisfaction come from but we believe that they don’t</a:t>
            </a:r>
            <a:r>
              <a:rPr lang="en-GB" dirty="0" smtClean="0"/>
              <a:t> have to derive from high levels of investment or existing resources.  Instead, amongst a range of potential influencing factors, we feel that a customer-oriented service is the single most important.  And of course to provide this you need to listen to</a:t>
            </a:r>
            <a:r>
              <a:rPr lang="en-GB" baseline="0" dirty="0" smtClean="0"/>
              <a:t> and understand your customers</a:t>
            </a:r>
            <a:r>
              <a:rPr lang="en-GB" dirty="0" smtClean="0"/>
              <a:t>.</a:t>
            </a: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DA894AC-B541-419B-A907-13D8C410CB08}" type="slidenum">
              <a:rPr lang="en-GB" smtClean="0"/>
              <a:pPr/>
              <a:t>14</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feel that</a:t>
            </a:r>
            <a:r>
              <a:rPr lang="en-GB" baseline="0" dirty="0" smtClean="0"/>
              <a:t> the positive feedback we receive on our services is a reflection on how well we have listened.  And we also receive feedback about how good we are at listening and we are particularly proud of this comment by our former SU president.</a:t>
            </a:r>
            <a:endParaRPr lang="en-GB" dirty="0" smtClean="0"/>
          </a:p>
        </p:txBody>
      </p:sp>
      <p:sp>
        <p:nvSpPr>
          <p:cNvPr id="4" name="Slide Number Placeholder 3"/>
          <p:cNvSpPr>
            <a:spLocks noGrp="1"/>
          </p:cNvSpPr>
          <p:nvPr>
            <p:ph type="sldNum" sz="quarter" idx="10"/>
          </p:nvPr>
        </p:nvSpPr>
        <p:spPr/>
        <p:txBody>
          <a:bodyPr/>
          <a:lstStyle/>
          <a:p>
            <a:fld id="{DDA894AC-B541-419B-A907-13D8C410CB08}" type="slidenum">
              <a:rPr lang="en-GB" smtClean="0"/>
              <a:pPr/>
              <a:t>15</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would say</a:t>
            </a:r>
            <a:r>
              <a:rPr lang="en-GB" baseline="0" dirty="0" smtClean="0"/>
              <a:t> “Why not?”  - how would you expect to deliver a service / run a business without listening to your customers</a:t>
            </a:r>
          </a:p>
          <a:p>
            <a:r>
              <a:rPr lang="en-GB" baseline="0" dirty="0" smtClean="0"/>
              <a:t>I joined the University in 2001 and the culture of listening was already strong in the Library – Libra survey </a:t>
            </a:r>
            <a:r>
              <a:rPr lang="en-GB" baseline="0" dirty="0" err="1" smtClean="0"/>
              <a:t>etc</a:t>
            </a:r>
            <a:endParaRPr lang="en-GB" baseline="0" dirty="0" smtClean="0"/>
          </a:p>
          <a:p>
            <a:r>
              <a:rPr lang="en-GB" baseline="0" dirty="0" smtClean="0"/>
              <a:t>But</a:t>
            </a:r>
          </a:p>
          <a:p>
            <a:r>
              <a:rPr lang="en-GB" baseline="0" dirty="0" smtClean="0"/>
              <a:t>We have to acknowledge the role of the CSE Standard and its predecessor, Charter Mark, in helping to provide a framework in which we are able to listen effectively.</a:t>
            </a:r>
          </a:p>
          <a:p>
            <a:r>
              <a:rPr lang="en-GB" baseline="0" dirty="0" smtClean="0"/>
              <a:t>For example tool such as customer journey mapping is something we have only adopted fairly recently but which has proved helpful in understanding how customers view and use our services</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3</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Annual review – national / university</a:t>
            </a:r>
            <a:r>
              <a:rPr lang="en-GB" baseline="0" dirty="0" smtClean="0"/>
              <a:t> wide / local</a:t>
            </a:r>
          </a:p>
          <a:p>
            <a:r>
              <a:rPr lang="en-GB" dirty="0" smtClean="0"/>
              <a:t>Part of project plans</a:t>
            </a:r>
            <a:r>
              <a:rPr lang="en-GB" baseline="0" dirty="0" smtClean="0"/>
              <a:t> </a:t>
            </a:r>
          </a:p>
          <a:p>
            <a:r>
              <a:rPr lang="en-GB" baseline="0" dirty="0" smtClean="0"/>
              <a:t>Member of staff – any LLI staff know there is someone they can report any feedback to / remind staff to ask for it </a:t>
            </a:r>
            <a:r>
              <a:rPr lang="en-GB" baseline="0" dirty="0" err="1" smtClean="0"/>
              <a:t>etc</a:t>
            </a:r>
            <a:endParaRPr lang="en-GB" dirty="0" smtClean="0"/>
          </a:p>
          <a:p>
            <a:r>
              <a:rPr lang="en-GB" dirty="0" smtClean="0"/>
              <a:t>Systematic collection – simply having a section of our shared drive where all our data goes</a:t>
            </a:r>
          </a:p>
          <a:p>
            <a:r>
              <a:rPr lang="en-GB" dirty="0" smtClean="0"/>
              <a:t>New opportunities – Google Drive surveys</a:t>
            </a:r>
            <a:r>
              <a:rPr lang="en-GB" baseline="0" dirty="0" smtClean="0"/>
              <a:t> / email students re student meeting rooms</a:t>
            </a:r>
            <a:endParaRPr lang="en-GB" dirty="0" smtClean="0"/>
          </a:p>
          <a:p>
            <a:r>
              <a:rPr lang="en-GB" dirty="0" smtClean="0"/>
              <a:t>You Said We Did</a:t>
            </a: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4</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our biggest</a:t>
            </a:r>
            <a:r>
              <a:rPr lang="en-GB" baseline="0" dirty="0" smtClean="0"/>
              <a:t> customer group so we will look at how we listen to them</a:t>
            </a:r>
            <a:endParaRPr lang="en-GB" dirty="0" smtClean="0"/>
          </a:p>
          <a:p>
            <a:r>
              <a:rPr lang="en-GB" dirty="0" smtClean="0"/>
              <a:t>External / national</a:t>
            </a:r>
            <a:r>
              <a:rPr lang="en-GB" baseline="0" dirty="0" smtClean="0"/>
              <a:t> surveys – analysis of results / action plans </a:t>
            </a:r>
            <a:r>
              <a:rPr lang="en-GB" baseline="0" dirty="0" err="1" smtClean="0"/>
              <a:t>etc</a:t>
            </a:r>
            <a:endParaRPr lang="en-GB" baseline="0" dirty="0" smtClean="0"/>
          </a:p>
          <a:p>
            <a:r>
              <a:rPr lang="en-GB" baseline="0" dirty="0" smtClean="0"/>
              <a:t>To avoid survey fatigue we don’t do a generic library survey but do </a:t>
            </a:r>
            <a:r>
              <a:rPr lang="en-GB" baseline="0" dirty="0" smtClean="0"/>
              <a:t>service </a:t>
            </a:r>
            <a:r>
              <a:rPr lang="en-GB" baseline="0" dirty="0" smtClean="0"/>
              <a:t>specific ones </a:t>
            </a:r>
            <a:r>
              <a:rPr lang="en-GB" baseline="0" dirty="0" err="1" smtClean="0"/>
              <a:t>eg</a:t>
            </a:r>
            <a:r>
              <a:rPr lang="en-GB" baseline="0" dirty="0" smtClean="0"/>
              <a:t> mobile / Offsite – some via links on web stories others targeted via email but always mindful of what else is going on in University as not yet fully coordinated approach – avoid Survey </a:t>
            </a:r>
            <a:r>
              <a:rPr lang="en-GB" baseline="0" dirty="0" smtClean="0"/>
              <a:t>Season</a:t>
            </a:r>
          </a:p>
          <a:p>
            <a:r>
              <a:rPr lang="en-GB" baseline="0" dirty="0" smtClean="0"/>
              <a:t>Also should be about harvesting feedback already / easily available rather than setting up new – advice given to </a:t>
            </a:r>
            <a:r>
              <a:rPr lang="en-GB" baseline="0" smtClean="0"/>
              <a:t>CSE applicants</a:t>
            </a:r>
            <a:endParaRPr lang="en-GB" baseline="0" dirty="0" smtClean="0"/>
          </a:p>
          <a:p>
            <a:r>
              <a:rPr lang="en-GB" baseline="0" dirty="0" smtClean="0"/>
              <a:t>Focus groups – external consultant for fair and sensitive; otherwise in house / meetings with researchers</a:t>
            </a:r>
          </a:p>
          <a:p>
            <a:r>
              <a:rPr lang="en-GB" baseline="0" dirty="0" smtClean="0"/>
              <a:t>Also take part in formal university complaints procedures for any serious issues </a:t>
            </a: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5</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more formally</a:t>
            </a:r>
            <a:r>
              <a:rPr lang="en-GB" baseline="0" dirty="0" smtClean="0"/>
              <a:t> o</a:t>
            </a:r>
            <a:r>
              <a:rPr lang="en-GB" dirty="0" smtClean="0"/>
              <a:t>ur Academic Librarians and Senior Academic</a:t>
            </a:r>
            <a:r>
              <a:rPr lang="en-GB" baseline="0" dirty="0" smtClean="0"/>
              <a:t> Librarians are well embedded into the University’s academic quality processes</a:t>
            </a:r>
          </a:p>
          <a:p>
            <a:r>
              <a:rPr lang="en-GB" baseline="0" dirty="0" smtClean="0"/>
              <a:t>Sit on School / Faculty Boards: research / student engagement </a:t>
            </a:r>
            <a:r>
              <a:rPr lang="en-GB" baseline="0" dirty="0" err="1" smtClean="0"/>
              <a:t>etc</a:t>
            </a:r>
            <a:endParaRPr lang="en-GB" baseline="0" dirty="0" smtClean="0"/>
          </a:p>
          <a:p>
            <a:r>
              <a:rPr lang="en-GB" baseline="0" dirty="0" smtClean="0"/>
              <a:t>Again reviewed monthly to pick up any patterns / issues</a:t>
            </a:r>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6</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have informal</a:t>
            </a:r>
            <a:r>
              <a:rPr lang="en-GB" baseline="0" dirty="0" smtClean="0"/>
              <a:t> methods  </a:t>
            </a:r>
            <a:endParaRPr lang="en-GB" dirty="0" smtClean="0"/>
          </a:p>
          <a:p>
            <a:r>
              <a:rPr lang="en-GB" dirty="0" smtClean="0"/>
              <a:t>Annual exit polls – 100 students to mark us out of 10 for library experience so far and what we can do to make it a 10</a:t>
            </a:r>
          </a:p>
          <a:p>
            <a:r>
              <a:rPr lang="en-GB" dirty="0" smtClean="0"/>
              <a:t>Diary Room – Sab on a Sofa – we asked if we could join in with this</a:t>
            </a:r>
          </a:p>
          <a:p>
            <a:r>
              <a:rPr lang="en-GB" dirty="0" smtClean="0"/>
              <a:t>One-to-ones – tours of library / coffee with the Director</a:t>
            </a:r>
          </a:p>
          <a:p>
            <a:r>
              <a:rPr lang="en-GB" dirty="0" smtClean="0"/>
              <a:t>Anecdotal – City Campus </a:t>
            </a:r>
            <a:r>
              <a:rPr lang="en-GB" dirty="0" err="1" smtClean="0"/>
              <a:t>refurb</a:t>
            </a:r>
            <a:endParaRPr lang="en-GB" dirty="0" smtClean="0"/>
          </a:p>
          <a:p>
            <a:r>
              <a:rPr lang="en-GB" dirty="0" smtClean="0"/>
              <a:t>Involvement in student projects – Masters Consumer Behaviour – student space / </a:t>
            </a:r>
            <a:r>
              <a:rPr lang="en-GB" dirty="0" err="1" smtClean="0"/>
              <a:t>ebooks</a:t>
            </a:r>
            <a:endParaRPr lang="en-GB" dirty="0" smtClean="0"/>
          </a:p>
          <a:p>
            <a:r>
              <a:rPr lang="en-GB" dirty="0" smtClean="0"/>
              <a:t>Social</a:t>
            </a:r>
            <a:r>
              <a:rPr lang="en-GB" baseline="0" dirty="0" smtClean="0"/>
              <a:t> media – twitter “possibly the fastest complaints system in the history of customer service”</a:t>
            </a:r>
          </a:p>
          <a:p>
            <a:endParaRPr lang="en-GB" baseline="0" dirty="0" smtClean="0"/>
          </a:p>
          <a:p>
            <a:r>
              <a:rPr lang="en-GB" baseline="0" dirty="0" smtClean="0"/>
              <a:t>Anytime, anyplace, anywhere – asking returning students at </a:t>
            </a:r>
            <a:r>
              <a:rPr lang="en-GB" baseline="0" dirty="0" err="1" smtClean="0"/>
              <a:t>freshers</a:t>
            </a:r>
            <a:r>
              <a:rPr lang="en-GB" baseline="0" dirty="0" smtClean="0"/>
              <a:t> if they had been in the refurbished library area yet – any conversation with anyone reported</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7</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Predominantly been talking about how we listen to students and academic staff but also put great value on listening to our own staff</a:t>
            </a:r>
          </a:p>
          <a:p>
            <a:r>
              <a:rPr lang="en-GB" dirty="0" smtClean="0"/>
              <a:t>Again these</a:t>
            </a:r>
            <a:r>
              <a:rPr lang="en-GB" baseline="0" dirty="0" smtClean="0"/>
              <a:t> are both formal and informal – absorbing feedback all the time</a:t>
            </a:r>
          </a:p>
          <a:p>
            <a:r>
              <a:rPr lang="en-GB" baseline="0" dirty="0" smtClean="0"/>
              <a:t>Staff suggestions scheme / informal customer comments</a:t>
            </a:r>
          </a:p>
          <a:p>
            <a:r>
              <a:rPr lang="en-GB" baseline="0" dirty="0" smtClean="0"/>
              <a:t>Staff from across service </a:t>
            </a:r>
            <a:r>
              <a:rPr lang="en-GB" baseline="0" dirty="0" err="1" smtClean="0"/>
              <a:t>coopted</a:t>
            </a:r>
            <a:r>
              <a:rPr lang="en-GB" baseline="0" dirty="0" smtClean="0"/>
              <a:t> onto project groups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8</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Had our own customer service scheme for over a decade but last year moved over to university wide</a:t>
            </a:r>
            <a:r>
              <a:rPr lang="en-GB" baseline="0" dirty="0" smtClean="0"/>
              <a:t> What’s Your View? – easier to refer feedback which comes to us but we are not responsible for </a:t>
            </a:r>
            <a:r>
              <a:rPr lang="en-GB" baseline="0" dirty="0" err="1" smtClean="0"/>
              <a:t>eg</a:t>
            </a:r>
            <a:r>
              <a:rPr lang="en-GB" baseline="0" dirty="0" smtClean="0"/>
              <a:t> vending machines outside library.  We have more confidence in this now and it is a better experience for customers</a:t>
            </a:r>
            <a:endParaRPr lang="en-GB" dirty="0" smtClean="0"/>
          </a:p>
          <a:p>
            <a:r>
              <a:rPr lang="en-GB" dirty="0" smtClean="0"/>
              <a:t>Staff attend</a:t>
            </a:r>
            <a:r>
              <a:rPr lang="en-GB" baseline="0" dirty="0" smtClean="0"/>
              <a:t> open day events and talk to students / families about their views / expectations</a:t>
            </a:r>
          </a:p>
          <a:p>
            <a:r>
              <a:rPr lang="en-GB" dirty="0" smtClean="0"/>
              <a:t>Also use questionnaires at bottom of emails / chat interactions – questions about speed of service etc.</a:t>
            </a:r>
          </a:p>
          <a:p>
            <a:r>
              <a:rPr lang="en-GB" dirty="0" smtClean="0"/>
              <a:t>Difficult to get views</a:t>
            </a:r>
            <a:r>
              <a:rPr lang="en-GB" baseline="0" dirty="0" smtClean="0"/>
              <a:t> of non-users – can come from course reps </a:t>
            </a:r>
            <a:r>
              <a:rPr lang="en-GB" baseline="0" dirty="0" err="1" smtClean="0"/>
              <a:t>etc</a:t>
            </a:r>
            <a:r>
              <a:rPr lang="en-GB" baseline="0" dirty="0" smtClean="0"/>
              <a:t> but also conducted our own survey a couple of years ago</a:t>
            </a:r>
            <a:endParaRPr lang="en-GB" dirty="0" smtClean="0"/>
          </a:p>
          <a:p>
            <a:r>
              <a:rPr lang="en-GB" dirty="0" smtClean="0"/>
              <a:t>Mystery visits give feedback</a:t>
            </a:r>
            <a:r>
              <a:rPr lang="en-GB" baseline="0" dirty="0" smtClean="0"/>
              <a:t> from our peers as well as first impressions</a:t>
            </a:r>
            <a:endParaRPr lang="en-GB" dirty="0" smtClean="0"/>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9</a:t>
            </a:fld>
            <a:endParaRPr lang="en-GB"/>
          </a:p>
        </p:txBody>
      </p:sp>
    </p:spTree>
    <p:extLst>
      <p:ext uri="{BB962C8B-B14F-4D97-AF65-F5344CB8AC3E}">
        <p14:creationId xmlns:p14="http://schemas.microsoft.com/office/powerpoint/2010/main" val="358129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Organisational</a:t>
            </a:r>
            <a:r>
              <a:rPr lang="en-GB" baseline="0" dirty="0" smtClean="0"/>
              <a:t> culture – begins with staff recruitment and training</a:t>
            </a:r>
            <a:endParaRPr lang="en-GB" dirty="0" smtClean="0"/>
          </a:p>
          <a:p>
            <a:r>
              <a:rPr lang="en-GB" dirty="0" smtClean="0"/>
              <a:t>You</a:t>
            </a:r>
            <a:r>
              <a:rPr lang="en-GB" baseline="0" dirty="0" smtClean="0"/>
              <a:t> can be listening to your customers but do they know that you are?  If you’re not showing it they may think you haven’t heard.</a:t>
            </a:r>
          </a:p>
          <a:p>
            <a:r>
              <a:rPr lang="en-GB" baseline="0" dirty="0" smtClean="0"/>
              <a:t>Listening to customers means you come to understand them </a:t>
            </a:r>
            <a:endParaRPr lang="en-GB" dirty="0" smtClean="0"/>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10</a:t>
            </a:fld>
            <a:endParaRPr lang="en-GB"/>
          </a:p>
        </p:txBody>
      </p:sp>
    </p:spTree>
    <p:extLst>
      <p:ext uri="{BB962C8B-B14F-4D97-AF65-F5344CB8AC3E}">
        <p14:creationId xmlns:p14="http://schemas.microsoft.com/office/powerpoint/2010/main" val="358129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347326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31127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220258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111376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415993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216121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345972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11909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141452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427864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F7BE1B8-C644-DE4F-A0C8-E9FC493D28AF}"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690C2-20E8-9F42-B25A-6302FC1A438A}" type="slidenum">
              <a:rPr lang="en-US" smtClean="0"/>
              <a:pPr/>
              <a:t>‹#›</a:t>
            </a:fld>
            <a:endParaRPr lang="en-US"/>
          </a:p>
        </p:txBody>
      </p:sp>
    </p:spTree>
    <p:extLst>
      <p:ext uri="{BB962C8B-B14F-4D97-AF65-F5344CB8AC3E}">
        <p14:creationId xmlns:p14="http://schemas.microsoft.com/office/powerpoint/2010/main" val="286162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BE1B8-C644-DE4F-A0C8-E9FC493D28AF}" type="datetimeFigureOut">
              <a:rPr lang="en-US" smtClean="0"/>
              <a:pPr/>
              <a:t>10/15/2013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690C2-20E8-9F42-B25A-6302FC1A438A}" type="slidenum">
              <a:rPr lang="en-US" smtClean="0"/>
              <a:pPr/>
              <a:t>‹#›</a:t>
            </a:fld>
            <a:endParaRPr lang="en-US"/>
          </a:p>
        </p:txBody>
      </p:sp>
      <p:pic>
        <p:nvPicPr>
          <p:cNvPr id="7" name="Picture 6" descr="LeedsMetUndergraduateStudy_2012-2013_B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0404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libraryonline.leedsmet.ac.uk/sys.files/home/you_said_we_did/customer_consultation_review_2012-13.pdf" TargetMode="External"/><Relationship Id="rId4" Type="http://schemas.openxmlformats.org/officeDocument/2006/relationships/hyperlink" Target="http://libraryonline.leedsmet.ac.uk/sys.files/home/you_said_we_did/strategy_for_consultation_for_lli_2013-1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9552" y="1575019"/>
            <a:ext cx="7848872" cy="4174754"/>
          </a:xfrm>
        </p:spPr>
        <p:txBody>
          <a:bodyPr>
            <a:normAutofit/>
          </a:bodyPr>
          <a:lstStyle/>
          <a:p>
            <a:pPr algn="l"/>
            <a:endParaRPr lang="en-US" sz="1500" dirty="0">
              <a:solidFill>
                <a:srgbClr val="4F2683"/>
              </a:solidFill>
              <a:latin typeface="Arial"/>
              <a:cs typeface="Arial"/>
            </a:endParaRPr>
          </a:p>
        </p:txBody>
      </p:sp>
      <p:sp>
        <p:nvSpPr>
          <p:cNvPr id="5" name="Subtitle 2"/>
          <p:cNvSpPr>
            <a:spLocks noGrp="1"/>
          </p:cNvSpPr>
          <p:nvPr>
            <p:ph type="subTitle" idx="1"/>
          </p:nvPr>
        </p:nvSpPr>
        <p:spPr>
          <a:xfrm>
            <a:off x="539552" y="1628800"/>
            <a:ext cx="7673783" cy="4120973"/>
          </a:xfrm>
        </p:spPr>
        <p:txBody>
          <a:bodyPr>
            <a:normAutofit/>
          </a:bodyPr>
          <a:lstStyle/>
          <a:p>
            <a:pPr algn="l"/>
            <a:r>
              <a:rPr lang="en-US" b="1" dirty="0" smtClean="0">
                <a:solidFill>
                  <a:srgbClr val="4F2683"/>
                </a:solidFill>
                <a:latin typeface="Arial"/>
                <a:cs typeface="Arial"/>
              </a:rPr>
              <a:t>Ear to the Ground: the value and impact of listening to our customers</a:t>
            </a:r>
          </a:p>
          <a:p>
            <a:pPr algn="l"/>
            <a:endParaRPr lang="en-US" b="1" dirty="0" smtClean="0">
              <a:solidFill>
                <a:srgbClr val="4F2683"/>
              </a:solidFill>
              <a:latin typeface="Arial"/>
              <a:cs typeface="Arial"/>
            </a:endParaRPr>
          </a:p>
          <a:p>
            <a:pPr algn="l"/>
            <a:r>
              <a:rPr lang="en-US" b="1" dirty="0" smtClean="0">
                <a:solidFill>
                  <a:srgbClr val="4F2683"/>
                </a:solidFill>
                <a:latin typeface="Arial"/>
                <a:cs typeface="Arial"/>
              </a:rPr>
              <a:t>Helen Loughran, </a:t>
            </a:r>
          </a:p>
          <a:p>
            <a:pPr algn="l"/>
            <a:r>
              <a:rPr lang="en-US" b="1" dirty="0" smtClean="0">
                <a:solidFill>
                  <a:srgbClr val="4F2683"/>
                </a:solidFill>
                <a:latin typeface="Arial"/>
                <a:cs typeface="Arial"/>
              </a:rPr>
              <a:t>Libraries and Learning Innovation, Leeds Metropolitan University</a:t>
            </a:r>
          </a:p>
          <a:p>
            <a:pPr algn="l"/>
            <a:endParaRPr lang="en-US" sz="1800" b="1" dirty="0">
              <a:solidFill>
                <a:srgbClr val="4F2683"/>
              </a:solidFill>
              <a:latin typeface="Arial"/>
              <a:cs typeface="Arial"/>
            </a:endParaRPr>
          </a:p>
          <a:p>
            <a:pPr algn="l"/>
            <a:endParaRPr lang="en-US" sz="1800" dirty="0">
              <a:latin typeface="Arial"/>
              <a:cs typeface="Arial"/>
            </a:endParaRPr>
          </a:p>
        </p:txBody>
      </p:sp>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Tree>
    <p:extLst>
      <p:ext uri="{BB962C8B-B14F-4D97-AF65-F5344CB8AC3E}">
        <p14:creationId xmlns:p14="http://schemas.microsoft.com/office/powerpoint/2010/main" val="2770670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683568" y="260648"/>
            <a:ext cx="6912768" cy="923330"/>
          </a:xfrm>
          <a:prstGeom prst="rect">
            <a:avLst/>
          </a:prstGeom>
          <a:noFill/>
        </p:spPr>
        <p:txBody>
          <a:bodyPr wrap="square" rtlCol="0">
            <a:spAutoFit/>
          </a:bodyPr>
          <a:lstStyle/>
          <a:p>
            <a:r>
              <a:rPr lang="en-GB" sz="5400" dirty="0" smtClean="0">
                <a:solidFill>
                  <a:schemeClr val="bg1"/>
                </a:solidFill>
              </a:rPr>
              <a:t>Listening effectively</a:t>
            </a:r>
            <a:endParaRPr lang="en-GB" sz="5400" dirty="0">
              <a:solidFill>
                <a:schemeClr val="bg1"/>
              </a:solidFill>
            </a:endParaRPr>
          </a:p>
        </p:txBody>
      </p:sp>
      <p:sp>
        <p:nvSpPr>
          <p:cNvPr id="7" name="TextBox 6"/>
          <p:cNvSpPr txBox="1"/>
          <p:nvPr/>
        </p:nvSpPr>
        <p:spPr>
          <a:xfrm>
            <a:off x="683567" y="1916832"/>
            <a:ext cx="8331717" cy="4247317"/>
          </a:xfrm>
          <a:prstGeom prst="rect">
            <a:avLst/>
          </a:prstGeom>
          <a:noFill/>
        </p:spPr>
        <p:txBody>
          <a:bodyPr wrap="square" rtlCol="0">
            <a:spAutoFit/>
          </a:bodyPr>
          <a:lstStyle/>
          <a:p>
            <a:pPr marL="285750" indent="-285750">
              <a:buFont typeface="Arial" pitchFamily="34" charset="0"/>
              <a:buChar char="•"/>
            </a:pPr>
            <a:r>
              <a:rPr lang="en-GB" sz="2800" dirty="0" smtClean="0">
                <a:solidFill>
                  <a:srgbClr val="7030A0"/>
                </a:solidFill>
                <a:latin typeface="Arial" pitchFamily="34" charset="0"/>
                <a:cs typeface="Arial" pitchFamily="34" charset="0"/>
              </a:rPr>
              <a:t>Our organisational culture</a:t>
            </a:r>
          </a:p>
          <a:p>
            <a:pPr marL="285750" indent="-285750">
              <a:buFont typeface="Arial" pitchFamily="34" charset="0"/>
              <a:buChar char="•"/>
            </a:pPr>
            <a:r>
              <a:rPr lang="en-GB" sz="2800" dirty="0" smtClean="0">
                <a:solidFill>
                  <a:srgbClr val="7030A0"/>
                </a:solidFill>
                <a:latin typeface="Arial" pitchFamily="34" charset="0"/>
                <a:cs typeface="Arial" pitchFamily="34" charset="0"/>
              </a:rPr>
              <a:t>Being open and not fearful of what we might hear</a:t>
            </a:r>
          </a:p>
          <a:p>
            <a:pPr marL="285750" indent="-285750">
              <a:buFont typeface="Arial" pitchFamily="34" charset="0"/>
              <a:buChar char="•"/>
            </a:pPr>
            <a:r>
              <a:rPr lang="en-GB" sz="2800" dirty="0" smtClean="0">
                <a:solidFill>
                  <a:srgbClr val="7030A0"/>
                </a:solidFill>
                <a:latin typeface="Arial" pitchFamily="34" charset="0"/>
                <a:cs typeface="Arial" pitchFamily="34" charset="0"/>
              </a:rPr>
              <a:t>Being honest about what we can / can’t do</a:t>
            </a:r>
          </a:p>
          <a:p>
            <a:pPr marL="285750" indent="-285750">
              <a:buFont typeface="Arial" pitchFamily="34" charset="0"/>
              <a:buChar char="•"/>
            </a:pPr>
            <a:r>
              <a:rPr lang="en-GB" sz="2800" dirty="0" smtClean="0">
                <a:solidFill>
                  <a:srgbClr val="7030A0"/>
                </a:solidFill>
                <a:latin typeface="Arial" pitchFamily="34" charset="0"/>
                <a:cs typeface="Arial" pitchFamily="34" charset="0"/>
              </a:rPr>
              <a:t>Understanding how people want to be listened to</a:t>
            </a:r>
          </a:p>
          <a:p>
            <a:pPr marL="285750" indent="-285750">
              <a:buFont typeface="Arial" pitchFamily="34" charset="0"/>
              <a:buChar char="•"/>
            </a:pPr>
            <a:r>
              <a:rPr lang="en-GB" sz="2800" dirty="0" smtClean="0">
                <a:solidFill>
                  <a:srgbClr val="7030A0"/>
                </a:solidFill>
                <a:latin typeface="Arial" pitchFamily="34" charset="0"/>
                <a:cs typeface="Arial" pitchFamily="34" charset="0"/>
              </a:rPr>
              <a:t>Showing </a:t>
            </a:r>
            <a:r>
              <a:rPr lang="en-GB" sz="2800" dirty="0">
                <a:solidFill>
                  <a:srgbClr val="7030A0"/>
                </a:solidFill>
                <a:latin typeface="Arial" pitchFamily="34" charset="0"/>
                <a:cs typeface="Arial" pitchFamily="34" charset="0"/>
              </a:rPr>
              <a:t>respect and that we value our customers</a:t>
            </a:r>
          </a:p>
          <a:p>
            <a:endParaRPr lang="en-GB" sz="2800" dirty="0" smtClean="0">
              <a:solidFill>
                <a:srgbClr val="7030A0"/>
              </a:solidFill>
              <a:latin typeface="Arial" pitchFamily="34" charset="0"/>
              <a:cs typeface="Arial" pitchFamily="34" charset="0"/>
            </a:endParaRPr>
          </a:p>
          <a:p>
            <a:pPr lvl="0"/>
            <a:endParaRPr lang="en-GB" sz="2800" dirty="0" smtClean="0">
              <a:solidFill>
                <a:srgbClr val="7030A0"/>
              </a:solidFill>
              <a:latin typeface="Arial" pitchFamily="34" charset="0"/>
              <a:cs typeface="Arial" pitchFamily="34" charset="0"/>
            </a:endParaRPr>
          </a:p>
          <a:p>
            <a:pPr lvl="1"/>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spTree>
    <p:extLst>
      <p:ext uri="{BB962C8B-B14F-4D97-AF65-F5344CB8AC3E}">
        <p14:creationId xmlns:p14="http://schemas.microsoft.com/office/powerpoint/2010/main" val="940205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411072" y="260648"/>
            <a:ext cx="8331717" cy="923330"/>
          </a:xfrm>
          <a:prstGeom prst="rect">
            <a:avLst/>
          </a:prstGeom>
          <a:noFill/>
        </p:spPr>
        <p:txBody>
          <a:bodyPr wrap="square" rtlCol="0">
            <a:spAutoFit/>
          </a:bodyPr>
          <a:lstStyle/>
          <a:p>
            <a:r>
              <a:rPr lang="en-GB" sz="5400" dirty="0" smtClean="0">
                <a:solidFill>
                  <a:schemeClr val="bg1"/>
                </a:solidFill>
              </a:rPr>
              <a:t>Value and impact of listening</a:t>
            </a:r>
            <a:endParaRPr lang="en-GB" sz="5400" dirty="0">
              <a:solidFill>
                <a:schemeClr val="bg1"/>
              </a:solidFill>
            </a:endParaRPr>
          </a:p>
        </p:txBody>
      </p:sp>
      <p:sp>
        <p:nvSpPr>
          <p:cNvPr id="7" name="TextBox 6"/>
          <p:cNvSpPr txBox="1"/>
          <p:nvPr/>
        </p:nvSpPr>
        <p:spPr>
          <a:xfrm>
            <a:off x="683568" y="1916832"/>
            <a:ext cx="7416824" cy="4678204"/>
          </a:xfrm>
          <a:prstGeom prst="rect">
            <a:avLst/>
          </a:prstGeom>
          <a:noFill/>
        </p:spPr>
        <p:txBody>
          <a:bodyPr wrap="square" rtlCol="0">
            <a:spAutoFit/>
          </a:bodyPr>
          <a:lstStyle/>
          <a:p>
            <a:pPr marL="285750" indent="-285750">
              <a:buFont typeface="Arial" pitchFamily="34" charset="0"/>
              <a:buChar char="•"/>
            </a:pPr>
            <a:r>
              <a:rPr lang="en-GB" sz="2800" dirty="0" smtClean="0">
                <a:solidFill>
                  <a:srgbClr val="7030A0"/>
                </a:solidFill>
                <a:latin typeface="Arial" pitchFamily="34" charset="0"/>
                <a:cs typeface="Arial" pitchFamily="34" charset="0"/>
              </a:rPr>
              <a:t>Builds two way communication</a:t>
            </a:r>
          </a:p>
          <a:p>
            <a:pPr marL="285750" indent="-285750">
              <a:buFont typeface="Arial" pitchFamily="34" charset="0"/>
              <a:buChar char="•"/>
            </a:pPr>
            <a:r>
              <a:rPr lang="en-GB" sz="2800" dirty="0" smtClean="0">
                <a:solidFill>
                  <a:srgbClr val="7030A0"/>
                </a:solidFill>
                <a:latin typeface="Arial" pitchFamily="34" charset="0"/>
                <a:cs typeface="Arial" pitchFamily="34" charset="0"/>
              </a:rPr>
              <a:t>Positive relationships </a:t>
            </a:r>
          </a:p>
          <a:p>
            <a:pPr marL="285750" indent="-285750">
              <a:buFont typeface="Arial" pitchFamily="34" charset="0"/>
              <a:buChar char="•"/>
            </a:pPr>
            <a:r>
              <a:rPr lang="en-GB" sz="2800" dirty="0" smtClean="0">
                <a:solidFill>
                  <a:srgbClr val="7030A0"/>
                </a:solidFill>
                <a:latin typeface="Arial" pitchFamily="34" charset="0"/>
                <a:cs typeface="Arial" pitchFamily="34" charset="0"/>
              </a:rPr>
              <a:t>Customer insight</a:t>
            </a:r>
          </a:p>
          <a:p>
            <a:pPr marL="285750" indent="-285750">
              <a:buFont typeface="Arial" pitchFamily="34" charset="0"/>
              <a:buChar char="•"/>
            </a:pPr>
            <a:r>
              <a:rPr lang="en-GB" sz="2800" dirty="0" smtClean="0">
                <a:solidFill>
                  <a:srgbClr val="7030A0"/>
                </a:solidFill>
                <a:latin typeface="Arial" pitchFamily="34" charset="0"/>
                <a:cs typeface="Arial" pitchFamily="34" charset="0"/>
              </a:rPr>
              <a:t>Confidence in our information</a:t>
            </a:r>
          </a:p>
          <a:p>
            <a:pPr marL="285750" indent="-285750">
              <a:buFont typeface="Arial" pitchFamily="34" charset="0"/>
              <a:buChar char="•"/>
            </a:pPr>
            <a:r>
              <a:rPr lang="en-GB" sz="2800" dirty="0" smtClean="0">
                <a:solidFill>
                  <a:srgbClr val="7030A0"/>
                </a:solidFill>
                <a:latin typeface="Arial" pitchFamily="34" charset="0"/>
                <a:cs typeface="Arial" pitchFamily="34" charset="0"/>
              </a:rPr>
              <a:t>Provide services that are value for money</a:t>
            </a:r>
          </a:p>
          <a:p>
            <a:pPr marL="285750" indent="-285750">
              <a:buFont typeface="Arial" pitchFamily="34" charset="0"/>
              <a:buChar char="•"/>
            </a:pPr>
            <a:r>
              <a:rPr lang="en-GB" sz="2800" dirty="0">
                <a:solidFill>
                  <a:srgbClr val="7030A0"/>
                </a:solidFill>
                <a:latin typeface="Arial" pitchFamily="34" charset="0"/>
                <a:cs typeface="Arial" pitchFamily="34" charset="0"/>
              </a:rPr>
              <a:t>Good </a:t>
            </a:r>
            <a:r>
              <a:rPr lang="en-GB" sz="2800" dirty="0" smtClean="0">
                <a:solidFill>
                  <a:srgbClr val="7030A0"/>
                </a:solidFill>
                <a:latin typeface="Arial" pitchFamily="34" charset="0"/>
                <a:cs typeface="Arial" pitchFamily="34" charset="0"/>
              </a:rPr>
              <a:t>reputation</a:t>
            </a:r>
          </a:p>
          <a:p>
            <a:pPr marL="285750" indent="-285750">
              <a:buFont typeface="Arial" pitchFamily="34" charset="0"/>
              <a:buChar char="•"/>
            </a:pPr>
            <a:r>
              <a:rPr lang="en-GB" sz="2800" dirty="0" smtClean="0">
                <a:solidFill>
                  <a:srgbClr val="7030A0"/>
                </a:solidFill>
                <a:latin typeface="Arial" pitchFamily="34" charset="0"/>
                <a:cs typeface="Arial" pitchFamily="34" charset="0"/>
              </a:rPr>
              <a:t>External validation</a:t>
            </a:r>
            <a:endParaRPr lang="en-GB" sz="2800" dirty="0">
              <a:solidFill>
                <a:srgbClr val="7030A0"/>
              </a:solidFill>
              <a:latin typeface="Arial" pitchFamily="34" charset="0"/>
              <a:cs typeface="Arial" pitchFamily="34" charset="0"/>
            </a:endParaRPr>
          </a:p>
          <a:p>
            <a:pPr marL="285750" indent="-285750">
              <a:buFont typeface="Arial" pitchFamily="34" charset="0"/>
              <a:buChar char="•"/>
            </a:pPr>
            <a:endParaRPr lang="en-GB" sz="2800" dirty="0" smtClean="0">
              <a:solidFill>
                <a:srgbClr val="7030A0"/>
              </a:solidFill>
              <a:latin typeface="Arial" pitchFamily="34" charset="0"/>
              <a:cs typeface="Arial" pitchFamily="34" charset="0"/>
            </a:endParaRPr>
          </a:p>
          <a:p>
            <a:pPr marL="285750" indent="-285750">
              <a:buFont typeface="Arial" pitchFamily="34" charset="0"/>
              <a:buChar char="•"/>
            </a:pPr>
            <a:endParaRPr lang="en-GB" sz="2800" dirty="0" smtClean="0">
              <a:solidFill>
                <a:srgbClr val="7030A0"/>
              </a:solidFill>
              <a:latin typeface="Arial" pitchFamily="34" charset="0"/>
              <a:cs typeface="Arial" pitchFamily="34" charset="0"/>
            </a:endParaRPr>
          </a:p>
          <a:p>
            <a:pPr lvl="1"/>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spTree>
    <p:extLst>
      <p:ext uri="{BB962C8B-B14F-4D97-AF65-F5344CB8AC3E}">
        <p14:creationId xmlns:p14="http://schemas.microsoft.com/office/powerpoint/2010/main" val="1837404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411072" y="260648"/>
            <a:ext cx="8331717" cy="923330"/>
          </a:xfrm>
          <a:prstGeom prst="rect">
            <a:avLst/>
          </a:prstGeom>
          <a:noFill/>
        </p:spPr>
        <p:txBody>
          <a:bodyPr wrap="square" rtlCol="0">
            <a:spAutoFit/>
          </a:bodyPr>
          <a:lstStyle/>
          <a:p>
            <a:r>
              <a:rPr lang="en-GB" sz="5400" dirty="0" smtClean="0">
                <a:solidFill>
                  <a:schemeClr val="bg1"/>
                </a:solidFill>
              </a:rPr>
              <a:t>Value and impact of listening</a:t>
            </a:r>
            <a:endParaRPr lang="en-GB" sz="5400" dirty="0">
              <a:solidFill>
                <a:schemeClr val="bg1"/>
              </a:solidFill>
            </a:endParaRPr>
          </a:p>
        </p:txBody>
      </p:sp>
      <p:sp>
        <p:nvSpPr>
          <p:cNvPr id="7" name="TextBox 6"/>
          <p:cNvSpPr txBox="1"/>
          <p:nvPr/>
        </p:nvSpPr>
        <p:spPr>
          <a:xfrm>
            <a:off x="683568" y="1916832"/>
            <a:ext cx="7416824" cy="2092881"/>
          </a:xfrm>
          <a:prstGeom prst="rect">
            <a:avLst/>
          </a:prstGeom>
          <a:noFill/>
        </p:spPr>
        <p:txBody>
          <a:bodyPr wrap="square" rtlCol="0">
            <a:spAutoFit/>
          </a:bodyPr>
          <a:lstStyle/>
          <a:p>
            <a:pPr marL="285750" indent="-285750">
              <a:buFont typeface="Arial" pitchFamily="34" charset="0"/>
              <a:buChar char="•"/>
            </a:pPr>
            <a:r>
              <a:rPr lang="en-GB" sz="2800" dirty="0" smtClean="0">
                <a:solidFill>
                  <a:srgbClr val="7030A0"/>
                </a:solidFill>
                <a:latin typeface="Arial" pitchFamily="34" charset="0"/>
                <a:cs typeface="Arial" pitchFamily="34" charset="0"/>
              </a:rPr>
              <a:t>Staff satisfaction and morale:</a:t>
            </a:r>
          </a:p>
          <a:p>
            <a:endParaRPr lang="en-GB" sz="2800" dirty="0" smtClean="0">
              <a:solidFill>
                <a:srgbClr val="7030A0"/>
              </a:solidFill>
              <a:latin typeface="Arial" pitchFamily="34" charset="0"/>
              <a:cs typeface="Arial" pitchFamily="34" charset="0"/>
            </a:endParaRPr>
          </a:p>
          <a:p>
            <a:pPr marL="285750" indent="-285750">
              <a:buFont typeface="Arial" pitchFamily="34" charset="0"/>
              <a:buChar char="•"/>
            </a:pPr>
            <a:endParaRPr lang="en-GB" sz="2800" dirty="0" smtClean="0">
              <a:solidFill>
                <a:srgbClr val="7030A0"/>
              </a:solidFill>
              <a:latin typeface="Arial" pitchFamily="34" charset="0"/>
              <a:cs typeface="Arial" pitchFamily="34" charset="0"/>
            </a:endParaRPr>
          </a:p>
          <a:p>
            <a:pPr lvl="1"/>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graphicFrame>
        <p:nvGraphicFramePr>
          <p:cNvPr id="9" name="Chart 8"/>
          <p:cNvGraphicFramePr>
            <a:graphicFrameLocks/>
          </p:cNvGraphicFramePr>
          <p:nvPr>
            <p:extLst>
              <p:ext uri="{D42A27DB-BD31-4B8C-83A1-F6EECF244321}">
                <p14:modId xmlns:p14="http://schemas.microsoft.com/office/powerpoint/2010/main" val="1071380940"/>
              </p:ext>
            </p:extLst>
          </p:nvPr>
        </p:nvGraphicFramePr>
        <p:xfrm>
          <a:off x="2123728" y="2636912"/>
          <a:ext cx="5400599" cy="338437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491880" y="6046083"/>
            <a:ext cx="2736304" cy="369332"/>
          </a:xfrm>
          <a:prstGeom prst="rect">
            <a:avLst/>
          </a:prstGeom>
          <a:noFill/>
        </p:spPr>
        <p:txBody>
          <a:bodyPr wrap="square" rtlCol="0">
            <a:spAutoFit/>
          </a:bodyPr>
          <a:lstStyle/>
          <a:p>
            <a:r>
              <a:rPr lang="en-GB" b="1" dirty="0" smtClean="0"/>
              <a:t>Staff Survey Results 2012</a:t>
            </a:r>
            <a:endParaRPr lang="en-GB" b="1" dirty="0"/>
          </a:p>
        </p:txBody>
      </p:sp>
    </p:spTree>
    <p:extLst>
      <p:ext uri="{BB962C8B-B14F-4D97-AF65-F5344CB8AC3E}">
        <p14:creationId xmlns:p14="http://schemas.microsoft.com/office/powerpoint/2010/main" val="400633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411072" y="260648"/>
            <a:ext cx="8331717" cy="923330"/>
          </a:xfrm>
          <a:prstGeom prst="rect">
            <a:avLst/>
          </a:prstGeom>
          <a:noFill/>
        </p:spPr>
        <p:txBody>
          <a:bodyPr wrap="square" rtlCol="0">
            <a:spAutoFit/>
          </a:bodyPr>
          <a:lstStyle/>
          <a:p>
            <a:r>
              <a:rPr lang="en-GB" sz="5400" dirty="0" smtClean="0">
                <a:solidFill>
                  <a:schemeClr val="bg1"/>
                </a:solidFill>
              </a:rPr>
              <a:t>Value and impact of listening</a:t>
            </a:r>
            <a:endParaRPr lang="en-GB" sz="5400" dirty="0">
              <a:solidFill>
                <a:schemeClr val="bg1"/>
              </a:solidFill>
            </a:endParaRPr>
          </a:p>
        </p:txBody>
      </p:sp>
      <p:sp>
        <p:nvSpPr>
          <p:cNvPr id="7" name="TextBox 6"/>
          <p:cNvSpPr txBox="1"/>
          <p:nvPr/>
        </p:nvSpPr>
        <p:spPr>
          <a:xfrm>
            <a:off x="683568" y="1916832"/>
            <a:ext cx="7416824" cy="1231106"/>
          </a:xfrm>
          <a:prstGeom prst="rect">
            <a:avLst/>
          </a:prstGeom>
          <a:noFill/>
        </p:spPr>
        <p:txBody>
          <a:bodyPr wrap="square" rtlCol="0">
            <a:spAutoFit/>
          </a:bodyPr>
          <a:lstStyle/>
          <a:p>
            <a:pPr marL="285750" indent="-285750">
              <a:buFont typeface="Arial" pitchFamily="34" charset="0"/>
              <a:buChar char="•"/>
            </a:pPr>
            <a:r>
              <a:rPr lang="en-GB" sz="2800" dirty="0" smtClean="0">
                <a:solidFill>
                  <a:srgbClr val="7030A0"/>
                </a:solidFill>
                <a:latin typeface="Arial" pitchFamily="34" charset="0"/>
                <a:cs typeface="Arial" pitchFamily="34" charset="0"/>
              </a:rPr>
              <a:t>Customer Satisfaction - students</a:t>
            </a:r>
          </a:p>
          <a:p>
            <a:pPr lvl="1"/>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1533" y="2541905"/>
            <a:ext cx="5210795" cy="353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230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411072" y="260648"/>
            <a:ext cx="8331717" cy="923330"/>
          </a:xfrm>
          <a:prstGeom prst="rect">
            <a:avLst/>
          </a:prstGeom>
          <a:noFill/>
        </p:spPr>
        <p:txBody>
          <a:bodyPr wrap="square" rtlCol="0">
            <a:spAutoFit/>
          </a:bodyPr>
          <a:lstStyle/>
          <a:p>
            <a:r>
              <a:rPr lang="en-GB" sz="5400" dirty="0" smtClean="0">
                <a:solidFill>
                  <a:schemeClr val="bg1"/>
                </a:solidFill>
              </a:rPr>
              <a:t>Value and impact of listening</a:t>
            </a:r>
            <a:endParaRPr lang="en-GB" sz="5400" dirty="0">
              <a:solidFill>
                <a:schemeClr val="bg1"/>
              </a:solidFill>
            </a:endParaRPr>
          </a:p>
        </p:txBody>
      </p:sp>
      <p:sp>
        <p:nvSpPr>
          <p:cNvPr id="7" name="TextBox 6"/>
          <p:cNvSpPr txBox="1"/>
          <p:nvPr/>
        </p:nvSpPr>
        <p:spPr>
          <a:xfrm>
            <a:off x="683568" y="1916832"/>
            <a:ext cx="7416824" cy="1231106"/>
          </a:xfrm>
          <a:prstGeom prst="rect">
            <a:avLst/>
          </a:prstGeom>
          <a:noFill/>
        </p:spPr>
        <p:txBody>
          <a:bodyPr wrap="square" rtlCol="0">
            <a:spAutoFit/>
          </a:bodyPr>
          <a:lstStyle/>
          <a:p>
            <a:pPr marL="285750" indent="-285750">
              <a:buFont typeface="Arial" pitchFamily="34" charset="0"/>
              <a:buChar char="•"/>
            </a:pPr>
            <a:r>
              <a:rPr lang="en-GB" sz="2800" dirty="0" smtClean="0">
                <a:solidFill>
                  <a:srgbClr val="7030A0"/>
                </a:solidFill>
                <a:latin typeface="Arial" pitchFamily="34" charset="0"/>
                <a:cs typeface="Arial" pitchFamily="34" charset="0"/>
              </a:rPr>
              <a:t>Customer Satisfaction - students</a:t>
            </a:r>
          </a:p>
          <a:p>
            <a:pPr lvl="1"/>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834086467"/>
              </p:ext>
            </p:extLst>
          </p:nvPr>
        </p:nvGraphicFramePr>
        <p:xfrm>
          <a:off x="852008" y="2780928"/>
          <a:ext cx="7536415" cy="2400672"/>
        </p:xfrm>
        <a:graphic>
          <a:graphicData uri="http://schemas.openxmlformats.org/drawingml/2006/table">
            <a:tbl>
              <a:tblPr firstRow="1" firstCol="1" bandRow="1">
                <a:tableStyleId>{5C22544A-7EE6-4342-B048-85BDC9FD1C3A}</a:tableStyleId>
              </a:tblPr>
              <a:tblGrid>
                <a:gridCol w="1731887"/>
                <a:gridCol w="2056616"/>
                <a:gridCol w="1826600"/>
                <a:gridCol w="1921312"/>
              </a:tblGrid>
              <a:tr h="600168">
                <a:tc>
                  <a:txBody>
                    <a:bodyPr/>
                    <a:lstStyle/>
                    <a:p>
                      <a:pPr algn="r">
                        <a:lnSpc>
                          <a:spcPct val="115000"/>
                        </a:lnSpc>
                        <a:spcAft>
                          <a:spcPts val="0"/>
                        </a:spcAft>
                      </a:pPr>
                      <a:r>
                        <a:rPr lang="en-GB" sz="1100" dirty="0">
                          <a:effectLst/>
                        </a:rPr>
                        <a:t>Year</a:t>
                      </a:r>
                      <a:endParaRPr lang="en-GB"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Total Comments</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 Positive</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 Negative</a:t>
                      </a:r>
                      <a:endParaRPr lang="en-GB" sz="1100">
                        <a:effectLst/>
                        <a:latin typeface="Calibri"/>
                        <a:ea typeface="Calibri"/>
                        <a:cs typeface="Times New Roman"/>
                      </a:endParaRPr>
                    </a:p>
                  </a:txBody>
                  <a:tcPr marL="68580" marR="68580" marT="0" marB="0" anchor="b"/>
                </a:tc>
              </a:tr>
              <a:tr h="600168">
                <a:tc>
                  <a:txBody>
                    <a:bodyPr/>
                    <a:lstStyle/>
                    <a:p>
                      <a:pPr algn="r">
                        <a:lnSpc>
                          <a:spcPct val="115000"/>
                        </a:lnSpc>
                        <a:spcAft>
                          <a:spcPts val="0"/>
                        </a:spcAft>
                      </a:pPr>
                      <a:r>
                        <a:rPr lang="en-GB" sz="1100">
                          <a:effectLst/>
                        </a:rPr>
                        <a:t>2011</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228</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dirty="0">
                          <a:effectLst/>
                        </a:rPr>
                        <a:t>32%</a:t>
                      </a:r>
                      <a:endParaRPr lang="en-GB"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68%</a:t>
                      </a:r>
                      <a:endParaRPr lang="en-GB" sz="1100">
                        <a:effectLst/>
                        <a:latin typeface="Calibri"/>
                        <a:ea typeface="Calibri"/>
                        <a:cs typeface="Times New Roman"/>
                      </a:endParaRPr>
                    </a:p>
                  </a:txBody>
                  <a:tcPr marL="68580" marR="68580" marT="0" marB="0" anchor="b"/>
                </a:tc>
              </a:tr>
              <a:tr h="600168">
                <a:tc>
                  <a:txBody>
                    <a:bodyPr/>
                    <a:lstStyle/>
                    <a:p>
                      <a:pPr algn="r">
                        <a:lnSpc>
                          <a:spcPct val="115000"/>
                        </a:lnSpc>
                        <a:spcAft>
                          <a:spcPts val="0"/>
                        </a:spcAft>
                      </a:pPr>
                      <a:r>
                        <a:rPr lang="en-GB" sz="1100">
                          <a:effectLst/>
                        </a:rPr>
                        <a:t>2012</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221</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41%</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59%</a:t>
                      </a:r>
                      <a:endParaRPr lang="en-GB" sz="1100">
                        <a:effectLst/>
                        <a:latin typeface="Calibri"/>
                        <a:ea typeface="Calibri"/>
                        <a:cs typeface="Times New Roman"/>
                      </a:endParaRPr>
                    </a:p>
                  </a:txBody>
                  <a:tcPr marL="68580" marR="68580" marT="0" marB="0" anchor="b"/>
                </a:tc>
              </a:tr>
              <a:tr h="600168">
                <a:tc>
                  <a:txBody>
                    <a:bodyPr/>
                    <a:lstStyle/>
                    <a:p>
                      <a:pPr algn="r">
                        <a:lnSpc>
                          <a:spcPct val="115000"/>
                        </a:lnSpc>
                        <a:spcAft>
                          <a:spcPts val="0"/>
                        </a:spcAft>
                      </a:pPr>
                      <a:r>
                        <a:rPr lang="en-GB" sz="1100">
                          <a:effectLst/>
                        </a:rPr>
                        <a:t>2013</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198</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49%</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dirty="0">
                          <a:effectLst/>
                        </a:rPr>
                        <a:t>51%</a:t>
                      </a:r>
                      <a:endParaRPr lang="en-GB"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660583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411072" y="260648"/>
            <a:ext cx="8331717" cy="923330"/>
          </a:xfrm>
          <a:prstGeom prst="rect">
            <a:avLst/>
          </a:prstGeom>
          <a:noFill/>
        </p:spPr>
        <p:txBody>
          <a:bodyPr wrap="square" rtlCol="0">
            <a:spAutoFit/>
          </a:bodyPr>
          <a:lstStyle/>
          <a:p>
            <a:r>
              <a:rPr lang="en-GB" sz="5400" dirty="0" smtClean="0">
                <a:solidFill>
                  <a:schemeClr val="bg1"/>
                </a:solidFill>
              </a:rPr>
              <a:t>Value and impact of listening</a:t>
            </a:r>
            <a:endParaRPr lang="en-GB" sz="5400" dirty="0">
              <a:solidFill>
                <a:schemeClr val="bg1"/>
              </a:solidFill>
            </a:endParaRPr>
          </a:p>
        </p:txBody>
      </p:sp>
      <p:sp>
        <p:nvSpPr>
          <p:cNvPr id="7" name="TextBox 6"/>
          <p:cNvSpPr txBox="1"/>
          <p:nvPr/>
        </p:nvSpPr>
        <p:spPr>
          <a:xfrm>
            <a:off x="1475656" y="1710720"/>
            <a:ext cx="6408712" cy="4985980"/>
          </a:xfrm>
          <a:prstGeom prst="rect">
            <a:avLst/>
          </a:prstGeom>
          <a:noFill/>
        </p:spPr>
        <p:txBody>
          <a:bodyPr wrap="square" rtlCol="0">
            <a:spAutoFit/>
          </a:bodyPr>
          <a:lstStyle/>
          <a:p>
            <a:pPr lvl="0"/>
            <a:r>
              <a:rPr lang="en-GB" sz="4000" dirty="0">
                <a:solidFill>
                  <a:srgbClr val="7030A0"/>
                </a:solidFill>
                <a:latin typeface="Arial" pitchFamily="34" charset="0"/>
                <a:cs typeface="Arial" pitchFamily="34" charset="0"/>
              </a:rPr>
              <a:t>“others think they listen but they don’t – you actually listen and act upon what you hear</a:t>
            </a:r>
            <a:r>
              <a:rPr lang="en-GB" sz="4000" dirty="0" smtClean="0">
                <a:solidFill>
                  <a:srgbClr val="7030A0"/>
                </a:solidFill>
                <a:latin typeface="Arial" pitchFamily="34" charset="0"/>
                <a:cs typeface="Arial" pitchFamily="34" charset="0"/>
              </a:rPr>
              <a:t>”</a:t>
            </a:r>
          </a:p>
          <a:p>
            <a:pPr lvl="0"/>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r>
              <a:rPr lang="en-GB" sz="2800" dirty="0">
                <a:solidFill>
                  <a:srgbClr val="7030A0"/>
                </a:solidFill>
                <a:latin typeface="Arial" pitchFamily="34" charset="0"/>
                <a:cs typeface="Arial" pitchFamily="34" charset="0"/>
              </a:rPr>
              <a:t>former SU President</a:t>
            </a:r>
          </a:p>
          <a:p>
            <a:endParaRPr lang="en-GB" sz="2800" dirty="0" smtClean="0">
              <a:solidFill>
                <a:srgbClr val="7030A0"/>
              </a:solidFill>
              <a:latin typeface="Arial" pitchFamily="34" charset="0"/>
              <a:cs typeface="Arial" pitchFamily="34" charset="0"/>
            </a:endParaRPr>
          </a:p>
          <a:p>
            <a:pPr marL="285750" indent="-285750">
              <a:buFont typeface="Arial" pitchFamily="34" charset="0"/>
              <a:buChar char="•"/>
            </a:pPr>
            <a:endParaRPr lang="en-GB" sz="2800" dirty="0" smtClean="0">
              <a:solidFill>
                <a:srgbClr val="7030A0"/>
              </a:solidFill>
              <a:latin typeface="Arial" pitchFamily="34" charset="0"/>
              <a:cs typeface="Arial" pitchFamily="34" charset="0"/>
            </a:endParaRPr>
          </a:p>
          <a:p>
            <a:pPr lvl="1"/>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spTree>
    <p:extLst>
      <p:ext uri="{BB962C8B-B14F-4D97-AF65-F5344CB8AC3E}">
        <p14:creationId xmlns:p14="http://schemas.microsoft.com/office/powerpoint/2010/main" val="2178503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9552" y="1916831"/>
            <a:ext cx="7848872" cy="3832941"/>
          </a:xfrm>
        </p:spPr>
        <p:txBody>
          <a:bodyPr>
            <a:normAutofit/>
          </a:bodyPr>
          <a:lstStyle/>
          <a:p>
            <a:pPr algn="l"/>
            <a:r>
              <a:rPr lang="en-GB" sz="2200" dirty="0" smtClean="0">
                <a:solidFill>
                  <a:srgbClr val="4F2683"/>
                </a:solidFill>
                <a:latin typeface="Arial"/>
                <a:cs typeface="Arial"/>
              </a:rPr>
              <a:t/>
            </a:r>
            <a:br>
              <a:rPr lang="en-GB" sz="2200" dirty="0" smtClean="0">
                <a:solidFill>
                  <a:srgbClr val="4F2683"/>
                </a:solidFill>
                <a:latin typeface="Arial"/>
                <a:cs typeface="Arial"/>
              </a:rPr>
            </a:br>
            <a:r>
              <a:rPr lang="en-GB" sz="2200" dirty="0">
                <a:solidFill>
                  <a:srgbClr val="4F2683"/>
                </a:solidFill>
                <a:latin typeface="Arial"/>
                <a:cs typeface="Arial"/>
              </a:rPr>
              <a:t/>
            </a:r>
            <a:br>
              <a:rPr lang="en-GB" sz="2200" dirty="0">
                <a:solidFill>
                  <a:srgbClr val="4F2683"/>
                </a:solidFill>
                <a:latin typeface="Arial"/>
                <a:cs typeface="Arial"/>
              </a:rPr>
            </a:br>
            <a:r>
              <a:rPr lang="en-GB" sz="2200" dirty="0" smtClean="0">
                <a:solidFill>
                  <a:srgbClr val="4F2683"/>
                </a:solidFill>
                <a:latin typeface="Arial"/>
                <a:cs typeface="Arial"/>
              </a:rPr>
              <a:t>Helen Loughran, Planning and Marketing Manager,</a:t>
            </a:r>
            <a:br>
              <a:rPr lang="en-GB" sz="2200" dirty="0" smtClean="0">
                <a:solidFill>
                  <a:srgbClr val="4F2683"/>
                </a:solidFill>
                <a:latin typeface="Arial"/>
                <a:cs typeface="Arial"/>
              </a:rPr>
            </a:br>
            <a:r>
              <a:rPr lang="en-GB" sz="2200" dirty="0" smtClean="0">
                <a:solidFill>
                  <a:srgbClr val="4F2683"/>
                </a:solidFill>
                <a:latin typeface="Arial"/>
                <a:cs typeface="Arial"/>
              </a:rPr>
              <a:t>Libraries and Learning Innovation, Leeds Metropolitan University</a:t>
            </a:r>
            <a:br>
              <a:rPr lang="en-GB" sz="2200" dirty="0" smtClean="0">
                <a:solidFill>
                  <a:srgbClr val="4F2683"/>
                </a:solidFill>
                <a:latin typeface="Arial"/>
                <a:cs typeface="Arial"/>
              </a:rPr>
            </a:br>
            <a:r>
              <a:rPr lang="en-GB" sz="2200" dirty="0" smtClean="0">
                <a:solidFill>
                  <a:srgbClr val="4F2683"/>
                </a:solidFill>
                <a:latin typeface="Arial"/>
                <a:cs typeface="Arial"/>
              </a:rPr>
              <a:t>h.loughran@leedsmet.ac.uk</a:t>
            </a:r>
            <a:r>
              <a:rPr lang="en-GB" sz="2800" dirty="0" smtClean="0">
                <a:solidFill>
                  <a:srgbClr val="4F2683"/>
                </a:solidFill>
                <a:latin typeface="Arial"/>
                <a:cs typeface="Arial"/>
              </a:rPr>
              <a:t/>
            </a:r>
            <a:br>
              <a:rPr lang="en-GB" sz="2800" dirty="0" smtClean="0">
                <a:solidFill>
                  <a:srgbClr val="4F2683"/>
                </a:solidFill>
                <a:latin typeface="Arial"/>
                <a:cs typeface="Arial"/>
              </a:rPr>
            </a:br>
            <a:r>
              <a:rPr lang="en-GB" sz="2800" dirty="0">
                <a:solidFill>
                  <a:srgbClr val="4F2683"/>
                </a:solidFill>
                <a:latin typeface="Arial"/>
                <a:cs typeface="Arial"/>
              </a:rPr>
              <a:t/>
            </a:r>
            <a:br>
              <a:rPr lang="en-GB" sz="2800" dirty="0">
                <a:solidFill>
                  <a:srgbClr val="4F2683"/>
                </a:solidFill>
                <a:latin typeface="Arial"/>
                <a:cs typeface="Arial"/>
              </a:rPr>
            </a:br>
            <a:r>
              <a:rPr lang="en-US" sz="2800" dirty="0" smtClean="0">
                <a:solidFill>
                  <a:srgbClr val="4F2683"/>
                </a:solidFill>
                <a:latin typeface="Arial"/>
                <a:cs typeface="Arial"/>
              </a:rPr>
              <a:t/>
            </a:r>
            <a:br>
              <a:rPr lang="en-US" sz="2800" dirty="0" smtClean="0">
                <a:solidFill>
                  <a:srgbClr val="4F2683"/>
                </a:solidFill>
                <a:latin typeface="Arial"/>
                <a:cs typeface="Arial"/>
              </a:rPr>
            </a:br>
            <a:endParaRPr lang="en-US" sz="1500" dirty="0">
              <a:solidFill>
                <a:srgbClr val="4F2683"/>
              </a:solidFill>
              <a:latin typeface="Arial"/>
              <a:cs typeface="Arial"/>
            </a:endParaRPr>
          </a:p>
        </p:txBody>
      </p:sp>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539552" y="260648"/>
            <a:ext cx="7848872" cy="769441"/>
          </a:xfrm>
          <a:prstGeom prst="rect">
            <a:avLst/>
          </a:prstGeom>
          <a:noFill/>
        </p:spPr>
        <p:txBody>
          <a:bodyPr wrap="square" rtlCol="0">
            <a:spAutoFit/>
          </a:bodyPr>
          <a:lstStyle/>
          <a:p>
            <a:r>
              <a:rPr lang="en-GB" sz="4400" dirty="0" smtClean="0">
                <a:solidFill>
                  <a:schemeClr val="bg1"/>
                </a:solidFill>
              </a:rPr>
              <a:t>Contact details</a:t>
            </a:r>
            <a:endParaRPr lang="en-GB" sz="4400" dirty="0">
              <a:solidFill>
                <a:schemeClr val="bg1"/>
              </a:solidFill>
            </a:endParaRPr>
          </a:p>
        </p:txBody>
      </p:sp>
    </p:spTree>
    <p:extLst>
      <p:ext uri="{BB962C8B-B14F-4D97-AF65-F5344CB8AC3E}">
        <p14:creationId xmlns:p14="http://schemas.microsoft.com/office/powerpoint/2010/main" val="1854532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9552" y="1575019"/>
            <a:ext cx="7848872" cy="4174754"/>
          </a:xfrm>
        </p:spPr>
        <p:txBody>
          <a:bodyPr>
            <a:normAutofit/>
          </a:bodyPr>
          <a:lstStyle/>
          <a:p>
            <a:pPr algn="l"/>
            <a:endParaRPr lang="en-US" sz="1500" dirty="0">
              <a:solidFill>
                <a:srgbClr val="4F2683"/>
              </a:solidFill>
              <a:latin typeface="Arial"/>
              <a:cs typeface="Arial"/>
            </a:endParaRPr>
          </a:p>
        </p:txBody>
      </p:sp>
      <p:sp>
        <p:nvSpPr>
          <p:cNvPr id="5" name="Subtitle 2"/>
          <p:cNvSpPr>
            <a:spLocks noGrp="1"/>
          </p:cNvSpPr>
          <p:nvPr>
            <p:ph type="subTitle" idx="1"/>
          </p:nvPr>
        </p:nvSpPr>
        <p:spPr>
          <a:xfrm>
            <a:off x="539552" y="1628800"/>
            <a:ext cx="7673783" cy="4120973"/>
          </a:xfrm>
        </p:spPr>
        <p:txBody>
          <a:bodyPr>
            <a:normAutofit/>
          </a:bodyPr>
          <a:lstStyle/>
          <a:p>
            <a:pPr algn="l"/>
            <a:r>
              <a:rPr lang="en-US" sz="1800" b="1" dirty="0" smtClean="0">
                <a:solidFill>
                  <a:srgbClr val="4F2683"/>
                </a:solidFill>
                <a:latin typeface="Arial"/>
                <a:cs typeface="Arial"/>
              </a:rPr>
              <a:t>Leeds Metropolitan University: c3,000 staff; 26,000 students </a:t>
            </a:r>
          </a:p>
          <a:p>
            <a:pPr algn="l"/>
            <a:endParaRPr lang="en-US" sz="1800" b="1" dirty="0">
              <a:solidFill>
                <a:srgbClr val="4F2683"/>
              </a:solidFill>
              <a:latin typeface="Arial"/>
              <a:cs typeface="Arial"/>
            </a:endParaRPr>
          </a:p>
          <a:p>
            <a:pPr algn="l"/>
            <a:r>
              <a:rPr lang="en-US" sz="1800" b="1" dirty="0" smtClean="0">
                <a:solidFill>
                  <a:srgbClr val="4F2683"/>
                </a:solidFill>
                <a:latin typeface="Arial"/>
                <a:cs typeface="Arial"/>
              </a:rPr>
              <a:t>Libraries and Learning Innovation:</a:t>
            </a:r>
            <a:endParaRPr lang="en-US" sz="1800" dirty="0" smtClean="0">
              <a:latin typeface="Arial"/>
              <a:cs typeface="Arial"/>
            </a:endParaRPr>
          </a:p>
          <a:p>
            <a:pPr marL="342900" lvl="0" indent="-342900" algn="l" defTabSz="914400" fontAlgn="base">
              <a:spcAft>
                <a:spcPct val="0"/>
              </a:spcAft>
              <a:buFont typeface="Arial" pitchFamily="34" charset="0"/>
              <a:buChar char="•"/>
            </a:pPr>
            <a:r>
              <a:rPr lang="en-GB" sz="1800" dirty="0">
                <a:solidFill>
                  <a:srgbClr val="59178A"/>
                </a:solidFill>
                <a:latin typeface="Arial"/>
              </a:rPr>
              <a:t>2 campus libraries</a:t>
            </a:r>
          </a:p>
          <a:p>
            <a:pPr marL="342900" lvl="0" indent="-342900" algn="l" defTabSz="914400" fontAlgn="base">
              <a:spcAft>
                <a:spcPct val="0"/>
              </a:spcAft>
              <a:buFont typeface="Arial" pitchFamily="34" charset="0"/>
              <a:buChar char="•"/>
            </a:pPr>
            <a:r>
              <a:rPr lang="en-GB" sz="1800" dirty="0" smtClean="0">
                <a:solidFill>
                  <a:srgbClr val="59178A"/>
                </a:solidFill>
                <a:latin typeface="Arial"/>
              </a:rPr>
              <a:t>24/7/365 </a:t>
            </a:r>
            <a:r>
              <a:rPr lang="en-GB" sz="1800" dirty="0">
                <a:solidFill>
                  <a:srgbClr val="59178A"/>
                </a:solidFill>
                <a:latin typeface="Arial"/>
              </a:rPr>
              <a:t>opening </a:t>
            </a:r>
          </a:p>
          <a:p>
            <a:pPr marL="342900" lvl="0" indent="-342900" algn="l" defTabSz="914400" fontAlgn="base">
              <a:spcAft>
                <a:spcPct val="0"/>
              </a:spcAft>
              <a:buFont typeface="Arial" pitchFamily="34" charset="0"/>
              <a:buChar char="•"/>
            </a:pPr>
            <a:r>
              <a:rPr lang="en-GB" sz="1800" dirty="0" smtClean="0">
                <a:solidFill>
                  <a:srgbClr val="59178A"/>
                </a:solidFill>
                <a:latin typeface="Arial"/>
              </a:rPr>
              <a:t>2,100 </a:t>
            </a:r>
            <a:r>
              <a:rPr lang="en-GB" sz="1800" dirty="0">
                <a:solidFill>
                  <a:srgbClr val="59178A"/>
                </a:solidFill>
                <a:latin typeface="Arial"/>
              </a:rPr>
              <a:t>study spaces</a:t>
            </a:r>
          </a:p>
          <a:p>
            <a:pPr marL="342900" lvl="0" indent="-342900" algn="l" defTabSz="914400" fontAlgn="base">
              <a:spcAft>
                <a:spcPct val="0"/>
              </a:spcAft>
              <a:buFont typeface="Arial" pitchFamily="34" charset="0"/>
              <a:buChar char="•"/>
            </a:pPr>
            <a:r>
              <a:rPr lang="en-GB" sz="1800" dirty="0" smtClean="0">
                <a:solidFill>
                  <a:srgbClr val="59178A"/>
                </a:solidFill>
                <a:latin typeface="Arial"/>
              </a:rPr>
              <a:t>University </a:t>
            </a:r>
            <a:r>
              <a:rPr lang="en-GB" sz="1800" dirty="0">
                <a:solidFill>
                  <a:srgbClr val="59178A"/>
                </a:solidFill>
                <a:latin typeface="Arial"/>
              </a:rPr>
              <a:t>IT provision</a:t>
            </a:r>
          </a:p>
          <a:p>
            <a:pPr marL="342900" lvl="0" indent="-342900" algn="l" defTabSz="914400" fontAlgn="base">
              <a:spcAft>
                <a:spcPct val="0"/>
              </a:spcAft>
              <a:buFont typeface="Arial" pitchFamily="34" charset="0"/>
              <a:buChar char="•"/>
            </a:pPr>
            <a:r>
              <a:rPr lang="en-GB" sz="1800" dirty="0" smtClean="0">
                <a:solidFill>
                  <a:srgbClr val="59178A"/>
                </a:solidFill>
                <a:latin typeface="Arial"/>
              </a:rPr>
              <a:t>1.4 </a:t>
            </a:r>
            <a:r>
              <a:rPr lang="en-GB" sz="1800" dirty="0">
                <a:solidFill>
                  <a:srgbClr val="59178A"/>
                </a:solidFill>
                <a:latin typeface="Arial"/>
              </a:rPr>
              <a:t>million visits a year</a:t>
            </a:r>
          </a:p>
          <a:p>
            <a:pPr marL="342900" lvl="0" indent="-342900" algn="l" defTabSz="914400" fontAlgn="base">
              <a:spcAft>
                <a:spcPct val="0"/>
              </a:spcAft>
              <a:buFont typeface="Arial" pitchFamily="34" charset="0"/>
              <a:buChar char="•"/>
            </a:pPr>
            <a:r>
              <a:rPr lang="en-GB" sz="1800" dirty="0" smtClean="0">
                <a:solidFill>
                  <a:srgbClr val="59178A"/>
                </a:solidFill>
                <a:latin typeface="Arial"/>
              </a:rPr>
              <a:t>450,000 </a:t>
            </a:r>
            <a:r>
              <a:rPr lang="en-GB" sz="1800" dirty="0">
                <a:solidFill>
                  <a:srgbClr val="59178A"/>
                </a:solidFill>
                <a:latin typeface="Arial"/>
              </a:rPr>
              <a:t>books / </a:t>
            </a:r>
            <a:r>
              <a:rPr lang="en-GB" sz="1800" dirty="0" smtClean="0">
                <a:solidFill>
                  <a:srgbClr val="59178A"/>
                </a:solidFill>
                <a:latin typeface="Arial"/>
              </a:rPr>
              <a:t>electronic resources</a:t>
            </a:r>
            <a:endParaRPr lang="en-GB" sz="1800" dirty="0">
              <a:solidFill>
                <a:srgbClr val="59178A"/>
              </a:solidFill>
              <a:latin typeface="Arial"/>
            </a:endParaRPr>
          </a:p>
          <a:p>
            <a:pPr marL="342900" lvl="0" indent="-342900" algn="l" defTabSz="914400" fontAlgn="base">
              <a:spcAft>
                <a:spcPct val="0"/>
              </a:spcAft>
              <a:buFont typeface="Arial" pitchFamily="34" charset="0"/>
              <a:buChar char="•"/>
            </a:pPr>
            <a:r>
              <a:rPr lang="en-GB" sz="1800" dirty="0" smtClean="0">
                <a:solidFill>
                  <a:srgbClr val="59178A"/>
                </a:solidFill>
                <a:latin typeface="Arial"/>
              </a:rPr>
              <a:t>Virtual </a:t>
            </a:r>
            <a:r>
              <a:rPr lang="en-GB" sz="1800" dirty="0">
                <a:solidFill>
                  <a:srgbClr val="59178A"/>
                </a:solidFill>
                <a:latin typeface="Arial"/>
              </a:rPr>
              <a:t>Learning Environment</a:t>
            </a:r>
          </a:p>
          <a:p>
            <a:pPr marL="342900" lvl="0" indent="-342900" algn="l" defTabSz="914400" fontAlgn="base">
              <a:spcAft>
                <a:spcPct val="0"/>
              </a:spcAft>
              <a:buFont typeface="Arial" pitchFamily="34" charset="0"/>
              <a:buChar char="•"/>
            </a:pPr>
            <a:r>
              <a:rPr lang="en-GB" sz="1800" dirty="0" smtClean="0">
                <a:solidFill>
                  <a:srgbClr val="59178A"/>
                </a:solidFill>
                <a:latin typeface="Arial"/>
              </a:rPr>
              <a:t>95 </a:t>
            </a:r>
            <a:r>
              <a:rPr lang="en-GB" sz="1800" dirty="0">
                <a:solidFill>
                  <a:srgbClr val="59178A"/>
                </a:solidFill>
                <a:latin typeface="Arial"/>
              </a:rPr>
              <a:t>FTE staff</a:t>
            </a:r>
            <a:endParaRPr lang="en-US" sz="1800" dirty="0">
              <a:latin typeface="Arial"/>
              <a:cs typeface="Arial"/>
            </a:endParaRPr>
          </a:p>
        </p:txBody>
      </p:sp>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155431"/>
            <a:ext cx="2374331" cy="158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984862"/>
            <a:ext cx="1691059" cy="225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3568" y="260648"/>
            <a:ext cx="6912768" cy="923330"/>
          </a:xfrm>
          <a:prstGeom prst="rect">
            <a:avLst/>
          </a:prstGeom>
          <a:noFill/>
        </p:spPr>
        <p:txBody>
          <a:bodyPr wrap="square" rtlCol="0">
            <a:spAutoFit/>
          </a:bodyPr>
          <a:lstStyle/>
          <a:p>
            <a:r>
              <a:rPr lang="en-GB" sz="5400" dirty="0" smtClean="0">
                <a:solidFill>
                  <a:schemeClr val="bg1"/>
                </a:solidFill>
              </a:rPr>
              <a:t>Background</a:t>
            </a:r>
            <a:endParaRPr lang="en-GB" sz="5400" dirty="0">
              <a:solidFill>
                <a:schemeClr val="bg1"/>
              </a:solidFill>
            </a:endParaRPr>
          </a:p>
        </p:txBody>
      </p:sp>
    </p:spTree>
    <p:extLst>
      <p:ext uri="{BB962C8B-B14F-4D97-AF65-F5344CB8AC3E}">
        <p14:creationId xmlns:p14="http://schemas.microsoft.com/office/powerpoint/2010/main" val="260201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3573622"/>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126484" y="260648"/>
            <a:ext cx="9015284" cy="923330"/>
          </a:xfrm>
          <a:prstGeom prst="rect">
            <a:avLst/>
          </a:prstGeom>
          <a:noFill/>
        </p:spPr>
        <p:txBody>
          <a:bodyPr wrap="square" rtlCol="0">
            <a:spAutoFit/>
          </a:bodyPr>
          <a:lstStyle/>
          <a:p>
            <a:r>
              <a:rPr lang="en-GB" sz="5400" dirty="0" smtClean="0">
                <a:solidFill>
                  <a:schemeClr val="bg1"/>
                </a:solidFill>
              </a:rPr>
              <a:t>Why listen to your customers? </a:t>
            </a:r>
            <a:endParaRPr lang="en-GB" sz="5400" dirty="0">
              <a:solidFill>
                <a:schemeClr val="bg1"/>
              </a:solidFill>
            </a:endParaRPr>
          </a:p>
        </p:txBody>
      </p:sp>
      <p:sp>
        <p:nvSpPr>
          <p:cNvPr id="6" name="TextBox 5"/>
          <p:cNvSpPr txBox="1"/>
          <p:nvPr/>
        </p:nvSpPr>
        <p:spPr>
          <a:xfrm>
            <a:off x="683568" y="1916832"/>
            <a:ext cx="7930742" cy="1107996"/>
          </a:xfrm>
          <a:prstGeom prst="rect">
            <a:avLst/>
          </a:prstGeom>
          <a:noFill/>
        </p:spPr>
        <p:txBody>
          <a:bodyPr wrap="square" rtlCol="0">
            <a:spAutoFit/>
          </a:bodyPr>
          <a:lstStyle/>
          <a:p>
            <a:r>
              <a:rPr lang="en-GB" sz="6600" dirty="0" smtClean="0">
                <a:solidFill>
                  <a:srgbClr val="7030A0"/>
                </a:solidFill>
                <a:latin typeface="Arial" pitchFamily="34" charset="0"/>
                <a:cs typeface="Arial" pitchFamily="34" charset="0"/>
              </a:rPr>
              <a:t>Why not?</a:t>
            </a:r>
          </a:p>
        </p:txBody>
      </p:sp>
      <p:sp>
        <p:nvSpPr>
          <p:cNvPr id="3" name="TextBox 2"/>
          <p:cNvSpPr txBox="1"/>
          <p:nvPr/>
        </p:nvSpPr>
        <p:spPr>
          <a:xfrm>
            <a:off x="683568" y="3606374"/>
            <a:ext cx="8064896" cy="523220"/>
          </a:xfrm>
          <a:prstGeom prst="rect">
            <a:avLst/>
          </a:prstGeom>
          <a:noFill/>
        </p:spPr>
        <p:txBody>
          <a:bodyPr wrap="square" rtlCol="0">
            <a:spAutoFit/>
          </a:bodyPr>
          <a:lstStyle/>
          <a:p>
            <a:pPr marL="285750" lvl="0" indent="-285750">
              <a:buFont typeface="Arial" pitchFamily="34" charset="0"/>
              <a:buChar char="•"/>
            </a:pPr>
            <a:r>
              <a:rPr lang="en-GB" sz="2800" dirty="0">
                <a:solidFill>
                  <a:srgbClr val="7030A0"/>
                </a:solidFill>
                <a:latin typeface="Arial" pitchFamily="34" charset="0"/>
                <a:cs typeface="Arial" pitchFamily="34" charset="0"/>
              </a:rPr>
              <a:t>Role of Customer Service Excellence Standard</a:t>
            </a:r>
            <a:endParaRPr lang="en-GB" dirty="0">
              <a:solidFill>
                <a:prstClr val="black"/>
              </a:solidFill>
            </a:endParaRPr>
          </a:p>
        </p:txBody>
      </p:sp>
    </p:spTree>
    <p:extLst>
      <p:ext uri="{BB962C8B-B14F-4D97-AF65-F5344CB8AC3E}">
        <p14:creationId xmlns:p14="http://schemas.microsoft.com/office/powerpoint/2010/main" val="41716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683568" y="260648"/>
            <a:ext cx="6912768" cy="923330"/>
          </a:xfrm>
          <a:prstGeom prst="rect">
            <a:avLst/>
          </a:prstGeom>
          <a:noFill/>
        </p:spPr>
        <p:txBody>
          <a:bodyPr wrap="square" rtlCol="0">
            <a:spAutoFit/>
          </a:bodyPr>
          <a:lstStyle/>
          <a:p>
            <a:r>
              <a:rPr lang="en-GB" sz="5400" dirty="0" smtClean="0">
                <a:solidFill>
                  <a:schemeClr val="bg1"/>
                </a:solidFill>
              </a:rPr>
              <a:t>Listening Framework </a:t>
            </a:r>
            <a:endParaRPr lang="en-GB" sz="5400" dirty="0">
              <a:solidFill>
                <a:schemeClr val="bg1"/>
              </a:solidFill>
            </a:endParaRPr>
          </a:p>
        </p:txBody>
      </p:sp>
      <p:sp>
        <p:nvSpPr>
          <p:cNvPr id="6" name="TextBox 5"/>
          <p:cNvSpPr txBox="1"/>
          <p:nvPr/>
        </p:nvSpPr>
        <p:spPr>
          <a:xfrm>
            <a:off x="683568" y="1916832"/>
            <a:ext cx="7416824" cy="3816429"/>
          </a:xfrm>
          <a:prstGeom prst="rect">
            <a:avLst/>
          </a:prstGeom>
          <a:noFill/>
        </p:spPr>
        <p:txBody>
          <a:bodyPr wrap="square" rtlCol="0">
            <a:spAutoFit/>
          </a:bodyPr>
          <a:lstStyle/>
          <a:p>
            <a:pPr marL="285750" indent="-285750">
              <a:buFont typeface="Arial" pitchFamily="34" charset="0"/>
              <a:buChar char="•"/>
            </a:pPr>
            <a:r>
              <a:rPr lang="en-GB" sz="2800" dirty="0">
                <a:solidFill>
                  <a:srgbClr val="7030A0"/>
                </a:solidFill>
                <a:latin typeface="Arial" pitchFamily="34" charset="0"/>
                <a:cs typeface="Arial" pitchFamily="34" charset="0"/>
                <a:hlinkClick r:id="rId4"/>
              </a:rPr>
              <a:t>Strategy</a:t>
            </a:r>
            <a:r>
              <a:rPr lang="en-GB" sz="2800" dirty="0">
                <a:solidFill>
                  <a:srgbClr val="7030A0"/>
                </a:solidFill>
                <a:latin typeface="Arial" pitchFamily="34" charset="0"/>
                <a:cs typeface="Arial" pitchFamily="34" charset="0"/>
              </a:rPr>
              <a:t> / Schedule of Consultation</a:t>
            </a:r>
          </a:p>
          <a:p>
            <a:pPr marL="285750" indent="-285750">
              <a:buFont typeface="Arial" pitchFamily="34" charset="0"/>
              <a:buChar char="•"/>
            </a:pPr>
            <a:r>
              <a:rPr lang="en-GB" sz="2800" dirty="0">
                <a:solidFill>
                  <a:srgbClr val="7030A0"/>
                </a:solidFill>
                <a:latin typeface="Arial" pitchFamily="34" charset="0"/>
                <a:cs typeface="Arial" pitchFamily="34" charset="0"/>
                <a:hlinkClick r:id="rId5"/>
              </a:rPr>
              <a:t>Annual Review</a:t>
            </a:r>
            <a:endParaRPr lang="en-GB" sz="2800" dirty="0">
              <a:solidFill>
                <a:srgbClr val="7030A0"/>
              </a:solidFill>
              <a:latin typeface="Arial" pitchFamily="34" charset="0"/>
              <a:cs typeface="Arial" pitchFamily="34" charset="0"/>
            </a:endParaRPr>
          </a:p>
          <a:p>
            <a:pPr marL="285750" indent="-285750">
              <a:buFont typeface="Arial" pitchFamily="34" charset="0"/>
              <a:buChar char="•"/>
            </a:pPr>
            <a:r>
              <a:rPr lang="en-GB" sz="2800" dirty="0">
                <a:solidFill>
                  <a:srgbClr val="7030A0"/>
                </a:solidFill>
                <a:latin typeface="Arial" pitchFamily="34" charset="0"/>
                <a:cs typeface="Arial" pitchFamily="34" charset="0"/>
              </a:rPr>
              <a:t>Standing </a:t>
            </a:r>
            <a:r>
              <a:rPr lang="en-GB" sz="2800" dirty="0" smtClean="0">
                <a:solidFill>
                  <a:srgbClr val="7030A0"/>
                </a:solidFill>
                <a:latin typeface="Arial" pitchFamily="34" charset="0"/>
                <a:cs typeface="Arial" pitchFamily="34" charset="0"/>
              </a:rPr>
              <a:t>item </a:t>
            </a:r>
            <a:r>
              <a:rPr lang="en-GB" sz="2800" dirty="0">
                <a:solidFill>
                  <a:srgbClr val="7030A0"/>
                </a:solidFill>
                <a:latin typeface="Arial" pitchFamily="34" charset="0"/>
                <a:cs typeface="Arial" pitchFamily="34" charset="0"/>
              </a:rPr>
              <a:t>on </a:t>
            </a:r>
            <a:r>
              <a:rPr lang="en-GB" sz="2800" dirty="0" smtClean="0">
                <a:solidFill>
                  <a:srgbClr val="7030A0"/>
                </a:solidFill>
                <a:latin typeface="Arial" pitchFamily="34" charset="0"/>
                <a:cs typeface="Arial" pitchFamily="34" charset="0"/>
              </a:rPr>
              <a:t>meeting agendas</a:t>
            </a:r>
          </a:p>
          <a:p>
            <a:pPr marL="285750" indent="-285750">
              <a:buFont typeface="Arial" pitchFamily="34" charset="0"/>
              <a:buChar char="•"/>
            </a:pPr>
            <a:r>
              <a:rPr lang="en-GB" sz="2800" dirty="0">
                <a:solidFill>
                  <a:srgbClr val="7030A0"/>
                </a:solidFill>
                <a:latin typeface="Arial" pitchFamily="34" charset="0"/>
                <a:cs typeface="Arial" pitchFamily="34" charset="0"/>
              </a:rPr>
              <a:t>Project planning</a:t>
            </a:r>
          </a:p>
          <a:p>
            <a:pPr marL="285750" indent="-285750">
              <a:buFont typeface="Arial" pitchFamily="34" charset="0"/>
              <a:buChar char="•"/>
            </a:pPr>
            <a:r>
              <a:rPr lang="en-GB" sz="2800" dirty="0" smtClean="0">
                <a:solidFill>
                  <a:srgbClr val="7030A0"/>
                </a:solidFill>
                <a:latin typeface="Arial" pitchFamily="34" charset="0"/>
                <a:cs typeface="Arial" pitchFamily="34" charset="0"/>
              </a:rPr>
              <a:t>Member </a:t>
            </a:r>
            <a:r>
              <a:rPr lang="en-GB" sz="2800" dirty="0">
                <a:solidFill>
                  <a:srgbClr val="7030A0"/>
                </a:solidFill>
                <a:latin typeface="Arial" pitchFamily="34" charset="0"/>
                <a:cs typeface="Arial" pitchFamily="34" charset="0"/>
              </a:rPr>
              <a:t>of staff with </a:t>
            </a:r>
            <a:r>
              <a:rPr lang="en-GB" sz="2800" dirty="0" smtClean="0">
                <a:solidFill>
                  <a:srgbClr val="7030A0"/>
                </a:solidFill>
                <a:latin typeface="Arial" pitchFamily="34" charset="0"/>
                <a:cs typeface="Arial" pitchFamily="34" charset="0"/>
              </a:rPr>
              <a:t>responsibility</a:t>
            </a:r>
          </a:p>
          <a:p>
            <a:pPr marL="285750" indent="-285750">
              <a:buFont typeface="Arial" pitchFamily="34" charset="0"/>
              <a:buChar char="•"/>
            </a:pPr>
            <a:r>
              <a:rPr lang="en-GB" sz="2800" dirty="0" smtClean="0">
                <a:solidFill>
                  <a:srgbClr val="7030A0"/>
                </a:solidFill>
                <a:latin typeface="Arial" pitchFamily="34" charset="0"/>
                <a:cs typeface="Arial" pitchFamily="34" charset="0"/>
              </a:rPr>
              <a:t>Systematic collection</a:t>
            </a:r>
          </a:p>
          <a:p>
            <a:pPr marL="285750" indent="-285750">
              <a:buFont typeface="Arial" pitchFamily="34" charset="0"/>
              <a:buChar char="•"/>
            </a:pPr>
            <a:r>
              <a:rPr lang="en-GB" sz="2800" dirty="0" smtClean="0">
                <a:solidFill>
                  <a:srgbClr val="7030A0"/>
                </a:solidFill>
                <a:latin typeface="Arial" pitchFamily="34" charset="0"/>
                <a:cs typeface="Arial" pitchFamily="34" charset="0"/>
              </a:rPr>
              <a:t>Looking for new opportunities </a:t>
            </a:r>
            <a:endParaRPr lang="en-GB" sz="2800" dirty="0">
              <a:solidFill>
                <a:srgbClr val="7030A0"/>
              </a:solidFill>
              <a:latin typeface="Arial" pitchFamily="34" charset="0"/>
              <a:cs typeface="Arial" pitchFamily="34" charset="0"/>
            </a:endParaRPr>
          </a:p>
          <a:p>
            <a:pPr marL="285750" indent="-285750">
              <a:buFont typeface="Arial" pitchFamily="34" charset="0"/>
              <a:buChar char="•"/>
            </a:pPr>
            <a:r>
              <a:rPr lang="en-GB" sz="2800" dirty="0" smtClean="0">
                <a:solidFill>
                  <a:srgbClr val="7030A0"/>
                </a:solidFill>
                <a:latin typeface="Arial" pitchFamily="34" charset="0"/>
                <a:cs typeface="Arial" pitchFamily="34" charset="0"/>
              </a:rPr>
              <a:t>Closing the loop</a:t>
            </a:r>
            <a:endParaRPr lang="en-GB" sz="2800" dirty="0">
              <a:solidFill>
                <a:srgbClr val="7030A0"/>
              </a:solidFill>
              <a:latin typeface="Arial" pitchFamily="34" charset="0"/>
              <a:cs typeface="Arial" pitchFamily="34" charset="0"/>
            </a:endParaRPr>
          </a:p>
          <a:p>
            <a:endParaRPr lang="en-GB" dirty="0"/>
          </a:p>
        </p:txBody>
      </p:sp>
    </p:spTree>
    <p:extLst>
      <p:ext uri="{BB962C8B-B14F-4D97-AF65-F5344CB8AC3E}">
        <p14:creationId xmlns:p14="http://schemas.microsoft.com/office/powerpoint/2010/main" val="1610520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683567" y="260648"/>
            <a:ext cx="7529767" cy="923330"/>
          </a:xfrm>
          <a:prstGeom prst="rect">
            <a:avLst/>
          </a:prstGeom>
          <a:noFill/>
        </p:spPr>
        <p:txBody>
          <a:bodyPr wrap="square" rtlCol="0">
            <a:spAutoFit/>
          </a:bodyPr>
          <a:lstStyle/>
          <a:p>
            <a:r>
              <a:rPr lang="en-GB" sz="5400" dirty="0" smtClean="0">
                <a:solidFill>
                  <a:schemeClr val="bg1"/>
                </a:solidFill>
              </a:rPr>
              <a:t>Listening to our students</a:t>
            </a:r>
            <a:endParaRPr lang="en-GB" sz="5400" dirty="0">
              <a:solidFill>
                <a:schemeClr val="bg1"/>
              </a:solidFill>
            </a:endParaRPr>
          </a:p>
        </p:txBody>
      </p:sp>
      <p:sp>
        <p:nvSpPr>
          <p:cNvPr id="7" name="TextBox 6"/>
          <p:cNvSpPr txBox="1"/>
          <p:nvPr/>
        </p:nvSpPr>
        <p:spPr>
          <a:xfrm>
            <a:off x="683568" y="1916832"/>
            <a:ext cx="7416824" cy="4678204"/>
          </a:xfrm>
          <a:prstGeom prst="rect">
            <a:avLst/>
          </a:prstGeom>
          <a:noFill/>
        </p:spPr>
        <p:txBody>
          <a:bodyPr wrap="square" rtlCol="0">
            <a:spAutoFit/>
          </a:bodyPr>
          <a:lstStyle/>
          <a:p>
            <a:pPr marL="285750" indent="-285750">
              <a:buFont typeface="Arial" pitchFamily="34" charset="0"/>
              <a:buChar char="•"/>
            </a:pPr>
            <a:r>
              <a:rPr lang="en-GB" sz="2800" dirty="0">
                <a:solidFill>
                  <a:srgbClr val="7030A0"/>
                </a:solidFill>
                <a:latin typeface="Arial" pitchFamily="34" charset="0"/>
                <a:cs typeface="Arial" pitchFamily="34" charset="0"/>
              </a:rPr>
              <a:t>Student Surveys (SSS/NSS/ISB</a:t>
            </a:r>
            <a:r>
              <a:rPr lang="en-GB" sz="2800" dirty="0" smtClean="0">
                <a:solidFill>
                  <a:srgbClr val="7030A0"/>
                </a:solidFill>
                <a:latin typeface="Arial" pitchFamily="34" charset="0"/>
                <a:cs typeface="Arial" pitchFamily="34" charset="0"/>
              </a:rPr>
              <a:t>)</a:t>
            </a:r>
          </a:p>
          <a:p>
            <a:pPr marL="285750" indent="-285750">
              <a:buFont typeface="Arial" pitchFamily="34" charset="0"/>
              <a:buChar char="•"/>
            </a:pPr>
            <a:r>
              <a:rPr lang="en-GB" sz="2800" dirty="0">
                <a:solidFill>
                  <a:srgbClr val="7030A0"/>
                </a:solidFill>
                <a:latin typeface="Arial" pitchFamily="34" charset="0"/>
                <a:cs typeface="Arial" pitchFamily="34" charset="0"/>
              </a:rPr>
              <a:t>Surveys on new services</a:t>
            </a:r>
          </a:p>
          <a:p>
            <a:pPr marL="285750" indent="-285750">
              <a:buFont typeface="Arial" pitchFamily="34" charset="0"/>
              <a:buChar char="•"/>
            </a:pPr>
            <a:r>
              <a:rPr lang="en-GB" sz="2800" dirty="0">
                <a:solidFill>
                  <a:srgbClr val="7030A0"/>
                </a:solidFill>
                <a:latin typeface="Arial" pitchFamily="34" charset="0"/>
                <a:cs typeface="Arial" pitchFamily="34" charset="0"/>
              </a:rPr>
              <a:t>Focus groups </a:t>
            </a:r>
            <a:r>
              <a:rPr lang="en-GB" sz="2800" dirty="0" smtClean="0">
                <a:solidFill>
                  <a:srgbClr val="7030A0"/>
                </a:solidFill>
                <a:latin typeface="Arial" pitchFamily="34" charset="0"/>
                <a:cs typeface="Arial" pitchFamily="34" charset="0"/>
              </a:rPr>
              <a:t>– “food </a:t>
            </a:r>
            <a:r>
              <a:rPr lang="en-GB" sz="2800" dirty="0">
                <a:solidFill>
                  <a:srgbClr val="7030A0"/>
                </a:solidFill>
                <a:latin typeface="Arial" pitchFamily="34" charset="0"/>
                <a:cs typeface="Arial" pitchFamily="34" charset="0"/>
              </a:rPr>
              <a:t>for </a:t>
            </a:r>
            <a:r>
              <a:rPr lang="en-GB" sz="2800" dirty="0" smtClean="0">
                <a:solidFill>
                  <a:srgbClr val="7030A0"/>
                </a:solidFill>
                <a:latin typeface="Arial" pitchFamily="34" charset="0"/>
                <a:cs typeface="Arial" pitchFamily="34" charset="0"/>
              </a:rPr>
              <a:t>thought”</a:t>
            </a:r>
          </a:p>
          <a:p>
            <a:pPr marL="285750" indent="-285750">
              <a:buFont typeface="Arial" pitchFamily="34" charset="0"/>
              <a:buChar char="•"/>
            </a:pPr>
            <a:r>
              <a:rPr lang="en-GB" sz="2800" dirty="0" smtClean="0">
                <a:solidFill>
                  <a:srgbClr val="7030A0"/>
                </a:solidFill>
                <a:latin typeface="Arial" pitchFamily="34" charset="0"/>
                <a:cs typeface="Arial" pitchFamily="34" charset="0"/>
              </a:rPr>
              <a:t>Students</a:t>
            </a:r>
            <a:r>
              <a:rPr lang="en-GB" sz="2800" dirty="0">
                <a:solidFill>
                  <a:srgbClr val="7030A0"/>
                </a:solidFill>
                <a:latin typeface="Arial" pitchFamily="34" charset="0"/>
                <a:cs typeface="Arial" pitchFamily="34" charset="0"/>
              </a:rPr>
              <a:t>’ Union </a:t>
            </a:r>
            <a:endParaRPr lang="en-GB" sz="2800" dirty="0" smtClean="0">
              <a:solidFill>
                <a:srgbClr val="7030A0"/>
              </a:solidFill>
              <a:latin typeface="Arial" pitchFamily="34" charset="0"/>
              <a:cs typeface="Arial" pitchFamily="34" charset="0"/>
            </a:endParaRPr>
          </a:p>
          <a:p>
            <a:pPr marL="742950" lvl="1" indent="-285750">
              <a:buFont typeface="Arial" pitchFamily="34" charset="0"/>
              <a:buChar char="•"/>
            </a:pPr>
            <a:r>
              <a:rPr lang="en-GB" sz="2800" dirty="0" smtClean="0">
                <a:solidFill>
                  <a:srgbClr val="7030A0"/>
                </a:solidFill>
                <a:latin typeface="Arial" pitchFamily="34" charset="0"/>
                <a:cs typeface="Arial" pitchFamily="34" charset="0"/>
              </a:rPr>
              <a:t>Termly </a:t>
            </a:r>
            <a:r>
              <a:rPr lang="en-GB" sz="2800" dirty="0">
                <a:solidFill>
                  <a:srgbClr val="7030A0"/>
                </a:solidFill>
                <a:latin typeface="Arial" pitchFamily="34" charset="0"/>
                <a:cs typeface="Arial" pitchFamily="34" charset="0"/>
              </a:rPr>
              <a:t>meetings</a:t>
            </a:r>
          </a:p>
          <a:p>
            <a:pPr marL="742950" lvl="1" indent="-285750">
              <a:buFont typeface="Arial" pitchFamily="34" charset="0"/>
              <a:buChar char="•"/>
            </a:pPr>
            <a:r>
              <a:rPr lang="en-GB" sz="2800" dirty="0">
                <a:solidFill>
                  <a:srgbClr val="7030A0"/>
                </a:solidFill>
                <a:latin typeface="Arial" pitchFamily="34" charset="0"/>
                <a:cs typeface="Arial" pitchFamily="34" charset="0"/>
              </a:rPr>
              <a:t>Student representatives</a:t>
            </a:r>
          </a:p>
          <a:p>
            <a:pPr marL="742950" lvl="1" indent="-285750">
              <a:buFont typeface="Arial" pitchFamily="34" charset="0"/>
              <a:buChar char="•"/>
            </a:pPr>
            <a:r>
              <a:rPr lang="en-GB" sz="2800" dirty="0" smtClean="0">
                <a:solidFill>
                  <a:srgbClr val="7030A0"/>
                </a:solidFill>
                <a:latin typeface="Arial" pitchFamily="34" charset="0"/>
                <a:cs typeface="Arial" pitchFamily="34" charset="0"/>
              </a:rPr>
              <a:t>Faculty forums</a:t>
            </a:r>
          </a:p>
          <a:p>
            <a:pPr marL="457200" indent="-457200">
              <a:buFont typeface="Arial" pitchFamily="34" charset="0"/>
              <a:buChar char="•"/>
            </a:pPr>
            <a:r>
              <a:rPr lang="en-GB" sz="2800" dirty="0" smtClean="0">
                <a:solidFill>
                  <a:srgbClr val="7030A0"/>
                </a:solidFill>
                <a:latin typeface="Arial" pitchFamily="34" charset="0"/>
                <a:cs typeface="Arial" pitchFamily="34" charset="0"/>
              </a:rPr>
              <a:t>Formal complaints procedure</a:t>
            </a:r>
            <a:endParaRPr lang="en-GB" sz="2800" dirty="0">
              <a:solidFill>
                <a:srgbClr val="7030A0"/>
              </a:solidFill>
              <a:latin typeface="Arial" pitchFamily="34" charset="0"/>
              <a:cs typeface="Arial" pitchFamily="34" charset="0"/>
            </a:endParaRPr>
          </a:p>
          <a:p>
            <a:pPr marL="285750" indent="-285750">
              <a:buFont typeface="Arial" pitchFamily="34" charset="0"/>
              <a:buChar char="•"/>
            </a:pPr>
            <a:endParaRPr lang="en-GB" sz="2800" dirty="0" smtClean="0">
              <a:solidFill>
                <a:srgbClr val="7030A0"/>
              </a:solidFill>
              <a:latin typeface="Arial" pitchFamily="34" charset="0"/>
              <a:cs typeface="Arial" pitchFamily="34" charset="0"/>
            </a:endParaRPr>
          </a:p>
          <a:p>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084" y="3258984"/>
            <a:ext cx="2994025"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724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683568" y="260648"/>
            <a:ext cx="7930742" cy="923330"/>
          </a:xfrm>
          <a:prstGeom prst="rect">
            <a:avLst/>
          </a:prstGeom>
          <a:noFill/>
        </p:spPr>
        <p:txBody>
          <a:bodyPr wrap="square" rtlCol="0">
            <a:spAutoFit/>
          </a:bodyPr>
          <a:lstStyle/>
          <a:p>
            <a:r>
              <a:rPr lang="en-GB" sz="5400" dirty="0" smtClean="0">
                <a:solidFill>
                  <a:schemeClr val="bg1"/>
                </a:solidFill>
              </a:rPr>
              <a:t>Listening to our students</a:t>
            </a:r>
            <a:endParaRPr lang="en-GB" sz="5400" dirty="0">
              <a:solidFill>
                <a:schemeClr val="bg1"/>
              </a:solidFill>
            </a:endParaRPr>
          </a:p>
        </p:txBody>
      </p:sp>
      <p:sp>
        <p:nvSpPr>
          <p:cNvPr id="7" name="TextBox 6"/>
          <p:cNvSpPr txBox="1"/>
          <p:nvPr/>
        </p:nvSpPr>
        <p:spPr>
          <a:xfrm>
            <a:off x="683568" y="1916832"/>
            <a:ext cx="8064896" cy="3385542"/>
          </a:xfrm>
          <a:prstGeom prst="rect">
            <a:avLst/>
          </a:prstGeom>
          <a:noFill/>
        </p:spPr>
        <p:txBody>
          <a:bodyPr wrap="square" rtlCol="0">
            <a:spAutoFit/>
          </a:bodyPr>
          <a:lstStyle/>
          <a:p>
            <a:pPr marL="285750" indent="-285750">
              <a:buFont typeface="Arial" pitchFamily="34" charset="0"/>
              <a:buChar char="•"/>
            </a:pPr>
            <a:r>
              <a:rPr lang="en-GB" sz="2800" dirty="0" smtClean="0">
                <a:solidFill>
                  <a:srgbClr val="7030A0"/>
                </a:solidFill>
                <a:latin typeface="Arial" pitchFamily="34" charset="0"/>
                <a:cs typeface="Arial" pitchFamily="34" charset="0"/>
              </a:rPr>
              <a:t>Academic Quality Processes</a:t>
            </a:r>
          </a:p>
          <a:p>
            <a:pPr marL="742950" lvl="1" indent="-285750">
              <a:buFont typeface="Arial" pitchFamily="34" charset="0"/>
              <a:buChar char="•"/>
            </a:pPr>
            <a:r>
              <a:rPr lang="en-GB" sz="2800" dirty="0" smtClean="0">
                <a:solidFill>
                  <a:srgbClr val="7030A0"/>
                </a:solidFill>
                <a:latin typeface="Arial" pitchFamily="34" charset="0"/>
                <a:cs typeface="Arial" pitchFamily="34" charset="0"/>
              </a:rPr>
              <a:t>Faculty / School Boards</a:t>
            </a:r>
          </a:p>
          <a:p>
            <a:pPr marL="742950" lvl="1" indent="-285750">
              <a:buFont typeface="Arial" pitchFamily="34" charset="0"/>
              <a:buChar char="•"/>
            </a:pPr>
            <a:r>
              <a:rPr lang="en-GB" sz="2800" dirty="0" smtClean="0">
                <a:solidFill>
                  <a:srgbClr val="7030A0"/>
                </a:solidFill>
                <a:latin typeface="Arial" pitchFamily="34" charset="0"/>
                <a:cs typeface="Arial" pitchFamily="34" charset="0"/>
              </a:rPr>
              <a:t>Course development teams</a:t>
            </a:r>
          </a:p>
          <a:p>
            <a:pPr marL="742950" lvl="1" indent="-285750">
              <a:buFont typeface="Arial" pitchFamily="34" charset="0"/>
              <a:buChar char="•"/>
            </a:pPr>
            <a:r>
              <a:rPr lang="en-GB" sz="2800" dirty="0" smtClean="0">
                <a:solidFill>
                  <a:srgbClr val="7030A0"/>
                </a:solidFill>
                <a:latin typeface="Arial" pitchFamily="34" charset="0"/>
                <a:cs typeface="Arial" pitchFamily="34" charset="0"/>
              </a:rPr>
              <a:t>Course reviews</a:t>
            </a:r>
          </a:p>
          <a:p>
            <a:pPr marL="742950" lvl="1" indent="-285750">
              <a:buFont typeface="Arial" pitchFamily="34" charset="0"/>
              <a:buChar char="•"/>
            </a:pPr>
            <a:r>
              <a:rPr lang="en-GB" sz="2800" dirty="0" smtClean="0">
                <a:solidFill>
                  <a:srgbClr val="7030A0"/>
                </a:solidFill>
                <a:latin typeface="Arial" pitchFamily="34" charset="0"/>
                <a:cs typeface="Arial" pitchFamily="34" charset="0"/>
              </a:rPr>
              <a:t>Academic Librarian / Academic staff liaison</a:t>
            </a:r>
          </a:p>
          <a:p>
            <a:pPr marL="742950" lvl="1" indent="-285750">
              <a:buFont typeface="Arial" pitchFamily="34" charset="0"/>
              <a:buChar char="•"/>
            </a:pPr>
            <a:r>
              <a:rPr lang="en-GB" sz="2800" dirty="0" smtClean="0">
                <a:solidFill>
                  <a:srgbClr val="7030A0"/>
                </a:solidFill>
                <a:latin typeface="Arial" pitchFamily="34" charset="0"/>
                <a:cs typeface="Arial" pitchFamily="34" charset="0"/>
              </a:rPr>
              <a:t>Working groups</a:t>
            </a:r>
          </a:p>
          <a:p>
            <a:pPr marL="742950" lvl="1" indent="-285750">
              <a:buFont typeface="Arial" pitchFamily="34" charset="0"/>
              <a:buChar char="•"/>
            </a:pPr>
            <a:r>
              <a:rPr lang="en-GB" sz="2800" dirty="0" smtClean="0">
                <a:solidFill>
                  <a:srgbClr val="7030A0"/>
                </a:solidFill>
                <a:latin typeface="Arial" pitchFamily="34" charset="0"/>
                <a:cs typeface="Arial" pitchFamily="34" charset="0"/>
              </a:rPr>
              <a:t>Student liaison officers</a:t>
            </a:r>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spTree>
    <p:extLst>
      <p:ext uri="{BB962C8B-B14F-4D97-AF65-F5344CB8AC3E}">
        <p14:creationId xmlns:p14="http://schemas.microsoft.com/office/powerpoint/2010/main" val="561073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683567" y="260648"/>
            <a:ext cx="7529767" cy="923330"/>
          </a:xfrm>
          <a:prstGeom prst="rect">
            <a:avLst/>
          </a:prstGeom>
          <a:noFill/>
        </p:spPr>
        <p:txBody>
          <a:bodyPr wrap="square" rtlCol="0">
            <a:spAutoFit/>
          </a:bodyPr>
          <a:lstStyle/>
          <a:p>
            <a:r>
              <a:rPr lang="en-GB" sz="5400" dirty="0" smtClean="0">
                <a:solidFill>
                  <a:schemeClr val="bg1"/>
                </a:solidFill>
              </a:rPr>
              <a:t>Listening to our students</a:t>
            </a:r>
            <a:endParaRPr lang="en-GB" sz="5400" dirty="0">
              <a:solidFill>
                <a:schemeClr val="bg1"/>
              </a:solidFill>
            </a:endParaRPr>
          </a:p>
        </p:txBody>
      </p:sp>
      <p:sp>
        <p:nvSpPr>
          <p:cNvPr id="7" name="TextBox 6"/>
          <p:cNvSpPr txBox="1"/>
          <p:nvPr/>
        </p:nvSpPr>
        <p:spPr>
          <a:xfrm>
            <a:off x="683568" y="1916832"/>
            <a:ext cx="7416824" cy="6032421"/>
          </a:xfrm>
          <a:prstGeom prst="rect">
            <a:avLst/>
          </a:prstGeom>
          <a:noFill/>
        </p:spPr>
        <p:txBody>
          <a:bodyPr wrap="square" rtlCol="0">
            <a:spAutoFit/>
          </a:bodyPr>
          <a:lstStyle/>
          <a:p>
            <a:pPr marL="285750" indent="-285750">
              <a:buFont typeface="Arial" pitchFamily="34" charset="0"/>
              <a:buChar char="•"/>
            </a:pPr>
            <a:r>
              <a:rPr lang="en-GB" sz="2800" dirty="0" smtClean="0">
                <a:solidFill>
                  <a:srgbClr val="7030A0"/>
                </a:solidFill>
                <a:latin typeface="Arial" pitchFamily="34" charset="0"/>
                <a:cs typeface="Arial" pitchFamily="34" charset="0"/>
              </a:rPr>
              <a:t>Exit Polls</a:t>
            </a:r>
          </a:p>
          <a:p>
            <a:pPr marL="285750" indent="-285750">
              <a:buFont typeface="Arial" pitchFamily="34" charset="0"/>
              <a:buChar char="•"/>
            </a:pPr>
            <a:r>
              <a:rPr lang="en-GB" sz="2800" dirty="0" smtClean="0">
                <a:solidFill>
                  <a:srgbClr val="7030A0"/>
                </a:solidFill>
                <a:latin typeface="Arial" pitchFamily="34" charset="0"/>
                <a:cs typeface="Arial" pitchFamily="34" charset="0"/>
              </a:rPr>
              <a:t>Diary Room / Sab on a sofa</a:t>
            </a:r>
          </a:p>
          <a:p>
            <a:pPr marL="285750" indent="-285750">
              <a:buFont typeface="Arial" pitchFamily="34" charset="0"/>
              <a:buChar char="•"/>
            </a:pPr>
            <a:r>
              <a:rPr lang="en-GB" sz="2800" dirty="0" smtClean="0">
                <a:solidFill>
                  <a:srgbClr val="7030A0"/>
                </a:solidFill>
                <a:latin typeface="Arial" pitchFamily="34" charset="0"/>
                <a:cs typeface="Arial" pitchFamily="34" charset="0"/>
              </a:rPr>
              <a:t>One-to-one </a:t>
            </a:r>
            <a:r>
              <a:rPr lang="en-GB" sz="2800" dirty="0">
                <a:solidFill>
                  <a:srgbClr val="7030A0"/>
                </a:solidFill>
                <a:latin typeface="Arial" pitchFamily="34" charset="0"/>
                <a:cs typeface="Arial" pitchFamily="34" charset="0"/>
              </a:rPr>
              <a:t>responses </a:t>
            </a:r>
            <a:endParaRPr lang="en-GB" sz="2800" dirty="0" smtClean="0">
              <a:solidFill>
                <a:srgbClr val="7030A0"/>
              </a:solidFill>
              <a:latin typeface="Arial" pitchFamily="34" charset="0"/>
              <a:cs typeface="Arial" pitchFamily="34" charset="0"/>
            </a:endParaRPr>
          </a:p>
          <a:p>
            <a:pPr marL="285750" indent="-285750">
              <a:buFont typeface="Arial" pitchFamily="34" charset="0"/>
              <a:buChar char="•"/>
            </a:pPr>
            <a:r>
              <a:rPr lang="en-GB" sz="2800" dirty="0" smtClean="0">
                <a:solidFill>
                  <a:srgbClr val="7030A0"/>
                </a:solidFill>
                <a:latin typeface="Arial" pitchFamily="34" charset="0"/>
                <a:cs typeface="Arial" pitchFamily="34" charset="0"/>
              </a:rPr>
              <a:t>Anecdotal / observational</a:t>
            </a:r>
          </a:p>
          <a:p>
            <a:pPr marL="285750" indent="-285750">
              <a:buFont typeface="Arial" pitchFamily="34" charset="0"/>
              <a:buChar char="•"/>
            </a:pPr>
            <a:r>
              <a:rPr lang="en-GB" sz="2800" dirty="0" smtClean="0">
                <a:solidFill>
                  <a:srgbClr val="7030A0"/>
                </a:solidFill>
                <a:latin typeface="Arial" pitchFamily="34" charset="0"/>
                <a:cs typeface="Arial" pitchFamily="34" charset="0"/>
              </a:rPr>
              <a:t>Student projects</a:t>
            </a:r>
          </a:p>
          <a:p>
            <a:pPr marL="285750" indent="-285750">
              <a:buFont typeface="Arial" pitchFamily="34" charset="0"/>
              <a:buChar char="•"/>
            </a:pPr>
            <a:r>
              <a:rPr lang="en-GB" sz="2800" dirty="0">
                <a:solidFill>
                  <a:srgbClr val="7030A0"/>
                </a:solidFill>
                <a:latin typeface="Arial" pitchFamily="34" charset="0"/>
                <a:cs typeface="Arial" pitchFamily="34" charset="0"/>
              </a:rPr>
              <a:t>First impressions staff </a:t>
            </a:r>
            <a:r>
              <a:rPr lang="en-GB" sz="2800" dirty="0" smtClean="0">
                <a:solidFill>
                  <a:srgbClr val="7030A0"/>
                </a:solidFill>
                <a:latin typeface="Arial" pitchFamily="34" charset="0"/>
                <a:cs typeface="Arial" pitchFamily="34" charset="0"/>
              </a:rPr>
              <a:t>training</a:t>
            </a:r>
          </a:p>
          <a:p>
            <a:pPr marL="285750" indent="-285750">
              <a:buFont typeface="Arial" pitchFamily="34" charset="0"/>
              <a:buChar char="•"/>
            </a:pPr>
            <a:r>
              <a:rPr lang="en-GB" sz="2800" dirty="0">
                <a:solidFill>
                  <a:srgbClr val="7030A0"/>
                </a:solidFill>
                <a:latin typeface="Arial" pitchFamily="34" charset="0"/>
                <a:cs typeface="Arial" pitchFamily="34" charset="0"/>
              </a:rPr>
              <a:t>Social </a:t>
            </a:r>
            <a:r>
              <a:rPr lang="en-GB" sz="2800" dirty="0" smtClean="0">
                <a:solidFill>
                  <a:srgbClr val="7030A0"/>
                </a:solidFill>
                <a:latin typeface="Arial" pitchFamily="34" charset="0"/>
                <a:cs typeface="Arial" pitchFamily="34" charset="0"/>
              </a:rPr>
              <a:t>media</a:t>
            </a:r>
          </a:p>
          <a:p>
            <a:endParaRPr lang="en-GB" sz="2800" dirty="0" smtClean="0">
              <a:solidFill>
                <a:srgbClr val="7030A0"/>
              </a:solidFill>
              <a:latin typeface="Arial" pitchFamily="34" charset="0"/>
              <a:cs typeface="Arial" pitchFamily="34" charset="0"/>
            </a:endParaRPr>
          </a:p>
          <a:p>
            <a:pPr lvl="0"/>
            <a:r>
              <a:rPr lang="en-GB" sz="3200" dirty="0">
                <a:solidFill>
                  <a:srgbClr val="7030A0"/>
                </a:solidFill>
                <a:latin typeface="Arial" pitchFamily="34" charset="0"/>
                <a:cs typeface="Arial" pitchFamily="34" charset="0"/>
              </a:rPr>
              <a:t>Anytime, anyplace, anywhere!</a:t>
            </a:r>
          </a:p>
          <a:p>
            <a:endParaRPr lang="en-GB" sz="2800" dirty="0">
              <a:solidFill>
                <a:srgbClr val="7030A0"/>
              </a:solidFill>
              <a:latin typeface="Arial" pitchFamily="34" charset="0"/>
              <a:cs typeface="Arial" pitchFamily="34" charset="0"/>
            </a:endParaRPr>
          </a:p>
          <a:p>
            <a:endParaRPr lang="en-GB" sz="2800" dirty="0">
              <a:solidFill>
                <a:srgbClr val="7030A0"/>
              </a:solidFill>
              <a:latin typeface="Arial" pitchFamily="34" charset="0"/>
              <a:cs typeface="Arial" pitchFamily="34" charset="0"/>
            </a:endParaRPr>
          </a:p>
          <a:p>
            <a:endParaRPr lang="en-GB" sz="2800" dirty="0" smtClean="0">
              <a:solidFill>
                <a:srgbClr val="7030A0"/>
              </a:solidFill>
              <a:latin typeface="Arial" pitchFamily="34" charset="0"/>
              <a:cs typeface="Arial" pitchFamily="34" charset="0"/>
            </a:endParaRPr>
          </a:p>
          <a:p>
            <a:pPr lvl="1"/>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082" y="1904256"/>
            <a:ext cx="326707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3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683568" y="260648"/>
            <a:ext cx="6912768" cy="923330"/>
          </a:xfrm>
          <a:prstGeom prst="rect">
            <a:avLst/>
          </a:prstGeom>
          <a:noFill/>
        </p:spPr>
        <p:txBody>
          <a:bodyPr wrap="square" rtlCol="0">
            <a:spAutoFit/>
          </a:bodyPr>
          <a:lstStyle/>
          <a:p>
            <a:r>
              <a:rPr lang="en-GB" sz="5400" dirty="0" smtClean="0">
                <a:solidFill>
                  <a:schemeClr val="bg1"/>
                </a:solidFill>
              </a:rPr>
              <a:t>Listening to our staff</a:t>
            </a:r>
            <a:endParaRPr lang="en-GB" sz="5400" dirty="0">
              <a:solidFill>
                <a:schemeClr val="bg1"/>
              </a:solidFill>
            </a:endParaRPr>
          </a:p>
        </p:txBody>
      </p:sp>
      <p:sp>
        <p:nvSpPr>
          <p:cNvPr id="7" name="TextBox 6"/>
          <p:cNvSpPr txBox="1"/>
          <p:nvPr/>
        </p:nvSpPr>
        <p:spPr>
          <a:xfrm>
            <a:off x="683568" y="1916832"/>
            <a:ext cx="7416824" cy="3816429"/>
          </a:xfrm>
          <a:prstGeom prst="rect">
            <a:avLst/>
          </a:prstGeom>
          <a:noFill/>
        </p:spPr>
        <p:txBody>
          <a:bodyPr wrap="square" rtlCol="0">
            <a:spAutoFit/>
          </a:bodyPr>
          <a:lstStyle/>
          <a:p>
            <a:pPr marL="285750" indent="-285750">
              <a:buFont typeface="Arial" pitchFamily="34" charset="0"/>
              <a:buChar char="•"/>
            </a:pPr>
            <a:r>
              <a:rPr lang="en-GB" sz="2800" dirty="0" smtClean="0">
                <a:solidFill>
                  <a:srgbClr val="7030A0"/>
                </a:solidFill>
                <a:latin typeface="Arial" pitchFamily="34" charset="0"/>
                <a:cs typeface="Arial" pitchFamily="34" charset="0"/>
              </a:rPr>
              <a:t>Staff suggestions</a:t>
            </a:r>
          </a:p>
          <a:p>
            <a:pPr marL="285750" indent="-285750">
              <a:buFont typeface="Arial" pitchFamily="34" charset="0"/>
              <a:buChar char="•"/>
            </a:pPr>
            <a:r>
              <a:rPr lang="en-GB" sz="2800" dirty="0" smtClean="0">
                <a:solidFill>
                  <a:srgbClr val="7030A0"/>
                </a:solidFill>
                <a:latin typeface="Arial" pitchFamily="34" charset="0"/>
                <a:cs typeface="Arial" pitchFamily="34" charset="0"/>
              </a:rPr>
              <a:t>Project groups</a:t>
            </a:r>
          </a:p>
          <a:p>
            <a:pPr marL="285750" indent="-285750">
              <a:buFont typeface="Arial" pitchFamily="34" charset="0"/>
              <a:buChar char="•"/>
            </a:pPr>
            <a:r>
              <a:rPr lang="en-GB" sz="2800" dirty="0" smtClean="0">
                <a:solidFill>
                  <a:srgbClr val="7030A0"/>
                </a:solidFill>
                <a:latin typeface="Arial" pitchFamily="34" charset="0"/>
                <a:cs typeface="Arial" pitchFamily="34" charset="0"/>
              </a:rPr>
              <a:t>Open </a:t>
            </a:r>
            <a:r>
              <a:rPr lang="en-GB" sz="2800" dirty="0">
                <a:solidFill>
                  <a:srgbClr val="7030A0"/>
                </a:solidFill>
                <a:latin typeface="Arial" pitchFamily="34" charset="0"/>
                <a:cs typeface="Arial" pitchFamily="34" charset="0"/>
              </a:rPr>
              <a:t>Door </a:t>
            </a:r>
            <a:r>
              <a:rPr lang="en-GB" sz="2800" dirty="0" smtClean="0">
                <a:solidFill>
                  <a:srgbClr val="7030A0"/>
                </a:solidFill>
                <a:latin typeface="Arial" pitchFamily="34" charset="0"/>
                <a:cs typeface="Arial" pitchFamily="34" charset="0"/>
              </a:rPr>
              <a:t>meetings</a:t>
            </a:r>
          </a:p>
          <a:p>
            <a:pPr marL="285750" indent="-285750">
              <a:buFont typeface="Arial" pitchFamily="34" charset="0"/>
              <a:buChar char="•"/>
            </a:pPr>
            <a:r>
              <a:rPr lang="en-GB" sz="2800" dirty="0" smtClean="0">
                <a:solidFill>
                  <a:srgbClr val="7030A0"/>
                </a:solidFill>
                <a:latin typeface="Arial" pitchFamily="34" charset="0"/>
                <a:cs typeface="Arial" pitchFamily="34" charset="0"/>
              </a:rPr>
              <a:t>Team meetings / 1-to-1s</a:t>
            </a:r>
          </a:p>
          <a:p>
            <a:pPr marL="285750" indent="-285750">
              <a:buFont typeface="Arial" pitchFamily="34" charset="0"/>
              <a:buChar char="•"/>
            </a:pPr>
            <a:r>
              <a:rPr lang="en-GB" sz="2800" dirty="0" smtClean="0">
                <a:solidFill>
                  <a:srgbClr val="7030A0"/>
                </a:solidFill>
                <a:latin typeface="Arial" pitchFamily="34" charset="0"/>
                <a:cs typeface="Arial" pitchFamily="34" charset="0"/>
              </a:rPr>
              <a:t>Views </a:t>
            </a:r>
            <a:r>
              <a:rPr lang="en-GB" sz="2800" dirty="0">
                <a:solidFill>
                  <a:srgbClr val="7030A0"/>
                </a:solidFill>
                <a:latin typeface="Arial" pitchFamily="34" charset="0"/>
                <a:cs typeface="Arial" pitchFamily="34" charset="0"/>
              </a:rPr>
              <a:t>of new staff / graduate </a:t>
            </a:r>
            <a:r>
              <a:rPr lang="en-GB" sz="2800" dirty="0" smtClean="0">
                <a:solidFill>
                  <a:srgbClr val="7030A0"/>
                </a:solidFill>
                <a:latin typeface="Arial" pitchFamily="34" charset="0"/>
                <a:cs typeface="Arial" pitchFamily="34" charset="0"/>
              </a:rPr>
              <a:t>trainee</a:t>
            </a:r>
          </a:p>
          <a:p>
            <a:pPr marL="285750" indent="-285750">
              <a:buFont typeface="Arial" pitchFamily="34" charset="0"/>
              <a:buChar char="•"/>
            </a:pPr>
            <a:r>
              <a:rPr lang="en-GB" sz="2800" dirty="0" smtClean="0">
                <a:solidFill>
                  <a:srgbClr val="7030A0"/>
                </a:solidFill>
                <a:latin typeface="Arial" pitchFamily="34" charset="0"/>
                <a:cs typeface="Arial" pitchFamily="34" charset="0"/>
              </a:rPr>
              <a:t>Planning process </a:t>
            </a:r>
            <a:endParaRPr lang="en-GB" sz="2800" dirty="0">
              <a:solidFill>
                <a:srgbClr val="7030A0"/>
              </a:solidFill>
              <a:latin typeface="Arial" pitchFamily="34" charset="0"/>
              <a:cs typeface="Arial" pitchFamily="34" charset="0"/>
            </a:endParaRPr>
          </a:p>
          <a:p>
            <a:endParaRPr lang="en-GB" sz="2800" dirty="0" smtClean="0">
              <a:solidFill>
                <a:srgbClr val="7030A0"/>
              </a:solidFill>
              <a:latin typeface="Arial" pitchFamily="34" charset="0"/>
              <a:cs typeface="Arial" pitchFamily="34" charset="0"/>
            </a:endParaRPr>
          </a:p>
          <a:p>
            <a:pPr lvl="1"/>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805" y="1628800"/>
            <a:ext cx="2904619" cy="192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H:\2_LIS_Departmental_PS\LLI\Resources\Photobank_HL\Staff Photos\13 06 13 centenary photos\Group shots JG steps\P1280694cropp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4326959"/>
            <a:ext cx="3807718" cy="190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47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39552" y="4239315"/>
            <a:ext cx="8074758" cy="94228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1500" dirty="0">
              <a:solidFill>
                <a:srgbClr val="404040"/>
              </a:solidFill>
              <a:latin typeface="Aria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335" y="5749773"/>
            <a:ext cx="801950" cy="961952"/>
          </a:xfrm>
          <a:prstGeom prst="rect">
            <a:avLst/>
          </a:prstGeom>
        </p:spPr>
      </p:pic>
      <p:sp>
        <p:nvSpPr>
          <p:cNvPr id="5" name="TextBox 4"/>
          <p:cNvSpPr txBox="1"/>
          <p:nvPr/>
        </p:nvSpPr>
        <p:spPr>
          <a:xfrm>
            <a:off x="683568" y="260648"/>
            <a:ext cx="6912768" cy="923330"/>
          </a:xfrm>
          <a:prstGeom prst="rect">
            <a:avLst/>
          </a:prstGeom>
          <a:noFill/>
        </p:spPr>
        <p:txBody>
          <a:bodyPr wrap="square" rtlCol="0">
            <a:spAutoFit/>
          </a:bodyPr>
          <a:lstStyle/>
          <a:p>
            <a:r>
              <a:rPr lang="en-GB" sz="5400" dirty="0" smtClean="0">
                <a:solidFill>
                  <a:schemeClr val="bg1"/>
                </a:solidFill>
              </a:rPr>
              <a:t>Listening to everyone</a:t>
            </a:r>
            <a:endParaRPr lang="en-GB" sz="5400" dirty="0">
              <a:solidFill>
                <a:schemeClr val="bg1"/>
              </a:solidFill>
            </a:endParaRPr>
          </a:p>
        </p:txBody>
      </p:sp>
      <p:sp>
        <p:nvSpPr>
          <p:cNvPr id="7" name="TextBox 6"/>
          <p:cNvSpPr txBox="1"/>
          <p:nvPr/>
        </p:nvSpPr>
        <p:spPr>
          <a:xfrm>
            <a:off x="683568" y="1916832"/>
            <a:ext cx="7416824" cy="2954655"/>
          </a:xfrm>
          <a:prstGeom prst="rect">
            <a:avLst/>
          </a:prstGeom>
          <a:noFill/>
        </p:spPr>
        <p:txBody>
          <a:bodyPr wrap="square" rtlCol="0">
            <a:spAutoFit/>
          </a:bodyPr>
          <a:lstStyle/>
          <a:p>
            <a:pPr marL="285750" indent="-285750">
              <a:buFont typeface="Arial" pitchFamily="34" charset="0"/>
              <a:buChar char="•"/>
            </a:pPr>
            <a:r>
              <a:rPr lang="en-GB" sz="2800" dirty="0" smtClean="0">
                <a:solidFill>
                  <a:srgbClr val="7030A0"/>
                </a:solidFill>
                <a:latin typeface="Arial" pitchFamily="34" charset="0"/>
                <a:cs typeface="Arial" pitchFamily="34" charset="0"/>
              </a:rPr>
              <a:t>What’s Your View?</a:t>
            </a:r>
          </a:p>
          <a:p>
            <a:pPr marL="285750" indent="-285750">
              <a:buFont typeface="Arial" pitchFamily="34" charset="0"/>
              <a:buChar char="•"/>
            </a:pPr>
            <a:r>
              <a:rPr lang="en-GB" sz="2800" dirty="0" smtClean="0">
                <a:solidFill>
                  <a:srgbClr val="7030A0"/>
                </a:solidFill>
                <a:latin typeface="Arial" pitchFamily="34" charset="0"/>
                <a:cs typeface="Arial" pitchFamily="34" charset="0"/>
              </a:rPr>
              <a:t>Email </a:t>
            </a:r>
            <a:r>
              <a:rPr lang="en-GB" sz="2800" dirty="0">
                <a:solidFill>
                  <a:srgbClr val="7030A0"/>
                </a:solidFill>
                <a:latin typeface="Arial" pitchFamily="34" charset="0"/>
                <a:cs typeface="Arial" pitchFamily="34" charset="0"/>
              </a:rPr>
              <a:t>Us / Chat with </a:t>
            </a:r>
            <a:r>
              <a:rPr lang="en-GB" sz="2800" dirty="0" smtClean="0">
                <a:solidFill>
                  <a:srgbClr val="7030A0"/>
                </a:solidFill>
                <a:latin typeface="Arial" pitchFamily="34" charset="0"/>
                <a:cs typeface="Arial" pitchFamily="34" charset="0"/>
              </a:rPr>
              <a:t>Us</a:t>
            </a:r>
          </a:p>
          <a:p>
            <a:pPr marL="285750" indent="-285750">
              <a:buFont typeface="Arial" pitchFamily="34" charset="0"/>
              <a:buChar char="•"/>
            </a:pPr>
            <a:r>
              <a:rPr lang="en-GB" sz="2800" dirty="0" smtClean="0">
                <a:solidFill>
                  <a:srgbClr val="7030A0"/>
                </a:solidFill>
                <a:latin typeface="Arial" pitchFamily="34" charset="0"/>
                <a:cs typeface="Arial" pitchFamily="34" charset="0"/>
              </a:rPr>
              <a:t>Non-users</a:t>
            </a:r>
          </a:p>
          <a:p>
            <a:pPr marL="285750" indent="-285750">
              <a:buFont typeface="Arial" pitchFamily="34" charset="0"/>
              <a:buChar char="•"/>
            </a:pPr>
            <a:r>
              <a:rPr lang="en-GB" sz="2800" dirty="0" smtClean="0">
                <a:solidFill>
                  <a:srgbClr val="7030A0"/>
                </a:solidFill>
                <a:latin typeface="Arial" pitchFamily="34" charset="0"/>
                <a:cs typeface="Arial" pitchFamily="34" charset="0"/>
              </a:rPr>
              <a:t>Prospective students</a:t>
            </a:r>
          </a:p>
          <a:p>
            <a:pPr marL="285750" indent="-285750">
              <a:buFont typeface="Arial" pitchFamily="34" charset="0"/>
              <a:buChar char="•"/>
            </a:pPr>
            <a:r>
              <a:rPr lang="en-GB" sz="2800" dirty="0" smtClean="0">
                <a:solidFill>
                  <a:srgbClr val="7030A0"/>
                </a:solidFill>
                <a:latin typeface="Arial" pitchFamily="34" charset="0"/>
                <a:cs typeface="Arial" pitchFamily="34" charset="0"/>
              </a:rPr>
              <a:t>Mystery visitors</a:t>
            </a:r>
          </a:p>
          <a:p>
            <a:pPr lvl="1"/>
            <a:r>
              <a:rPr lang="en-GB" sz="2800" dirty="0">
                <a:solidFill>
                  <a:srgbClr val="7030A0"/>
                </a:solidFill>
                <a:latin typeface="Arial" pitchFamily="34" charset="0"/>
                <a:cs typeface="Arial" pitchFamily="34" charset="0"/>
              </a:rPr>
              <a:t/>
            </a:r>
            <a:br>
              <a:rPr lang="en-GB" sz="2800" dirty="0">
                <a:solidFill>
                  <a:srgbClr val="7030A0"/>
                </a:solidFill>
                <a:latin typeface="Arial" pitchFamily="34" charset="0"/>
                <a:cs typeface="Arial" pitchFamily="34" charset="0"/>
              </a:rPr>
            </a:b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637230"/>
            <a:ext cx="5184575" cy="2146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262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453</TotalTime>
  <Words>1730</Words>
  <Application>Microsoft Office PowerPoint</Application>
  <PresentationFormat>On-screen Show (4:3)</PresentationFormat>
  <Paragraphs>217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Helen Loughran, Planning and Marketing Manager, Libraries and Learning Innovation, Leeds Metropolitan University h.loughran@leedsmet.ac.uk   </vt:lpstr>
    </vt:vector>
  </TitlesOfParts>
  <Company>Leeds Metropolitan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finlay01</cp:lastModifiedBy>
  <cp:revision>45</cp:revision>
  <dcterms:created xsi:type="dcterms:W3CDTF">2012-02-14T11:14:08Z</dcterms:created>
  <dcterms:modified xsi:type="dcterms:W3CDTF">2013-10-15T11:36:37Z</dcterms:modified>
</cp:coreProperties>
</file>